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706" r:id="rId4"/>
  </p:sldMasterIdLst>
  <p:notesMasterIdLst>
    <p:notesMasterId r:id="rId24"/>
  </p:notesMasterIdLst>
  <p:sldIdLst>
    <p:sldId id="283" r:id="rId5"/>
    <p:sldId id="346" r:id="rId6"/>
    <p:sldId id="333" r:id="rId7"/>
    <p:sldId id="348" r:id="rId8"/>
    <p:sldId id="339" r:id="rId9"/>
    <p:sldId id="345" r:id="rId10"/>
    <p:sldId id="437" r:id="rId11"/>
    <p:sldId id="438" r:id="rId12"/>
    <p:sldId id="439" r:id="rId13"/>
    <p:sldId id="434" r:id="rId14"/>
    <p:sldId id="435" r:id="rId15"/>
    <p:sldId id="430" r:id="rId16"/>
    <p:sldId id="620" r:id="rId17"/>
    <p:sldId id="616" r:id="rId18"/>
    <p:sldId id="621" r:id="rId19"/>
    <p:sldId id="622" r:id="rId20"/>
    <p:sldId id="623" r:id="rId21"/>
    <p:sldId id="624" r:id="rId22"/>
    <p:sldId id="4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1" d="100"/>
          <a:sy n="91"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88154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29768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40799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54388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59138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492149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10984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10058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73255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86378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60268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8211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10/12/2025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8.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7.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6.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3DD65A63-7A72-4022-FE91-6DA9CFE5B9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BC28486E-F451-A6C2-2020-74DF46E31E4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953604" y="331611"/>
            <a:ext cx="1953604" cy="1953604"/>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8678835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3.png"/><Relationship Id="rId2" Type="http://schemas.openxmlformats.org/officeDocument/2006/relationships/tags" Target="../tags/tag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8.png"/><Relationship Id="rId5" Type="http://schemas.openxmlformats.org/officeDocument/2006/relationships/tags" Target="../tags/tag5.xml"/><Relationship Id="rId15" Type="http://schemas.openxmlformats.org/officeDocument/2006/relationships/image" Target="../media/image31.png"/><Relationship Id="rId10" Type="http://schemas.openxmlformats.org/officeDocument/2006/relationships/image" Target="../media/image27.emf"/><Relationship Id="rId19" Type="http://schemas.openxmlformats.org/officeDocument/2006/relationships/image" Target="../media/image35.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280306" y="-902196"/>
            <a:ext cx="11802836" cy="470131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971800" y="683029"/>
            <a:ext cx="6520542" cy="1754326"/>
          </a:xfrm>
          <a:prstGeom prst="rect">
            <a:avLst/>
          </a:prstGeom>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Hãy kể về một lần em không được người khác tôn trọng sự khác biệt. </a:t>
            </a:r>
            <a:endParaRPr lang="en-US" sz="2800" b="1" dirty="0">
              <a:latin typeface="Cambria" panose="02040503050406030204" pitchFamily="18" charset="0"/>
              <a:ea typeface="Cambria" panose="02040503050406030204" pitchFamily="18" charset="0"/>
            </a:endParaRPr>
          </a:p>
        </p:txBody>
      </p:sp>
      <p:sp>
        <p:nvSpPr>
          <p:cNvPr id="2" name="Rectangle: Rounded Corners 12">
            <a:extLst>
              <a:ext uri="{FF2B5EF4-FFF2-40B4-BE49-F238E27FC236}">
                <a16:creationId xmlns:a16="http://schemas.microsoft.com/office/drawing/2014/main" id="{D05D6C3D-4724-77F8-8EE9-1196047244FD}"/>
              </a:ext>
            </a:extLst>
          </p:cNvPr>
          <p:cNvSpPr/>
          <p:nvPr/>
        </p:nvSpPr>
        <p:spPr>
          <a:xfrm>
            <a:off x="2050885" y="3668486"/>
            <a:ext cx="9407690" cy="2529568"/>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Tình huống đó xảy ra vào lúc nào, khi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Tình huống xảy ra thế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Em xử lí tình huống như thế nào?</a:t>
            </a:r>
          </a:p>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Em rút ra bài bài học gì cho bản thân? </a:t>
            </a: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965598"/>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35085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vẽ chân dung của em vào giữa bông hoa, ghi đặc điểm khác biệt của bản thân mà em tự hào và muốn được mọi người tôn trọng trên mỗi cánh hoa.</a:t>
              </a:r>
              <a:endPar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69949B64-FAE7-D3D1-373F-3A35D6A1670C}"/>
              </a:ext>
            </a:extLst>
          </p:cNvPr>
          <p:cNvPicPr>
            <a:picLocks noChangeAspect="1"/>
          </p:cNvPicPr>
          <p:nvPr/>
        </p:nvPicPr>
        <p:blipFill>
          <a:blip r:embed="rId3"/>
          <a:stretch>
            <a:fillRect/>
          </a:stretch>
        </p:blipFill>
        <p:spPr>
          <a:xfrm>
            <a:off x="3467780" y="1202190"/>
            <a:ext cx="5191125" cy="5019675"/>
          </a:xfrm>
          <a:prstGeom prst="rect">
            <a:avLst/>
          </a:prstGeom>
        </p:spPr>
      </p:pic>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965598"/>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35085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 liệt kê một số việc làm mà em biết về tôn trọng hoặc chưa tôn trọng sự khác biệt đối với mọi người xung quanh và rút kinh nghiệm cho bản thân.</a:t>
              </a:r>
              <a:endParaRPr kumimoji="0" lang="en-US" sz="2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996AB3BA-80F4-E8F4-BDFD-9F2AFB3B9EC6}"/>
              </a:ext>
            </a:extLst>
          </p:cNvPr>
          <p:cNvPicPr>
            <a:picLocks noChangeAspect="1"/>
          </p:cNvPicPr>
          <p:nvPr/>
        </p:nvPicPr>
        <p:blipFill>
          <a:blip r:embed="rId3"/>
          <a:stretch>
            <a:fillRect/>
          </a:stretch>
        </p:blipFill>
        <p:spPr>
          <a:xfrm>
            <a:off x="947057" y="2049224"/>
            <a:ext cx="10613571" cy="2193072"/>
          </a:xfrm>
          <a:prstGeom prst="rect">
            <a:avLst/>
          </a:prstGeom>
        </p:spPr>
      </p:pic>
    </p:spTree>
    <p:extLst>
      <p:ext uri="{BB962C8B-B14F-4D97-AF65-F5344CB8AC3E}">
        <p14:creationId xmlns:p14="http://schemas.microsoft.com/office/powerpoint/2010/main" val="1268740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359229" y="-902196"/>
            <a:ext cx="12442371" cy="8761682"/>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340429" y="1956658"/>
            <a:ext cx="7086600" cy="3785652"/>
          </a:xfrm>
          <a:prstGeom prst="rect">
            <a:avLst/>
          </a:prstGeom>
        </p:spPr>
        <p:txBody>
          <a:bodyPr wrap="square">
            <a:spAutoFit/>
          </a:bodyPr>
          <a:lstStyle/>
          <a:p>
            <a:pPr lvl="0" algn="just"/>
            <a:r>
              <a:rPr lang="vi-VN" sz="2400" b="1" dirty="0">
                <a:solidFill>
                  <a:srgbClr val="000000"/>
                </a:solidFill>
                <a:latin typeface="Cambria" panose="02040503050406030204" pitchFamily="18" charset="0"/>
                <a:ea typeface="Cambria" panose="02040503050406030204" pitchFamily="18" charset="0"/>
              </a:rPr>
              <a:t>Việc làm thể hiện tôn trọng sự khác biệt:</a:t>
            </a:r>
          </a:p>
          <a:p>
            <a:pPr lvl="0" algn="just"/>
            <a:r>
              <a:rPr lang="vi-VN" sz="2400" dirty="0">
                <a:solidFill>
                  <a:srgbClr val="000000"/>
                </a:solidFill>
                <a:latin typeface="Cambria" panose="02040503050406030204" pitchFamily="18" charset="0"/>
                <a:ea typeface="Cambria" panose="02040503050406030204" pitchFamily="18" charset="0"/>
              </a:rPr>
              <a:t>+ Đối xử tử tế, lễ độ với mọi người.</a:t>
            </a:r>
          </a:p>
          <a:p>
            <a:pPr lvl="0" algn="just"/>
            <a:r>
              <a:rPr lang="vi-VN" sz="2400" dirty="0">
                <a:solidFill>
                  <a:srgbClr val="000000"/>
                </a:solidFill>
                <a:latin typeface="Cambria" panose="02040503050406030204" pitchFamily="18" charset="0"/>
                <a:ea typeface="Cambria" panose="02040503050406030204" pitchFamily="18" charset="0"/>
              </a:rPr>
              <a:t>+ Luôn lịch sự với tất cả những người từng gặp và tiếp xúc.</a:t>
            </a:r>
          </a:p>
          <a:p>
            <a:pPr lvl="0" algn="just"/>
            <a:r>
              <a:rPr lang="vi-VN" sz="2400" dirty="0">
                <a:solidFill>
                  <a:srgbClr val="000000"/>
                </a:solidFill>
                <a:latin typeface="Cambria" panose="02040503050406030204" pitchFamily="18" charset="0"/>
                <a:ea typeface="Cambria" panose="02040503050406030204" pitchFamily="18" charset="0"/>
              </a:rPr>
              <a:t>+ Tập trung và lắng nghe người khác khi giao tiếp một cách tích cực.</a:t>
            </a:r>
          </a:p>
          <a:p>
            <a:pPr lvl="0" algn="just"/>
            <a:r>
              <a:rPr lang="vi-VN" sz="2400" dirty="0">
                <a:solidFill>
                  <a:srgbClr val="000000"/>
                </a:solidFill>
                <a:latin typeface="Cambria" panose="02040503050406030204" pitchFamily="18" charset="0"/>
                <a:ea typeface="Cambria" panose="02040503050406030204" pitchFamily="18" charset="0"/>
              </a:rPr>
              <a:t>+ Hiểu và tôn trọng thói quen, sở thích của mỗi người.</a:t>
            </a:r>
          </a:p>
          <a:p>
            <a:pPr lvl="0" algn="just"/>
            <a:r>
              <a:rPr lang="vi-VN" sz="2400" dirty="0">
                <a:solidFill>
                  <a:srgbClr val="000000"/>
                </a:solidFill>
                <a:latin typeface="Cambria" panose="02040503050406030204" pitchFamily="18" charset="0"/>
                <a:ea typeface="Cambria" panose="02040503050406030204" pitchFamily="18" charset="0"/>
              </a:rPr>
              <a:t>+ Tiếp thu ý kiến người khác dành cho mình.</a:t>
            </a:r>
          </a:p>
          <a:p>
            <a:pPr lvl="0" algn="just"/>
            <a:r>
              <a:rPr lang="vi-VN" sz="2400" dirty="0">
                <a:solidFill>
                  <a:srgbClr val="000000"/>
                </a:solidFill>
                <a:latin typeface="Cambria" panose="02040503050406030204" pitchFamily="18" charset="0"/>
                <a:ea typeface="Cambria" panose="02040503050406030204" pitchFamily="18" charset="0"/>
              </a:rPr>
              <a:t>+ Luôn giữ thái độ bình tĩnh, kiềm chế sự tức giận.</a:t>
            </a:r>
            <a:endParaRPr kumimoji="0" lang="en-US"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734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359229" y="-902196"/>
            <a:ext cx="12442371" cy="8761682"/>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2340429" y="1956658"/>
            <a:ext cx="7086600" cy="4031873"/>
          </a:xfrm>
          <a:prstGeom prst="rect">
            <a:avLst/>
          </a:prstGeom>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*Việc làm chưa thể hiện tôn trọng sự khác biệt</a:t>
            </a:r>
          </a:p>
          <a:p>
            <a:pPr lvl="0" algn="just"/>
            <a:r>
              <a:rPr lang="vi-VN" sz="3200" dirty="0">
                <a:solidFill>
                  <a:srgbClr val="000000"/>
                </a:solidFill>
                <a:latin typeface="Cambria" panose="02040503050406030204" pitchFamily="18" charset="0"/>
                <a:ea typeface="Cambria" panose="02040503050406030204" pitchFamily="18" charset="0"/>
              </a:rPr>
              <a:t>+ Cười đùa khi thấy bạn mặc trang phục dân tộc đặc trưng</a:t>
            </a:r>
          </a:p>
          <a:p>
            <a:pPr lvl="0" algn="just"/>
            <a:r>
              <a:rPr lang="vi-VN" sz="3200" dirty="0">
                <a:solidFill>
                  <a:srgbClr val="000000"/>
                </a:solidFill>
                <a:latin typeface="Cambria" panose="02040503050406030204" pitchFamily="18" charset="0"/>
                <a:ea typeface="Cambria" panose="02040503050406030204" pitchFamily="18" charset="0"/>
              </a:rPr>
              <a:t>+ Phân biệt đối xử với các bạn có khiếm khuyết về ngoại hình</a:t>
            </a:r>
          </a:p>
          <a:p>
            <a:pPr lvl="0" algn="just"/>
            <a:r>
              <a:rPr lang="vi-VN" sz="3200" dirty="0">
                <a:solidFill>
                  <a:srgbClr val="000000"/>
                </a:solidFill>
                <a:latin typeface="Cambria" panose="02040503050406030204" pitchFamily="18" charset="0"/>
                <a:ea typeface="Cambria" panose="02040503050406030204" pitchFamily="18" charset="0"/>
              </a:rPr>
              <a:t>+ Không chơi với các bạn học chưa được tốt</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556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5F772F5-2DC0-299A-7CA5-E2B49DB5FF2B}"/>
              </a:ext>
            </a:extLst>
          </p:cNvPr>
          <p:cNvPicPr>
            <a:picLocks noChangeAspect="1"/>
          </p:cNvPicPr>
          <p:nvPr/>
        </p:nvPicPr>
        <p:blipFill>
          <a:blip r:embed="rId3"/>
          <a:stretch>
            <a:fillRect/>
          </a:stretch>
        </p:blipFill>
        <p:spPr>
          <a:xfrm>
            <a:off x="718457" y="1375110"/>
            <a:ext cx="10899322" cy="4056181"/>
          </a:xfrm>
          <a:prstGeom prst="rect">
            <a:avLst/>
          </a:prstGeom>
        </p:spPr>
      </p:pic>
    </p:spTree>
    <p:extLst>
      <p:ext uri="{BB962C8B-B14F-4D97-AF65-F5344CB8AC3E}">
        <p14:creationId xmlns:p14="http://schemas.microsoft.com/office/powerpoint/2010/main" val="322425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40D67180-5762-F1D8-FC3A-D0BFE02E3A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9165770" y="4049486"/>
            <a:ext cx="3026229" cy="301396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EC2F675E-82CA-D9C3-E53F-4E6A2ADD45EB}"/>
              </a:ext>
            </a:extLst>
          </p:cNvPr>
          <p:cNvPicPr>
            <a:picLocks noChangeAspect="1"/>
          </p:cNvPicPr>
          <p:nvPr/>
        </p:nvPicPr>
        <p:blipFill>
          <a:blip r:embed="rId19"/>
          <a:stretch>
            <a:fillRect/>
          </a:stretch>
        </p:blipFill>
        <p:spPr>
          <a:xfrm>
            <a:off x="293913" y="1593835"/>
            <a:ext cx="10918853" cy="2698303"/>
          </a:xfrm>
          <a:prstGeom prst="rect">
            <a:avLst/>
          </a:prstGeom>
        </p:spPr>
      </p:pic>
      <p:pic>
        <p:nvPicPr>
          <p:cNvPr id="27" name="Picture 26">
            <a:extLst>
              <a:ext uri="{FF2B5EF4-FFF2-40B4-BE49-F238E27FC236}">
                <a16:creationId xmlns:a16="http://schemas.microsoft.com/office/drawing/2014/main" id="{BF4FF9F9-800C-8A09-4E7E-D49746B149E8}"/>
              </a:ext>
            </a:extLst>
          </p:cNvPr>
          <p:cNvPicPr>
            <a:picLocks noChangeAspect="1"/>
          </p:cNvPicPr>
          <p:nvPr/>
        </p:nvPicPr>
        <p:blipFill>
          <a:blip r:embed="rId20"/>
          <a:stretch>
            <a:fillRect/>
          </a:stretch>
        </p:blipFill>
        <p:spPr>
          <a:xfrm>
            <a:off x="4886686" y="4176579"/>
            <a:ext cx="2962913" cy="1182727"/>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2F10A552-B624-C1F8-C2AF-7C76EE401780}"/>
              </a:ext>
            </a:extLst>
          </p:cNvPr>
          <p:cNvPicPr>
            <a:picLocks noChangeAspect="1"/>
          </p:cNvPicPr>
          <p:nvPr/>
        </p:nvPicPr>
        <p:blipFill>
          <a:blip r:embed="rId2"/>
          <a:stretch>
            <a:fillRect/>
          </a:stretch>
        </p:blipFill>
        <p:spPr>
          <a:xfrm>
            <a:off x="3571032" y="1371600"/>
            <a:ext cx="5202173" cy="5385026"/>
          </a:xfrm>
          <a:prstGeom prst="rect">
            <a:avLst/>
          </a:prstGeom>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15743" y="646341"/>
            <a:ext cx="5772149" cy="6290566"/>
            <a:chOff x="442193" y="1257300"/>
            <a:chExt cx="4495800" cy="5722792"/>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Em nêu góp ý với bạn Linh về việc bạn Bình tham gia thể hiện tinh thần tập thể đáng trân trọng. Không nên chỉ vì sự đánh giá chủ quan của Linh về Bình là chậm chạp mà từ chối Bình. Điều đó thể hiện thiếu tôn trọng sự khác biệt của Bình. </a:t>
              </a:r>
            </a:p>
          </p:txBody>
        </p:sp>
      </p:grpSp>
      <p:pic>
        <p:nvPicPr>
          <p:cNvPr id="4" name="Picture 3">
            <a:extLst>
              <a:ext uri="{FF2B5EF4-FFF2-40B4-BE49-F238E27FC236}">
                <a16:creationId xmlns:a16="http://schemas.microsoft.com/office/drawing/2014/main" id="{FC69B1F7-9CA8-CC8A-028B-7A8CCB0F3333}"/>
              </a:ext>
            </a:extLst>
          </p:cNvPr>
          <p:cNvPicPr>
            <a:picLocks noChangeAspect="1"/>
          </p:cNvPicPr>
          <p:nvPr/>
        </p:nvPicPr>
        <p:blipFill>
          <a:blip r:embed="rId4"/>
          <a:stretch>
            <a:fillRect/>
          </a:stretch>
        </p:blipFill>
        <p:spPr>
          <a:xfrm>
            <a:off x="703491" y="1728107"/>
            <a:ext cx="6187167" cy="1559232"/>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6290566"/>
            <a:chOff x="442193" y="1257300"/>
            <a:chExt cx="4495800" cy="5722792"/>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32199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góp ý với Lực rằng Khánh ít nói và hay ngồi một mình không có nghĩa bạn ấy không hòa đồng, xem thường người khác mà có thể do tính cách nhút nhát của bạn. Lực và các bạn nên tôn trọng sự khác biệt về tính cách và chủ động chơi cùng bạn. </a:t>
              </a:r>
            </a:p>
          </p:txBody>
        </p:sp>
      </p:grpSp>
      <p:pic>
        <p:nvPicPr>
          <p:cNvPr id="3" name="Picture 2">
            <a:extLst>
              <a:ext uri="{FF2B5EF4-FFF2-40B4-BE49-F238E27FC236}">
                <a16:creationId xmlns:a16="http://schemas.microsoft.com/office/drawing/2014/main" id="{7403CE0F-FC39-1927-D384-DF1027A5B94F}"/>
              </a:ext>
            </a:extLst>
          </p:cNvPr>
          <p:cNvPicPr>
            <a:picLocks noChangeAspect="1"/>
          </p:cNvPicPr>
          <p:nvPr/>
        </p:nvPicPr>
        <p:blipFill>
          <a:blip r:embed="rId4"/>
          <a:stretch>
            <a:fillRect/>
          </a:stretch>
        </p:blipFill>
        <p:spPr>
          <a:xfrm>
            <a:off x="859972" y="1604963"/>
            <a:ext cx="6104150" cy="1290638"/>
          </a:xfrm>
          <a:prstGeom prst="rect">
            <a:avLst/>
          </a:prstGeom>
        </p:spPr>
      </p:pic>
    </p:spTree>
    <p:extLst>
      <p:ext uri="{BB962C8B-B14F-4D97-AF65-F5344CB8AC3E}">
        <p14:creationId xmlns:p14="http://schemas.microsoft.com/office/powerpoint/2010/main" val="295808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28279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khuyên Hương phân biệt giữa việc mọi người tôn trọng cá tính riêng của mình và việc bảo thủ, thiếu tôn trọng với ý kiến của mọi người. Bạn nên lắng nghe, chắt lọc, tiếp thu những ý kiến đúng và thay đổi để tiến bộ, hoàn thiện bản thân hơn. </a:t>
              </a:r>
            </a:p>
          </p:txBody>
        </p:sp>
      </p:grpSp>
      <p:pic>
        <p:nvPicPr>
          <p:cNvPr id="4" name="Picture 3">
            <a:extLst>
              <a:ext uri="{FF2B5EF4-FFF2-40B4-BE49-F238E27FC236}">
                <a16:creationId xmlns:a16="http://schemas.microsoft.com/office/drawing/2014/main" id="{C21A3B9E-9D16-C772-8F85-637634E74713}"/>
              </a:ext>
            </a:extLst>
          </p:cNvPr>
          <p:cNvPicPr>
            <a:picLocks noChangeAspect="1"/>
          </p:cNvPicPr>
          <p:nvPr/>
        </p:nvPicPr>
        <p:blipFill>
          <a:blip r:embed="rId4"/>
          <a:stretch>
            <a:fillRect/>
          </a:stretch>
        </p:blipFill>
        <p:spPr>
          <a:xfrm>
            <a:off x="773566" y="1641022"/>
            <a:ext cx="6006899" cy="1515835"/>
          </a:xfrm>
          <a:prstGeom prst="rect">
            <a:avLst/>
          </a:prstGeom>
        </p:spPr>
      </p:pic>
    </p:spTree>
    <p:extLst>
      <p:ext uri="{BB962C8B-B14F-4D97-AF65-F5344CB8AC3E}">
        <p14:creationId xmlns:p14="http://schemas.microsoft.com/office/powerpoint/2010/main" val="64423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193973" y="567434"/>
            <a:ext cx="5891892"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760124"/>
              <a:ext cx="4342360" cy="28279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góp ý cho các bạn các ngành nghề, người lao động đều đáng được tôn trọng và tôn vinh. Không nên phân biệt về công việc, giới tính đó là hành động thể hiện sự tôn trọng với sự khác biệt của mỗi người. </a:t>
              </a:r>
            </a:p>
          </p:txBody>
        </p:sp>
      </p:grpSp>
      <p:pic>
        <p:nvPicPr>
          <p:cNvPr id="3" name="Picture 2">
            <a:extLst>
              <a:ext uri="{FF2B5EF4-FFF2-40B4-BE49-F238E27FC236}">
                <a16:creationId xmlns:a16="http://schemas.microsoft.com/office/drawing/2014/main" id="{81A93711-7E33-D077-E149-DEB617758B6B}"/>
              </a:ext>
            </a:extLst>
          </p:cNvPr>
          <p:cNvPicPr>
            <a:picLocks noChangeAspect="1"/>
          </p:cNvPicPr>
          <p:nvPr/>
        </p:nvPicPr>
        <p:blipFill>
          <a:blip r:embed="rId4"/>
          <a:stretch>
            <a:fillRect/>
          </a:stretch>
        </p:blipFill>
        <p:spPr>
          <a:xfrm>
            <a:off x="663348" y="1575707"/>
            <a:ext cx="5868082" cy="1737521"/>
          </a:xfrm>
          <a:prstGeom prst="rect">
            <a:avLst/>
          </a:prstGeom>
        </p:spPr>
      </p:pic>
    </p:spTree>
    <p:extLst>
      <p:ext uri="{BB962C8B-B14F-4D97-AF65-F5344CB8AC3E}">
        <p14:creationId xmlns:p14="http://schemas.microsoft.com/office/powerpoint/2010/main" val="361839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532</Words>
  <Application>Microsoft Office PowerPoint</Application>
  <PresentationFormat>Widescreen</PresentationFormat>
  <Paragraphs>29</Paragraphs>
  <Slides>19</Slides>
  <Notes>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#9Slide07 HoneyCream</vt:lpstr>
      <vt:lpstr>Arial</vt:lpstr>
      <vt:lpstr>Calibri</vt:lpstr>
      <vt:lpstr>Calibri Light</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28</cp:revision>
  <dcterms:created xsi:type="dcterms:W3CDTF">2024-07-24T07:23:08Z</dcterms:created>
  <dcterms:modified xsi:type="dcterms:W3CDTF">2025-10-12T09:36:54Z</dcterms:modified>
</cp:coreProperties>
</file>