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6" r:id="rId3"/>
    <p:sldId id="258" r:id="rId4"/>
    <p:sldId id="259" r:id="rId5"/>
    <p:sldId id="260" r:id="rId6"/>
    <p:sldId id="261" r:id="rId7"/>
    <p:sldId id="262" r:id="rId8"/>
    <p:sldId id="267" r:id="rId9"/>
    <p:sldId id="266" r:id="rId10"/>
    <p:sldId id="265" r:id="rId11"/>
    <p:sldId id="263" r:id="rId12"/>
    <p:sldId id="264" r:id="rId13"/>
  </p:sldIdLst>
  <p:sldSz cx="12192000" cy="6858000"/>
  <p:notesSz cx="6858000" cy="9144000"/>
  <p:embeddedFontLst>
    <p:embeddedFont>
      <p:font typeface="#9Slide03 Kaleko 105 Round" panose="020B0604020202020204" charset="0"/>
      <p:regular r:id="rId14"/>
    </p:embeddedFont>
    <p:embeddedFont>
      <p:font typeface="#9Slide07 Hillda" panose="020B0604020202020204" charset="0"/>
      <p:regular r:id="rId1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89B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3" d="100"/>
          <a:sy n="93" d="100"/>
        </p:scale>
        <p:origin x="302" y="2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37F6-9931-FE94-3A21-EA0746578A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75CE46D-997D-E495-2185-345E0B4343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ACB0BD3-7386-6C1E-6DAA-A2126E6D675E}"/>
              </a:ext>
            </a:extLst>
          </p:cNvPr>
          <p:cNvSpPr>
            <a:spLocks noGrp="1"/>
          </p:cNvSpPr>
          <p:nvPr>
            <p:ph type="dt" sz="half" idx="10"/>
          </p:nvPr>
        </p:nvSpPr>
        <p:spPr/>
        <p:txBody>
          <a:bodyPr/>
          <a:lstStyle/>
          <a:p>
            <a:fld id="{0663CFD8-1551-4526-A17D-076995B0BC1A}" type="datetimeFigureOut">
              <a:rPr lang="vi-VN" smtClean="0"/>
              <a:t>17/10/2025</a:t>
            </a:fld>
            <a:endParaRPr lang="vi-VN"/>
          </a:p>
        </p:txBody>
      </p:sp>
      <p:sp>
        <p:nvSpPr>
          <p:cNvPr id="5" name="Footer Placeholder 4">
            <a:extLst>
              <a:ext uri="{FF2B5EF4-FFF2-40B4-BE49-F238E27FC236}">
                <a16:creationId xmlns:a16="http://schemas.microsoft.com/office/drawing/2014/main" id="{C40929A5-30BA-14C3-B466-0F7E77BBFF1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75D96ED-31ED-7A38-2486-1EFA3C569BEE}"/>
              </a:ext>
            </a:extLst>
          </p:cNvPr>
          <p:cNvSpPr>
            <a:spLocks noGrp="1"/>
          </p:cNvSpPr>
          <p:nvPr>
            <p:ph type="sldNum" sz="quarter" idx="12"/>
          </p:nvPr>
        </p:nvSpPr>
        <p:spPr/>
        <p:txBody>
          <a:bodyPr/>
          <a:lstStyle/>
          <a:p>
            <a:fld id="{30FA28B1-FD6E-4CCC-8726-F08D59B19ECC}" type="slidenum">
              <a:rPr lang="vi-VN" smtClean="0"/>
              <a:t>‹#›</a:t>
            </a:fld>
            <a:endParaRPr lang="vi-VN"/>
          </a:p>
        </p:txBody>
      </p:sp>
    </p:spTree>
    <p:extLst>
      <p:ext uri="{BB962C8B-B14F-4D97-AF65-F5344CB8AC3E}">
        <p14:creationId xmlns:p14="http://schemas.microsoft.com/office/powerpoint/2010/main" val="322828212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1CEA8-C4DF-4FB6-3A9A-3D4F695D2D4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32C4E9F-7579-F2D3-59D9-9CF133498D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7D83F34-56CF-A1D6-E0C8-D55BD45EC775}"/>
              </a:ext>
            </a:extLst>
          </p:cNvPr>
          <p:cNvSpPr>
            <a:spLocks noGrp="1"/>
          </p:cNvSpPr>
          <p:nvPr>
            <p:ph type="dt" sz="half" idx="10"/>
          </p:nvPr>
        </p:nvSpPr>
        <p:spPr/>
        <p:txBody>
          <a:bodyPr/>
          <a:lstStyle/>
          <a:p>
            <a:fld id="{0663CFD8-1551-4526-A17D-076995B0BC1A}" type="datetimeFigureOut">
              <a:rPr lang="vi-VN" smtClean="0"/>
              <a:t>17/10/2025</a:t>
            </a:fld>
            <a:endParaRPr lang="vi-VN"/>
          </a:p>
        </p:txBody>
      </p:sp>
      <p:sp>
        <p:nvSpPr>
          <p:cNvPr id="5" name="Footer Placeholder 4">
            <a:extLst>
              <a:ext uri="{FF2B5EF4-FFF2-40B4-BE49-F238E27FC236}">
                <a16:creationId xmlns:a16="http://schemas.microsoft.com/office/drawing/2014/main" id="{ECC4E8AE-75D0-8AEB-2202-74CCC76008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E876BBB-1C1A-11A2-5E83-D429E78D9207}"/>
              </a:ext>
            </a:extLst>
          </p:cNvPr>
          <p:cNvSpPr>
            <a:spLocks noGrp="1"/>
          </p:cNvSpPr>
          <p:nvPr>
            <p:ph type="sldNum" sz="quarter" idx="12"/>
          </p:nvPr>
        </p:nvSpPr>
        <p:spPr/>
        <p:txBody>
          <a:bodyPr/>
          <a:lstStyle/>
          <a:p>
            <a:fld id="{30FA28B1-FD6E-4CCC-8726-F08D59B19ECC}" type="slidenum">
              <a:rPr lang="vi-VN" smtClean="0"/>
              <a:t>‹#›</a:t>
            </a:fld>
            <a:endParaRPr lang="vi-VN"/>
          </a:p>
        </p:txBody>
      </p:sp>
    </p:spTree>
    <p:extLst>
      <p:ext uri="{BB962C8B-B14F-4D97-AF65-F5344CB8AC3E}">
        <p14:creationId xmlns:p14="http://schemas.microsoft.com/office/powerpoint/2010/main" val="47244081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84A72-F81B-ACEE-9DAB-32BB6C01F21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D1ECF1-A176-F1B2-CFBB-4EB44F644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C66CD45-3301-D94D-5CE5-1285ACB6FA3A}"/>
              </a:ext>
            </a:extLst>
          </p:cNvPr>
          <p:cNvSpPr>
            <a:spLocks noGrp="1"/>
          </p:cNvSpPr>
          <p:nvPr>
            <p:ph type="dt" sz="half" idx="10"/>
          </p:nvPr>
        </p:nvSpPr>
        <p:spPr/>
        <p:txBody>
          <a:bodyPr/>
          <a:lstStyle/>
          <a:p>
            <a:fld id="{0663CFD8-1551-4526-A17D-076995B0BC1A}" type="datetimeFigureOut">
              <a:rPr lang="vi-VN" smtClean="0"/>
              <a:t>17/10/2025</a:t>
            </a:fld>
            <a:endParaRPr lang="vi-VN"/>
          </a:p>
        </p:txBody>
      </p:sp>
      <p:sp>
        <p:nvSpPr>
          <p:cNvPr id="5" name="Footer Placeholder 4">
            <a:extLst>
              <a:ext uri="{FF2B5EF4-FFF2-40B4-BE49-F238E27FC236}">
                <a16:creationId xmlns:a16="http://schemas.microsoft.com/office/drawing/2014/main" id="{8A777C34-46AE-8DC5-3460-E2F3D463D8A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33A9AC5-DCFE-4918-2B41-F0A57BCCBDBB}"/>
              </a:ext>
            </a:extLst>
          </p:cNvPr>
          <p:cNvSpPr>
            <a:spLocks noGrp="1"/>
          </p:cNvSpPr>
          <p:nvPr>
            <p:ph type="sldNum" sz="quarter" idx="12"/>
          </p:nvPr>
        </p:nvSpPr>
        <p:spPr/>
        <p:txBody>
          <a:bodyPr/>
          <a:lstStyle/>
          <a:p>
            <a:fld id="{30FA28B1-FD6E-4CCC-8726-F08D59B19ECC}" type="slidenum">
              <a:rPr lang="vi-VN" smtClean="0"/>
              <a:t>‹#›</a:t>
            </a:fld>
            <a:endParaRPr lang="vi-VN"/>
          </a:p>
        </p:txBody>
      </p:sp>
    </p:spTree>
    <p:extLst>
      <p:ext uri="{BB962C8B-B14F-4D97-AF65-F5344CB8AC3E}">
        <p14:creationId xmlns:p14="http://schemas.microsoft.com/office/powerpoint/2010/main" val="169923878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1F3EE-8ECC-5F91-3589-389EABA3E35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508CD76-1209-0574-3CB4-41C29ADEC9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5089A3-B130-2F43-914F-C5A6731AF87C}"/>
              </a:ext>
            </a:extLst>
          </p:cNvPr>
          <p:cNvSpPr>
            <a:spLocks noGrp="1"/>
          </p:cNvSpPr>
          <p:nvPr>
            <p:ph type="dt" sz="half" idx="10"/>
          </p:nvPr>
        </p:nvSpPr>
        <p:spPr/>
        <p:txBody>
          <a:bodyPr/>
          <a:lstStyle/>
          <a:p>
            <a:fld id="{0663CFD8-1551-4526-A17D-076995B0BC1A}" type="datetimeFigureOut">
              <a:rPr lang="vi-VN" smtClean="0"/>
              <a:t>17/10/2025</a:t>
            </a:fld>
            <a:endParaRPr lang="vi-VN"/>
          </a:p>
        </p:txBody>
      </p:sp>
      <p:sp>
        <p:nvSpPr>
          <p:cNvPr id="5" name="Footer Placeholder 4">
            <a:extLst>
              <a:ext uri="{FF2B5EF4-FFF2-40B4-BE49-F238E27FC236}">
                <a16:creationId xmlns:a16="http://schemas.microsoft.com/office/drawing/2014/main" id="{69EED59F-77C0-422C-EFE4-83CDFE7657A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732FDF8-50C7-888F-4821-9AB72E045388}"/>
              </a:ext>
            </a:extLst>
          </p:cNvPr>
          <p:cNvSpPr>
            <a:spLocks noGrp="1"/>
          </p:cNvSpPr>
          <p:nvPr>
            <p:ph type="sldNum" sz="quarter" idx="12"/>
          </p:nvPr>
        </p:nvSpPr>
        <p:spPr/>
        <p:txBody>
          <a:bodyPr/>
          <a:lstStyle/>
          <a:p>
            <a:fld id="{30FA28B1-FD6E-4CCC-8726-F08D59B19ECC}" type="slidenum">
              <a:rPr lang="vi-VN" smtClean="0"/>
              <a:t>‹#›</a:t>
            </a:fld>
            <a:endParaRPr lang="vi-VN"/>
          </a:p>
        </p:txBody>
      </p:sp>
    </p:spTree>
    <p:extLst>
      <p:ext uri="{BB962C8B-B14F-4D97-AF65-F5344CB8AC3E}">
        <p14:creationId xmlns:p14="http://schemas.microsoft.com/office/powerpoint/2010/main" val="391805956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22127-987E-B976-24AA-19F094C6CB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9C8B349-86C8-2EDC-DF74-D3CBC9DF7D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0C385C-ECD4-5A39-941C-982792FA54F6}"/>
              </a:ext>
            </a:extLst>
          </p:cNvPr>
          <p:cNvSpPr>
            <a:spLocks noGrp="1"/>
          </p:cNvSpPr>
          <p:nvPr>
            <p:ph type="dt" sz="half" idx="10"/>
          </p:nvPr>
        </p:nvSpPr>
        <p:spPr/>
        <p:txBody>
          <a:bodyPr/>
          <a:lstStyle/>
          <a:p>
            <a:fld id="{0663CFD8-1551-4526-A17D-076995B0BC1A}" type="datetimeFigureOut">
              <a:rPr lang="vi-VN" smtClean="0"/>
              <a:t>17/10/2025</a:t>
            </a:fld>
            <a:endParaRPr lang="vi-VN"/>
          </a:p>
        </p:txBody>
      </p:sp>
      <p:sp>
        <p:nvSpPr>
          <p:cNvPr id="5" name="Footer Placeholder 4">
            <a:extLst>
              <a:ext uri="{FF2B5EF4-FFF2-40B4-BE49-F238E27FC236}">
                <a16:creationId xmlns:a16="http://schemas.microsoft.com/office/drawing/2014/main" id="{955385C6-6D9D-CB21-C587-12285637EB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18B7B0D-CCAE-B2DE-EBAB-1C7F964CAABC}"/>
              </a:ext>
            </a:extLst>
          </p:cNvPr>
          <p:cNvSpPr>
            <a:spLocks noGrp="1"/>
          </p:cNvSpPr>
          <p:nvPr>
            <p:ph type="sldNum" sz="quarter" idx="12"/>
          </p:nvPr>
        </p:nvSpPr>
        <p:spPr/>
        <p:txBody>
          <a:bodyPr/>
          <a:lstStyle/>
          <a:p>
            <a:fld id="{30FA28B1-FD6E-4CCC-8726-F08D59B19ECC}" type="slidenum">
              <a:rPr lang="vi-VN" smtClean="0"/>
              <a:t>‹#›</a:t>
            </a:fld>
            <a:endParaRPr lang="vi-VN"/>
          </a:p>
        </p:txBody>
      </p:sp>
    </p:spTree>
    <p:extLst>
      <p:ext uri="{BB962C8B-B14F-4D97-AF65-F5344CB8AC3E}">
        <p14:creationId xmlns:p14="http://schemas.microsoft.com/office/powerpoint/2010/main" val="138281285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F30F5-F5A6-597A-687B-FA0448D7E0A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F4E2097-A992-DF0E-CD8D-12F4DB8637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FC5D0B6-9267-8EA1-ADAD-3DE551F449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98D0B24-637A-D483-643C-5863DDCD4C56}"/>
              </a:ext>
            </a:extLst>
          </p:cNvPr>
          <p:cNvSpPr>
            <a:spLocks noGrp="1"/>
          </p:cNvSpPr>
          <p:nvPr>
            <p:ph type="dt" sz="half" idx="10"/>
          </p:nvPr>
        </p:nvSpPr>
        <p:spPr/>
        <p:txBody>
          <a:bodyPr/>
          <a:lstStyle/>
          <a:p>
            <a:fld id="{0663CFD8-1551-4526-A17D-076995B0BC1A}" type="datetimeFigureOut">
              <a:rPr lang="vi-VN" smtClean="0"/>
              <a:t>17/10/2025</a:t>
            </a:fld>
            <a:endParaRPr lang="vi-VN"/>
          </a:p>
        </p:txBody>
      </p:sp>
      <p:sp>
        <p:nvSpPr>
          <p:cNvPr id="6" name="Footer Placeholder 5">
            <a:extLst>
              <a:ext uri="{FF2B5EF4-FFF2-40B4-BE49-F238E27FC236}">
                <a16:creationId xmlns:a16="http://schemas.microsoft.com/office/drawing/2014/main" id="{4775059F-0AAC-7C90-1C66-1876C93D86D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FFF9D8F-DFF2-E686-49AE-94010E58FEB5}"/>
              </a:ext>
            </a:extLst>
          </p:cNvPr>
          <p:cNvSpPr>
            <a:spLocks noGrp="1"/>
          </p:cNvSpPr>
          <p:nvPr>
            <p:ph type="sldNum" sz="quarter" idx="12"/>
          </p:nvPr>
        </p:nvSpPr>
        <p:spPr/>
        <p:txBody>
          <a:bodyPr/>
          <a:lstStyle/>
          <a:p>
            <a:fld id="{30FA28B1-FD6E-4CCC-8726-F08D59B19ECC}" type="slidenum">
              <a:rPr lang="vi-VN" smtClean="0"/>
              <a:t>‹#›</a:t>
            </a:fld>
            <a:endParaRPr lang="vi-VN"/>
          </a:p>
        </p:txBody>
      </p:sp>
    </p:spTree>
    <p:extLst>
      <p:ext uri="{BB962C8B-B14F-4D97-AF65-F5344CB8AC3E}">
        <p14:creationId xmlns:p14="http://schemas.microsoft.com/office/powerpoint/2010/main" val="173505581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257A1-71E5-C54C-AD1A-6999B44E0EC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E6B4CD4-2055-18BA-CE9F-7CF3C2D44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D1B650-4C4B-438B-F5EE-76DC04AD2B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B4B6AE4-48C8-21B0-45C3-7C55E8487D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ADFAD7-D5B4-97C6-D39D-846846E9E3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18A2838-7B99-3199-B1C3-F1407ED86445}"/>
              </a:ext>
            </a:extLst>
          </p:cNvPr>
          <p:cNvSpPr>
            <a:spLocks noGrp="1"/>
          </p:cNvSpPr>
          <p:nvPr>
            <p:ph type="dt" sz="half" idx="10"/>
          </p:nvPr>
        </p:nvSpPr>
        <p:spPr/>
        <p:txBody>
          <a:bodyPr/>
          <a:lstStyle/>
          <a:p>
            <a:fld id="{0663CFD8-1551-4526-A17D-076995B0BC1A}" type="datetimeFigureOut">
              <a:rPr lang="vi-VN" smtClean="0"/>
              <a:t>17/10/2025</a:t>
            </a:fld>
            <a:endParaRPr lang="vi-VN"/>
          </a:p>
        </p:txBody>
      </p:sp>
      <p:sp>
        <p:nvSpPr>
          <p:cNvPr id="8" name="Footer Placeholder 7">
            <a:extLst>
              <a:ext uri="{FF2B5EF4-FFF2-40B4-BE49-F238E27FC236}">
                <a16:creationId xmlns:a16="http://schemas.microsoft.com/office/drawing/2014/main" id="{2D8E31A6-18FC-0F4B-5145-2E74C005C0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6EC13E2-D6E9-3E29-01FB-512E8493756B}"/>
              </a:ext>
            </a:extLst>
          </p:cNvPr>
          <p:cNvSpPr>
            <a:spLocks noGrp="1"/>
          </p:cNvSpPr>
          <p:nvPr>
            <p:ph type="sldNum" sz="quarter" idx="12"/>
          </p:nvPr>
        </p:nvSpPr>
        <p:spPr/>
        <p:txBody>
          <a:bodyPr/>
          <a:lstStyle/>
          <a:p>
            <a:fld id="{30FA28B1-FD6E-4CCC-8726-F08D59B19ECC}" type="slidenum">
              <a:rPr lang="vi-VN" smtClean="0"/>
              <a:t>‹#›</a:t>
            </a:fld>
            <a:endParaRPr lang="vi-VN"/>
          </a:p>
        </p:txBody>
      </p:sp>
    </p:spTree>
    <p:extLst>
      <p:ext uri="{BB962C8B-B14F-4D97-AF65-F5344CB8AC3E}">
        <p14:creationId xmlns:p14="http://schemas.microsoft.com/office/powerpoint/2010/main" val="287831431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730F-39B9-E1D6-3C42-2C279471063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C828363-CC9D-DD58-8915-6731DE00A77C}"/>
              </a:ext>
            </a:extLst>
          </p:cNvPr>
          <p:cNvSpPr>
            <a:spLocks noGrp="1"/>
          </p:cNvSpPr>
          <p:nvPr>
            <p:ph type="dt" sz="half" idx="10"/>
          </p:nvPr>
        </p:nvSpPr>
        <p:spPr/>
        <p:txBody>
          <a:bodyPr/>
          <a:lstStyle/>
          <a:p>
            <a:fld id="{0663CFD8-1551-4526-A17D-076995B0BC1A}" type="datetimeFigureOut">
              <a:rPr lang="vi-VN" smtClean="0"/>
              <a:t>17/10/2025</a:t>
            </a:fld>
            <a:endParaRPr lang="vi-VN"/>
          </a:p>
        </p:txBody>
      </p:sp>
      <p:sp>
        <p:nvSpPr>
          <p:cNvPr id="4" name="Footer Placeholder 3">
            <a:extLst>
              <a:ext uri="{FF2B5EF4-FFF2-40B4-BE49-F238E27FC236}">
                <a16:creationId xmlns:a16="http://schemas.microsoft.com/office/drawing/2014/main" id="{5DC53F66-A469-4BDE-C588-7B3084329DE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8D4C231-FBF3-1034-E1A3-4F9B27EB472A}"/>
              </a:ext>
            </a:extLst>
          </p:cNvPr>
          <p:cNvSpPr>
            <a:spLocks noGrp="1"/>
          </p:cNvSpPr>
          <p:nvPr>
            <p:ph type="sldNum" sz="quarter" idx="12"/>
          </p:nvPr>
        </p:nvSpPr>
        <p:spPr/>
        <p:txBody>
          <a:bodyPr/>
          <a:lstStyle/>
          <a:p>
            <a:fld id="{30FA28B1-FD6E-4CCC-8726-F08D59B19ECC}" type="slidenum">
              <a:rPr lang="vi-VN" smtClean="0"/>
              <a:t>‹#›</a:t>
            </a:fld>
            <a:endParaRPr lang="vi-VN"/>
          </a:p>
        </p:txBody>
      </p:sp>
    </p:spTree>
    <p:extLst>
      <p:ext uri="{BB962C8B-B14F-4D97-AF65-F5344CB8AC3E}">
        <p14:creationId xmlns:p14="http://schemas.microsoft.com/office/powerpoint/2010/main" val="340418889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CA5E7B-2570-DE3D-EA3B-9205713AE0AC}"/>
              </a:ext>
            </a:extLst>
          </p:cNvPr>
          <p:cNvSpPr>
            <a:spLocks noGrp="1"/>
          </p:cNvSpPr>
          <p:nvPr>
            <p:ph type="dt" sz="half" idx="10"/>
          </p:nvPr>
        </p:nvSpPr>
        <p:spPr/>
        <p:txBody>
          <a:bodyPr/>
          <a:lstStyle/>
          <a:p>
            <a:fld id="{0663CFD8-1551-4526-A17D-076995B0BC1A}" type="datetimeFigureOut">
              <a:rPr lang="vi-VN" smtClean="0"/>
              <a:t>17/10/2025</a:t>
            </a:fld>
            <a:endParaRPr lang="vi-VN"/>
          </a:p>
        </p:txBody>
      </p:sp>
      <p:sp>
        <p:nvSpPr>
          <p:cNvPr id="3" name="Footer Placeholder 2">
            <a:extLst>
              <a:ext uri="{FF2B5EF4-FFF2-40B4-BE49-F238E27FC236}">
                <a16:creationId xmlns:a16="http://schemas.microsoft.com/office/drawing/2014/main" id="{BB6AD77E-7A2B-04A0-ECBA-A53C0BA9668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CD907792-F2BC-2AC6-9D56-DEF9E9886E90}"/>
              </a:ext>
            </a:extLst>
          </p:cNvPr>
          <p:cNvSpPr>
            <a:spLocks noGrp="1"/>
          </p:cNvSpPr>
          <p:nvPr>
            <p:ph type="sldNum" sz="quarter" idx="12"/>
          </p:nvPr>
        </p:nvSpPr>
        <p:spPr/>
        <p:txBody>
          <a:bodyPr/>
          <a:lstStyle/>
          <a:p>
            <a:fld id="{30FA28B1-FD6E-4CCC-8726-F08D59B19ECC}" type="slidenum">
              <a:rPr lang="vi-VN" smtClean="0"/>
              <a:t>‹#›</a:t>
            </a:fld>
            <a:endParaRPr lang="vi-VN"/>
          </a:p>
        </p:txBody>
      </p:sp>
    </p:spTree>
    <p:extLst>
      <p:ext uri="{BB962C8B-B14F-4D97-AF65-F5344CB8AC3E}">
        <p14:creationId xmlns:p14="http://schemas.microsoft.com/office/powerpoint/2010/main" val="70885691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E2529-CA7D-3324-FD75-31B88EA66D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467E01-01CB-4A03-8A2E-1E61D2670C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5E60D82-F149-A8CB-0891-CEB3BE9EA9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A68D3F-FFA3-04CA-DE6A-66E92B402545}"/>
              </a:ext>
            </a:extLst>
          </p:cNvPr>
          <p:cNvSpPr>
            <a:spLocks noGrp="1"/>
          </p:cNvSpPr>
          <p:nvPr>
            <p:ph type="dt" sz="half" idx="10"/>
          </p:nvPr>
        </p:nvSpPr>
        <p:spPr/>
        <p:txBody>
          <a:bodyPr/>
          <a:lstStyle/>
          <a:p>
            <a:fld id="{0663CFD8-1551-4526-A17D-076995B0BC1A}" type="datetimeFigureOut">
              <a:rPr lang="vi-VN" smtClean="0"/>
              <a:t>17/10/2025</a:t>
            </a:fld>
            <a:endParaRPr lang="vi-VN"/>
          </a:p>
        </p:txBody>
      </p:sp>
      <p:sp>
        <p:nvSpPr>
          <p:cNvPr id="6" name="Footer Placeholder 5">
            <a:extLst>
              <a:ext uri="{FF2B5EF4-FFF2-40B4-BE49-F238E27FC236}">
                <a16:creationId xmlns:a16="http://schemas.microsoft.com/office/drawing/2014/main" id="{1F376241-9E40-5AF6-DB43-B1075120FF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2994E-3FD9-C3BE-48A1-D620D3C0678E}"/>
              </a:ext>
            </a:extLst>
          </p:cNvPr>
          <p:cNvSpPr>
            <a:spLocks noGrp="1"/>
          </p:cNvSpPr>
          <p:nvPr>
            <p:ph type="sldNum" sz="quarter" idx="12"/>
          </p:nvPr>
        </p:nvSpPr>
        <p:spPr/>
        <p:txBody>
          <a:bodyPr/>
          <a:lstStyle/>
          <a:p>
            <a:fld id="{30FA28B1-FD6E-4CCC-8726-F08D59B19ECC}" type="slidenum">
              <a:rPr lang="vi-VN" smtClean="0"/>
              <a:t>‹#›</a:t>
            </a:fld>
            <a:endParaRPr lang="vi-VN"/>
          </a:p>
        </p:txBody>
      </p:sp>
    </p:spTree>
    <p:extLst>
      <p:ext uri="{BB962C8B-B14F-4D97-AF65-F5344CB8AC3E}">
        <p14:creationId xmlns:p14="http://schemas.microsoft.com/office/powerpoint/2010/main" val="281014677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A753-8401-79E1-4863-4B1864F81E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CAE4D47-0B0D-5AA7-0B2E-376C6CE255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75EF344-ECBA-4AB9-C25F-05BDA0418F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1EFD3F-616F-A42D-C239-8C965531A5F0}"/>
              </a:ext>
            </a:extLst>
          </p:cNvPr>
          <p:cNvSpPr>
            <a:spLocks noGrp="1"/>
          </p:cNvSpPr>
          <p:nvPr>
            <p:ph type="dt" sz="half" idx="10"/>
          </p:nvPr>
        </p:nvSpPr>
        <p:spPr/>
        <p:txBody>
          <a:bodyPr/>
          <a:lstStyle/>
          <a:p>
            <a:fld id="{0663CFD8-1551-4526-A17D-076995B0BC1A}" type="datetimeFigureOut">
              <a:rPr lang="vi-VN" smtClean="0"/>
              <a:t>17/10/2025</a:t>
            </a:fld>
            <a:endParaRPr lang="vi-VN"/>
          </a:p>
        </p:txBody>
      </p:sp>
      <p:sp>
        <p:nvSpPr>
          <p:cNvPr id="6" name="Footer Placeholder 5">
            <a:extLst>
              <a:ext uri="{FF2B5EF4-FFF2-40B4-BE49-F238E27FC236}">
                <a16:creationId xmlns:a16="http://schemas.microsoft.com/office/drawing/2014/main" id="{BDF31628-2340-6D76-0249-750DE90CB2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1D70FCC-CC38-F5C6-9A88-F0C21439379D}"/>
              </a:ext>
            </a:extLst>
          </p:cNvPr>
          <p:cNvSpPr>
            <a:spLocks noGrp="1"/>
          </p:cNvSpPr>
          <p:nvPr>
            <p:ph type="sldNum" sz="quarter" idx="12"/>
          </p:nvPr>
        </p:nvSpPr>
        <p:spPr/>
        <p:txBody>
          <a:bodyPr/>
          <a:lstStyle/>
          <a:p>
            <a:fld id="{30FA28B1-FD6E-4CCC-8726-F08D59B19ECC}" type="slidenum">
              <a:rPr lang="vi-VN" smtClean="0"/>
              <a:t>‹#›</a:t>
            </a:fld>
            <a:endParaRPr lang="vi-VN"/>
          </a:p>
        </p:txBody>
      </p:sp>
    </p:spTree>
    <p:extLst>
      <p:ext uri="{BB962C8B-B14F-4D97-AF65-F5344CB8AC3E}">
        <p14:creationId xmlns:p14="http://schemas.microsoft.com/office/powerpoint/2010/main" val="269859297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E4C513-9864-FF40-4D21-79244829B9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7F1A40-8F6B-ADCB-4E34-3D04CD6A24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C73F715-99D6-EFC0-5E22-9033610BBA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63CFD8-1551-4526-A17D-076995B0BC1A}" type="datetimeFigureOut">
              <a:rPr lang="vi-VN" smtClean="0"/>
              <a:t>17/10/2025</a:t>
            </a:fld>
            <a:endParaRPr lang="vi-VN"/>
          </a:p>
        </p:txBody>
      </p:sp>
      <p:sp>
        <p:nvSpPr>
          <p:cNvPr id="5" name="Footer Placeholder 4">
            <a:extLst>
              <a:ext uri="{FF2B5EF4-FFF2-40B4-BE49-F238E27FC236}">
                <a16:creationId xmlns:a16="http://schemas.microsoft.com/office/drawing/2014/main" id="{F63FD1DC-D57A-9BC1-AB5F-8E6B77C449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C56B4CCB-B14C-1AE7-1970-D158F4612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FA28B1-FD6E-4CCC-8726-F08D59B19ECC}" type="slidenum">
              <a:rPr lang="vi-VN" smtClean="0"/>
              <a:t>‹#›</a:t>
            </a:fld>
            <a:endParaRPr lang="vi-VN"/>
          </a:p>
        </p:txBody>
      </p:sp>
    </p:spTree>
    <p:extLst>
      <p:ext uri="{BB962C8B-B14F-4D97-AF65-F5344CB8AC3E}">
        <p14:creationId xmlns:p14="http://schemas.microsoft.com/office/powerpoint/2010/main" val="3460049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2D1DE-87FD-F201-0159-77011E3D5915}"/>
              </a:ext>
            </a:extLst>
          </p:cNvPr>
          <p:cNvSpPr>
            <a:spLocks noGrp="1"/>
          </p:cNvSpPr>
          <p:nvPr>
            <p:ph type="title"/>
          </p:nvPr>
        </p:nvSpPr>
        <p:spPr/>
        <p:txBody>
          <a:bodyPr/>
          <a:lstStyle/>
          <a:p>
            <a:endParaRPr lang="vi-VN"/>
          </a:p>
        </p:txBody>
      </p:sp>
      <p:pic>
        <p:nvPicPr>
          <p:cNvPr id="4" name="y2mate.com - Lớp Chúng Ta Đoàn Kết  Nhạc Thiếu Nhi Có Lời_720pHF">
            <a:hlinkClick r:id="" action="ppaction://media"/>
            <a:extLst>
              <a:ext uri="{FF2B5EF4-FFF2-40B4-BE49-F238E27FC236}">
                <a16:creationId xmlns:a16="http://schemas.microsoft.com/office/drawing/2014/main" id="{B56B387B-8227-B0BF-E317-100DB5C39DF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655281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9886AE-3917-4ADD-96AD-CBD498A2A06A}"/>
              </a:ext>
            </a:extLst>
          </p:cNvPr>
          <p:cNvSpPr txBox="1"/>
          <p:nvPr/>
        </p:nvSpPr>
        <p:spPr>
          <a:xfrm>
            <a:off x="90616" y="98854"/>
            <a:ext cx="12010768" cy="5509200"/>
          </a:xfrm>
          <a:prstGeom prst="rect">
            <a:avLst/>
          </a:prstGeom>
          <a:noFill/>
        </p:spPr>
        <p:txBody>
          <a:bodyPr wrap="square">
            <a:spAutoFit/>
          </a:bodyPr>
          <a:lstStyle/>
          <a:p>
            <a:r>
              <a:rPr lang="en-US" sz="3200" dirty="0">
                <a:latin typeface="+mj-lt"/>
              </a:rPr>
              <a:t>      ĐỀ 2:   </a:t>
            </a:r>
            <a:r>
              <a:rPr lang="vi-VN" sz="3200" dirty="0">
                <a:latin typeface="+mj-lt"/>
              </a:rPr>
              <a:t>Tuần vừa rồi, trong tiết học Khoa học, cô giáo dạy chúng em bài “Giữ gìn vệ sinh môi trường”. Sau khi nghe cô giảng về tác hại của rác thải và lợi ích của việc bảo vệ môi trường, em nhận ra mình cần làm điều gì đó thiết thực. Ngay chiều hôm đó, em đã cùng nhóm bạn trong lớp tổ chức dọn vệ sinh khu vực sân trường. Chúng em mang theo chổi, bao rác, găng tay và cùng nhau quét lá, nhặt rác, phân loại chai nhựa để tái chế. Mọi người vừa làm vừa nói cười vui vẻ, ai cũng cảm thấy công việc có ý nghĩa. Tối về nhà, em còn giúp mẹ nhắc mọi người bỏ rác đúng nơi quy định và tắt vòi nước sau khi sử dụng. Nhờ bài học cô dạy, em hiểu rằng chỉ cần mỗi người có ý thức, môi trường xung quanh sẽ trở nên sạch đẹp và trong lành hơn.</a:t>
            </a:r>
            <a:endParaRPr lang="en-US" sz="3200" dirty="0">
              <a:latin typeface="+mj-lt"/>
            </a:endParaRPr>
          </a:p>
        </p:txBody>
      </p:sp>
      <p:sp>
        <p:nvSpPr>
          <p:cNvPr id="7" name="TextBox 6">
            <a:extLst>
              <a:ext uri="{FF2B5EF4-FFF2-40B4-BE49-F238E27FC236}">
                <a16:creationId xmlns:a16="http://schemas.microsoft.com/office/drawing/2014/main" id="{0CDB97CA-C204-4CA0-AD92-51BDEA6D6E79}"/>
              </a:ext>
            </a:extLst>
          </p:cNvPr>
          <p:cNvSpPr txBox="1"/>
          <p:nvPr/>
        </p:nvSpPr>
        <p:spPr>
          <a:xfrm>
            <a:off x="535459" y="5479873"/>
            <a:ext cx="11384692" cy="1200329"/>
          </a:xfrm>
          <a:prstGeom prst="rect">
            <a:avLst/>
          </a:prstGeom>
          <a:noFill/>
        </p:spPr>
        <p:txBody>
          <a:bodyPr wrap="square">
            <a:spAutoFit/>
          </a:bodyPr>
          <a:lstStyle/>
          <a:p>
            <a:r>
              <a:rPr lang="vi-VN" b="1" dirty="0">
                <a:solidFill>
                  <a:srgbClr val="FF0000"/>
                </a:solidFill>
              </a:rPr>
              <a:t>Gợi ý minh họa:</a:t>
            </a:r>
          </a:p>
          <a:p>
            <a:pPr>
              <a:buFont typeface="Arial" panose="020B0604020202020204" pitchFamily="34" charset="0"/>
              <a:buChar char="•"/>
            </a:pPr>
            <a:r>
              <a:rPr lang="vi-VN" dirty="0">
                <a:solidFill>
                  <a:srgbClr val="FF0000"/>
                </a:solidFill>
              </a:rPr>
              <a:t>Vẽ hình </a:t>
            </a:r>
            <a:r>
              <a:rPr lang="vi-VN" b="1" dirty="0">
                <a:solidFill>
                  <a:srgbClr val="FF0000"/>
                </a:solidFill>
              </a:rPr>
              <a:t>cô giáo đang giảng bài “Giữ gìn vệ sinh môi trường” trên bảng</a:t>
            </a:r>
            <a:r>
              <a:rPr lang="vi-VN" dirty="0">
                <a:solidFill>
                  <a:srgbClr val="FF0000"/>
                </a:solidFill>
              </a:rPr>
              <a:t>, học sinh ngồi chăm chú nghe.</a:t>
            </a:r>
          </a:p>
          <a:p>
            <a:pPr>
              <a:buFont typeface="Arial" panose="020B0604020202020204" pitchFamily="34" charset="0"/>
              <a:buChar char="•"/>
            </a:pPr>
            <a:r>
              <a:rPr lang="vi-VN" dirty="0">
                <a:solidFill>
                  <a:srgbClr val="FF0000"/>
                </a:solidFill>
              </a:rPr>
              <a:t>Bên dưới vẽ cảnh </a:t>
            </a:r>
            <a:r>
              <a:rPr lang="vi-VN" b="1" dirty="0">
                <a:solidFill>
                  <a:srgbClr val="FF0000"/>
                </a:solidFill>
              </a:rPr>
              <a:t>học sinh cùng nhau quét sân, nhặt rác, trồng hoa</a:t>
            </a:r>
            <a:r>
              <a:rPr lang="vi-VN" dirty="0">
                <a:solidFill>
                  <a:srgbClr val="FF0000"/>
                </a:solidFill>
              </a:rPr>
              <a:t>.</a:t>
            </a:r>
          </a:p>
          <a:p>
            <a:pPr>
              <a:buFont typeface="Arial" panose="020B0604020202020204" pitchFamily="34" charset="0"/>
              <a:buChar char="•"/>
            </a:pPr>
            <a:r>
              <a:rPr lang="vi-VN" dirty="0">
                <a:solidFill>
                  <a:srgbClr val="FF0000"/>
                </a:solidFill>
              </a:rPr>
              <a:t>Trang trí xung quanh bằng </a:t>
            </a:r>
            <a:r>
              <a:rPr lang="vi-VN" b="1" dirty="0">
                <a:solidFill>
                  <a:srgbClr val="FF0000"/>
                </a:solidFill>
              </a:rPr>
              <a:t>hoa, cây xanh, mặt trời cười tươi</a:t>
            </a:r>
            <a:r>
              <a:rPr lang="vi-VN" dirty="0">
                <a:solidFill>
                  <a:srgbClr val="FF0000"/>
                </a:solidFill>
              </a:rPr>
              <a:t> để tạo không khí vui vẻ, tích cực.</a:t>
            </a:r>
          </a:p>
        </p:txBody>
      </p:sp>
    </p:spTree>
    <p:extLst>
      <p:ext uri="{BB962C8B-B14F-4D97-AF65-F5344CB8AC3E}">
        <p14:creationId xmlns:p14="http://schemas.microsoft.com/office/powerpoint/2010/main" val="236440658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45B81-7212-35FF-979D-8CE4C020A3C8}"/>
              </a:ext>
            </a:extLst>
          </p:cNvPr>
          <p:cNvSpPr>
            <a:spLocks noGrp="1"/>
          </p:cNvSpPr>
          <p:nvPr>
            <p:ph type="title"/>
          </p:nvPr>
        </p:nvSpPr>
        <p:spPr/>
        <p:txBody>
          <a:bodyPr/>
          <a:lstStyle/>
          <a:p>
            <a:endParaRPr lang="vi-VN"/>
          </a:p>
        </p:txBody>
      </p:sp>
      <p:pic>
        <p:nvPicPr>
          <p:cNvPr id="4" name="Picture 3" descr="A cartoon of a person sitting on a table&#10;&#10;Description automatically generated">
            <a:extLst>
              <a:ext uri="{FF2B5EF4-FFF2-40B4-BE49-F238E27FC236}">
                <a16:creationId xmlns:a16="http://schemas.microsoft.com/office/drawing/2014/main" id="{E2974480-80E8-561F-86BF-A5D39EF202AE}"/>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EFE0A42-5D90-B116-AE57-D456AE262C09}"/>
              </a:ext>
            </a:extLst>
          </p:cNvPr>
          <p:cNvSpPr/>
          <p:nvPr/>
        </p:nvSpPr>
        <p:spPr>
          <a:xfrm>
            <a:off x="591312" y="462216"/>
            <a:ext cx="11009376" cy="6030659"/>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endParaRPr lang="vi-VN" sz="2800" dirty="0"/>
          </a:p>
        </p:txBody>
      </p:sp>
      <p:sp>
        <p:nvSpPr>
          <p:cNvPr id="10" name="TextBox 9">
            <a:extLst>
              <a:ext uri="{FF2B5EF4-FFF2-40B4-BE49-F238E27FC236}">
                <a16:creationId xmlns:a16="http://schemas.microsoft.com/office/drawing/2014/main" id="{9CCE86B2-6BFD-FEA4-D973-F6DD4CC0A8C8}"/>
              </a:ext>
            </a:extLst>
          </p:cNvPr>
          <p:cNvSpPr txBox="1"/>
          <p:nvPr/>
        </p:nvSpPr>
        <p:spPr>
          <a:xfrm>
            <a:off x="1188720" y="796033"/>
            <a:ext cx="9525751" cy="1077218"/>
          </a:xfrm>
          <a:prstGeom prst="rect">
            <a:avLst/>
          </a:prstGeom>
          <a:noFill/>
        </p:spPr>
        <p:txBody>
          <a:bodyPr wrap="square">
            <a:spAutoFit/>
          </a:bodyPr>
          <a:lstStyle/>
          <a:p>
            <a:r>
              <a:rPr lang="vi-VN" sz="3200" b="1" dirty="0"/>
              <a:t>Câu 3 trang 49 SGK Tiếng Việt lớp 5 Tập 1: </a:t>
            </a:r>
            <a:endParaRPr lang="en-GB" sz="3200" b="1" dirty="0"/>
          </a:p>
          <a:p>
            <a:r>
              <a:rPr lang="vi-VN" sz="3200" b="1" dirty="0"/>
              <a:t>Bình chọn bài viết hay, trình bày đẹp.</a:t>
            </a:r>
          </a:p>
        </p:txBody>
      </p:sp>
      <p:pic>
        <p:nvPicPr>
          <p:cNvPr id="3" name="Picture 2">
            <a:extLst>
              <a:ext uri="{FF2B5EF4-FFF2-40B4-BE49-F238E27FC236}">
                <a16:creationId xmlns:a16="http://schemas.microsoft.com/office/drawing/2014/main" id="{A941846F-5A34-F455-CC31-B2E11995F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966" y="1894459"/>
            <a:ext cx="8554644" cy="4848902"/>
          </a:xfrm>
          <a:prstGeom prst="rect">
            <a:avLst/>
          </a:prstGeom>
        </p:spPr>
      </p:pic>
    </p:spTree>
    <p:extLst>
      <p:ext uri="{BB962C8B-B14F-4D97-AF65-F5344CB8AC3E}">
        <p14:creationId xmlns:p14="http://schemas.microsoft.com/office/powerpoint/2010/main" val="239697945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1253A-ADB2-9058-A1CA-5CD808F38B14}"/>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12B9414E-B6C7-4A8B-E24D-98B4D2554822}"/>
              </a:ext>
            </a:extLst>
          </p:cNvPr>
          <p:cNvSpPr>
            <a:spLocks noGrp="1"/>
          </p:cNvSpPr>
          <p:nvPr>
            <p:ph type="subTitle" idx="1"/>
          </p:nvPr>
        </p:nvSpPr>
        <p:spPr/>
        <p:txBody>
          <a:bodyPr/>
          <a:lstStyle/>
          <a:p>
            <a:endParaRPr lang="vi-VN"/>
          </a:p>
        </p:txBody>
      </p:sp>
      <p:pic>
        <p:nvPicPr>
          <p:cNvPr id="5" name="Picture 4" descr="A cartoon of a person sitting on a table&#10;&#10;Description automatically generated">
            <a:extLst>
              <a:ext uri="{FF2B5EF4-FFF2-40B4-BE49-F238E27FC236}">
                <a16:creationId xmlns:a16="http://schemas.microsoft.com/office/drawing/2014/main" id="{134EDC65-96C6-DD7B-FEC0-B61B219D2F3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17">
            <a:extLst>
              <a:ext uri="{FF2B5EF4-FFF2-40B4-BE49-F238E27FC236}">
                <a16:creationId xmlns:a16="http://schemas.microsoft.com/office/drawing/2014/main" id="{2133B190-BC20-7AD2-69C0-B527573435ED}"/>
              </a:ext>
            </a:extLst>
          </p:cNvPr>
          <p:cNvSpPr/>
          <p:nvPr/>
        </p:nvSpPr>
        <p:spPr>
          <a:xfrm>
            <a:off x="-327479" y="2377440"/>
            <a:ext cx="3957647" cy="4682045"/>
          </a:xfrm>
          <a:custGeom>
            <a:avLst/>
            <a:gdLst/>
            <a:ahLst/>
            <a:cxnLst/>
            <a:rect l="l" t="t" r="r" b="b"/>
            <a:pathLst>
              <a:path w="2366519" h="2775975">
                <a:moveTo>
                  <a:pt x="0" y="0"/>
                </a:moveTo>
                <a:lnTo>
                  <a:pt x="2366519" y="0"/>
                </a:lnTo>
                <a:lnTo>
                  <a:pt x="2366519" y="2775975"/>
                </a:lnTo>
                <a:lnTo>
                  <a:pt x="0" y="2775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4ADADAD7-4F94-125A-67BC-FF89915DFFD5}"/>
              </a:ext>
            </a:extLst>
          </p:cNvPr>
          <p:cNvPicPr>
            <a:picLocks noChangeAspect="1"/>
          </p:cNvPicPr>
          <p:nvPr/>
        </p:nvPicPr>
        <p:blipFill>
          <a:blip r:embed="rId4"/>
          <a:stretch>
            <a:fillRect/>
          </a:stretch>
        </p:blipFill>
        <p:spPr>
          <a:xfrm>
            <a:off x="2730895" y="1402049"/>
            <a:ext cx="8427829" cy="4053901"/>
          </a:xfrm>
          <a:prstGeom prst="rect">
            <a:avLst/>
          </a:prstGeom>
        </p:spPr>
      </p:pic>
    </p:spTree>
    <p:extLst>
      <p:ext uri="{BB962C8B-B14F-4D97-AF65-F5344CB8AC3E}">
        <p14:creationId xmlns:p14="http://schemas.microsoft.com/office/powerpoint/2010/main" val="790726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1253A-ADB2-9058-A1CA-5CD808F38B14}"/>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12B9414E-B6C7-4A8B-E24D-98B4D2554822}"/>
              </a:ext>
            </a:extLst>
          </p:cNvPr>
          <p:cNvSpPr>
            <a:spLocks noGrp="1"/>
          </p:cNvSpPr>
          <p:nvPr>
            <p:ph type="subTitle" idx="1"/>
          </p:nvPr>
        </p:nvSpPr>
        <p:spPr/>
        <p:txBody>
          <a:bodyPr/>
          <a:lstStyle/>
          <a:p>
            <a:endParaRPr lang="vi-VN"/>
          </a:p>
        </p:txBody>
      </p:sp>
      <p:pic>
        <p:nvPicPr>
          <p:cNvPr id="5" name="Picture 4" descr="A cartoon of a person sitting on a table&#10;&#10;Description automatically generated">
            <a:extLst>
              <a:ext uri="{FF2B5EF4-FFF2-40B4-BE49-F238E27FC236}">
                <a16:creationId xmlns:a16="http://schemas.microsoft.com/office/drawing/2014/main" id="{134EDC65-96C6-DD7B-FEC0-B61B219D2F3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17">
            <a:extLst>
              <a:ext uri="{FF2B5EF4-FFF2-40B4-BE49-F238E27FC236}">
                <a16:creationId xmlns:a16="http://schemas.microsoft.com/office/drawing/2014/main" id="{2133B190-BC20-7AD2-69C0-B527573435ED}"/>
              </a:ext>
            </a:extLst>
          </p:cNvPr>
          <p:cNvSpPr/>
          <p:nvPr/>
        </p:nvSpPr>
        <p:spPr>
          <a:xfrm>
            <a:off x="-327479" y="2377440"/>
            <a:ext cx="3957647" cy="4682045"/>
          </a:xfrm>
          <a:custGeom>
            <a:avLst/>
            <a:gdLst/>
            <a:ahLst/>
            <a:cxnLst/>
            <a:rect l="l" t="t" r="r" b="b"/>
            <a:pathLst>
              <a:path w="2366519" h="2775975">
                <a:moveTo>
                  <a:pt x="0" y="0"/>
                </a:moveTo>
                <a:lnTo>
                  <a:pt x="2366519" y="0"/>
                </a:lnTo>
                <a:lnTo>
                  <a:pt x="2366519" y="2775975"/>
                </a:lnTo>
                <a:lnTo>
                  <a:pt x="0" y="2775975"/>
                </a:lnTo>
                <a:lnTo>
                  <a:pt x="0" y="0"/>
                </a:lnTo>
                <a:close/>
              </a:path>
            </a:pathLst>
          </a:custGeom>
          <a:blipFill>
            <a:blip r:embed="rId3"/>
            <a:stretch>
              <a:fillRect/>
            </a:stretch>
          </a:blipFill>
        </p:spPr>
        <p:txBody>
          <a:bodyPr/>
          <a:lstStyle/>
          <a:p>
            <a:endParaRPr lang="vi-VN" dirty="0"/>
          </a:p>
        </p:txBody>
      </p:sp>
      <p:pic>
        <p:nvPicPr>
          <p:cNvPr id="14" name="Picture 13">
            <a:extLst>
              <a:ext uri="{FF2B5EF4-FFF2-40B4-BE49-F238E27FC236}">
                <a16:creationId xmlns:a16="http://schemas.microsoft.com/office/drawing/2014/main" id="{569DB190-6A8B-CB51-B709-C66CD0FA65D1}"/>
              </a:ext>
            </a:extLst>
          </p:cNvPr>
          <p:cNvPicPr>
            <a:picLocks noChangeAspect="1"/>
          </p:cNvPicPr>
          <p:nvPr/>
        </p:nvPicPr>
        <p:blipFill>
          <a:blip r:embed="rId4"/>
          <a:stretch>
            <a:fillRect/>
          </a:stretch>
        </p:blipFill>
        <p:spPr>
          <a:xfrm>
            <a:off x="3075277" y="605653"/>
            <a:ext cx="2548284" cy="804721"/>
          </a:xfrm>
          <a:prstGeom prst="rect">
            <a:avLst/>
          </a:prstGeom>
        </p:spPr>
      </p:pic>
      <p:pic>
        <p:nvPicPr>
          <p:cNvPr id="15" name="Picture 14">
            <a:extLst>
              <a:ext uri="{FF2B5EF4-FFF2-40B4-BE49-F238E27FC236}">
                <a16:creationId xmlns:a16="http://schemas.microsoft.com/office/drawing/2014/main" id="{4D8DDCB3-3AD4-E2BE-69C7-80093D623C52}"/>
              </a:ext>
            </a:extLst>
          </p:cNvPr>
          <p:cNvPicPr>
            <a:picLocks noChangeAspect="1"/>
          </p:cNvPicPr>
          <p:nvPr/>
        </p:nvPicPr>
        <p:blipFill>
          <a:blip r:embed="rId5"/>
          <a:stretch>
            <a:fillRect/>
          </a:stretch>
        </p:blipFill>
        <p:spPr>
          <a:xfrm>
            <a:off x="2723722" y="1652124"/>
            <a:ext cx="3999323" cy="1109568"/>
          </a:xfrm>
          <a:prstGeom prst="rect">
            <a:avLst/>
          </a:prstGeom>
        </p:spPr>
      </p:pic>
      <p:grpSp>
        <p:nvGrpSpPr>
          <p:cNvPr id="17" name="Group 16">
            <a:extLst>
              <a:ext uri="{FF2B5EF4-FFF2-40B4-BE49-F238E27FC236}">
                <a16:creationId xmlns:a16="http://schemas.microsoft.com/office/drawing/2014/main" id="{BB3C843C-8A2C-0005-451C-8341FCA5D93D}"/>
              </a:ext>
            </a:extLst>
          </p:cNvPr>
          <p:cNvGrpSpPr/>
          <p:nvPr/>
        </p:nvGrpSpPr>
        <p:grpSpPr>
          <a:xfrm>
            <a:off x="3442335" y="3086636"/>
            <a:ext cx="7466774" cy="3046988"/>
            <a:chOff x="3442335" y="3086636"/>
            <a:chExt cx="7466774" cy="3046988"/>
          </a:xfrm>
        </p:grpSpPr>
        <p:sp>
          <p:nvSpPr>
            <p:cNvPr id="13" name="TextBox 12">
              <a:extLst>
                <a:ext uri="{FF2B5EF4-FFF2-40B4-BE49-F238E27FC236}">
                  <a16:creationId xmlns:a16="http://schemas.microsoft.com/office/drawing/2014/main" id="{377257BB-E6C8-3112-453D-60D48D0B2925}"/>
                </a:ext>
              </a:extLst>
            </p:cNvPr>
            <p:cNvSpPr txBox="1"/>
            <p:nvPr/>
          </p:nvSpPr>
          <p:spPr>
            <a:xfrm>
              <a:off x="3442335" y="3086636"/>
              <a:ext cx="7413498" cy="3046988"/>
            </a:xfrm>
            <a:prstGeom prst="rect">
              <a:avLst/>
            </a:prstGeom>
            <a:noFill/>
          </p:spPr>
          <p:txBody>
            <a:bodyPr wrap="square" rtlCol="0">
              <a:spAutoFit/>
            </a:bodyPr>
            <a:lstStyle/>
            <a:p>
              <a:r>
                <a:rPr lang="en-GB" sz="9600" dirty="0" err="1">
                  <a:ln w="317500">
                    <a:solidFill>
                      <a:schemeClr val="bg1"/>
                    </a:solidFill>
                  </a:ln>
                  <a:effectLst>
                    <a:outerShdw dist="38100" dir="5400000" algn="t" rotWithShape="0">
                      <a:prstClr val="black"/>
                    </a:outerShdw>
                  </a:effectLst>
                  <a:latin typeface="#9Slide07 Hillda" pitchFamily="2" charset="-93"/>
                </a:rPr>
                <a:t>Những</a:t>
              </a:r>
              <a:r>
                <a:rPr lang="en-GB" sz="9600" dirty="0">
                  <a:ln w="317500">
                    <a:solidFill>
                      <a:schemeClr val="bg1"/>
                    </a:solidFill>
                  </a:ln>
                  <a:effectLst>
                    <a:outerShdw dist="38100" dir="5400000" algn="t" rotWithShape="0">
                      <a:prstClr val="black"/>
                    </a:outerShdw>
                  </a:effectLst>
                  <a:latin typeface="#9Slide07 Hillda" pitchFamily="2" charset="-93"/>
                </a:rPr>
                <a:t> </a:t>
              </a:r>
              <a:r>
                <a:rPr lang="en-GB" sz="9600" dirty="0" err="1">
                  <a:ln w="317500">
                    <a:solidFill>
                      <a:schemeClr val="bg1"/>
                    </a:solidFill>
                  </a:ln>
                  <a:effectLst>
                    <a:outerShdw dist="38100" dir="5400000" algn="t" rotWithShape="0">
                      <a:prstClr val="black"/>
                    </a:outerShdw>
                  </a:effectLst>
                  <a:latin typeface="#9Slide07 Hillda" pitchFamily="2" charset="-93"/>
                </a:rPr>
                <a:t>bài</a:t>
              </a:r>
              <a:r>
                <a:rPr lang="en-GB" sz="9600" dirty="0">
                  <a:ln w="317500">
                    <a:solidFill>
                      <a:schemeClr val="bg1"/>
                    </a:solidFill>
                  </a:ln>
                  <a:effectLst>
                    <a:outerShdw dist="38100" dir="5400000" algn="t" rotWithShape="0">
                      <a:prstClr val="black"/>
                    </a:outerShdw>
                  </a:effectLst>
                  <a:latin typeface="#9Slide07 Hillda" pitchFamily="2" charset="-93"/>
                </a:rPr>
                <a:t> </a:t>
              </a:r>
              <a:r>
                <a:rPr lang="en-GB" sz="9600" dirty="0" err="1">
                  <a:ln w="317500">
                    <a:solidFill>
                      <a:schemeClr val="bg1"/>
                    </a:solidFill>
                  </a:ln>
                  <a:effectLst>
                    <a:outerShdw dist="38100" dir="5400000" algn="t" rotWithShape="0">
                      <a:prstClr val="black"/>
                    </a:outerShdw>
                  </a:effectLst>
                  <a:latin typeface="#9Slide07 Hillda" pitchFamily="2" charset="-93"/>
                </a:rPr>
                <a:t>học</a:t>
              </a:r>
              <a:r>
                <a:rPr lang="en-GB" sz="9600" dirty="0">
                  <a:ln w="317500">
                    <a:solidFill>
                      <a:schemeClr val="bg1"/>
                    </a:solidFill>
                  </a:ln>
                  <a:effectLst>
                    <a:outerShdw dist="38100" dir="5400000" algn="t" rotWithShape="0">
                      <a:prstClr val="black"/>
                    </a:outerShdw>
                  </a:effectLst>
                  <a:latin typeface="#9Slide07 Hillda" pitchFamily="2" charset="-93"/>
                </a:rPr>
                <a:t> hay</a:t>
              </a:r>
              <a:endParaRPr lang="vi-VN" sz="9600" dirty="0">
                <a:ln w="317500">
                  <a:solidFill>
                    <a:schemeClr val="bg1"/>
                  </a:solidFill>
                </a:ln>
                <a:effectLst>
                  <a:outerShdw dist="38100" dir="5400000" algn="t" rotWithShape="0">
                    <a:prstClr val="black"/>
                  </a:outerShdw>
                </a:effectLst>
                <a:latin typeface="#9Slide07 Hillda" pitchFamily="2" charset="-93"/>
              </a:endParaRPr>
            </a:p>
          </p:txBody>
        </p:sp>
        <p:sp>
          <p:nvSpPr>
            <p:cNvPr id="16" name="TextBox 15">
              <a:extLst>
                <a:ext uri="{FF2B5EF4-FFF2-40B4-BE49-F238E27FC236}">
                  <a16:creationId xmlns:a16="http://schemas.microsoft.com/office/drawing/2014/main" id="{686CC22A-4D7C-416A-7204-A273ADB3AA82}"/>
                </a:ext>
              </a:extLst>
            </p:cNvPr>
            <p:cNvSpPr txBox="1"/>
            <p:nvPr/>
          </p:nvSpPr>
          <p:spPr>
            <a:xfrm>
              <a:off x="3495611" y="3086636"/>
              <a:ext cx="7413498" cy="3046988"/>
            </a:xfrm>
            <a:prstGeom prst="rect">
              <a:avLst/>
            </a:prstGeom>
            <a:noFill/>
          </p:spPr>
          <p:txBody>
            <a:bodyPr wrap="square" rtlCol="0">
              <a:spAutoFit/>
            </a:bodyPr>
            <a:lstStyle/>
            <a:p>
              <a:r>
                <a:rPr lang="en-GB" sz="9600" dirty="0" err="1">
                  <a:gradFill>
                    <a:gsLst>
                      <a:gs pos="49000">
                        <a:schemeClr val="accent5">
                          <a:lumMod val="60000"/>
                          <a:lumOff val="40000"/>
                        </a:schemeClr>
                      </a:gs>
                      <a:gs pos="48000">
                        <a:srgbClr val="FF0000"/>
                      </a:gs>
                    </a:gsLst>
                    <a:lin ang="5400000" scaled="1"/>
                  </a:gradFill>
                  <a:latin typeface="#9Slide07 Hillda" pitchFamily="2" charset="-93"/>
                </a:rPr>
                <a:t>Những</a:t>
              </a:r>
              <a:r>
                <a:rPr lang="en-GB" sz="9600" dirty="0">
                  <a:gradFill>
                    <a:gsLst>
                      <a:gs pos="49000">
                        <a:schemeClr val="accent5">
                          <a:lumMod val="60000"/>
                          <a:lumOff val="40000"/>
                        </a:schemeClr>
                      </a:gs>
                      <a:gs pos="48000">
                        <a:srgbClr val="FF0000"/>
                      </a:gs>
                    </a:gsLst>
                    <a:lin ang="5400000" scaled="1"/>
                  </a:gradFill>
                  <a:latin typeface="#9Slide07 Hillda" pitchFamily="2" charset="-93"/>
                </a:rPr>
                <a:t> </a:t>
              </a:r>
              <a:r>
                <a:rPr lang="en-GB" sz="9600" dirty="0" err="1">
                  <a:gradFill>
                    <a:gsLst>
                      <a:gs pos="49000">
                        <a:schemeClr val="accent5">
                          <a:lumMod val="60000"/>
                          <a:lumOff val="40000"/>
                        </a:schemeClr>
                      </a:gs>
                      <a:gs pos="48000">
                        <a:srgbClr val="FF0000"/>
                      </a:gs>
                    </a:gsLst>
                    <a:lin ang="5400000" scaled="1"/>
                  </a:gradFill>
                  <a:latin typeface="#9Slide07 Hillda" pitchFamily="2" charset="-93"/>
                </a:rPr>
                <a:t>bài</a:t>
              </a:r>
              <a:r>
                <a:rPr lang="en-GB" sz="9600" dirty="0">
                  <a:gradFill>
                    <a:gsLst>
                      <a:gs pos="49000">
                        <a:schemeClr val="accent5">
                          <a:lumMod val="60000"/>
                          <a:lumOff val="40000"/>
                        </a:schemeClr>
                      </a:gs>
                      <a:gs pos="48000">
                        <a:srgbClr val="FF0000"/>
                      </a:gs>
                    </a:gsLst>
                    <a:lin ang="5400000" scaled="1"/>
                  </a:gradFill>
                  <a:latin typeface="#9Slide07 Hillda" pitchFamily="2" charset="-93"/>
                </a:rPr>
                <a:t> </a:t>
              </a:r>
              <a:r>
                <a:rPr lang="en-GB" sz="9600" dirty="0" err="1">
                  <a:gradFill>
                    <a:gsLst>
                      <a:gs pos="49000">
                        <a:schemeClr val="accent5">
                          <a:lumMod val="60000"/>
                          <a:lumOff val="40000"/>
                        </a:schemeClr>
                      </a:gs>
                      <a:gs pos="48000">
                        <a:srgbClr val="FF0000"/>
                      </a:gs>
                    </a:gsLst>
                    <a:lin ang="5400000" scaled="1"/>
                  </a:gradFill>
                  <a:latin typeface="#9Slide07 Hillda" pitchFamily="2" charset="-93"/>
                </a:rPr>
                <a:t>học</a:t>
              </a:r>
              <a:r>
                <a:rPr lang="en-GB" sz="9600" dirty="0">
                  <a:gradFill>
                    <a:gsLst>
                      <a:gs pos="49000">
                        <a:schemeClr val="accent5">
                          <a:lumMod val="60000"/>
                          <a:lumOff val="40000"/>
                        </a:schemeClr>
                      </a:gs>
                      <a:gs pos="48000">
                        <a:srgbClr val="FF0000"/>
                      </a:gs>
                    </a:gsLst>
                    <a:lin ang="5400000" scaled="1"/>
                  </a:gradFill>
                  <a:latin typeface="#9Slide07 Hillda" pitchFamily="2" charset="-93"/>
                </a:rPr>
                <a:t> hay</a:t>
              </a:r>
              <a:endParaRPr lang="vi-VN" sz="9600" dirty="0">
                <a:gradFill>
                  <a:gsLst>
                    <a:gs pos="49000">
                      <a:schemeClr val="accent5">
                        <a:lumMod val="60000"/>
                        <a:lumOff val="40000"/>
                      </a:schemeClr>
                    </a:gs>
                    <a:gs pos="48000">
                      <a:srgbClr val="FF0000"/>
                    </a:gs>
                  </a:gsLst>
                  <a:lin ang="5400000" scaled="1"/>
                </a:gradFill>
                <a:latin typeface="#9Slide07 Hillda" pitchFamily="2" charset="-93"/>
              </a:endParaRPr>
            </a:p>
          </p:txBody>
        </p:sp>
      </p:grpSp>
    </p:spTree>
    <p:extLst>
      <p:ext uri="{BB962C8B-B14F-4D97-AF65-F5344CB8AC3E}">
        <p14:creationId xmlns:p14="http://schemas.microsoft.com/office/powerpoint/2010/main" val="197094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1253A-ADB2-9058-A1CA-5CD808F38B14}"/>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12B9414E-B6C7-4A8B-E24D-98B4D2554822}"/>
              </a:ext>
            </a:extLst>
          </p:cNvPr>
          <p:cNvSpPr>
            <a:spLocks noGrp="1"/>
          </p:cNvSpPr>
          <p:nvPr>
            <p:ph type="subTitle" idx="1"/>
          </p:nvPr>
        </p:nvSpPr>
        <p:spPr/>
        <p:txBody>
          <a:bodyPr/>
          <a:lstStyle/>
          <a:p>
            <a:endParaRPr lang="vi-VN"/>
          </a:p>
        </p:txBody>
      </p:sp>
      <p:pic>
        <p:nvPicPr>
          <p:cNvPr id="5" name="Picture 4" descr="A cartoon of a person sitting on a table&#10;&#10;Description automatically generated">
            <a:extLst>
              <a:ext uri="{FF2B5EF4-FFF2-40B4-BE49-F238E27FC236}">
                <a16:creationId xmlns:a16="http://schemas.microsoft.com/office/drawing/2014/main" id="{134EDC65-96C6-DD7B-FEC0-B61B219D2F3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17">
            <a:extLst>
              <a:ext uri="{FF2B5EF4-FFF2-40B4-BE49-F238E27FC236}">
                <a16:creationId xmlns:a16="http://schemas.microsoft.com/office/drawing/2014/main" id="{2133B190-BC20-7AD2-69C0-B527573435ED}"/>
              </a:ext>
            </a:extLst>
          </p:cNvPr>
          <p:cNvSpPr/>
          <p:nvPr/>
        </p:nvSpPr>
        <p:spPr>
          <a:xfrm>
            <a:off x="-327479" y="2377440"/>
            <a:ext cx="3957647" cy="4682045"/>
          </a:xfrm>
          <a:custGeom>
            <a:avLst/>
            <a:gdLst/>
            <a:ahLst/>
            <a:cxnLst/>
            <a:rect l="l" t="t" r="r" b="b"/>
            <a:pathLst>
              <a:path w="2366519" h="2775975">
                <a:moveTo>
                  <a:pt x="0" y="0"/>
                </a:moveTo>
                <a:lnTo>
                  <a:pt x="2366519" y="0"/>
                </a:lnTo>
                <a:lnTo>
                  <a:pt x="2366519" y="2775975"/>
                </a:lnTo>
                <a:lnTo>
                  <a:pt x="0" y="2775975"/>
                </a:lnTo>
                <a:lnTo>
                  <a:pt x="0" y="0"/>
                </a:lnTo>
                <a:close/>
              </a:path>
            </a:pathLst>
          </a:custGeom>
          <a:blipFill>
            <a:blip r:embed="rId3"/>
            <a:stretch>
              <a:fillRect/>
            </a:stretch>
          </a:blipFill>
        </p:spPr>
        <p:txBody>
          <a:bodyPr/>
          <a:lstStyle/>
          <a:p>
            <a:endParaRPr lang="vi-VN" dirty="0"/>
          </a:p>
        </p:txBody>
      </p:sp>
      <p:pic>
        <p:nvPicPr>
          <p:cNvPr id="4" name="Picture 3">
            <a:extLst>
              <a:ext uri="{FF2B5EF4-FFF2-40B4-BE49-F238E27FC236}">
                <a16:creationId xmlns:a16="http://schemas.microsoft.com/office/drawing/2014/main" id="{222C1C11-04FC-92AE-1046-02D21A03FC5D}"/>
              </a:ext>
            </a:extLst>
          </p:cNvPr>
          <p:cNvPicPr>
            <a:picLocks noChangeAspect="1"/>
          </p:cNvPicPr>
          <p:nvPr/>
        </p:nvPicPr>
        <p:blipFill>
          <a:blip r:embed="rId4"/>
          <a:stretch>
            <a:fillRect/>
          </a:stretch>
        </p:blipFill>
        <p:spPr>
          <a:xfrm>
            <a:off x="2961362" y="2131428"/>
            <a:ext cx="7942590" cy="2086333"/>
          </a:xfrm>
          <a:prstGeom prst="rect">
            <a:avLst/>
          </a:prstGeom>
        </p:spPr>
      </p:pic>
    </p:spTree>
    <p:extLst>
      <p:ext uri="{BB962C8B-B14F-4D97-AF65-F5344CB8AC3E}">
        <p14:creationId xmlns:p14="http://schemas.microsoft.com/office/powerpoint/2010/main" val="13618709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45B81-7212-35FF-979D-8CE4C020A3C8}"/>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2D339CBB-4F74-C892-839E-4923AB62FC12}"/>
              </a:ext>
            </a:extLst>
          </p:cNvPr>
          <p:cNvSpPr>
            <a:spLocks noGrp="1"/>
          </p:cNvSpPr>
          <p:nvPr>
            <p:ph idx="1"/>
          </p:nvPr>
        </p:nvSpPr>
        <p:spPr/>
        <p:txBody>
          <a:bodyPr/>
          <a:lstStyle/>
          <a:p>
            <a:endParaRPr lang="vi-VN"/>
          </a:p>
        </p:txBody>
      </p:sp>
      <p:pic>
        <p:nvPicPr>
          <p:cNvPr id="4" name="Picture 3" descr="A cartoon of a person sitting on a table&#10;&#10;Description automatically generated">
            <a:extLst>
              <a:ext uri="{FF2B5EF4-FFF2-40B4-BE49-F238E27FC236}">
                <a16:creationId xmlns:a16="http://schemas.microsoft.com/office/drawing/2014/main" id="{E2974480-80E8-561F-86BF-A5D39EF202AE}"/>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EFE0A42-5D90-B116-AE57-D456AE262C09}"/>
              </a:ext>
            </a:extLst>
          </p:cNvPr>
          <p:cNvSpPr/>
          <p:nvPr/>
        </p:nvSpPr>
        <p:spPr>
          <a:xfrm>
            <a:off x="1481328" y="681037"/>
            <a:ext cx="9628632" cy="5129785"/>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r>
              <a:rPr lang="vi-VN" sz="2800" b="1" dirty="0"/>
              <a:t>Câu 1 trang 48 SGK Tiếng Việt lớp 5 Tập 1: Chọn 1 trong 2 đề sau:</a:t>
            </a:r>
          </a:p>
          <a:p>
            <a:endParaRPr lang="vi-VN" sz="2800" dirty="0"/>
          </a:p>
          <a:p>
            <a:pPr marL="514350" indent="-514350">
              <a:buAutoNum type="alphaLcParenR"/>
            </a:pPr>
            <a:r>
              <a:rPr lang="vi-VN" sz="2800" dirty="0"/>
              <a:t>Viết đoạn văn nêu cảm nghĩ của em về một bạn học sinh (trong một tác phẩm đã học ở bài 3) chăm chỉ thực hành. Trang trí hoặc vẽ minh </a:t>
            </a:r>
            <a:r>
              <a:rPr lang="vi-VN" sz="2800" dirty="0" err="1"/>
              <a:t>hoạ</a:t>
            </a:r>
            <a:r>
              <a:rPr lang="vi-VN" sz="2800" dirty="0"/>
              <a:t> cho bài viết.</a:t>
            </a:r>
            <a:endParaRPr lang="en-GB" sz="2800" dirty="0"/>
          </a:p>
          <a:p>
            <a:pPr marL="514350" indent="-514350">
              <a:buAutoNum type="alphaLcParenR"/>
            </a:pPr>
            <a:endParaRPr lang="vi-VN" sz="2800" dirty="0"/>
          </a:p>
          <a:p>
            <a:pPr marL="514350" indent="-514350">
              <a:buAutoNum type="alphaLcParenR"/>
            </a:pPr>
            <a:r>
              <a:rPr lang="vi-VN" sz="2800" dirty="0"/>
              <a:t>Viết đoạn văn kể về một lần em thực hành vận dụng bài học vào thực tế. Trang trí hoặc vẽ minh </a:t>
            </a:r>
            <a:r>
              <a:rPr lang="vi-VN" sz="2800" dirty="0" err="1"/>
              <a:t>hoạ</a:t>
            </a:r>
            <a:r>
              <a:rPr lang="vi-VN" sz="2800" dirty="0"/>
              <a:t> cho bài viết</a:t>
            </a:r>
          </a:p>
        </p:txBody>
      </p:sp>
    </p:spTree>
    <p:extLst>
      <p:ext uri="{BB962C8B-B14F-4D97-AF65-F5344CB8AC3E}">
        <p14:creationId xmlns:p14="http://schemas.microsoft.com/office/powerpoint/2010/main" val="31127838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45B81-7212-35FF-979D-8CE4C020A3C8}"/>
              </a:ext>
            </a:extLst>
          </p:cNvPr>
          <p:cNvSpPr>
            <a:spLocks noGrp="1"/>
          </p:cNvSpPr>
          <p:nvPr>
            <p:ph type="title"/>
          </p:nvPr>
        </p:nvSpPr>
        <p:spPr/>
        <p:txBody>
          <a:bodyPr/>
          <a:lstStyle/>
          <a:p>
            <a:endParaRPr lang="vi-VN"/>
          </a:p>
        </p:txBody>
      </p:sp>
      <p:pic>
        <p:nvPicPr>
          <p:cNvPr id="4" name="Picture 3" descr="A cartoon of a person sitting on a table&#10;&#10;Description automatically generated">
            <a:extLst>
              <a:ext uri="{FF2B5EF4-FFF2-40B4-BE49-F238E27FC236}">
                <a16:creationId xmlns:a16="http://schemas.microsoft.com/office/drawing/2014/main" id="{E2974480-80E8-561F-86BF-A5D39EF202AE}"/>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EFE0A42-5D90-B116-AE57-D456AE262C09}"/>
              </a:ext>
            </a:extLst>
          </p:cNvPr>
          <p:cNvSpPr/>
          <p:nvPr/>
        </p:nvSpPr>
        <p:spPr>
          <a:xfrm>
            <a:off x="591312" y="462216"/>
            <a:ext cx="11009376" cy="6030659"/>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endParaRPr lang="vi-VN" sz="2800" dirty="0"/>
          </a:p>
        </p:txBody>
      </p:sp>
      <p:sp>
        <p:nvSpPr>
          <p:cNvPr id="6" name="Rectangle: Rounded Corners 5">
            <a:extLst>
              <a:ext uri="{FF2B5EF4-FFF2-40B4-BE49-F238E27FC236}">
                <a16:creationId xmlns:a16="http://schemas.microsoft.com/office/drawing/2014/main" id="{BF0D1E71-EA6A-244E-42DB-4F26934DEBC1}"/>
              </a:ext>
            </a:extLst>
          </p:cNvPr>
          <p:cNvSpPr/>
          <p:nvPr/>
        </p:nvSpPr>
        <p:spPr>
          <a:xfrm>
            <a:off x="1170432" y="841248"/>
            <a:ext cx="2724912" cy="768095"/>
          </a:xfrm>
          <a:prstGeom prst="roundRect">
            <a:avLst/>
          </a:prstGeom>
          <a:solidFill>
            <a:srgbClr val="FA89B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err="1">
                <a:solidFill>
                  <a:schemeClr val="bg1"/>
                </a:solidFill>
                <a:latin typeface="#9Slide03 Kaleko 105 Round" pitchFamily="2" charset="-93"/>
              </a:rPr>
              <a:t>Gợi</a:t>
            </a:r>
            <a:r>
              <a:rPr lang="en-GB" sz="4400" dirty="0">
                <a:solidFill>
                  <a:schemeClr val="bg1"/>
                </a:solidFill>
                <a:latin typeface="#9Slide03 Kaleko 105 Round" pitchFamily="2" charset="-93"/>
              </a:rPr>
              <a:t> ý </a:t>
            </a:r>
            <a:endParaRPr lang="vi-VN" sz="4400" dirty="0">
              <a:solidFill>
                <a:schemeClr val="bg1"/>
              </a:solidFill>
              <a:latin typeface="#9Slide03 Kaleko 105 Round" pitchFamily="2" charset="-93"/>
            </a:endParaRPr>
          </a:p>
        </p:txBody>
      </p:sp>
      <p:sp>
        <p:nvSpPr>
          <p:cNvPr id="10" name="TextBox 9">
            <a:extLst>
              <a:ext uri="{FF2B5EF4-FFF2-40B4-BE49-F238E27FC236}">
                <a16:creationId xmlns:a16="http://schemas.microsoft.com/office/drawing/2014/main" id="{9CCE86B2-6BFD-FEA4-D973-F6DD4CC0A8C8}"/>
              </a:ext>
            </a:extLst>
          </p:cNvPr>
          <p:cNvSpPr txBox="1"/>
          <p:nvPr/>
        </p:nvSpPr>
        <p:spPr>
          <a:xfrm>
            <a:off x="770393" y="1801016"/>
            <a:ext cx="3742944" cy="3539430"/>
          </a:xfrm>
          <a:prstGeom prst="rect">
            <a:avLst/>
          </a:prstGeom>
          <a:noFill/>
        </p:spPr>
        <p:txBody>
          <a:bodyPr wrap="square">
            <a:spAutoFit/>
          </a:bodyPr>
          <a:lstStyle/>
          <a:p>
            <a:r>
              <a:rPr lang="vi-VN" sz="2800" dirty="0"/>
              <a:t>a) Viết đoạn văn nêu cảm nghĩ của em về một bạn học sinh (trong một tác phẩm đã học ở bài 3) chăm chỉ thực hành. Trang trí hoặc vẽ minh </a:t>
            </a:r>
            <a:r>
              <a:rPr lang="vi-VN" sz="2800" dirty="0" err="1"/>
              <a:t>hoạ</a:t>
            </a:r>
            <a:r>
              <a:rPr lang="vi-VN" sz="2800" dirty="0"/>
              <a:t> cho bài viết.</a:t>
            </a:r>
          </a:p>
        </p:txBody>
      </p:sp>
      <p:pic>
        <p:nvPicPr>
          <p:cNvPr id="12" name="Content Placeholder 11" descr="A book with text and pictures&#10;&#10;Description automatically generated with medium confidence">
            <a:extLst>
              <a:ext uri="{FF2B5EF4-FFF2-40B4-BE49-F238E27FC236}">
                <a16:creationId xmlns:a16="http://schemas.microsoft.com/office/drawing/2014/main" id="{4496AB56-86EB-14CF-FE0D-A2D5310D7C1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5623" r="9260" b="48022"/>
          <a:stretch/>
        </p:blipFill>
        <p:spPr>
          <a:xfrm>
            <a:off x="4513337" y="1801016"/>
            <a:ext cx="7087351" cy="3922776"/>
          </a:xfrm>
        </p:spPr>
      </p:pic>
    </p:spTree>
    <p:extLst>
      <p:ext uri="{BB962C8B-B14F-4D97-AF65-F5344CB8AC3E}">
        <p14:creationId xmlns:p14="http://schemas.microsoft.com/office/powerpoint/2010/main" val="6096278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45B81-7212-35FF-979D-8CE4C020A3C8}"/>
              </a:ext>
            </a:extLst>
          </p:cNvPr>
          <p:cNvSpPr>
            <a:spLocks noGrp="1"/>
          </p:cNvSpPr>
          <p:nvPr>
            <p:ph type="title"/>
          </p:nvPr>
        </p:nvSpPr>
        <p:spPr/>
        <p:txBody>
          <a:bodyPr/>
          <a:lstStyle/>
          <a:p>
            <a:endParaRPr lang="vi-VN"/>
          </a:p>
        </p:txBody>
      </p:sp>
      <p:pic>
        <p:nvPicPr>
          <p:cNvPr id="4" name="Picture 3" descr="A cartoon of a person sitting on a table&#10;&#10;Description automatically generated">
            <a:extLst>
              <a:ext uri="{FF2B5EF4-FFF2-40B4-BE49-F238E27FC236}">
                <a16:creationId xmlns:a16="http://schemas.microsoft.com/office/drawing/2014/main" id="{E2974480-80E8-561F-86BF-A5D39EF202AE}"/>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EFE0A42-5D90-B116-AE57-D456AE262C09}"/>
              </a:ext>
            </a:extLst>
          </p:cNvPr>
          <p:cNvSpPr/>
          <p:nvPr/>
        </p:nvSpPr>
        <p:spPr>
          <a:xfrm>
            <a:off x="591312" y="462216"/>
            <a:ext cx="11009376" cy="6030659"/>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endParaRPr lang="vi-VN" sz="2800" dirty="0"/>
          </a:p>
        </p:txBody>
      </p:sp>
      <p:sp>
        <p:nvSpPr>
          <p:cNvPr id="6" name="Rectangle: Rounded Corners 5">
            <a:extLst>
              <a:ext uri="{FF2B5EF4-FFF2-40B4-BE49-F238E27FC236}">
                <a16:creationId xmlns:a16="http://schemas.microsoft.com/office/drawing/2014/main" id="{BF0D1E71-EA6A-244E-42DB-4F26934DEBC1}"/>
              </a:ext>
            </a:extLst>
          </p:cNvPr>
          <p:cNvSpPr/>
          <p:nvPr/>
        </p:nvSpPr>
        <p:spPr>
          <a:xfrm>
            <a:off x="1170432" y="841248"/>
            <a:ext cx="2724912" cy="768095"/>
          </a:xfrm>
          <a:prstGeom prst="roundRect">
            <a:avLst/>
          </a:prstGeom>
          <a:solidFill>
            <a:srgbClr val="FA89B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err="1">
                <a:solidFill>
                  <a:schemeClr val="bg1"/>
                </a:solidFill>
                <a:latin typeface="#9Slide03 Kaleko 105 Round" pitchFamily="2" charset="-93"/>
              </a:rPr>
              <a:t>Gợi</a:t>
            </a:r>
            <a:r>
              <a:rPr lang="en-GB" sz="4400" dirty="0">
                <a:solidFill>
                  <a:schemeClr val="bg1"/>
                </a:solidFill>
                <a:latin typeface="#9Slide03 Kaleko 105 Round" pitchFamily="2" charset="-93"/>
              </a:rPr>
              <a:t> ý </a:t>
            </a:r>
            <a:endParaRPr lang="vi-VN" sz="4400" dirty="0">
              <a:solidFill>
                <a:schemeClr val="bg1"/>
              </a:solidFill>
              <a:latin typeface="#9Slide03 Kaleko 105 Round" pitchFamily="2" charset="-93"/>
            </a:endParaRPr>
          </a:p>
        </p:txBody>
      </p:sp>
      <p:sp>
        <p:nvSpPr>
          <p:cNvPr id="10" name="TextBox 9">
            <a:extLst>
              <a:ext uri="{FF2B5EF4-FFF2-40B4-BE49-F238E27FC236}">
                <a16:creationId xmlns:a16="http://schemas.microsoft.com/office/drawing/2014/main" id="{9CCE86B2-6BFD-FEA4-D973-F6DD4CC0A8C8}"/>
              </a:ext>
            </a:extLst>
          </p:cNvPr>
          <p:cNvSpPr txBox="1"/>
          <p:nvPr/>
        </p:nvSpPr>
        <p:spPr>
          <a:xfrm>
            <a:off x="1170432" y="1357853"/>
            <a:ext cx="9525751" cy="1384995"/>
          </a:xfrm>
          <a:prstGeom prst="rect">
            <a:avLst/>
          </a:prstGeom>
          <a:noFill/>
        </p:spPr>
        <p:txBody>
          <a:bodyPr wrap="square">
            <a:spAutoFit/>
          </a:bodyPr>
          <a:lstStyle/>
          <a:p>
            <a:endParaRPr lang="vi-VN" sz="2800" dirty="0"/>
          </a:p>
          <a:p>
            <a:r>
              <a:rPr lang="vi-VN" sz="2800" dirty="0"/>
              <a:t>b) Viết đoạn văn kể về một lần em thực hành vận dụng bài học vào thực tế. Trang trí hoặc vẽ minh </a:t>
            </a:r>
            <a:r>
              <a:rPr lang="vi-VN" sz="2800" dirty="0" err="1"/>
              <a:t>hoạ</a:t>
            </a:r>
            <a:r>
              <a:rPr lang="vi-VN" sz="2800" dirty="0"/>
              <a:t> cho bài viết</a:t>
            </a:r>
          </a:p>
        </p:txBody>
      </p:sp>
      <p:pic>
        <p:nvPicPr>
          <p:cNvPr id="12" name="Content Placeholder 11" descr="A book with text and pictures&#10;&#10;Description automatically generated with medium confidence">
            <a:extLst>
              <a:ext uri="{FF2B5EF4-FFF2-40B4-BE49-F238E27FC236}">
                <a16:creationId xmlns:a16="http://schemas.microsoft.com/office/drawing/2014/main" id="{4496AB56-86EB-14CF-FE0D-A2D5310D7C1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4713" t="56517" r="15942" b="25938"/>
          <a:stretch/>
        </p:blipFill>
        <p:spPr>
          <a:xfrm>
            <a:off x="1170432" y="2839939"/>
            <a:ext cx="9654348" cy="3374488"/>
          </a:xfrm>
        </p:spPr>
      </p:pic>
    </p:spTree>
    <p:extLst>
      <p:ext uri="{BB962C8B-B14F-4D97-AF65-F5344CB8AC3E}">
        <p14:creationId xmlns:p14="http://schemas.microsoft.com/office/powerpoint/2010/main" val="363352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45B81-7212-35FF-979D-8CE4C020A3C8}"/>
              </a:ext>
            </a:extLst>
          </p:cNvPr>
          <p:cNvSpPr>
            <a:spLocks noGrp="1"/>
          </p:cNvSpPr>
          <p:nvPr>
            <p:ph type="title"/>
          </p:nvPr>
        </p:nvSpPr>
        <p:spPr/>
        <p:txBody>
          <a:bodyPr/>
          <a:lstStyle/>
          <a:p>
            <a:endParaRPr lang="vi-VN"/>
          </a:p>
        </p:txBody>
      </p:sp>
      <p:pic>
        <p:nvPicPr>
          <p:cNvPr id="4" name="Picture 3" descr="A cartoon of a person sitting on a table&#10;&#10;Description automatically generated">
            <a:extLst>
              <a:ext uri="{FF2B5EF4-FFF2-40B4-BE49-F238E27FC236}">
                <a16:creationId xmlns:a16="http://schemas.microsoft.com/office/drawing/2014/main" id="{E2974480-80E8-561F-86BF-A5D39EF202AE}"/>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EFE0A42-5D90-B116-AE57-D456AE262C09}"/>
              </a:ext>
            </a:extLst>
          </p:cNvPr>
          <p:cNvSpPr/>
          <p:nvPr/>
        </p:nvSpPr>
        <p:spPr>
          <a:xfrm>
            <a:off x="591312" y="462216"/>
            <a:ext cx="11009376" cy="6030659"/>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endParaRPr lang="vi-VN" sz="2800" dirty="0"/>
          </a:p>
        </p:txBody>
      </p:sp>
      <p:sp>
        <p:nvSpPr>
          <p:cNvPr id="10" name="TextBox 9">
            <a:extLst>
              <a:ext uri="{FF2B5EF4-FFF2-40B4-BE49-F238E27FC236}">
                <a16:creationId xmlns:a16="http://schemas.microsoft.com/office/drawing/2014/main" id="{9CCE86B2-6BFD-FEA4-D973-F6DD4CC0A8C8}"/>
              </a:ext>
            </a:extLst>
          </p:cNvPr>
          <p:cNvSpPr txBox="1"/>
          <p:nvPr/>
        </p:nvSpPr>
        <p:spPr>
          <a:xfrm>
            <a:off x="1170432" y="1357853"/>
            <a:ext cx="9525751" cy="1077218"/>
          </a:xfrm>
          <a:prstGeom prst="rect">
            <a:avLst/>
          </a:prstGeom>
          <a:noFill/>
        </p:spPr>
        <p:txBody>
          <a:bodyPr wrap="square">
            <a:spAutoFit/>
          </a:bodyPr>
          <a:lstStyle/>
          <a:p>
            <a:r>
              <a:rPr lang="vi-VN" sz="3200" b="1" dirty="0"/>
              <a:t>Câu 2 trang 49 SGK Tiếng Việt lớp 5 Tập 1: </a:t>
            </a:r>
            <a:endParaRPr lang="en-GB" sz="3200" b="1" dirty="0"/>
          </a:p>
          <a:p>
            <a:r>
              <a:rPr lang="vi-VN" sz="3200" b="1" dirty="0"/>
              <a:t>Giới thiệu bài viết với các bạn</a:t>
            </a:r>
          </a:p>
        </p:txBody>
      </p:sp>
      <p:pic>
        <p:nvPicPr>
          <p:cNvPr id="8" name="Picture 7">
            <a:extLst>
              <a:ext uri="{FF2B5EF4-FFF2-40B4-BE49-F238E27FC236}">
                <a16:creationId xmlns:a16="http://schemas.microsoft.com/office/drawing/2014/main" id="{2D22B396-0C02-AF67-ADC3-1E610EB7E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202" y="2897287"/>
            <a:ext cx="6100406" cy="3445063"/>
          </a:xfrm>
          <a:prstGeom prst="rect">
            <a:avLst/>
          </a:prstGeom>
        </p:spPr>
      </p:pic>
    </p:spTree>
    <p:extLst>
      <p:ext uri="{BB962C8B-B14F-4D97-AF65-F5344CB8AC3E}">
        <p14:creationId xmlns:p14="http://schemas.microsoft.com/office/powerpoint/2010/main" val="2246695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142F90-745E-4715-85EA-6F696480E703}"/>
              </a:ext>
            </a:extLst>
          </p:cNvPr>
          <p:cNvSpPr txBox="1"/>
          <p:nvPr/>
        </p:nvSpPr>
        <p:spPr>
          <a:xfrm>
            <a:off x="444844" y="206618"/>
            <a:ext cx="11458832" cy="5262979"/>
          </a:xfrm>
          <a:prstGeom prst="rect">
            <a:avLst/>
          </a:prstGeom>
          <a:noFill/>
        </p:spPr>
        <p:txBody>
          <a:bodyPr wrap="square">
            <a:spAutoFit/>
          </a:bodyPr>
          <a:lstStyle/>
          <a:p>
            <a:r>
              <a:rPr lang="vi-VN" sz="2800" dirty="0">
                <a:latin typeface="+mj-lt"/>
              </a:rPr>
              <a:t>Trong bài đọc </a:t>
            </a:r>
            <a:r>
              <a:rPr lang="vi-VN" sz="2800" i="1" dirty="0">
                <a:latin typeface="+mj-lt"/>
              </a:rPr>
              <a:t>“Làm thủ công”</a:t>
            </a:r>
            <a:r>
              <a:rPr lang="vi-VN" sz="2800" dirty="0">
                <a:latin typeface="+mj-lt"/>
              </a:rPr>
              <a:t>, em rất yêu mến và khâm phục bạn Diệp – một học sinh chăm chỉ, khéo tay và luôn có tinh thần vượt khó. Khi cô giáo hướng dẫn cách cắt chữ U, nhiều bạn trong lớp còn lúng túng, cắt sai hoặc bị rách giấy, nhưng Diệp thì khác. Bạn chăm chú quan sát từng thao tác của cô, sau đó nhẹ nhàng làm theo đúng từng bước. Dù lần đầu cắt chưa đẹp, bạn không nản lòng mà kiên trì thực hành lại nhiều lần cho đến khi thành công. Em thấy ở bạn Diệp tinh thần học hỏi và sự cố gắng đáng quý. Bạn không chỉ học bằng mắt mà còn học bằng đôi tay khéo léo và trái tim yêu thích môn học. Nhờ sự chăm chỉ ấy, sản phẩm của Diệp được cô giáo khen ngợi và cả lớp trầm trồ. Em rất cảm phục bạn vì đã cho em hiểu rằng: khi ta kiên trì và cố gắng, chắc chắn sẽ đạt được kết quả tốt. Em tự nhủ mình cũng sẽ học tập theo bạn Diệp để trở thành một học sinh chăm chỉ, yêu thích thực hành và sáng tạo hơn mỗi ngày.</a:t>
            </a:r>
            <a:endParaRPr lang="en-US" sz="2800" dirty="0">
              <a:latin typeface="+mj-lt"/>
            </a:endParaRPr>
          </a:p>
        </p:txBody>
      </p:sp>
      <p:sp>
        <p:nvSpPr>
          <p:cNvPr id="7" name="TextBox 6">
            <a:extLst>
              <a:ext uri="{FF2B5EF4-FFF2-40B4-BE49-F238E27FC236}">
                <a16:creationId xmlns:a16="http://schemas.microsoft.com/office/drawing/2014/main" id="{1CD3F590-3B97-4DA3-B386-0BC196520F78}"/>
              </a:ext>
            </a:extLst>
          </p:cNvPr>
          <p:cNvSpPr txBox="1"/>
          <p:nvPr/>
        </p:nvSpPr>
        <p:spPr>
          <a:xfrm>
            <a:off x="650789" y="5308422"/>
            <a:ext cx="11376454" cy="1477328"/>
          </a:xfrm>
          <a:prstGeom prst="rect">
            <a:avLst/>
          </a:prstGeom>
          <a:noFill/>
        </p:spPr>
        <p:txBody>
          <a:bodyPr wrap="square">
            <a:spAutoFit/>
          </a:bodyPr>
          <a:lstStyle/>
          <a:p>
            <a:r>
              <a:rPr lang="vi-VN" b="1" dirty="0">
                <a:solidFill>
                  <a:srgbClr val="FF0000"/>
                </a:solidFill>
              </a:rPr>
              <a:t>Gợi ý minh hoạ:</a:t>
            </a:r>
          </a:p>
          <a:p>
            <a:pPr>
              <a:buFont typeface="Arial" panose="020B0604020202020204" pitchFamily="34" charset="0"/>
              <a:buChar char="•"/>
            </a:pPr>
            <a:r>
              <a:rPr lang="vi-VN" dirty="0">
                <a:solidFill>
                  <a:srgbClr val="FF0000"/>
                </a:solidFill>
              </a:rPr>
              <a:t>Vẽ hình </a:t>
            </a:r>
            <a:r>
              <a:rPr lang="vi-VN" b="1" dirty="0">
                <a:solidFill>
                  <a:srgbClr val="FF0000"/>
                </a:solidFill>
              </a:rPr>
              <a:t>bạn Diệp đang cẩn thận cắt giấy thủ công trên bàn học</a:t>
            </a:r>
            <a:r>
              <a:rPr lang="vi-VN" dirty="0">
                <a:solidFill>
                  <a:srgbClr val="FF0000"/>
                </a:solidFill>
              </a:rPr>
              <a:t>, ánh mắt tập trung.</a:t>
            </a:r>
          </a:p>
          <a:p>
            <a:pPr>
              <a:buFont typeface="Arial" panose="020B0604020202020204" pitchFamily="34" charset="0"/>
              <a:buChar char="•"/>
            </a:pPr>
            <a:r>
              <a:rPr lang="vi-VN" dirty="0">
                <a:solidFill>
                  <a:srgbClr val="FF0000"/>
                </a:solidFill>
              </a:rPr>
              <a:t>Có thể vẽ </a:t>
            </a:r>
            <a:r>
              <a:rPr lang="vi-VN" b="1" dirty="0">
                <a:solidFill>
                  <a:srgbClr val="FF0000"/>
                </a:solidFill>
              </a:rPr>
              <a:t>cô giáo đứng bên mỉm cười</a:t>
            </a:r>
            <a:r>
              <a:rPr lang="vi-VN" dirty="0">
                <a:solidFill>
                  <a:srgbClr val="FF0000"/>
                </a:solidFill>
              </a:rPr>
              <a:t>, phía xa là </a:t>
            </a:r>
            <a:r>
              <a:rPr lang="vi-VN" b="1" dirty="0">
                <a:solidFill>
                  <a:srgbClr val="FF0000"/>
                </a:solidFill>
              </a:rPr>
              <a:t>các bạn đang chăm chú quan sát</a:t>
            </a:r>
            <a:r>
              <a:rPr lang="vi-VN" dirty="0">
                <a:solidFill>
                  <a:srgbClr val="FF0000"/>
                </a:solidFill>
              </a:rPr>
              <a:t>.</a:t>
            </a:r>
          </a:p>
          <a:p>
            <a:pPr>
              <a:buFont typeface="Arial" panose="020B0604020202020204" pitchFamily="34" charset="0"/>
              <a:buChar char="•"/>
            </a:pPr>
            <a:r>
              <a:rPr lang="vi-VN" dirty="0">
                <a:solidFill>
                  <a:srgbClr val="FF0000"/>
                </a:solidFill>
              </a:rPr>
              <a:t>Trang trí khung bài viết bằng </a:t>
            </a:r>
            <a:r>
              <a:rPr lang="vi-VN" b="1" dirty="0">
                <a:solidFill>
                  <a:srgbClr val="FF0000"/>
                </a:solidFill>
              </a:rPr>
              <a:t>màu sắc tươi sáng</a:t>
            </a:r>
            <a:r>
              <a:rPr lang="vi-VN" dirty="0">
                <a:solidFill>
                  <a:srgbClr val="FF0000"/>
                </a:solidFill>
              </a:rPr>
              <a:t>, thêm </a:t>
            </a:r>
            <a:r>
              <a:rPr lang="vi-VN" b="1" dirty="0">
                <a:solidFill>
                  <a:srgbClr val="FF0000"/>
                </a:solidFill>
              </a:rPr>
              <a:t>hình kéo, giấy màu, hoa nhỏ, chữ U được cắt đẹp</a:t>
            </a:r>
            <a:r>
              <a:rPr lang="vi-VN" dirty="0">
                <a:solidFill>
                  <a:srgbClr val="FF0000"/>
                </a:solidFill>
              </a:rPr>
              <a:t> để bài viết sinh động và phù hợp với nội dung.</a:t>
            </a:r>
          </a:p>
        </p:txBody>
      </p:sp>
    </p:spTree>
    <p:extLst>
      <p:ext uri="{BB962C8B-B14F-4D97-AF65-F5344CB8AC3E}">
        <p14:creationId xmlns:p14="http://schemas.microsoft.com/office/powerpoint/2010/main" val="231904040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8B09AA-10F1-4EB0-BB16-1E57BC07E5C3}"/>
              </a:ext>
            </a:extLst>
          </p:cNvPr>
          <p:cNvSpPr txBox="1"/>
          <p:nvPr/>
        </p:nvSpPr>
        <p:spPr>
          <a:xfrm>
            <a:off x="420128" y="154104"/>
            <a:ext cx="11030465" cy="5262979"/>
          </a:xfrm>
          <a:prstGeom prst="rect">
            <a:avLst/>
          </a:prstGeom>
          <a:noFill/>
        </p:spPr>
        <p:txBody>
          <a:bodyPr wrap="square">
            <a:spAutoFit/>
          </a:bodyPr>
          <a:lstStyle/>
          <a:p>
            <a:r>
              <a:rPr lang="en-US" sz="2800" dirty="0">
                <a:latin typeface="+mj-lt"/>
              </a:rPr>
              <a:t>    ĐỀ 2:   </a:t>
            </a:r>
            <a:r>
              <a:rPr lang="vi-VN" sz="2800" dirty="0">
                <a:latin typeface="+mj-lt"/>
              </a:rPr>
              <a:t>Tuần trước, trong tiết học Khoa học, cô giáo dạy chúng em bài “</a:t>
            </a:r>
            <a:r>
              <a:rPr lang="en-US" sz="2800" dirty="0" err="1">
                <a:latin typeface="+mj-lt"/>
              </a:rPr>
              <a:t>Sự</a:t>
            </a:r>
            <a:r>
              <a:rPr lang="en-US" sz="2800" dirty="0">
                <a:latin typeface="+mj-lt"/>
              </a:rPr>
              <a:t> </a:t>
            </a:r>
            <a:r>
              <a:rPr lang="en-US" sz="2800" dirty="0" err="1">
                <a:latin typeface="+mj-lt"/>
              </a:rPr>
              <a:t>biến</a:t>
            </a:r>
            <a:r>
              <a:rPr lang="en-US" sz="2800" dirty="0">
                <a:latin typeface="+mj-lt"/>
              </a:rPr>
              <a:t> </a:t>
            </a:r>
            <a:r>
              <a:rPr lang="en-US" sz="2800" dirty="0" err="1">
                <a:latin typeface="+mj-lt"/>
              </a:rPr>
              <a:t>đổi</a:t>
            </a:r>
            <a:r>
              <a:rPr lang="en-US" sz="2800" dirty="0">
                <a:latin typeface="+mj-lt"/>
              </a:rPr>
              <a:t> </a:t>
            </a:r>
            <a:r>
              <a:rPr lang="en-US" sz="2800" dirty="0" err="1">
                <a:latin typeface="+mj-lt"/>
              </a:rPr>
              <a:t>hoá</a:t>
            </a:r>
            <a:r>
              <a:rPr lang="en-US" sz="2800" dirty="0">
                <a:latin typeface="+mj-lt"/>
              </a:rPr>
              <a:t> </a:t>
            </a:r>
            <a:r>
              <a:rPr lang="en-US" sz="2800" dirty="0" err="1">
                <a:latin typeface="+mj-lt"/>
              </a:rPr>
              <a:t>học</a:t>
            </a:r>
            <a:r>
              <a:rPr lang="vi-VN" sz="2800" dirty="0">
                <a:latin typeface="+mj-lt"/>
              </a:rPr>
              <a:t>”. Cô hướng dẫn rất tỉ mỉ từng bước</a:t>
            </a:r>
            <a:r>
              <a:rPr lang="en-US" sz="2800" dirty="0">
                <a:latin typeface="+mj-lt"/>
              </a:rPr>
              <a:t> </a:t>
            </a:r>
            <a:r>
              <a:rPr lang="en-US" sz="2800" dirty="0" err="1">
                <a:latin typeface="+mj-lt"/>
              </a:rPr>
              <a:t>làm</a:t>
            </a:r>
            <a:r>
              <a:rPr lang="en-US" sz="2800" dirty="0">
                <a:latin typeface="+mj-lt"/>
              </a:rPr>
              <a:t> </a:t>
            </a:r>
            <a:r>
              <a:rPr lang="en-US" sz="2800" dirty="0" err="1">
                <a:latin typeface="+mj-lt"/>
              </a:rPr>
              <a:t>kem</a:t>
            </a:r>
            <a:r>
              <a:rPr lang="vi-VN" sz="2800" dirty="0">
                <a:latin typeface="+mj-lt"/>
              </a:rPr>
              <a:t>: chuẩn bị nguyên liệu, trộn sữa, khuấy đều, cho vào khuôn rồi đặt vào ngăn đá. Khi quan sát cô làm mẫu, em cảm thấy vô cùng thích thú và háo hức muốn tự làm một lần. Chiều hôm đó, em xin phép mẹ được thực hành tại nhà. Em lấy sữa tươi, đường, một ít nước cốt dâu và làm theo đúng hướng dẫn của cô. Sau khi cho kem vào ngăn đá vài giờ, em hồi hộp mở tủ ra xem </a:t>
            </a:r>
            <a:r>
              <a:rPr lang="en-US" sz="2800" dirty="0">
                <a:latin typeface="+mj-lt"/>
              </a:rPr>
              <a:t>-</a:t>
            </a:r>
            <a:r>
              <a:rPr lang="vi-VN" sz="2800" dirty="0">
                <a:latin typeface="+mj-lt"/>
              </a:rPr>
              <a:t> que kem đã đông lại, thơm ngon và mát lạnh! Cả nhà em cùng thưởng thức, ai cũng khen ngon và bất ngờ vì em có thể tự làm được. Nhờ bài học của cô, em hiểu rằng học đi đôi với hành sẽ giúp chúng em rèn luyện sự khéo léo, kiên nhẫn và thêm yêu thích môn học hơn. Em rất vui vì đã biết vận dụng bài học cô dạy vào thực tế cuộc sống.</a:t>
            </a:r>
            <a:endParaRPr lang="en-US" sz="2800" dirty="0">
              <a:latin typeface="+mj-lt"/>
            </a:endParaRPr>
          </a:p>
        </p:txBody>
      </p:sp>
      <p:sp>
        <p:nvSpPr>
          <p:cNvPr id="7" name="TextBox 6">
            <a:extLst>
              <a:ext uri="{FF2B5EF4-FFF2-40B4-BE49-F238E27FC236}">
                <a16:creationId xmlns:a16="http://schemas.microsoft.com/office/drawing/2014/main" id="{2CED03B0-6A81-42CB-B65A-D9B23E6665DF}"/>
              </a:ext>
            </a:extLst>
          </p:cNvPr>
          <p:cNvSpPr txBox="1"/>
          <p:nvPr/>
        </p:nvSpPr>
        <p:spPr>
          <a:xfrm>
            <a:off x="354227" y="5308946"/>
            <a:ext cx="11837773" cy="1200329"/>
          </a:xfrm>
          <a:prstGeom prst="rect">
            <a:avLst/>
          </a:prstGeom>
          <a:noFill/>
        </p:spPr>
        <p:txBody>
          <a:bodyPr wrap="square">
            <a:spAutoFit/>
          </a:bodyPr>
          <a:lstStyle/>
          <a:p>
            <a:r>
              <a:rPr lang="vi-VN" b="1" dirty="0">
                <a:solidFill>
                  <a:srgbClr val="FF0000"/>
                </a:solidFill>
              </a:rPr>
              <a:t>Gợi ý trang trí hoặc minh họa:</a:t>
            </a:r>
          </a:p>
          <a:p>
            <a:pPr>
              <a:buFont typeface="Arial" panose="020B0604020202020204" pitchFamily="34" charset="0"/>
              <a:buChar char="•"/>
            </a:pPr>
            <a:r>
              <a:rPr lang="vi-VN" dirty="0">
                <a:solidFill>
                  <a:srgbClr val="FF0000"/>
                </a:solidFill>
              </a:rPr>
              <a:t>Vẽ hình </a:t>
            </a:r>
            <a:r>
              <a:rPr lang="vi-VN" b="1" dirty="0">
                <a:solidFill>
                  <a:srgbClr val="FF0000"/>
                </a:solidFill>
              </a:rPr>
              <a:t>cô giáo đang hướng dẫn học sinh làm kem trên lớp</a:t>
            </a:r>
            <a:r>
              <a:rPr lang="vi-VN" dirty="0">
                <a:solidFill>
                  <a:srgbClr val="FF0000"/>
                </a:solidFill>
              </a:rPr>
              <a:t>, bên cạnh là </a:t>
            </a:r>
            <a:r>
              <a:rPr lang="vi-VN" b="1" dirty="0">
                <a:solidFill>
                  <a:srgbClr val="FF0000"/>
                </a:solidFill>
              </a:rPr>
              <a:t>học sinh vui vẻ trộn nguyên liệu</a:t>
            </a:r>
            <a:r>
              <a:rPr lang="vi-VN" dirty="0">
                <a:solidFill>
                  <a:srgbClr val="FF0000"/>
                </a:solidFill>
              </a:rPr>
              <a:t>.</a:t>
            </a:r>
          </a:p>
          <a:p>
            <a:pPr>
              <a:buFont typeface="Arial" panose="020B0604020202020204" pitchFamily="34" charset="0"/>
              <a:buChar char="•"/>
            </a:pPr>
            <a:r>
              <a:rPr lang="vi-VN" dirty="0">
                <a:solidFill>
                  <a:srgbClr val="FF0000"/>
                </a:solidFill>
              </a:rPr>
              <a:t>Phía dưới vẽ </a:t>
            </a:r>
            <a:r>
              <a:rPr lang="vi-VN" b="1" dirty="0">
                <a:solidFill>
                  <a:srgbClr val="FF0000"/>
                </a:solidFill>
              </a:rPr>
              <a:t>học sinh ở nhà đang cầm que kem, nở nụ cười hạnh phúc</a:t>
            </a:r>
            <a:r>
              <a:rPr lang="vi-VN" dirty="0">
                <a:solidFill>
                  <a:srgbClr val="FF0000"/>
                </a:solidFill>
              </a:rPr>
              <a:t>.</a:t>
            </a:r>
          </a:p>
          <a:p>
            <a:pPr>
              <a:buFont typeface="Arial" panose="020B0604020202020204" pitchFamily="34" charset="0"/>
              <a:buChar char="•"/>
            </a:pPr>
            <a:r>
              <a:rPr lang="vi-VN" dirty="0">
                <a:solidFill>
                  <a:srgbClr val="FF0000"/>
                </a:solidFill>
              </a:rPr>
              <a:t>Trang trí thêm bằng </a:t>
            </a:r>
            <a:r>
              <a:rPr lang="vi-VN" b="1" dirty="0">
                <a:solidFill>
                  <a:srgbClr val="FF0000"/>
                </a:solidFill>
              </a:rPr>
              <a:t>hình cây kem nhiều màu, trái dâu, ly kem lạnh</a:t>
            </a:r>
            <a:r>
              <a:rPr lang="vi-VN" dirty="0">
                <a:solidFill>
                  <a:srgbClr val="FF0000"/>
                </a:solidFill>
              </a:rPr>
              <a:t> để bài viết thêm sinh động.</a:t>
            </a:r>
          </a:p>
        </p:txBody>
      </p:sp>
    </p:spTree>
    <p:extLst>
      <p:ext uri="{BB962C8B-B14F-4D97-AF65-F5344CB8AC3E}">
        <p14:creationId xmlns:p14="http://schemas.microsoft.com/office/powerpoint/2010/main" val="2296437271"/>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1016</TotalTime>
  <Words>1073</Words>
  <Application>Microsoft Office PowerPoint</Application>
  <PresentationFormat>Widescreen</PresentationFormat>
  <Paragraphs>31</Paragraphs>
  <Slides>12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#9Slide03 Kaleko 105 Round</vt:lpstr>
      <vt:lpstr>#9Slide07 Hillda</vt:lpstr>
      <vt:lpstr>Aptos Display</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LE OANH</cp:lastModifiedBy>
  <cp:revision>4</cp:revision>
  <dcterms:created xsi:type="dcterms:W3CDTF">2024-09-08T14:52:13Z</dcterms:created>
  <dcterms:modified xsi:type="dcterms:W3CDTF">2025-10-17T03:44:58Z</dcterms:modified>
</cp:coreProperties>
</file>