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13"/>
  </p:notesMasterIdLst>
  <p:sldIdLst>
    <p:sldId id="375" r:id="rId2"/>
    <p:sldId id="364" r:id="rId3"/>
    <p:sldId id="365" r:id="rId4"/>
    <p:sldId id="276" r:id="rId5"/>
    <p:sldId id="279" r:id="rId6"/>
    <p:sldId id="377" r:id="rId7"/>
    <p:sldId id="372" r:id="rId8"/>
    <p:sldId id="355" r:id="rId9"/>
    <p:sldId id="373" r:id="rId10"/>
    <p:sldId id="326" r:id="rId11"/>
    <p:sldId id="37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660"/>
  </p:normalViewPr>
  <p:slideViewPr>
    <p:cSldViewPr snapToGrid="0">
      <p:cViewPr>
        <p:scale>
          <a:sx n="75" d="100"/>
          <a:sy n="75" d="100"/>
        </p:scale>
        <p:origin x="-90" y="3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2019991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505E7F-62A9-4701-BFC2-BAF91B9808FB}" type="slidenum">
              <a:rPr lang="en-US" smtClean="0"/>
              <a:t>3</a:t>
            </a:fld>
            <a:endParaRPr lang="en-US"/>
          </a:p>
        </p:txBody>
      </p:sp>
    </p:spTree>
    <p:extLst>
      <p:ext uri="{BB962C8B-B14F-4D97-AF65-F5344CB8AC3E}">
        <p14:creationId xmlns:p14="http://schemas.microsoft.com/office/powerpoint/2010/main" val="3814712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12/10/2025</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 xmlns:a16="http://schemas.microsoft.com/office/drawing/2014/main"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 xmlns:a16="http://schemas.microsoft.com/office/drawing/2014/main" id="{55BF17BB-90D7-48D1-A408-C4A17A18C95C}"/>
              </a:ext>
            </a:extLst>
          </p:cNvPr>
          <p:cNvSpPr/>
          <p:nvPr userDrawn="1"/>
        </p:nvSpPr>
        <p:spPr>
          <a:xfrm>
            <a:off x="11139855" y="2"/>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12602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12/10/2025</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338130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1110346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12/10/2025</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571876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99" y="-68826"/>
            <a:ext cx="12513464" cy="7000539"/>
          </a:xfrm>
          <a:prstGeom prst="rect">
            <a:avLst/>
          </a:prstGeom>
          <a:noFill/>
          <a:ln>
            <a:noFill/>
          </a:ln>
        </p:spPr>
      </p:pic>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12/10/2025</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 xmlns:a16="http://schemas.microsoft.com/office/drawing/2014/main" id="{20C92834-F07F-4579-8623-1CF3469E4D08}"/>
              </a:ext>
            </a:extLst>
          </p:cNvPr>
          <p:cNvSpPr/>
          <p:nvPr userDrawn="1"/>
        </p:nvSpPr>
        <p:spPr>
          <a:xfrm>
            <a:off x="10917876" y="18627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412540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12/10/2025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 xmlns:a16="http://schemas.microsoft.com/office/drawing/2014/main" id="{E36E4766-883B-4D27-9EF0-95A9BD22266C}"/>
              </a:ext>
            </a:extLst>
          </p:cNvPr>
          <p:cNvSpPr/>
          <p:nvPr userDrawn="1"/>
        </p:nvSpPr>
        <p:spPr>
          <a:xfrm>
            <a:off x="2629390" y="1930595"/>
            <a:ext cx="852023"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a:extLst>
              <a:ext uri="{FF2B5EF4-FFF2-40B4-BE49-F238E27FC236}">
                <a16:creationId xmlns="" xmlns:a16="http://schemas.microsoft.com/office/drawing/2014/main" id="{EEF1C6FB-07C6-4172-BB68-6BB1E9B49B58}"/>
              </a:ext>
            </a:extLst>
          </p:cNvPr>
          <p:cNvSpPr/>
          <p:nvPr userDrawn="1"/>
        </p:nvSpPr>
        <p:spPr>
          <a:xfrm>
            <a:off x="11308356" y="136525"/>
            <a:ext cx="985092" cy="1196516"/>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9738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12/10/2025</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531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20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20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01921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12/10/2025</a:t>
            </a:fld>
            <a:endParaRPr lang="en-US"/>
          </a:p>
        </p:txBody>
      </p:sp>
      <p:sp>
        <p:nvSpPr>
          <p:cNvPr id="16" name="Google Shape;16;p7"/>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3"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 xmlns:a16="http://schemas.microsoft.com/office/drawing/2014/main" id="{C94BE59B-8762-4673-A68F-7BB4BC8F730A}"/>
              </a:ext>
            </a:extLst>
          </p:cNvPr>
          <p:cNvSpPr/>
          <p:nvPr userDrawn="1"/>
        </p:nvSpPr>
        <p:spPr>
          <a:xfrm>
            <a:off x="11134893" y="136525"/>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0104428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200" y="63563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12/10/2025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600" y="63563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10600" y="63563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11468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31" r:id="rId6"/>
    <p:sldLayoutId id="2147483736" r:id="rId7"/>
    <p:sldLayoutId id="2147483737" r:id="rId8"/>
    <p:sldLayoutId id="214748374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BDA144B1-BC48-4FB5-81A0-5EEE0F41D92F}"/>
              </a:ext>
            </a:extLst>
          </p:cNvPr>
          <p:cNvSpPr/>
          <p:nvPr/>
        </p:nvSpPr>
        <p:spPr>
          <a:xfrm>
            <a:off x="2824134" y="1838954"/>
            <a:ext cx="6615914" cy="2492990"/>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6</a:t>
            </a:r>
            <a:endParaRPr lang="en-US" sz="5200" dirty="0">
              <a:solidFill>
                <a:srgbClr val="002060"/>
              </a:solidFill>
              <a:latin typeface="UTM Avo" panose="02040603050506020204" pitchFamily="18" charset="0"/>
              <a:cs typeface="Arial" panose="020B0604020202020204" pitchFamily="34"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Tập</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viết</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Chữ</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hoa</a:t>
            </a:r>
            <a:r>
              <a:rPr lang="en-US" sz="5200" b="1" dirty="0">
                <a:solidFill>
                  <a:srgbClr val="FF0000"/>
                </a:solidFill>
                <a:latin typeface="UTM Avo" panose="02040603050506020204" pitchFamily="18" charset="0"/>
                <a:cs typeface="Arial" panose="020B0604020202020204" pitchFamily="34" charset="0"/>
              </a:rPr>
              <a:t> Đ</a:t>
            </a:r>
          </a:p>
        </p:txBody>
      </p:sp>
      <p:sp>
        <p:nvSpPr>
          <p:cNvPr id="4" name="Rectangle 3">
            <a:extLst>
              <a:ext uri="{FF2B5EF4-FFF2-40B4-BE49-F238E27FC236}">
                <a16:creationId xmlns=""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p>
        </p:txBody>
      </p:sp>
    </p:spTree>
    <p:extLst>
      <p:ext uri="{BB962C8B-B14F-4D97-AF65-F5344CB8AC3E}">
        <p14:creationId xmlns:p14="http://schemas.microsoft.com/office/powerpoint/2010/main" val="1503054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E0422F1-F90E-4B3B-8EC7-1663A67D2C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4556" y="-368922"/>
            <a:ext cx="7487444" cy="8605066"/>
          </a:xfrm>
          <a:prstGeom prst="rect">
            <a:avLst/>
          </a:prstGeom>
        </p:spPr>
      </p:pic>
      <p:sp>
        <p:nvSpPr>
          <p:cNvPr id="6" name="TextBox 5">
            <a:extLst>
              <a:ext uri="{FF2B5EF4-FFF2-40B4-BE49-F238E27FC236}">
                <a16:creationId xmlns="" xmlns:a16="http://schemas.microsoft.com/office/drawing/2014/main" id="{AA483164-52C7-4691-95F4-4638E2BDF902}"/>
              </a:ext>
            </a:extLst>
          </p:cNvPr>
          <p:cNvSpPr txBox="1"/>
          <p:nvPr/>
        </p:nvSpPr>
        <p:spPr>
          <a:xfrm>
            <a:off x="5160947" y="2468641"/>
            <a:ext cx="4249241" cy="1569660"/>
          </a:xfrm>
          <a:prstGeom prst="rect">
            <a:avLst/>
          </a:prstGeom>
          <a:noFill/>
        </p:spPr>
        <p:txBody>
          <a:bodyPr wrap="square" rtlCol="0">
            <a:spAutoFit/>
          </a:bodyPr>
          <a:lstStyle/>
          <a:p>
            <a:pPr algn="ctr"/>
            <a:r>
              <a:rPr lang="en-US" sz="4800" b="1" dirty="0">
                <a:solidFill>
                  <a:schemeClr val="bg1"/>
                </a:solidFill>
              </a:rPr>
              <a:t>THỰC HÀNH </a:t>
            </a:r>
          </a:p>
          <a:p>
            <a:pPr algn="ctr"/>
            <a:r>
              <a:rPr lang="en-US" sz="4800" b="1" dirty="0">
                <a:solidFill>
                  <a:schemeClr val="bg1"/>
                </a:solidFill>
              </a:rPr>
              <a:t>VIẾT VỞ</a:t>
            </a:r>
          </a:p>
        </p:txBody>
      </p:sp>
      <p:pic>
        <p:nvPicPr>
          <p:cNvPr id="7" name="55">
            <a:extLst>
              <a:ext uri="{FF2B5EF4-FFF2-40B4-BE49-F238E27FC236}">
                <a16:creationId xmlns="" xmlns:a16="http://schemas.microsoft.com/office/drawing/2014/main" id="{0BC6E11F-564B-4085-ADEF-B1F0E1E433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15" y="1711743"/>
            <a:ext cx="4249241" cy="4653116"/>
          </a:xfrm>
          <a:prstGeom prst="rect">
            <a:avLst/>
          </a:prstGeom>
        </p:spPr>
      </p:pic>
    </p:spTree>
    <p:extLst>
      <p:ext uri="{BB962C8B-B14F-4D97-AF65-F5344CB8AC3E}">
        <p14:creationId xmlns:p14="http://schemas.microsoft.com/office/powerpoint/2010/main" val="11631012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3"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199" y="554181"/>
            <a:ext cx="8420101" cy="6303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732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9">
            <a:extLst>
              <a:ext uri="{FF2B5EF4-FFF2-40B4-BE49-F238E27FC236}">
                <a16:creationId xmlns="" xmlns:a16="http://schemas.microsoft.com/office/drawing/2014/main" id="{82D14F4D-ECA6-48FA-86EF-3B71DA06F5CB}"/>
              </a:ext>
            </a:extLst>
          </p:cNvPr>
          <p:cNvSpPr txBox="1">
            <a:spLocks noChangeArrowheads="1"/>
          </p:cNvSpPr>
          <p:nvPr/>
        </p:nvSpPr>
        <p:spPr bwMode="auto">
          <a:xfrm>
            <a:off x="287818" y="1724582"/>
            <a:ext cx="6083066" cy="523220"/>
          </a:xfrm>
          <a:prstGeom prst="rect">
            <a:avLst/>
          </a:prstGeom>
          <a:noFill/>
          <a:ln w="9525">
            <a:noFill/>
            <a:miter lim="800000"/>
            <a:headEnd/>
            <a:tailEnd/>
          </a:ln>
          <a:effec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sz="2800">
                <a:solidFill>
                  <a:srgbClr val="FF0000"/>
                </a:solidFill>
                <a:effectLst>
                  <a:outerShdw blurRad="38100" dist="38100" dir="2700000" algn="tl">
                    <a:srgbClr val="000000">
                      <a:alpha val="43137"/>
                    </a:srgbClr>
                  </a:outerShdw>
                </a:effectLst>
              </a:rPr>
              <a:t>Quan sát và trả lời câu hỏi:</a:t>
            </a:r>
            <a:endParaRPr kumimoji="0" lang="en-US" sz="2800"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ndParaRPr>
          </a:p>
        </p:txBody>
      </p:sp>
      <p:sp>
        <p:nvSpPr>
          <p:cNvPr id="22" name="Text Box 14">
            <a:extLst>
              <a:ext uri="{FF2B5EF4-FFF2-40B4-BE49-F238E27FC236}">
                <a16:creationId xmlns="" xmlns:a16="http://schemas.microsoft.com/office/drawing/2014/main" id="{6ADF3D78-F4D5-4701-8139-6253EDC03E6A}"/>
              </a:ext>
            </a:extLst>
          </p:cNvPr>
          <p:cNvSpPr txBox="1">
            <a:spLocks noChangeArrowheads="1"/>
          </p:cNvSpPr>
          <p:nvPr/>
        </p:nvSpPr>
        <p:spPr bwMode="auto">
          <a:xfrm>
            <a:off x="568115" y="2489726"/>
            <a:ext cx="5744740" cy="340158"/>
          </a:xfrm>
          <a:prstGeom prst="rect">
            <a:avLst/>
          </a:prstGeom>
          <a:noFill/>
          <a:ln w="9525">
            <a:noFill/>
            <a:miter lim="800000"/>
            <a:headEnd/>
            <a:tailEnd/>
          </a:ln>
          <a:effectLst/>
        </p:spPr>
        <p:txBody>
          <a:bodyPr wrap="square">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55000"/>
              </a:lnSpc>
              <a:spcBef>
                <a:spcPct val="50000"/>
              </a:spcBef>
              <a:spcAft>
                <a:spcPts val="0"/>
              </a:spcAft>
              <a:buClrTx/>
              <a:buSzTx/>
              <a:buFontTx/>
              <a:buNone/>
              <a:tabLst/>
              <a:defRPr/>
            </a:pPr>
            <a:r>
              <a:rPr kumimoji="0" lang="en-US" sz="2800"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  - Chữ </a:t>
            </a:r>
            <a:r>
              <a:rPr lang="en-US" sz="2800" noProof="0">
                <a:solidFill>
                  <a:srgbClr val="FF0000"/>
                </a:solidFill>
                <a:latin typeface="UTM Avo" panose="02040603050506020204" pitchFamily="18" charset="0"/>
              </a:rPr>
              <a:t>Đ</a:t>
            </a:r>
            <a:r>
              <a:rPr kumimoji="0" lang="en-US" sz="2800"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 </a:t>
            </a:r>
            <a:r>
              <a:rPr kumimoji="0" lang="en-US" sz="2800" i="0" u="none" strike="noStrike" kern="1200" cap="none" spc="0" normalizeH="0" baseline="0" noProof="0" err="1">
                <a:ln>
                  <a:noFill/>
                </a:ln>
                <a:solidFill>
                  <a:srgbClr val="0000FF"/>
                </a:solidFill>
                <a:effectLst>
                  <a:outerShdw blurRad="38100" dist="38100" dir="2700000" algn="tl">
                    <a:srgbClr val="C0C0C0"/>
                  </a:outerShdw>
                </a:effectLst>
                <a:uLnTx/>
                <a:uFillTx/>
                <a:latin typeface="UTM Avo" panose="02040603050506020204" pitchFamily="18" charset="0"/>
              </a:rPr>
              <a:t>cỡ</a:t>
            </a:r>
            <a:r>
              <a:rPr kumimoji="0" lang="en-US" sz="2800"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 vừa</a:t>
            </a:r>
            <a:r>
              <a:rPr kumimoji="0" lang="en-US" sz="2800" i="0" u="none" strike="noStrike" kern="1200" cap="none" spc="0" normalizeH="0" baseline="0" noProof="0">
                <a:ln>
                  <a:noFill/>
                </a:ln>
                <a:solidFill>
                  <a:srgbClr val="44546A"/>
                </a:solidFill>
                <a:effectLst>
                  <a:outerShdw blurRad="38100" dist="38100" dir="2700000" algn="tl">
                    <a:srgbClr val="C0C0C0"/>
                  </a:outerShdw>
                </a:effectLst>
                <a:uLnTx/>
                <a:uFillTx/>
                <a:latin typeface="UTM Avo" panose="02040603050506020204" pitchFamily="18" charset="0"/>
              </a:rPr>
              <a:t> </a:t>
            </a:r>
            <a:r>
              <a:rPr kumimoji="0" lang="en-US" sz="280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UTM Avo" panose="02040603050506020204" pitchFamily="18" charset="0"/>
              </a:rPr>
              <a:t>cao</a:t>
            </a:r>
            <a:r>
              <a:rPr kumimoji="0" lang="en-US" sz="2800"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 </a:t>
            </a:r>
            <a:r>
              <a:rPr kumimoji="0" lang="en-US" sz="280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UTM Avo" panose="02040603050506020204" pitchFamily="18" charset="0"/>
              </a:rPr>
              <a:t>mấy</a:t>
            </a:r>
            <a:r>
              <a:rPr kumimoji="0" lang="en-US" sz="2800"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 </a:t>
            </a:r>
            <a:r>
              <a:rPr kumimoji="0" lang="en-US" sz="2800"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ô li?</a:t>
            </a:r>
            <a:endParaRPr kumimoji="0" lang="en-US" sz="2800"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ndParaRPr>
          </a:p>
        </p:txBody>
      </p:sp>
      <p:sp>
        <p:nvSpPr>
          <p:cNvPr id="25" name="Text Box 16">
            <a:extLst>
              <a:ext uri="{FF2B5EF4-FFF2-40B4-BE49-F238E27FC236}">
                <a16:creationId xmlns="" xmlns:a16="http://schemas.microsoft.com/office/drawing/2014/main" id="{828127B2-B65C-4B62-8BA8-924DF3103166}"/>
              </a:ext>
            </a:extLst>
          </p:cNvPr>
          <p:cNvSpPr txBox="1">
            <a:spLocks noChangeArrowheads="1"/>
          </p:cNvSpPr>
          <p:nvPr/>
        </p:nvSpPr>
        <p:spPr bwMode="auto">
          <a:xfrm>
            <a:off x="1097588" y="3643908"/>
            <a:ext cx="2878667" cy="519113"/>
          </a:xfrm>
          <a:prstGeom prst="rect">
            <a:avLst/>
          </a:prstGeom>
          <a:noFill/>
          <a:ln w="9525">
            <a:noFill/>
            <a:miter lim="800000"/>
            <a:headEnd/>
            <a:tailEnd/>
          </a:ln>
          <a:effectLst/>
        </p:spPr>
        <p:txBody>
          <a:bodyPr>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i="0" u="none" strike="noStrike" kern="1200" cap="none" spc="0" normalizeH="0" baseline="0" noProof="0" dirty="0" smtClean="0">
                <a:ln>
                  <a:noFill/>
                </a:ln>
                <a:solidFill>
                  <a:srgbClr val="0000FF"/>
                </a:solidFill>
                <a:effectLst>
                  <a:outerShdw blurRad="38100" dist="38100" dir="2700000" algn="tl">
                    <a:srgbClr val="C0C0C0"/>
                  </a:outerShdw>
                </a:effectLst>
                <a:uLnTx/>
                <a:uFillTx/>
                <a:latin typeface="UTM Avo" panose="02040603050506020204" pitchFamily="18" charset="0"/>
              </a:rPr>
              <a:t> </a:t>
            </a:r>
            <a:r>
              <a:rPr kumimoji="0" lang="en-US" sz="2800"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5 ô li </a:t>
            </a:r>
          </a:p>
        </p:txBody>
      </p:sp>
      <p:sp>
        <p:nvSpPr>
          <p:cNvPr id="27" name="Rounded Rectangle 13">
            <a:extLst>
              <a:ext uri="{FF2B5EF4-FFF2-40B4-BE49-F238E27FC236}">
                <a16:creationId xmlns="" xmlns:a16="http://schemas.microsoft.com/office/drawing/2014/main" id="{EEBA228A-C0CC-4C69-9E8E-56C6D3DA067D}"/>
              </a:ext>
            </a:extLst>
          </p:cNvPr>
          <p:cNvSpPr/>
          <p:nvPr/>
        </p:nvSpPr>
        <p:spPr>
          <a:xfrm>
            <a:off x="287818" y="1044782"/>
            <a:ext cx="3643637" cy="63834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A. </a:t>
            </a:r>
            <a:r>
              <a:rPr kumimoji="0" lang="en-US" sz="320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Viết</a:t>
            </a:r>
            <a:r>
              <a:rPr kumimoji="0" lang="en-US" sz="32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 </a:t>
            </a:r>
            <a:r>
              <a:rPr kumimoji="0" lang="en-US" sz="320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chữ</a:t>
            </a:r>
            <a:r>
              <a:rPr kumimoji="0" lang="en-US" sz="32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 </a:t>
            </a:r>
            <a:r>
              <a:rPr kumimoji="0" lang="en-US" sz="320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hoa</a:t>
            </a:r>
            <a:endParaRPr kumimoji="0" lang="en-US" sz="32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endParaRPr>
          </a:p>
        </p:txBody>
      </p:sp>
      <p:sp>
        <p:nvSpPr>
          <p:cNvPr id="14" name="Google Shape;187;p5">
            <a:extLst>
              <a:ext uri="{FF2B5EF4-FFF2-40B4-BE49-F238E27FC236}">
                <a16:creationId xmlns="" xmlns:a16="http://schemas.microsoft.com/office/drawing/2014/main" id="{CEC8D368-5FCE-42F2-933F-D8C131B57F72}"/>
              </a:ext>
            </a:extLst>
          </p:cNvPr>
          <p:cNvSpPr txBox="1"/>
          <p:nvPr/>
        </p:nvSpPr>
        <p:spPr>
          <a:xfrm>
            <a:off x="4367336" y="470748"/>
            <a:ext cx="2919729" cy="6155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i="0" u="none" strike="noStrike" cap="none" dirty="0" err="1">
                <a:solidFill>
                  <a:srgbClr val="FF0000"/>
                </a:solidFill>
                <a:latin typeface="UTM Avo" panose="02040603050506020204" pitchFamily="18" charset="0"/>
                <a:sym typeface="Arial"/>
              </a:rPr>
              <a:t>Chữ</a:t>
            </a:r>
            <a:r>
              <a:rPr lang="en-US" sz="3400" i="0" u="none" strike="noStrike" cap="none" dirty="0">
                <a:solidFill>
                  <a:srgbClr val="FF0000"/>
                </a:solidFill>
                <a:latin typeface="UTM Avo" panose="02040603050506020204" pitchFamily="18" charset="0"/>
                <a:sym typeface="Arial"/>
              </a:rPr>
              <a:t> </a:t>
            </a:r>
            <a:r>
              <a:rPr lang="en-US" sz="3400" i="0" u="none" strike="noStrike" cap="none" err="1">
                <a:solidFill>
                  <a:srgbClr val="FF0000"/>
                </a:solidFill>
                <a:latin typeface="UTM Avo" panose="02040603050506020204" pitchFamily="18" charset="0"/>
                <a:sym typeface="Arial"/>
              </a:rPr>
              <a:t>hoa</a:t>
            </a:r>
            <a:r>
              <a:rPr lang="en-US" sz="3400" i="0" u="none" strike="noStrike" cap="none">
                <a:solidFill>
                  <a:srgbClr val="FF0000"/>
                </a:solidFill>
                <a:latin typeface="UTM Avo" panose="02040603050506020204" pitchFamily="18" charset="0"/>
                <a:sym typeface="Arial"/>
              </a:rPr>
              <a:t> </a:t>
            </a:r>
            <a:r>
              <a:rPr lang="en-US" sz="3400">
                <a:solidFill>
                  <a:srgbClr val="FF0000"/>
                </a:solidFill>
                <a:latin typeface="UTM Avo" panose="02040603050506020204" pitchFamily="18" charset="0"/>
                <a:sym typeface="Arial"/>
              </a:rPr>
              <a:t>Đ</a:t>
            </a:r>
            <a:endParaRPr sz="3400" dirty="0">
              <a:solidFill>
                <a:srgbClr val="FF0000"/>
              </a:solidFill>
              <a:latin typeface="UTM Avo" panose="02040603050506020204" pitchFamily="18" charset="0"/>
              <a:sym typeface="Aria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43" t="19456"/>
          <a:stretch/>
        </p:blipFill>
        <p:spPr bwMode="auto">
          <a:xfrm>
            <a:off x="7449954" y="1767990"/>
            <a:ext cx="3868605" cy="389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57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par>
                          <p:cTn id="21" fill="hold">
                            <p:stCondLst>
                              <p:cond delay="5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25">
                                            <p:txEl>
                                              <p:pRg st="0" end="0"/>
                                            </p:txEl>
                                          </p:spTgt>
                                        </p:tgtEl>
                                        <p:attrNameLst>
                                          <p:attrName>style.visibility</p:attrName>
                                        </p:attrNameLst>
                                      </p:cBhvr>
                                      <p:to>
                                        <p:strVal val="visible"/>
                                      </p:to>
                                    </p:set>
                                    <p:anim calcmode="discrete" valueType="clr">
                                      <p:cBhvr override="childStyle">
                                        <p:cTn id="24" dur="80"/>
                                        <p:tgtEl>
                                          <p:spTgt spid="2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25">
                                            <p:txEl>
                                              <p:pRg st="0" end="0"/>
                                            </p:txEl>
                                          </p:spTgt>
                                        </p:tgtEl>
                                        <p:attrNameLst>
                                          <p:attrName>fillcolor</p:attrName>
                                        </p:attrNameLst>
                                      </p:cBhvr>
                                      <p:tavLst>
                                        <p:tav tm="0">
                                          <p:val>
                                            <p:clrVal>
                                              <a:schemeClr val="accent2"/>
                                            </p:clrVal>
                                          </p:val>
                                        </p:tav>
                                        <p:tav tm="50000">
                                          <p:val>
                                            <p:clrVal>
                                              <a:schemeClr val="hlink"/>
                                            </p:clrVal>
                                          </p:val>
                                        </p:tav>
                                      </p:tavLst>
                                    </p:anim>
                                    <p:set>
                                      <p:cBhvr>
                                        <p:cTn id="26" dur="80"/>
                                        <p:tgtEl>
                                          <p:spTgt spid="2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5" grpId="0" build="allAtOnce"/>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14">
            <a:extLst>
              <a:ext uri="{FF2B5EF4-FFF2-40B4-BE49-F238E27FC236}">
                <a16:creationId xmlns="" xmlns:a16="http://schemas.microsoft.com/office/drawing/2014/main" id="{6ADF3D78-F4D5-4701-8139-6253EDC03E6A}"/>
              </a:ext>
            </a:extLst>
          </p:cNvPr>
          <p:cNvSpPr txBox="1">
            <a:spLocks noChangeArrowheads="1"/>
          </p:cNvSpPr>
          <p:nvPr/>
        </p:nvSpPr>
        <p:spPr bwMode="auto">
          <a:xfrm>
            <a:off x="666588" y="1547191"/>
            <a:ext cx="6114039" cy="375552"/>
          </a:xfrm>
          <a:prstGeom prst="rect">
            <a:avLst/>
          </a:prstGeom>
          <a:noFill/>
          <a:ln w="9525">
            <a:noFill/>
            <a:miter lim="800000"/>
            <a:headEnd/>
            <a:tailEnd/>
          </a:ln>
          <a:effectLst/>
        </p:spPr>
        <p:txBody>
          <a:bodyPr wrap="square">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55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a:t>
            </a:r>
            <a:r>
              <a:rPr kumimoji="0" lang="en-US" sz="3200" i="0" u="none" strike="noStrike" kern="1200" cap="none" spc="0" normalizeH="0" baseline="0" noProof="0" err="1">
                <a:ln>
                  <a:noFill/>
                </a:ln>
                <a:solidFill>
                  <a:srgbClr val="0000FF"/>
                </a:solidFill>
                <a:effectLst>
                  <a:outerShdw blurRad="38100" dist="38100" dir="2700000" algn="tl">
                    <a:srgbClr val="C0C0C0"/>
                  </a:outerShdw>
                </a:effectLst>
                <a:uLnTx/>
                <a:uFillTx/>
                <a:latin typeface="UTM Avo" panose="02040603050506020204" pitchFamily="18" charset="0"/>
              </a:rPr>
              <a:t>Chữ</a:t>
            </a:r>
            <a:r>
              <a:rPr kumimoji="0" lang="en-US" sz="3200"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 </a:t>
            </a:r>
            <a:r>
              <a:rPr lang="en-US" sz="3200" noProof="0">
                <a:solidFill>
                  <a:srgbClr val="FF0000"/>
                </a:solidFill>
                <a:latin typeface="UTM Avo" panose="02040603050506020204" pitchFamily="18" charset="0"/>
              </a:rPr>
              <a:t>Đ</a:t>
            </a:r>
            <a:r>
              <a:rPr kumimoji="0" lang="en-US" sz="3200"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 </a:t>
            </a:r>
            <a:r>
              <a:rPr kumimoji="0" lang="en-US" sz="3200" i="0" u="none" strike="noStrike" kern="1200" cap="none" spc="0" normalizeH="0" baseline="0" noProof="0" err="1">
                <a:ln>
                  <a:noFill/>
                </a:ln>
                <a:solidFill>
                  <a:srgbClr val="0000FF"/>
                </a:solidFill>
                <a:effectLst>
                  <a:outerShdw blurRad="38100" dist="38100" dir="2700000" algn="tl">
                    <a:srgbClr val="C0C0C0"/>
                  </a:outerShdw>
                </a:effectLst>
                <a:uLnTx/>
                <a:uFillTx/>
                <a:latin typeface="UTM Avo" panose="02040603050506020204" pitchFamily="18" charset="0"/>
              </a:rPr>
              <a:t>cỡ</a:t>
            </a:r>
            <a:r>
              <a:rPr kumimoji="0" lang="en-US" sz="3200"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 </a:t>
            </a:r>
            <a:r>
              <a:rPr lang="en-US" sz="3200">
                <a:solidFill>
                  <a:srgbClr val="0000FF"/>
                </a:solidFill>
                <a:effectLst>
                  <a:outerShdw blurRad="38100" dist="38100" dir="2700000" algn="tl">
                    <a:srgbClr val="C0C0C0"/>
                  </a:outerShdw>
                </a:effectLst>
                <a:latin typeface="UTM Avo" panose="02040603050506020204" pitchFamily="18" charset="0"/>
              </a:rPr>
              <a:t>nhỏ</a:t>
            </a:r>
            <a:r>
              <a:rPr kumimoji="0" lang="en-US" sz="3200" i="0" u="none" strike="noStrike" kern="1200" cap="none" spc="0" normalizeH="0" baseline="0" noProof="0">
                <a:ln>
                  <a:noFill/>
                </a:ln>
                <a:solidFill>
                  <a:srgbClr val="44546A"/>
                </a:solidFill>
                <a:effectLst>
                  <a:outerShdw blurRad="38100" dist="38100" dir="2700000" algn="tl">
                    <a:srgbClr val="C0C0C0"/>
                  </a:outerShdw>
                </a:effectLst>
                <a:uLnTx/>
                <a:uFillTx/>
                <a:latin typeface="UTM Avo" panose="02040603050506020204" pitchFamily="18" charset="0"/>
              </a:rPr>
              <a:t> </a:t>
            </a:r>
            <a:r>
              <a:rPr kumimoji="0" lang="en-US" sz="320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UTM Avo" panose="02040603050506020204" pitchFamily="18" charset="0"/>
              </a:rPr>
              <a:t>cao</a:t>
            </a:r>
            <a:r>
              <a:rPr kumimoji="0" lang="en-US" sz="3200"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 </a:t>
            </a:r>
            <a:r>
              <a:rPr kumimoji="0" lang="en-US" sz="3200"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UTM Avo" panose="02040603050506020204" pitchFamily="18" charset="0"/>
              </a:rPr>
              <a:t>mấy</a:t>
            </a:r>
            <a:r>
              <a:rPr kumimoji="0" lang="en-US" sz="3200"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 ô li ?</a:t>
            </a:r>
            <a:endParaRPr kumimoji="0" lang="en-US" sz="2800"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ndParaRPr>
          </a:p>
        </p:txBody>
      </p:sp>
      <p:sp>
        <p:nvSpPr>
          <p:cNvPr id="23" name="Text Box 17">
            <a:extLst>
              <a:ext uri="{FF2B5EF4-FFF2-40B4-BE49-F238E27FC236}">
                <a16:creationId xmlns="" xmlns:a16="http://schemas.microsoft.com/office/drawing/2014/main" id="{AEE37DDA-4591-4C16-87A0-668E4E898E54}"/>
              </a:ext>
            </a:extLst>
          </p:cNvPr>
          <p:cNvSpPr txBox="1">
            <a:spLocks noChangeArrowheads="1"/>
          </p:cNvSpPr>
          <p:nvPr/>
        </p:nvSpPr>
        <p:spPr bwMode="auto">
          <a:xfrm>
            <a:off x="1161300" y="2165597"/>
            <a:ext cx="2167592" cy="519112"/>
          </a:xfrm>
          <a:prstGeom prst="rect">
            <a:avLst/>
          </a:prstGeom>
          <a:noFill/>
          <a:ln w="9525">
            <a:noFill/>
            <a:miter lim="800000"/>
            <a:headEnd/>
            <a:tailEnd/>
          </a:ln>
          <a:effectLst/>
        </p:spPr>
        <p:txBody>
          <a:bodyPr wrap="square">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i="0" u="none" strike="noStrike" kern="1200" cap="none" spc="0" normalizeH="0" baseline="0" noProof="0" dirty="0" smtClean="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a:t>
            </a:r>
            <a:r>
              <a:rPr kumimoji="0" lang="en-US" sz="2800"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2,5 ô li</a:t>
            </a:r>
          </a:p>
        </p:txBody>
      </p:sp>
      <p:pic>
        <p:nvPicPr>
          <p:cNvPr id="3074" name="Picture 2" descr="Bản mềm bộ mẫu chữ cao 2,5 ô ly dành cho học sinh tiểu học"/>
          <p:cNvPicPr>
            <a:picLocks noChangeAspect="1" noChangeArrowheads="1"/>
          </p:cNvPicPr>
          <p:nvPr/>
        </p:nvPicPr>
        <p:blipFill rotWithShape="1">
          <a:blip r:embed="rId3">
            <a:extLst>
              <a:ext uri="{28A0092B-C50C-407E-A947-70E740481C1C}">
                <a14:useLocalDpi xmlns:a14="http://schemas.microsoft.com/office/drawing/2010/main" val="0"/>
              </a:ext>
            </a:extLst>
          </a:blip>
          <a:srcRect l="11157" t="22314" r="10697" b="21405"/>
          <a:stretch/>
        </p:blipFill>
        <p:spPr bwMode="auto">
          <a:xfrm>
            <a:off x="7074568" y="1829657"/>
            <a:ext cx="4620127" cy="444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88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23"/>
                                        </p:tgtEl>
                                        <p:attrNameLst>
                                          <p:attrName>style.visibility</p:attrName>
                                        </p:attrNameLst>
                                      </p:cBhvr>
                                      <p:to>
                                        <p:strVal val="visible"/>
                                      </p:to>
                                    </p:set>
                                    <p:anim calcmode="discrete" valueType="clr">
                                      <p:cBhvr override="childStyle">
                                        <p:cTn id="11"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3"/>
                                        </p:tgtEl>
                                        <p:attrNameLst>
                                          <p:attrName>fillcolor</p:attrName>
                                        </p:attrNameLst>
                                      </p:cBhvr>
                                      <p:tavLst>
                                        <p:tav tm="0">
                                          <p:val>
                                            <p:clrVal>
                                              <a:schemeClr val="accent2"/>
                                            </p:clrVal>
                                          </p:val>
                                        </p:tav>
                                        <p:tav tm="50000">
                                          <p:val>
                                            <p:clrVal>
                                              <a:schemeClr val="hlink"/>
                                            </p:clrVal>
                                          </p:val>
                                        </p:tav>
                                      </p:tavLst>
                                    </p:anim>
                                    <p:set>
                                      <p:cBhvr>
                                        <p:cTn id="13" dur="80"/>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40F2F0BC-D0B5-4F59-A347-EC4969A07A4C}"/>
              </a:ext>
            </a:extLst>
          </p:cNvPr>
          <p:cNvSpPr txBox="1"/>
          <p:nvPr/>
        </p:nvSpPr>
        <p:spPr>
          <a:xfrm>
            <a:off x="658092" y="1991110"/>
            <a:ext cx="4378036"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cs typeface="Times New Roman" panose="02020603050405020304" pitchFamily="18" charset="0"/>
              </a:rPr>
              <a:t>Chữ </a:t>
            </a:r>
            <a:r>
              <a:rPr lang="en-US" sz="2800">
                <a:solidFill>
                  <a:prstClr val="black"/>
                </a:solidFill>
                <a:latin typeface="UTM Avo" panose="02040603050506020204" pitchFamily="18" charset="0"/>
                <a:cs typeface="Times New Roman" panose="02020603050405020304" pitchFamily="18" charset="0"/>
              </a:rPr>
              <a:t>Đ </a:t>
            </a:r>
            <a:r>
              <a:rPr kumimoji="0" lang="en-US" sz="2800" b="0" i="0" u="none" strike="noStrike" kern="1200" cap="none" spc="0" normalizeH="0" baseline="0" noProof="0">
                <a:ln>
                  <a:noFill/>
                </a:ln>
                <a:solidFill>
                  <a:prstClr val="black"/>
                </a:solidFill>
                <a:effectLst/>
                <a:uLnTx/>
                <a:uFillTx/>
                <a:latin typeface="UTM Avo" panose="02040603050506020204" pitchFamily="18" charset="0"/>
                <a:cs typeface="Times New Roman" panose="02020603050405020304" pitchFamily="18" charset="0"/>
              </a:rPr>
              <a:t>gồm </a:t>
            </a:r>
            <a:r>
              <a:rPr lang="en-US" sz="2800" noProof="0">
                <a:solidFill>
                  <a:prstClr val="black"/>
                </a:solidFill>
                <a:latin typeface="UTM Avo" panose="02040603050506020204" pitchFamily="18" charset="0"/>
                <a:cs typeface="Times New Roman" panose="02020603050405020304" pitchFamily="18" charset="0"/>
              </a:rPr>
              <a:t>2</a:t>
            </a:r>
            <a:r>
              <a:rPr kumimoji="0" lang="en-US" sz="2800" b="0" i="0" u="none" strike="noStrike" kern="1200" cap="none" spc="0" normalizeH="0" baseline="0" noProof="0">
                <a:ln>
                  <a:noFill/>
                </a:ln>
                <a:solidFill>
                  <a:prstClr val="black"/>
                </a:solidFill>
                <a:effectLst/>
                <a:uLnTx/>
                <a:uFillTx/>
                <a:latin typeface="UTM Avo" panose="02040603050506020204" pitchFamily="18" charset="0"/>
                <a:cs typeface="Times New Roman" panose="02020603050405020304" pitchFamily="18" charset="0"/>
              </a:rPr>
              <a:t> nét.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ndParaRPr>
          </a:p>
        </p:txBody>
      </p:sp>
      <p:sp>
        <p:nvSpPr>
          <p:cNvPr id="11" name="TextBox 10">
            <a:extLst>
              <a:ext uri="{FF2B5EF4-FFF2-40B4-BE49-F238E27FC236}">
                <a16:creationId xmlns="" xmlns:a16="http://schemas.microsoft.com/office/drawing/2014/main" id="{2B98A532-1B0E-480A-8EE8-7B09BA6C6217}"/>
              </a:ext>
            </a:extLst>
          </p:cNvPr>
          <p:cNvSpPr txBox="1"/>
          <p:nvPr/>
        </p:nvSpPr>
        <p:spPr>
          <a:xfrm>
            <a:off x="475193" y="3617590"/>
            <a:ext cx="5597236" cy="954107"/>
          </a:xfrm>
          <a:prstGeom prst="rect">
            <a:avLst/>
          </a:prstGeom>
          <a:noFill/>
        </p:spPr>
        <p:txBody>
          <a:bodyPr wrap="square" rtlCol="0">
            <a:spAutoFit/>
          </a:bodyPr>
          <a:lstStyle/>
          <a:p>
            <a:pPr algn="just"/>
            <a:r>
              <a:rPr lang="en-US" sz="2800">
                <a:solidFill>
                  <a:schemeClr val="dk1"/>
                </a:solidFill>
                <a:latin typeface="UTM Avo" panose="02040603050506020204" pitchFamily="18" charset="0"/>
                <a:sym typeface="Arial"/>
              </a:rPr>
              <a:t>  - Nét 1: Như chữ hoa D</a:t>
            </a:r>
          </a:p>
          <a:p>
            <a:pPr algn="just"/>
            <a:r>
              <a:rPr lang="en-US" sz="2800">
                <a:solidFill>
                  <a:schemeClr val="dk1"/>
                </a:solidFill>
                <a:latin typeface="UTM Avo" panose="02040603050506020204" pitchFamily="18" charset="0"/>
                <a:cs typeface="Times New Roman" panose="02020603050405020304" pitchFamily="18" charset="0"/>
                <a:sym typeface="Arial"/>
              </a:rPr>
              <a:t>  - Nét 2: Thẳng ngang (ngắn)</a:t>
            </a:r>
            <a:endParaRPr lang="en-US" sz="2800" dirty="0">
              <a:solidFill>
                <a:srgbClr val="FF0000"/>
              </a:solidFill>
              <a:cs typeface="Times New Roman" panose="02020603050405020304" pitchFamily="18" charset="0"/>
            </a:endParaRPr>
          </a:p>
        </p:txBody>
      </p:sp>
      <p:sp>
        <p:nvSpPr>
          <p:cNvPr id="12" name="Rounded Rectangle 1">
            <a:extLst>
              <a:ext uri="{FF2B5EF4-FFF2-40B4-BE49-F238E27FC236}">
                <a16:creationId xmlns="" xmlns:a16="http://schemas.microsoft.com/office/drawing/2014/main" id="{85828243-D5B9-484E-B41A-23614E626FAE}"/>
              </a:ext>
            </a:extLst>
          </p:cNvPr>
          <p:cNvSpPr/>
          <p:nvPr/>
        </p:nvSpPr>
        <p:spPr>
          <a:xfrm>
            <a:off x="314929" y="1160530"/>
            <a:ext cx="5064362" cy="747550"/>
          </a:xfrm>
          <a:prstGeom prst="roundRect">
            <a:avLst>
              <a:gd name="adj" fmla="val 34880"/>
            </a:avLst>
          </a:prstGeom>
          <a:solidFill>
            <a:srgbClr val="034E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UTM Avo" panose="02040603050506020204" pitchFamily="18" charset="0"/>
                <a:cs typeface="Times New Roman" panose="02020603050405020304" pitchFamily="18" charset="0"/>
              </a:rPr>
              <a:t>- Chữ </a:t>
            </a:r>
            <a:r>
              <a:rPr lang="en-US" sz="3200" noProof="0">
                <a:solidFill>
                  <a:prstClr val="white"/>
                </a:solidFill>
                <a:latin typeface="UTM Avo" panose="02040603050506020204" pitchFamily="18" charset="0"/>
                <a:cs typeface="Times New Roman" panose="02020603050405020304" pitchFamily="18" charset="0"/>
              </a:rPr>
              <a:t>Đ</a:t>
            </a:r>
            <a:r>
              <a:rPr kumimoji="0" lang="en-US" sz="3200" b="0" i="0" u="none" strike="noStrike" kern="1200" cap="none" spc="0" normalizeH="0" baseline="0" noProof="0">
                <a:ln>
                  <a:noFill/>
                </a:ln>
                <a:solidFill>
                  <a:prstClr val="white"/>
                </a:solidFill>
                <a:effectLst/>
                <a:uLnTx/>
                <a:uFillTx/>
                <a:latin typeface="UTM Avo" panose="02040603050506020204" pitchFamily="18" charset="0"/>
                <a:cs typeface="Times New Roman" panose="02020603050405020304" pitchFamily="18" charset="0"/>
              </a:rPr>
              <a:t> gồm mấy nét?</a:t>
            </a:r>
          </a:p>
        </p:txBody>
      </p:sp>
      <p:sp>
        <p:nvSpPr>
          <p:cNvPr id="13" name="Rounded Rectangle 1">
            <a:extLst>
              <a:ext uri="{FF2B5EF4-FFF2-40B4-BE49-F238E27FC236}">
                <a16:creationId xmlns="" xmlns:a16="http://schemas.microsoft.com/office/drawing/2014/main" id="{67381EAD-92E0-4DF8-899B-FA3C389B37FA}"/>
              </a:ext>
            </a:extLst>
          </p:cNvPr>
          <p:cNvSpPr/>
          <p:nvPr/>
        </p:nvSpPr>
        <p:spPr>
          <a:xfrm>
            <a:off x="314929" y="2685085"/>
            <a:ext cx="5064362" cy="747550"/>
          </a:xfrm>
          <a:prstGeom prst="roundRect">
            <a:avLst>
              <a:gd name="adj" fmla="val 34880"/>
            </a:avLst>
          </a:prstGeom>
          <a:solidFill>
            <a:srgbClr val="034E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UTM Avo" panose="02040603050506020204" pitchFamily="18" charset="0"/>
                <a:cs typeface="Times New Roman" panose="02020603050405020304" pitchFamily="18" charset="0"/>
              </a:rPr>
              <a:t>- Đó là nét nào?</a:t>
            </a:r>
          </a:p>
        </p:txBody>
      </p:sp>
      <p:sp>
        <p:nvSpPr>
          <p:cNvPr id="8" name="Google Shape;187;p5">
            <a:extLst>
              <a:ext uri="{FF2B5EF4-FFF2-40B4-BE49-F238E27FC236}">
                <a16:creationId xmlns="" xmlns:a16="http://schemas.microsoft.com/office/drawing/2014/main" id="{0DA322E8-E81E-44EA-A92F-8DE2D834FAC7}"/>
              </a:ext>
            </a:extLst>
          </p:cNvPr>
          <p:cNvSpPr txBox="1"/>
          <p:nvPr/>
        </p:nvSpPr>
        <p:spPr>
          <a:xfrm>
            <a:off x="4589437" y="185192"/>
            <a:ext cx="301312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dirty="0" err="1">
                <a:solidFill>
                  <a:srgbClr val="FF0000"/>
                </a:solidFill>
                <a:latin typeface="UTM Avo" panose="02040603050506020204" pitchFamily="18" charset="0"/>
                <a:sym typeface="Arial"/>
              </a:rPr>
              <a:t>Chữ</a:t>
            </a:r>
            <a:r>
              <a:rPr lang="en-US" sz="4000" b="1" i="0" u="none" strike="noStrike" cap="none" dirty="0">
                <a:solidFill>
                  <a:srgbClr val="FF0000"/>
                </a:solidFill>
                <a:latin typeface="UTM Avo" panose="02040603050506020204" pitchFamily="18" charset="0"/>
                <a:sym typeface="Arial"/>
              </a:rPr>
              <a:t> </a:t>
            </a:r>
            <a:r>
              <a:rPr lang="en-US" sz="4000" b="1" i="0" u="none" strike="noStrike" cap="none" err="1">
                <a:solidFill>
                  <a:srgbClr val="FF0000"/>
                </a:solidFill>
                <a:latin typeface="UTM Avo" panose="02040603050506020204" pitchFamily="18" charset="0"/>
                <a:sym typeface="Arial"/>
              </a:rPr>
              <a:t>hoa</a:t>
            </a:r>
            <a:r>
              <a:rPr lang="en-US" sz="4000" b="1" i="0" u="none" strike="noStrike" cap="none">
                <a:solidFill>
                  <a:srgbClr val="FF0000"/>
                </a:solidFill>
                <a:latin typeface="UTM Avo" panose="02040603050506020204" pitchFamily="18" charset="0"/>
                <a:sym typeface="Arial"/>
              </a:rPr>
              <a:t> </a:t>
            </a:r>
            <a:r>
              <a:rPr lang="en-US" sz="4000" b="1">
                <a:solidFill>
                  <a:srgbClr val="FF0000"/>
                </a:solidFill>
                <a:latin typeface="UTM Avo" panose="02040603050506020204" pitchFamily="18" charset="0"/>
                <a:sym typeface="Arial"/>
              </a:rPr>
              <a:t>Đ</a:t>
            </a:r>
            <a:endParaRPr sz="4000" dirty="0">
              <a:solidFill>
                <a:srgbClr val="FF0000"/>
              </a:solidFill>
              <a:latin typeface="UTM Avo" panose="02040603050506020204" pitchFamily="18" charset="0"/>
              <a:sym typeface="Aria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833" t="18983"/>
          <a:stretch/>
        </p:blipFill>
        <p:spPr bwMode="auto">
          <a:xfrm>
            <a:off x="7334451" y="1514751"/>
            <a:ext cx="3895730" cy="3920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281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E8D7F13-5E7C-499B-BAC2-0309ED064C78}"/>
              </a:ext>
            </a:extLst>
          </p:cNvPr>
          <p:cNvSpPr txBox="1"/>
          <p:nvPr/>
        </p:nvSpPr>
        <p:spPr>
          <a:xfrm>
            <a:off x="1701800" y="556020"/>
            <a:ext cx="81074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HƯỚNG</a:t>
            </a:r>
            <a:r>
              <a:rPr kumimoji="0" lang="en-US" sz="3200" i="0" u="none" strike="noStrike" kern="1200" cap="none" spc="0" normalizeH="0" noProof="0" dirty="0">
                <a:ln>
                  <a:noFill/>
                </a:ln>
                <a:solidFill>
                  <a:srgbClr val="FF0000"/>
                </a:solidFill>
                <a:effectLst/>
                <a:uLnTx/>
                <a:uFillTx/>
                <a:latin typeface="UTM Avo" panose="02040603050506020204" pitchFamily="18" charset="0"/>
                <a:cs typeface="Times New Roman" panose="02020603050405020304" pitchFamily="18" charset="0"/>
              </a:rPr>
              <a:t> DẪN </a:t>
            </a:r>
            <a:r>
              <a:rPr kumimoji="0" lang="en-US" sz="320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CÁCH VIẾT CHỮ HOA </a:t>
            </a:r>
            <a:r>
              <a:rPr lang="en-US" sz="3200" noProof="0" dirty="0">
                <a:solidFill>
                  <a:srgbClr val="FF0000"/>
                </a:solidFill>
                <a:latin typeface="UTM Avo" panose="02040603050506020204" pitchFamily="18" charset="0"/>
                <a:cs typeface="Times New Roman" panose="02020603050405020304" pitchFamily="18" charset="0"/>
              </a:rPr>
              <a:t>Đ</a:t>
            </a:r>
            <a:endParaRPr kumimoji="0" lang="en-US" sz="3200" i="0" u="none" strike="noStrike" kern="1200" cap="none" spc="0" normalizeH="0" baseline="0" noProof="0" dirty="0">
              <a:ln>
                <a:noFill/>
              </a:ln>
              <a:solidFill>
                <a:srgbClr val="00B050"/>
              </a:solidFill>
              <a:effectLst/>
              <a:uLnTx/>
              <a:uFillTx/>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597AF6A7-C777-4DF2-BE78-B262AAD04E29}"/>
              </a:ext>
            </a:extLst>
          </p:cNvPr>
          <p:cNvSpPr txBox="1"/>
          <p:nvPr/>
        </p:nvSpPr>
        <p:spPr>
          <a:xfrm>
            <a:off x="6392203" y="1718939"/>
            <a:ext cx="5171440" cy="3539430"/>
          </a:xfrm>
          <a:prstGeom prst="rect">
            <a:avLst/>
          </a:prstGeom>
          <a:noFill/>
        </p:spPr>
        <p:txBody>
          <a:bodyPr wrap="square">
            <a:spAutoFit/>
          </a:bodyPr>
          <a:lstStyle/>
          <a:p>
            <a:pPr algn="just"/>
            <a:r>
              <a:rPr lang="en-US" sz="2800" dirty="0">
                <a:solidFill>
                  <a:srgbClr val="222222"/>
                </a:solidFill>
                <a:latin typeface="+mj-lt"/>
                <a:cs typeface="Times New Roman" panose="02020603050405020304" pitchFamily="18" charset="0"/>
              </a:rPr>
              <a:t>- </a:t>
            </a:r>
            <a:r>
              <a:rPr lang="en-US" sz="2800" dirty="0" err="1">
                <a:solidFill>
                  <a:srgbClr val="222222"/>
                </a:solidFill>
                <a:latin typeface="+mj-lt"/>
                <a:cs typeface="Times New Roman" panose="02020603050405020304" pitchFamily="18" charset="0"/>
              </a:rPr>
              <a:t>Nét</a:t>
            </a:r>
            <a:r>
              <a:rPr lang="en-US" sz="2800" dirty="0">
                <a:solidFill>
                  <a:srgbClr val="222222"/>
                </a:solidFill>
                <a:latin typeface="+mj-lt"/>
                <a:cs typeface="Times New Roman" panose="02020603050405020304" pitchFamily="18" charset="0"/>
              </a:rPr>
              <a:t> 1: </a:t>
            </a:r>
            <a:r>
              <a:rPr lang="en-US" sz="2800" dirty="0" err="1">
                <a:solidFill>
                  <a:srgbClr val="222222"/>
                </a:solidFill>
                <a:latin typeface="+mj-lt"/>
                <a:cs typeface="Times New Roman" panose="02020603050405020304" pitchFamily="18" charset="0"/>
              </a:rPr>
              <a:t>Viết</a:t>
            </a:r>
            <a:r>
              <a:rPr lang="en-US" sz="2800" dirty="0">
                <a:solidFill>
                  <a:srgbClr val="222222"/>
                </a:solidFill>
                <a:latin typeface="+mj-lt"/>
                <a:cs typeface="Times New Roman" panose="02020603050405020304" pitchFamily="18" charset="0"/>
              </a:rPr>
              <a:t> </a:t>
            </a:r>
            <a:r>
              <a:rPr lang="en-US" sz="2800" dirty="0" err="1">
                <a:solidFill>
                  <a:srgbClr val="222222"/>
                </a:solidFill>
                <a:latin typeface="+mj-lt"/>
                <a:cs typeface="Times New Roman" panose="02020603050405020304" pitchFamily="18" charset="0"/>
              </a:rPr>
              <a:t>liền</a:t>
            </a:r>
            <a:r>
              <a:rPr lang="en-US" sz="2800" dirty="0">
                <a:solidFill>
                  <a:srgbClr val="222222"/>
                </a:solidFill>
                <a:latin typeface="+mj-lt"/>
                <a:cs typeface="Times New Roman" panose="02020603050405020304" pitchFamily="18" charset="0"/>
              </a:rPr>
              <a:t> </a:t>
            </a:r>
            <a:r>
              <a:rPr lang="en-US" sz="2800" dirty="0" err="1">
                <a:solidFill>
                  <a:srgbClr val="222222"/>
                </a:solidFill>
                <a:latin typeface="+mj-lt"/>
                <a:cs typeface="Times New Roman" panose="02020603050405020304" pitchFamily="18" charset="0"/>
              </a:rPr>
              <a:t>một</a:t>
            </a:r>
            <a:r>
              <a:rPr lang="en-US" sz="2800" dirty="0">
                <a:solidFill>
                  <a:srgbClr val="222222"/>
                </a:solidFill>
                <a:latin typeface="+mj-lt"/>
                <a:cs typeface="Times New Roman" panose="02020603050405020304" pitchFamily="18" charset="0"/>
              </a:rPr>
              <a:t> </a:t>
            </a:r>
            <a:r>
              <a:rPr lang="en-US" sz="2800" dirty="0" err="1">
                <a:solidFill>
                  <a:srgbClr val="222222"/>
                </a:solidFill>
                <a:latin typeface="+mj-lt"/>
                <a:cs typeface="Times New Roman" panose="02020603050405020304" pitchFamily="18" charset="0"/>
              </a:rPr>
              <a:t>nét</a:t>
            </a:r>
            <a:r>
              <a:rPr lang="en-US" sz="2800" dirty="0">
                <a:solidFill>
                  <a:srgbClr val="222222"/>
                </a:solidFill>
                <a:latin typeface="+mj-lt"/>
                <a:cs typeface="Times New Roman" panose="02020603050405020304" pitchFamily="18" charset="0"/>
              </a:rPr>
              <a:t> </a:t>
            </a:r>
            <a:r>
              <a:rPr lang="en-US" sz="2800" dirty="0" err="1">
                <a:solidFill>
                  <a:srgbClr val="222222"/>
                </a:solidFill>
                <a:latin typeface="+mj-lt"/>
                <a:cs typeface="Times New Roman" panose="02020603050405020304" pitchFamily="18" charset="0"/>
              </a:rPr>
              <a:t>để</a:t>
            </a:r>
            <a:r>
              <a:rPr lang="en-US" sz="2800" dirty="0">
                <a:solidFill>
                  <a:srgbClr val="222222"/>
                </a:solidFill>
                <a:latin typeface="+mj-lt"/>
                <a:cs typeface="Times New Roman" panose="02020603050405020304" pitchFamily="18" charset="0"/>
              </a:rPr>
              <a:t> </a:t>
            </a:r>
            <a:r>
              <a:rPr lang="en-US" sz="2800" dirty="0" err="1">
                <a:solidFill>
                  <a:srgbClr val="222222"/>
                </a:solidFill>
                <a:latin typeface="+mj-lt"/>
                <a:cs typeface="Times New Roman" panose="02020603050405020304" pitchFamily="18" charset="0"/>
              </a:rPr>
              <a:t>tạo</a:t>
            </a:r>
            <a:r>
              <a:rPr lang="en-US" sz="2800" dirty="0">
                <a:solidFill>
                  <a:srgbClr val="222222"/>
                </a:solidFill>
                <a:latin typeface="+mj-lt"/>
                <a:cs typeface="Times New Roman" panose="02020603050405020304" pitchFamily="18" charset="0"/>
              </a:rPr>
              <a:t> </a:t>
            </a:r>
            <a:r>
              <a:rPr lang="en-US" sz="2800" dirty="0" err="1">
                <a:solidFill>
                  <a:srgbClr val="222222"/>
                </a:solidFill>
                <a:latin typeface="+mj-lt"/>
                <a:cs typeface="Times New Roman" panose="02020603050405020304" pitchFamily="18" charset="0"/>
              </a:rPr>
              <a:t>thành</a:t>
            </a:r>
            <a:r>
              <a:rPr lang="en-US" sz="2800" dirty="0">
                <a:solidFill>
                  <a:srgbClr val="222222"/>
                </a:solidFill>
                <a:latin typeface="+mj-lt"/>
                <a:cs typeface="Times New Roman" panose="02020603050405020304" pitchFamily="18" charset="0"/>
              </a:rPr>
              <a:t> </a:t>
            </a:r>
            <a:r>
              <a:rPr lang="en-US" sz="2800" dirty="0" err="1">
                <a:solidFill>
                  <a:srgbClr val="222222"/>
                </a:solidFill>
                <a:latin typeface="+mj-lt"/>
                <a:cs typeface="Times New Roman" panose="02020603050405020304" pitchFamily="18" charset="0"/>
              </a:rPr>
              <a:t>chữ</a:t>
            </a:r>
            <a:r>
              <a:rPr lang="en-US" sz="2800" dirty="0">
                <a:solidFill>
                  <a:srgbClr val="222222"/>
                </a:solidFill>
                <a:latin typeface="+mj-lt"/>
                <a:cs typeface="Times New Roman" panose="02020603050405020304" pitchFamily="18" charset="0"/>
              </a:rPr>
              <a:t> </a:t>
            </a:r>
            <a:r>
              <a:rPr lang="en-US" sz="2800" dirty="0" err="1">
                <a:solidFill>
                  <a:srgbClr val="222222"/>
                </a:solidFill>
                <a:latin typeface="+mj-lt"/>
                <a:cs typeface="Times New Roman" panose="02020603050405020304" pitchFamily="18" charset="0"/>
              </a:rPr>
              <a:t>hoa</a:t>
            </a:r>
            <a:r>
              <a:rPr lang="en-US" sz="2800" dirty="0">
                <a:solidFill>
                  <a:srgbClr val="222222"/>
                </a:solidFill>
                <a:latin typeface="+mj-lt"/>
                <a:cs typeface="Times New Roman" panose="02020603050405020304" pitchFamily="18" charset="0"/>
              </a:rPr>
              <a:t> D</a:t>
            </a:r>
            <a:r>
              <a:rPr lang="vi-VN" sz="2800" dirty="0">
                <a:solidFill>
                  <a:srgbClr val="222222"/>
                </a:solidFill>
                <a:latin typeface="+mj-lt"/>
                <a:cs typeface="Times New Roman" panose="02020603050405020304" pitchFamily="18" charset="0"/>
              </a:rPr>
              <a:t>.</a:t>
            </a:r>
            <a:endParaRPr lang="en-US" sz="2800" dirty="0">
              <a:solidFill>
                <a:srgbClr val="222222"/>
              </a:solidFill>
              <a:latin typeface="+mj-lt"/>
              <a:cs typeface="Times New Roman" panose="02020603050405020304" pitchFamily="18" charset="0"/>
            </a:endParaRPr>
          </a:p>
          <a:p>
            <a:pPr algn="just"/>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Nét</a:t>
            </a:r>
            <a:r>
              <a:rPr lang="en-US" sz="2800" b="0" i="0" dirty="0">
                <a:solidFill>
                  <a:srgbClr val="222222"/>
                </a:solidFill>
                <a:effectLst/>
                <a:latin typeface="+mj-lt"/>
                <a:cs typeface="Times New Roman" panose="02020603050405020304" pitchFamily="18" charset="0"/>
              </a:rPr>
              <a:t> 2:</a:t>
            </a:r>
            <a:r>
              <a:rPr lang="vi-VN"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Từ</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điểm</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dừng</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nét</a:t>
            </a:r>
            <a:r>
              <a:rPr lang="en-US" sz="2800" b="0" i="0" dirty="0">
                <a:solidFill>
                  <a:srgbClr val="222222"/>
                </a:solidFill>
                <a:effectLst/>
                <a:latin typeface="+mj-lt"/>
                <a:cs typeface="Times New Roman" panose="02020603050405020304" pitchFamily="18" charset="0"/>
              </a:rPr>
              <a:t> 1, </a:t>
            </a:r>
            <a:r>
              <a:rPr lang="en-US" sz="2800" b="0" i="0" dirty="0" err="1">
                <a:solidFill>
                  <a:srgbClr val="222222"/>
                </a:solidFill>
                <a:effectLst/>
                <a:latin typeface="+mj-lt"/>
                <a:cs typeface="Times New Roman" panose="02020603050405020304" pitchFamily="18" charset="0"/>
              </a:rPr>
              <a:t>lia</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bút</a:t>
            </a:r>
            <a:r>
              <a:rPr lang="vi-VN" sz="2800" dirty="0">
                <a:solidFill>
                  <a:srgbClr val="222222"/>
                </a:solidFill>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xuống</a:t>
            </a:r>
            <a:r>
              <a:rPr lang="en-US" sz="2800" b="0" i="0" dirty="0">
                <a:solidFill>
                  <a:srgbClr val="222222"/>
                </a:solidFill>
                <a:effectLst/>
                <a:latin typeface="+mj-lt"/>
                <a:cs typeface="Times New Roman" panose="02020603050405020304" pitchFamily="18" charset="0"/>
              </a:rPr>
              <a:t> </a:t>
            </a:r>
            <a:r>
              <a:rPr lang="en-US" sz="2800" dirty="0" err="1">
                <a:solidFill>
                  <a:srgbClr val="222222"/>
                </a:solidFill>
                <a:latin typeface="+mj-lt"/>
                <a:cs typeface="Times New Roman" panose="02020603050405020304" pitchFamily="18" charset="0"/>
              </a:rPr>
              <a:t>đường</a:t>
            </a:r>
            <a:r>
              <a:rPr lang="en-US" sz="2800" dirty="0">
                <a:solidFill>
                  <a:srgbClr val="222222"/>
                </a:solidFill>
                <a:latin typeface="+mj-lt"/>
                <a:cs typeface="Times New Roman" panose="02020603050405020304" pitchFamily="18" charset="0"/>
              </a:rPr>
              <a:t> </a:t>
            </a:r>
            <a:r>
              <a:rPr lang="en-US" sz="2800" dirty="0" err="1">
                <a:solidFill>
                  <a:srgbClr val="222222"/>
                </a:solidFill>
                <a:latin typeface="+mj-lt"/>
                <a:cs typeface="Times New Roman" panose="02020603050405020304" pitchFamily="18" charset="0"/>
              </a:rPr>
              <a:t>kẻ</a:t>
            </a:r>
            <a:r>
              <a:rPr lang="en-US" sz="2800" b="0" i="0" dirty="0">
                <a:solidFill>
                  <a:srgbClr val="222222"/>
                </a:solidFill>
                <a:effectLst/>
                <a:latin typeface="+mj-lt"/>
                <a:cs typeface="Times New Roman" panose="02020603050405020304" pitchFamily="18" charset="0"/>
              </a:rPr>
              <a:t> 3 (</a:t>
            </a:r>
            <a:r>
              <a:rPr lang="en-US" sz="2800" b="0" i="0" dirty="0" err="1">
                <a:solidFill>
                  <a:srgbClr val="222222"/>
                </a:solidFill>
                <a:effectLst/>
                <a:latin typeface="+mj-lt"/>
                <a:cs typeface="Times New Roman" panose="02020603050405020304" pitchFamily="18" charset="0"/>
              </a:rPr>
              <a:t>gần</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giữa</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thân</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chữ</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viết</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nét</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thẳng</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ngang</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ngắn</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nét</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viết</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trùng</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đường</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kẻ</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để</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thành</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chữ</a:t>
            </a:r>
            <a:r>
              <a:rPr lang="en-US" sz="2800" b="0" i="0" dirty="0">
                <a:solidFill>
                  <a:srgbClr val="222222"/>
                </a:solidFill>
                <a:effectLst/>
                <a:latin typeface="+mj-lt"/>
                <a:cs typeface="Times New Roman" panose="02020603050405020304" pitchFamily="18" charset="0"/>
              </a:rPr>
              <a:t> </a:t>
            </a:r>
            <a:r>
              <a:rPr lang="en-US" sz="2800" b="0" i="0" dirty="0" err="1">
                <a:solidFill>
                  <a:srgbClr val="222222"/>
                </a:solidFill>
                <a:effectLst/>
                <a:latin typeface="+mj-lt"/>
                <a:cs typeface="Times New Roman" panose="02020603050405020304" pitchFamily="18" charset="0"/>
              </a:rPr>
              <a:t>hoa</a:t>
            </a:r>
            <a:r>
              <a:rPr lang="en-US" sz="2800" b="0" i="0" dirty="0">
                <a:solidFill>
                  <a:srgbClr val="222222"/>
                </a:solidFill>
                <a:effectLst/>
                <a:latin typeface="+mj-lt"/>
                <a:cs typeface="Times New Roman" panose="02020603050405020304" pitchFamily="18" charset="0"/>
              </a:rPr>
              <a:t> Đ.</a:t>
            </a:r>
            <a:endParaRPr lang="vi-VN" sz="2800" b="0" i="0" dirty="0">
              <a:solidFill>
                <a:srgbClr val="222222"/>
              </a:solidFill>
              <a:effectLst/>
              <a:latin typeface="+mj-lt"/>
              <a:cs typeface="Times New Roman" panose="02020603050405020304" pitchFamily="18" charset="0"/>
            </a:endParaRPr>
          </a:p>
        </p:txBody>
      </p:sp>
      <p:sp>
        <p:nvSpPr>
          <p:cNvPr id="2" name="Rectangle 1"/>
          <p:cNvSpPr/>
          <p:nvPr/>
        </p:nvSpPr>
        <p:spPr>
          <a:xfrm>
            <a:off x="0" y="1260909"/>
            <a:ext cx="933651" cy="1607419"/>
          </a:xfrm>
          <a:prstGeom prst="rect">
            <a:avLst/>
          </a:prstGeom>
          <a:solidFill>
            <a:srgbClr val="F8F8F8"/>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4" name="Hướng-dẫn-viết-Đ.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7991" y="1833412"/>
            <a:ext cx="6088812" cy="3424957"/>
          </a:xfrm>
          <a:prstGeom prst="rect">
            <a:avLst/>
          </a:prstGeom>
        </p:spPr>
      </p:pic>
    </p:spTree>
    <p:extLst>
      <p:ext uri="{BB962C8B-B14F-4D97-AF65-F5344CB8AC3E}">
        <p14:creationId xmlns:p14="http://schemas.microsoft.com/office/powerpoint/2010/main" val="3962361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10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4"/>
                </p:tgtEl>
              </p:cMediaNode>
            </p:video>
          </p:childTnLst>
        </p:cTn>
      </p:par>
    </p:tnLst>
    <p:bldLst>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E8D7F13-5E7C-499B-BAC2-0309ED064C78}"/>
              </a:ext>
            </a:extLst>
          </p:cNvPr>
          <p:cNvSpPr txBox="1"/>
          <p:nvPr/>
        </p:nvSpPr>
        <p:spPr>
          <a:xfrm>
            <a:off x="1701800" y="556020"/>
            <a:ext cx="81074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HƯỚNG</a:t>
            </a:r>
            <a:r>
              <a:rPr kumimoji="0" lang="en-US" sz="3200" i="0" u="none" strike="noStrike" kern="1200" cap="none" spc="0" normalizeH="0" noProof="0" dirty="0">
                <a:ln>
                  <a:noFill/>
                </a:ln>
                <a:solidFill>
                  <a:srgbClr val="FF0000"/>
                </a:solidFill>
                <a:effectLst/>
                <a:uLnTx/>
                <a:uFillTx/>
                <a:latin typeface="UTM Avo" panose="02040603050506020204" pitchFamily="18" charset="0"/>
                <a:cs typeface="Times New Roman" panose="02020603050405020304" pitchFamily="18" charset="0"/>
              </a:rPr>
              <a:t> DẪN </a:t>
            </a:r>
            <a:r>
              <a:rPr kumimoji="0" lang="en-US" sz="320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CÁCH VIẾT CHỮ HOA </a:t>
            </a:r>
            <a:r>
              <a:rPr lang="en-US" sz="3200" noProof="0" dirty="0">
                <a:solidFill>
                  <a:srgbClr val="FF0000"/>
                </a:solidFill>
                <a:latin typeface="UTM Avo" panose="02040603050506020204" pitchFamily="18" charset="0"/>
                <a:cs typeface="Times New Roman" panose="02020603050405020304" pitchFamily="18" charset="0"/>
              </a:rPr>
              <a:t>Đ</a:t>
            </a:r>
            <a:endParaRPr kumimoji="0" lang="en-US" sz="3200" i="0" u="none" strike="noStrike" kern="1200" cap="none" spc="0" normalizeH="0" baseline="0" noProof="0" dirty="0">
              <a:ln>
                <a:noFill/>
              </a:ln>
              <a:solidFill>
                <a:srgbClr val="00B050"/>
              </a:solidFill>
              <a:effectLst/>
              <a:uLnTx/>
              <a:uFillTx/>
              <a:latin typeface="UTM Avo" panose="02040603050506020204" pitchFamily="18" charset="0"/>
              <a:cs typeface="Times New Roman" panose="02020603050405020304" pitchFamily="18" charset="0"/>
            </a:endParaRPr>
          </a:p>
        </p:txBody>
      </p:sp>
      <p:sp>
        <p:nvSpPr>
          <p:cNvPr id="2" name="Rectangle 1"/>
          <p:cNvSpPr/>
          <p:nvPr/>
        </p:nvSpPr>
        <p:spPr>
          <a:xfrm>
            <a:off x="0" y="1260909"/>
            <a:ext cx="933651" cy="1607419"/>
          </a:xfrm>
          <a:prstGeom prst="rect">
            <a:avLst/>
          </a:prstGeom>
          <a:solidFill>
            <a:srgbClr val="F8F8F8"/>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 name="chu-DD_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74242" y="1176115"/>
            <a:ext cx="5562600" cy="5562600"/>
          </a:xfrm>
          <a:prstGeom prst="rect">
            <a:avLst/>
          </a:prstGeom>
        </p:spPr>
      </p:pic>
    </p:spTree>
    <p:extLst>
      <p:ext uri="{BB962C8B-B14F-4D97-AF65-F5344CB8AC3E}">
        <p14:creationId xmlns:p14="http://schemas.microsoft.com/office/powerpoint/2010/main" val="11622186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41;p12">
            <a:extLst>
              <a:ext uri="{FF2B5EF4-FFF2-40B4-BE49-F238E27FC236}">
                <a16:creationId xmlns="" xmlns:a16="http://schemas.microsoft.com/office/drawing/2014/main" id="{BC11DE93-5C34-4CA6-B94B-755264B8C74B}"/>
              </a:ext>
            </a:extLst>
          </p:cNvPr>
          <p:cNvGrpSpPr/>
          <p:nvPr/>
        </p:nvGrpSpPr>
        <p:grpSpPr>
          <a:xfrm>
            <a:off x="8274152" y="3594928"/>
            <a:ext cx="3917848" cy="3263072"/>
            <a:chOff x="-591423" y="1707337"/>
            <a:chExt cx="7679682" cy="5787085"/>
          </a:xfrm>
        </p:grpSpPr>
        <p:pic>
          <p:nvPicPr>
            <p:cNvPr id="6" name="Google Shape;242;p12">
              <a:extLst>
                <a:ext uri="{FF2B5EF4-FFF2-40B4-BE49-F238E27FC236}">
                  <a16:creationId xmlns="" xmlns:a16="http://schemas.microsoft.com/office/drawing/2014/main" id="{41B6A757-D6AF-4D79-A281-2D17BBB86AFE}"/>
                </a:ext>
              </a:extLst>
            </p:cNvPr>
            <p:cNvPicPr preferRelativeResize="0"/>
            <p:nvPr/>
          </p:nvPicPr>
          <p:blipFill rotWithShape="1">
            <a:blip r:embed="rId2">
              <a:alphaModFix/>
            </a:blip>
            <a:srcRect l="8007" t="35025" r="59440" b="34782"/>
            <a:stretch/>
          </p:blipFill>
          <p:spPr>
            <a:xfrm>
              <a:off x="-591423" y="1707337"/>
              <a:ext cx="4429760" cy="5492902"/>
            </a:xfrm>
            <a:prstGeom prst="rect">
              <a:avLst/>
            </a:prstGeom>
            <a:noFill/>
            <a:ln>
              <a:noFill/>
            </a:ln>
          </p:spPr>
        </p:pic>
        <p:pic>
          <p:nvPicPr>
            <p:cNvPr id="7" name="Google Shape;243;p12">
              <a:extLst>
                <a:ext uri="{FF2B5EF4-FFF2-40B4-BE49-F238E27FC236}">
                  <a16:creationId xmlns="" xmlns:a16="http://schemas.microsoft.com/office/drawing/2014/main" id="{79D26F66-65F3-408F-B908-064B1A9D865C}"/>
                </a:ext>
              </a:extLst>
            </p:cNvPr>
            <p:cNvPicPr preferRelativeResize="0"/>
            <p:nvPr/>
          </p:nvPicPr>
          <p:blipFill rotWithShape="1">
            <a:blip r:embed="rId2">
              <a:alphaModFix/>
            </a:blip>
            <a:srcRect l="56471" t="36973" r="10977" b="32834"/>
            <a:stretch/>
          </p:blipFill>
          <p:spPr>
            <a:xfrm>
              <a:off x="2621901" y="2001520"/>
              <a:ext cx="4466358" cy="5492902"/>
            </a:xfrm>
            <a:prstGeom prst="rect">
              <a:avLst/>
            </a:prstGeom>
            <a:noFill/>
            <a:ln>
              <a:noFill/>
            </a:ln>
          </p:spPr>
        </p:pic>
      </p:grpSp>
      <p:pic>
        <p:nvPicPr>
          <p:cNvPr id="8" name="Picture 7">
            <a:extLst>
              <a:ext uri="{FF2B5EF4-FFF2-40B4-BE49-F238E27FC236}">
                <a16:creationId xmlns="" xmlns:a16="http://schemas.microsoft.com/office/drawing/2014/main" id="{0C1A0C1B-A001-45D8-A18D-B8DB07045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81" y="165876"/>
            <a:ext cx="8445898" cy="4803238"/>
          </a:xfrm>
          <a:prstGeom prst="rect">
            <a:avLst/>
          </a:prstGeom>
        </p:spPr>
      </p:pic>
      <p:sp>
        <p:nvSpPr>
          <p:cNvPr id="9" name="TextBox 8">
            <a:extLst>
              <a:ext uri="{FF2B5EF4-FFF2-40B4-BE49-F238E27FC236}">
                <a16:creationId xmlns="" xmlns:a16="http://schemas.microsoft.com/office/drawing/2014/main" id="{FC3216DD-9C52-49C3-8B34-61D2BF26B114}"/>
              </a:ext>
            </a:extLst>
          </p:cNvPr>
          <p:cNvSpPr txBox="1"/>
          <p:nvPr/>
        </p:nvSpPr>
        <p:spPr>
          <a:xfrm>
            <a:off x="684268" y="1801598"/>
            <a:ext cx="7921411" cy="1169551"/>
          </a:xfrm>
          <a:prstGeom prst="rect">
            <a:avLst/>
          </a:prstGeom>
          <a:noFill/>
        </p:spPr>
        <p:txBody>
          <a:bodyPr wrap="square" rtlCol="0">
            <a:spAutoFit/>
          </a:bodyPr>
          <a:lstStyle/>
          <a:p>
            <a:r>
              <a:rPr lang="en-US" sz="7000" b="1" dirty="0">
                <a:solidFill>
                  <a:srgbClr val="FFFF00"/>
                </a:solidFill>
                <a:latin typeface="UTM Avo" panose="02040603050506020204" pitchFamily="18" charset="0"/>
              </a:rPr>
              <a:t>VIẾT BẢNG CON</a:t>
            </a:r>
          </a:p>
        </p:txBody>
      </p:sp>
    </p:spTree>
    <p:extLst>
      <p:ext uri="{BB962C8B-B14F-4D97-AF65-F5344CB8AC3E}">
        <p14:creationId xmlns:p14="http://schemas.microsoft.com/office/powerpoint/2010/main" val="253777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156580E7-A4B8-43B1-8FEA-D6FE207B4B87}"/>
              </a:ext>
            </a:extLst>
          </p:cNvPr>
          <p:cNvSpPr txBox="1"/>
          <p:nvPr/>
        </p:nvSpPr>
        <p:spPr>
          <a:xfrm>
            <a:off x="1785948" y="3183960"/>
            <a:ext cx="5944164" cy="523220"/>
          </a:xfrm>
          <a:prstGeom prst="rect">
            <a:avLst/>
          </a:prstGeom>
          <a:solidFill>
            <a:srgbClr val="92D05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UTM Avo" panose="02040603050506020204" pitchFamily="18" charset="0"/>
                <a:cs typeface="Times New Roman" panose="02020603050405020304" pitchFamily="18" charset="0"/>
              </a:rPr>
              <a:t>Ý nghĩa của câu nói trên?</a:t>
            </a:r>
          </a:p>
        </p:txBody>
      </p:sp>
      <p:sp>
        <p:nvSpPr>
          <p:cNvPr id="7" name="Rounded Rectangle 13">
            <a:extLst>
              <a:ext uri="{FF2B5EF4-FFF2-40B4-BE49-F238E27FC236}">
                <a16:creationId xmlns="" xmlns:a16="http://schemas.microsoft.com/office/drawing/2014/main" id="{BB979944-1F9B-442F-B3D1-238CB3C4E93D}"/>
              </a:ext>
            </a:extLst>
          </p:cNvPr>
          <p:cNvSpPr/>
          <p:nvPr/>
        </p:nvSpPr>
        <p:spPr>
          <a:xfrm>
            <a:off x="152506" y="768166"/>
            <a:ext cx="3867044" cy="63834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Viết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ứng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dụng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endParaRPr>
          </a:p>
        </p:txBody>
      </p:sp>
      <p:sp>
        <p:nvSpPr>
          <p:cNvPr id="10" name="Google Shape;187;p5">
            <a:extLst>
              <a:ext uri="{FF2B5EF4-FFF2-40B4-BE49-F238E27FC236}">
                <a16:creationId xmlns="" xmlns:a16="http://schemas.microsoft.com/office/drawing/2014/main" id="{B4535F30-5689-45DB-8B18-7AF2A5D5909B}"/>
              </a:ext>
            </a:extLst>
          </p:cNvPr>
          <p:cNvSpPr txBox="1"/>
          <p:nvPr/>
        </p:nvSpPr>
        <p:spPr>
          <a:xfrm>
            <a:off x="4758030" y="471825"/>
            <a:ext cx="4677822" cy="6155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sym typeface="Arial"/>
              </a:rPr>
              <a:t>Chữ</a:t>
            </a:r>
            <a:r>
              <a:rPr kumimoji="0" lang="en-US" sz="34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rPr>
              <a:t> </a:t>
            </a:r>
            <a:r>
              <a:rPr kumimoji="0" lang="en-US" sz="3400" b="1" i="0" u="none" strike="noStrike" kern="1200" cap="none" spc="0" normalizeH="0" baseline="0" noProof="0" err="1">
                <a:ln>
                  <a:noFill/>
                </a:ln>
                <a:solidFill>
                  <a:srgbClr val="FF0000"/>
                </a:solidFill>
                <a:effectLst/>
                <a:uLnTx/>
                <a:uFillTx/>
                <a:latin typeface="UTM Avo" panose="02040603050506020204" pitchFamily="18" charset="0"/>
                <a:ea typeface="+mn-ea"/>
                <a:cs typeface="+mn-cs"/>
                <a:sym typeface="Arial"/>
              </a:rPr>
              <a:t>hoa</a:t>
            </a:r>
            <a:r>
              <a:rPr kumimoji="0" lang="en-US" sz="3400" b="1" i="0" u="none" strike="noStrike" kern="1200" cap="none" spc="0" normalizeH="0" baseline="0" noProof="0">
                <a:ln>
                  <a:noFill/>
                </a:ln>
                <a:solidFill>
                  <a:srgbClr val="FF0000"/>
                </a:solidFill>
                <a:effectLst/>
                <a:uLnTx/>
                <a:uFillTx/>
                <a:latin typeface="UTM Avo" panose="02040603050506020204" pitchFamily="18" charset="0"/>
                <a:ea typeface="+mn-ea"/>
                <a:cs typeface="+mn-cs"/>
                <a:sym typeface="Arial"/>
              </a:rPr>
              <a:t> </a:t>
            </a:r>
            <a:r>
              <a:rPr lang="en-US" sz="3400" b="1">
                <a:solidFill>
                  <a:srgbClr val="FF0000"/>
                </a:solidFill>
                <a:latin typeface="UTM Avo" panose="02040603050506020204" pitchFamily="18" charset="0"/>
                <a:sym typeface="Arial"/>
              </a:rPr>
              <a:t>Đ</a:t>
            </a:r>
            <a:endParaRPr kumimoji="0" sz="34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endParaRPr>
          </a:p>
        </p:txBody>
      </p:sp>
      <p:sp>
        <p:nvSpPr>
          <p:cNvPr id="11" name="TextBox 10">
            <a:extLst>
              <a:ext uri="{FF2B5EF4-FFF2-40B4-BE49-F238E27FC236}">
                <a16:creationId xmlns="" xmlns:a16="http://schemas.microsoft.com/office/drawing/2014/main" id="{D6D94260-798A-479B-8312-ABCF82A6950D}"/>
              </a:ext>
            </a:extLst>
          </p:cNvPr>
          <p:cNvSpPr txBox="1"/>
          <p:nvPr/>
        </p:nvSpPr>
        <p:spPr>
          <a:xfrm>
            <a:off x="799369" y="4402167"/>
            <a:ext cx="1111554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UTM Avo" panose="02040603050506020204" pitchFamily="18" charset="0"/>
                <a:cs typeface="Times New Roman" panose="02020603050405020304" pitchFamily="18" charset="0"/>
              </a:rPr>
              <a:t>- Trong một tập thể, phải có sự đoàn kết, che chở lẫn nhau. Nhưng không vì sự đoàn kết đó mà bao che khuyết điểm cho nhau. Đoàn kết tốt, kỉ luật tốt mới mang lại sự thành công.</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1337" y="1559791"/>
            <a:ext cx="5822463" cy="129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68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13">
            <a:extLst>
              <a:ext uri="{FF2B5EF4-FFF2-40B4-BE49-F238E27FC236}">
                <a16:creationId xmlns="" xmlns:a16="http://schemas.microsoft.com/office/drawing/2014/main" id="{DA592BCE-374B-4C62-93C3-F3E273CAF377}"/>
              </a:ext>
            </a:extLst>
          </p:cNvPr>
          <p:cNvSpPr/>
          <p:nvPr/>
        </p:nvSpPr>
        <p:spPr>
          <a:xfrm>
            <a:off x="152507" y="541272"/>
            <a:ext cx="3895618" cy="63834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Viết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ứng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dụng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endParaRPr>
          </a:p>
        </p:txBody>
      </p:sp>
      <p:sp>
        <p:nvSpPr>
          <p:cNvPr id="12" name="TextBox 11">
            <a:extLst>
              <a:ext uri="{FF2B5EF4-FFF2-40B4-BE49-F238E27FC236}">
                <a16:creationId xmlns="" xmlns:a16="http://schemas.microsoft.com/office/drawing/2014/main" id="{4C1E9659-F298-426B-94CB-A3634575FF63}"/>
              </a:ext>
            </a:extLst>
          </p:cNvPr>
          <p:cNvSpPr txBox="1"/>
          <p:nvPr/>
        </p:nvSpPr>
        <p:spPr>
          <a:xfrm>
            <a:off x="6970246" y="4488346"/>
            <a:ext cx="4281782"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Chữ</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lang="en-US" sz="2800">
                <a:solidFill>
                  <a:srgbClr val="FF0000"/>
                </a:solidFill>
                <a:latin typeface="UTM Avo" panose="02040603050506020204" pitchFamily="18" charset="0"/>
                <a:ea typeface="Arial-Rounded" panose="020B0500000000000000" pitchFamily="34" charset="0"/>
                <a:cs typeface="Times New Roman" panose="02020603050405020304" pitchFamily="18" charset="0"/>
              </a:rPr>
              <a:t>Đ</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,k ,l</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 xmlns:a16="http://schemas.microsoft.com/office/drawing/2014/main" id="{C3D6586B-4A7A-423E-8B14-2DA1B7EC9154}"/>
              </a:ext>
            </a:extLst>
          </p:cNvPr>
          <p:cNvSpPr txBox="1"/>
          <p:nvPr/>
        </p:nvSpPr>
        <p:spPr>
          <a:xfrm>
            <a:off x="6330048" y="2862188"/>
            <a:ext cx="3050386"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sym typeface="Wingdings" panose="05000000000000000000" pitchFamily="2" charset="2"/>
              </a:rPr>
              <a:t>Chữ</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sym typeface="Wingdings" panose="05000000000000000000" pitchFamily="2" charset="2"/>
              </a:rPr>
              <a:t> </a:t>
            </a:r>
            <a:r>
              <a:rPr lang="en-US" sz="2800">
                <a:solidFill>
                  <a:srgbClr val="FF0000"/>
                </a:solidFill>
                <a:latin typeface="UTM Avo" panose="02040603050506020204" pitchFamily="18" charset="0"/>
                <a:ea typeface="Arial-Rounded" panose="020B0500000000000000" pitchFamily="34" charset="0"/>
                <a:cs typeface="Times New Roman" panose="02020603050405020304" pitchFamily="18" charset="0"/>
                <a:sym typeface="Wingdings" panose="05000000000000000000" pitchFamily="2" charset="2"/>
              </a:rPr>
              <a:t>Đ</a:t>
            </a:r>
            <a:endParaRPr kumimoji="0" lang="vi-VN"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 xmlns:a16="http://schemas.microsoft.com/office/drawing/2014/main" id="{351A93AB-C464-4C69-A922-67FB2E475127}"/>
              </a:ext>
            </a:extLst>
          </p:cNvPr>
          <p:cNvSpPr txBox="1"/>
          <p:nvPr/>
        </p:nvSpPr>
        <p:spPr>
          <a:xfrm>
            <a:off x="939972" y="3931914"/>
            <a:ext cx="9724710" cy="6589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Khoảng</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cách</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giữa</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các</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chữ</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ghi</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tiếng</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1 con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chữ</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o.</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extBox 14">
            <a:extLst>
              <a:ext uri="{FF2B5EF4-FFF2-40B4-BE49-F238E27FC236}">
                <a16:creationId xmlns="" xmlns:a16="http://schemas.microsoft.com/office/drawing/2014/main" id="{06517877-C17E-42A2-B7AA-4EDA5977FE38}"/>
              </a:ext>
            </a:extLst>
          </p:cNvPr>
          <p:cNvSpPr txBox="1"/>
          <p:nvPr/>
        </p:nvSpPr>
        <p:spPr>
          <a:xfrm>
            <a:off x="784137" y="2700808"/>
            <a:ext cx="5944164"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a. Chữ cái nào được viết hoa?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16" name="TextBox 15">
            <a:extLst>
              <a:ext uri="{FF2B5EF4-FFF2-40B4-BE49-F238E27FC236}">
                <a16:creationId xmlns="" xmlns:a16="http://schemas.microsoft.com/office/drawing/2014/main" id="{1907DCF9-EFED-4EC8-88BB-8AFA719A2898}"/>
              </a:ext>
            </a:extLst>
          </p:cNvPr>
          <p:cNvSpPr txBox="1"/>
          <p:nvPr/>
        </p:nvSpPr>
        <p:spPr>
          <a:xfrm>
            <a:off x="794058" y="3188627"/>
            <a:ext cx="10016539"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b. </a:t>
            </a:r>
            <a:r>
              <a:rPr kumimoji="0" lang="en-US" sz="28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Times New Roman" panose="02020603050405020304" pitchFamily="18" charset="0"/>
              </a:rPr>
              <a:t>Khoảng</a:t>
            </a:r>
            <a:r>
              <a:rPr kumimoji="0" lang="en-US"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Times New Roman" panose="02020603050405020304" pitchFamily="18" charset="0"/>
              </a:rPr>
              <a:t>giữa</a:t>
            </a:r>
            <a:r>
              <a:rPr kumimoji="0" lang="en-US"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Times New Roman" panose="02020603050405020304" pitchFamily="18" charset="0"/>
              </a:rPr>
              <a:t>ghi</a:t>
            </a:r>
            <a:r>
              <a:rPr kumimoji="0" lang="en-US"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Times New Roman" panose="02020603050405020304" pitchFamily="18" charset="0"/>
              </a:rPr>
              <a:t>thế</a:t>
            </a:r>
            <a:r>
              <a:rPr kumimoji="0" lang="en-US"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Times New Roman" panose="02020603050405020304" pitchFamily="18" charset="0"/>
              </a:rPr>
              <a:t>nào</a:t>
            </a:r>
            <a:r>
              <a:rPr kumimoji="0" lang="en-US"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j-lt"/>
            </a:endParaRPr>
          </a:p>
        </p:txBody>
      </p:sp>
      <p:sp>
        <p:nvSpPr>
          <p:cNvPr id="17" name="TextBox 16">
            <a:extLst>
              <a:ext uri="{FF2B5EF4-FFF2-40B4-BE49-F238E27FC236}">
                <a16:creationId xmlns="" xmlns:a16="http://schemas.microsoft.com/office/drawing/2014/main" id="{02AD1E2B-A988-4566-8EAD-409F43C7072F}"/>
              </a:ext>
            </a:extLst>
          </p:cNvPr>
          <p:cNvSpPr txBox="1"/>
          <p:nvPr/>
        </p:nvSpPr>
        <p:spPr>
          <a:xfrm>
            <a:off x="794058" y="4266417"/>
            <a:ext cx="6975747"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c.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nào</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cao</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2.5 ô li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8" name="TextBox 17">
            <a:extLst>
              <a:ext uri="{FF2B5EF4-FFF2-40B4-BE49-F238E27FC236}">
                <a16:creationId xmlns="" xmlns:a16="http://schemas.microsoft.com/office/drawing/2014/main" id="{46D02CAC-F1AE-4BDF-A664-FDA5E4568B58}"/>
              </a:ext>
            </a:extLst>
          </p:cNvPr>
          <p:cNvSpPr txBox="1"/>
          <p:nvPr/>
        </p:nvSpPr>
        <p:spPr>
          <a:xfrm>
            <a:off x="794058" y="4850776"/>
            <a:ext cx="7339853"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d.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nào</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cao</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1,5 ô li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a:ea typeface="+mn-ea"/>
              <a:cs typeface="+mn-cs"/>
            </a:endParaRPr>
          </a:p>
        </p:txBody>
      </p:sp>
      <p:sp>
        <p:nvSpPr>
          <p:cNvPr id="19" name="TextBox 18">
            <a:extLst>
              <a:ext uri="{FF2B5EF4-FFF2-40B4-BE49-F238E27FC236}">
                <a16:creationId xmlns="" xmlns:a16="http://schemas.microsoft.com/office/drawing/2014/main" id="{0DF85A96-917B-458A-B503-AB2DEAB5C9BB}"/>
              </a:ext>
            </a:extLst>
          </p:cNvPr>
          <p:cNvSpPr txBox="1"/>
          <p:nvPr/>
        </p:nvSpPr>
        <p:spPr>
          <a:xfrm>
            <a:off x="6970246" y="5081069"/>
            <a:ext cx="4281782" cy="6589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Chữ  t.</a:t>
            </a:r>
            <a:endPar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Google Shape;187;p5">
            <a:extLst>
              <a:ext uri="{FF2B5EF4-FFF2-40B4-BE49-F238E27FC236}">
                <a16:creationId xmlns="" xmlns:a16="http://schemas.microsoft.com/office/drawing/2014/main" id="{F4108BE6-58B5-4366-8A21-7537332B9124}"/>
              </a:ext>
            </a:extLst>
          </p:cNvPr>
          <p:cNvSpPr txBox="1"/>
          <p:nvPr/>
        </p:nvSpPr>
        <p:spPr>
          <a:xfrm>
            <a:off x="4855012" y="602817"/>
            <a:ext cx="4677822" cy="6155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sym typeface="Arial"/>
              </a:rPr>
              <a:t>Chữ</a:t>
            </a:r>
            <a:r>
              <a:rPr kumimoji="0" lang="en-US" sz="34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rPr>
              <a:t> </a:t>
            </a:r>
            <a:r>
              <a:rPr kumimoji="0" lang="en-US" sz="3400" b="1" i="0" u="none" strike="noStrike" kern="1200" cap="none" spc="0" normalizeH="0" baseline="0" noProof="0" err="1">
                <a:ln>
                  <a:noFill/>
                </a:ln>
                <a:solidFill>
                  <a:srgbClr val="FF0000"/>
                </a:solidFill>
                <a:effectLst/>
                <a:uLnTx/>
                <a:uFillTx/>
                <a:latin typeface="UTM Avo" panose="02040603050506020204" pitchFamily="18" charset="0"/>
                <a:ea typeface="+mn-ea"/>
                <a:cs typeface="+mn-cs"/>
                <a:sym typeface="Arial"/>
              </a:rPr>
              <a:t>hoa</a:t>
            </a:r>
            <a:r>
              <a:rPr kumimoji="0" lang="en-US" sz="3400" b="1" i="0" u="none" strike="noStrike" kern="1200" cap="none" spc="0" normalizeH="0" baseline="0" noProof="0">
                <a:ln>
                  <a:noFill/>
                </a:ln>
                <a:solidFill>
                  <a:srgbClr val="FF0000"/>
                </a:solidFill>
                <a:effectLst/>
                <a:uLnTx/>
                <a:uFillTx/>
                <a:latin typeface="UTM Avo" panose="02040603050506020204" pitchFamily="18" charset="0"/>
                <a:ea typeface="+mn-ea"/>
                <a:cs typeface="+mn-cs"/>
                <a:sym typeface="Arial"/>
              </a:rPr>
              <a:t> </a:t>
            </a:r>
            <a:r>
              <a:rPr lang="en-US" sz="3400" b="1">
                <a:solidFill>
                  <a:srgbClr val="FF0000"/>
                </a:solidFill>
                <a:latin typeface="UTM Avo" panose="02040603050506020204" pitchFamily="18" charset="0"/>
                <a:sym typeface="Arial"/>
              </a:rPr>
              <a:t>Đ</a:t>
            </a:r>
            <a:endParaRPr kumimoji="0" sz="34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endParaRPr>
          </a:p>
        </p:txBody>
      </p:sp>
      <p:sp>
        <p:nvSpPr>
          <p:cNvPr id="21" name="TextBox 20">
            <a:extLst>
              <a:ext uri="{FF2B5EF4-FFF2-40B4-BE49-F238E27FC236}">
                <a16:creationId xmlns="" xmlns:a16="http://schemas.microsoft.com/office/drawing/2014/main" id="{41D72E91-C379-4A4E-83BE-AA32FB24D8B0}"/>
              </a:ext>
            </a:extLst>
          </p:cNvPr>
          <p:cNvSpPr txBox="1"/>
          <p:nvPr/>
        </p:nvSpPr>
        <p:spPr>
          <a:xfrm>
            <a:off x="784137" y="5415572"/>
            <a:ext cx="7339853"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e.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còn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cao</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mấy</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 ô li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a:ea typeface="+mn-ea"/>
              <a:cs typeface="+mn-cs"/>
            </a:endParaRPr>
          </a:p>
        </p:txBody>
      </p:sp>
      <p:sp>
        <p:nvSpPr>
          <p:cNvPr id="22" name="TextBox 21">
            <a:extLst>
              <a:ext uri="{FF2B5EF4-FFF2-40B4-BE49-F238E27FC236}">
                <a16:creationId xmlns="" xmlns:a16="http://schemas.microsoft.com/office/drawing/2014/main" id="{5AABF1A0-140A-4CC7-ADCC-102D5F7F3541}"/>
              </a:ext>
            </a:extLst>
          </p:cNvPr>
          <p:cNvSpPr txBox="1"/>
          <p:nvPr/>
        </p:nvSpPr>
        <p:spPr>
          <a:xfrm>
            <a:off x="1350423" y="6031125"/>
            <a:ext cx="7891465" cy="656783"/>
          </a:xfrm>
          <a:prstGeom prst="rect">
            <a:avLst/>
          </a:prstGeom>
          <a:noFill/>
        </p:spPr>
        <p:txBody>
          <a:bodyPr wrap="square" rtlCol="0">
            <a:spAutoFit/>
          </a:bodyPr>
          <a:lstStyle/>
          <a:p>
            <a:pPr marL="574675" marR="0" lvl="0" indent="-515938"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Times New Roman" panose="02020603050405020304" pitchFamily="18" charset="0"/>
                <a:sym typeface="Wingdings" panose="05000000000000000000" pitchFamily="2" charset="2"/>
              </a:rPr>
              <a:t>Những</a:t>
            </a:r>
            <a:r>
              <a:rPr kumimoji="0" lang="en-US" sz="2800" b="0" i="0" u="none" strike="noStrike" kern="1200" cap="none" spc="0" normalizeH="0" noProof="0" dirty="0">
                <a:ln>
                  <a:noFill/>
                </a:ln>
                <a:solidFill>
                  <a:srgbClr val="FF0000"/>
                </a:solidFill>
                <a:effectLst/>
                <a:uLnTx/>
                <a:uFillTx/>
                <a:latin typeface="+mj-lt"/>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noProof="0" dirty="0" err="1">
                <a:ln>
                  <a:noFill/>
                </a:ln>
                <a:solidFill>
                  <a:srgbClr val="FF0000"/>
                </a:solidFill>
                <a:effectLst/>
                <a:uLnTx/>
                <a:uFillTx/>
                <a:latin typeface="+mj-lt"/>
                <a:ea typeface="Arial-Rounded" panose="020B0500000000000000" pitchFamily="34" charset="0"/>
                <a:cs typeface="Times New Roman" panose="02020603050405020304" pitchFamily="18" charset="0"/>
                <a:sym typeface="Wingdings" panose="05000000000000000000" pitchFamily="2" charset="2"/>
              </a:rPr>
              <a:t>chữ</a:t>
            </a:r>
            <a:r>
              <a:rPr kumimoji="0" lang="en-US" sz="2800" b="0" i="0" u="none" strike="noStrike" kern="1200" cap="none" spc="0" normalizeH="0" noProof="0" dirty="0">
                <a:ln>
                  <a:noFill/>
                </a:ln>
                <a:solidFill>
                  <a:srgbClr val="FF0000"/>
                </a:solidFill>
                <a:effectLst/>
                <a:uLnTx/>
                <a:uFillTx/>
                <a:latin typeface="+mj-lt"/>
                <a:ea typeface="Arial-Rounded" panose="020B0500000000000000" pitchFamily="34" charset="0"/>
                <a:cs typeface="Times New Roman" panose="02020603050405020304" pitchFamily="18" charset="0"/>
                <a:sym typeface="Wingdings" panose="05000000000000000000" pitchFamily="2" charset="2"/>
              </a:rPr>
              <a:t> </a:t>
            </a:r>
            <a:r>
              <a:rPr lang="en-US" sz="2800" dirty="0">
                <a:solidFill>
                  <a:srgbClr val="FF0000"/>
                </a:solidFill>
                <a:latin typeface="+mj-lt"/>
                <a:ea typeface="Arial-Rounded" panose="020B0500000000000000" pitchFamily="34" charset="0"/>
                <a:cs typeface="Times New Roman" panose="02020603050405020304" pitchFamily="18" charset="0"/>
                <a:sym typeface="Wingdings" panose="05000000000000000000" pitchFamily="2" charset="2"/>
              </a:rPr>
              <a:t>c</a:t>
            </a:r>
            <a:r>
              <a:rPr kumimoji="0" lang="en-US" sz="28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Times New Roman" panose="02020603050405020304" pitchFamily="18" charset="0"/>
              </a:rPr>
              <a:t>òn</a:t>
            </a:r>
            <a:r>
              <a:rPr kumimoji="0" lang="en-US" sz="28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Times New Roman" panose="02020603050405020304" pitchFamily="18" charset="0"/>
              </a:rPr>
              <a:t>lại</a:t>
            </a:r>
            <a:r>
              <a:rPr kumimoji="0" lang="en-US" sz="28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Times New Roman" panose="02020603050405020304" pitchFamily="18" charset="0"/>
              </a:rPr>
              <a:t>cao</a:t>
            </a:r>
            <a:r>
              <a:rPr kumimoji="0" lang="en-US" sz="28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Times New Roman" panose="02020603050405020304" pitchFamily="18" charset="0"/>
              </a:rPr>
              <a:t> 1 ô li.</a:t>
            </a:r>
            <a:endParaRPr kumimoji="0" lang="vi-VN" sz="28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7606" y="1440872"/>
            <a:ext cx="6079994" cy="1259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6489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500" fill="hold"/>
                                        <p:tgtEl>
                                          <p:spTgt spid="22"/>
                                        </p:tgtEl>
                                        <p:attrNameLst>
                                          <p:attrName>ppt_x</p:attrName>
                                        </p:attrNameLst>
                                      </p:cBhvr>
                                      <p:tavLst>
                                        <p:tav tm="0">
                                          <p:val>
                                            <p:strVal val="#ppt_x"/>
                                          </p:val>
                                        </p:tav>
                                        <p:tav tm="100000">
                                          <p:val>
                                            <p:strVal val="#ppt_x"/>
                                          </p:val>
                                        </p:tav>
                                      </p:tavLst>
                                    </p:anim>
                                    <p:anim calcmode="lin" valueType="num">
                                      <p:cBhvr additive="base">
                                        <p:cTn id="6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p:bldP spid="16" grpId="0"/>
      <p:bldP spid="17" grpId="0"/>
      <p:bldP spid="18" grpId="0"/>
      <p:bldP spid="19" grpId="0"/>
      <p:bldP spid="21" grpId="0"/>
      <p:bldP spid="2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1194</TotalTime>
  <Words>339</Words>
  <Application>Microsoft Office PowerPoint</Application>
  <PresentationFormat>Custom</PresentationFormat>
  <Paragraphs>42</Paragraphs>
  <Slides>11</Slides>
  <Notes>2</Notes>
  <HiddenSlides>0</HiddenSlides>
  <MMClips>2</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177</cp:revision>
  <dcterms:created xsi:type="dcterms:W3CDTF">2021-06-07T06:59:14Z</dcterms:created>
  <dcterms:modified xsi:type="dcterms:W3CDTF">2025-10-12T15:25:37Z</dcterms:modified>
</cp:coreProperties>
</file>