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70" r:id="rId2"/>
    <p:sldMasterId id="2147483781" r:id="rId3"/>
  </p:sldMasterIdLst>
  <p:notesMasterIdLst>
    <p:notesMasterId r:id="rId27"/>
  </p:notesMasterIdLst>
  <p:sldIdLst>
    <p:sldId id="473" r:id="rId4"/>
    <p:sldId id="441" r:id="rId5"/>
    <p:sldId id="437" r:id="rId6"/>
    <p:sldId id="438" r:id="rId7"/>
    <p:sldId id="449" r:id="rId8"/>
    <p:sldId id="450" r:id="rId9"/>
    <p:sldId id="451" r:id="rId10"/>
    <p:sldId id="452" r:id="rId11"/>
    <p:sldId id="453" r:id="rId12"/>
    <p:sldId id="448" r:id="rId13"/>
    <p:sldId id="439" r:id="rId14"/>
    <p:sldId id="457" r:id="rId15"/>
    <p:sldId id="458" r:id="rId16"/>
    <p:sldId id="455" r:id="rId17"/>
    <p:sldId id="460" r:id="rId18"/>
    <p:sldId id="459" r:id="rId19"/>
    <p:sldId id="461" r:id="rId20"/>
    <p:sldId id="462" r:id="rId21"/>
    <p:sldId id="471" r:id="rId22"/>
    <p:sldId id="469" r:id="rId23"/>
    <p:sldId id="470" r:id="rId24"/>
    <p:sldId id="472" r:id="rId25"/>
    <p:sldId id="4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D9C"/>
    <a:srgbClr val="29AE9D"/>
    <a:srgbClr val="4472C4"/>
    <a:srgbClr val="FF7707"/>
    <a:srgbClr val="81B7D9"/>
    <a:srgbClr val="61EBF9"/>
    <a:srgbClr val="E51FBB"/>
    <a:srgbClr val="F187DA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1" autoAdjust="0"/>
    <p:restoredTop sz="94660"/>
  </p:normalViewPr>
  <p:slideViewPr>
    <p:cSldViewPr snapToGrid="0">
      <p:cViewPr>
        <p:scale>
          <a:sx n="78" d="100"/>
          <a:sy n="78" d="100"/>
        </p:scale>
        <p:origin x="-72" y="324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43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6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4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8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7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457200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7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101859" y="13652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7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74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7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6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50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94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94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6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6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6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6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0715661" y="290354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9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84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36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70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73" y="17097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73" y="45895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97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7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57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7" y="635636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8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457200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024212" y="136522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361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6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60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68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6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2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8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6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09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86C01D-8A94-44FA-8C7F-5DB093A0E813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91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90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13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4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94BE59B-8762-4673-A68F-7BB4BC8F730A}"/>
              </a:ext>
            </a:extLst>
          </p:cNvPr>
          <p:cNvSpPr/>
          <p:nvPr userDrawn="1"/>
        </p:nvSpPr>
        <p:spPr>
          <a:xfrm>
            <a:off x="11134894" y="136527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8548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617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E29B-9062-4A6B-AAB4-F76E875876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00A52-31D5-4530-A7A2-6A6760E6B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8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6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3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86C01D-8A94-44FA-8C7F-5DB093A0E813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5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8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2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4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94BE59B-8762-4673-A68F-7BB4BC8F730A}"/>
              </a:ext>
            </a:extLst>
          </p:cNvPr>
          <p:cNvSpPr/>
          <p:nvPr userDrawn="1"/>
        </p:nvSpPr>
        <p:spPr>
          <a:xfrm>
            <a:off x="11134894" y="136527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359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40" r:id="rId5"/>
    <p:sldLayoutId id="2147483697" r:id="rId6"/>
    <p:sldLayoutId id="2147483698" r:id="rId7"/>
    <p:sldLayoutId id="2147483701" r:id="rId8"/>
    <p:sldLayoutId id="2147483738" r:id="rId9"/>
    <p:sldLayoutId id="21474837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2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2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23" y="6356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3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1.png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963317" y="1838954"/>
            <a:ext cx="8337539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5370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5760" y="205147"/>
            <a:ext cx="6906693" cy="1231102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Sân trường em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/>
          <a:stretch/>
        </p:blipFill>
        <p:spPr bwMode="auto">
          <a:xfrm>
            <a:off x="368810" y="1722624"/>
            <a:ext cx="11528612" cy="458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1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69242" y="524063"/>
            <a:ext cx="4090515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dirty="0">
                <a:solidFill>
                  <a:srgbClr val="FF0000"/>
                </a:solidFill>
                <a:latin typeface="+mn-lt"/>
              </a:rPr>
              <a:t>Sân trường em</a:t>
            </a:r>
            <a:endParaRPr lang="en-US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521176" y="1055353"/>
            <a:ext cx="5482060" cy="3964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Trong lớ</a:t>
            </a:r>
            <a:r>
              <a:rPr lang="en-US" sz="2600" dirty="0">
                <a:cs typeface="Times New Roman" panose="02020603050405020304" pitchFamily="18" charset="0"/>
              </a:rPr>
              <a:t>p</a:t>
            </a:r>
            <a:r>
              <a:rPr lang="vi-VN" sz="2600" dirty="0"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Đang mơ về </a:t>
            </a:r>
            <a:r>
              <a:rPr lang="en-US" sz="2600" dirty="0">
                <a:cs typeface="Times New Roman" panose="02020603050405020304" pitchFamily="18" charset="0"/>
              </a:rPr>
              <a:t>p</a:t>
            </a:r>
            <a:r>
              <a:rPr lang="vi-VN" sz="2600" dirty="0"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sz="12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Sân trường lại ng</a:t>
            </a:r>
            <a:r>
              <a:rPr lang="en-US" sz="2600" dirty="0" err="1">
                <a:cs typeface="Times New Roman" panose="02020603050405020304" pitchFamily="18" charset="0"/>
              </a:rPr>
              <a:t>ập</a:t>
            </a:r>
            <a:r>
              <a:rPr lang="vi-VN" sz="2600" dirty="0"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41461" y="1055353"/>
            <a:ext cx="5377642" cy="3747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Gặ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Gặ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6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Chúng em vào lớ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1400" dirty="0">
                <a:solidFill>
                  <a:schemeClr val="tx1"/>
                </a:solidFill>
              </a:rPr>
              <a:t>BÙI </a:t>
            </a:r>
            <a:r>
              <a:rPr lang="en-US" sz="1400" dirty="0">
                <a:solidFill>
                  <a:schemeClr val="tx1"/>
                </a:solidFill>
              </a:rPr>
              <a:t>HOÀNG</a:t>
            </a:r>
            <a:r>
              <a:rPr lang="vi-VN" sz="1400" dirty="0">
                <a:solidFill>
                  <a:schemeClr val="tx1"/>
                </a:solidFill>
              </a:rPr>
              <a:t> TÁM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10841051" y="455800"/>
            <a:ext cx="1292225" cy="58261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4912660" y="4801008"/>
            <a:ext cx="4745703" cy="1965551"/>
          </a:xfrm>
          <a:prstGeom prst="rect">
            <a:avLst/>
          </a:prstGeom>
        </p:spPr>
      </p:pic>
      <p:pic>
        <p:nvPicPr>
          <p:cNvPr id="7" name="Bài-đọc-Sân-trường-e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264" y="4796579"/>
            <a:ext cx="3502185" cy="19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觅元素584a986cb28da">
            <a:extLst>
              <a:ext uri="{FF2B5EF4-FFF2-40B4-BE49-F238E27FC236}">
                <a16:creationId xmlns:a16="http://schemas.microsoft.com/office/drawing/2014/main" xmlns="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65" y="547808"/>
            <a:ext cx="5391172" cy="5975552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9E81B7D3-8516-47D4-9357-C7C24D2A3BF2}"/>
              </a:ext>
            </a:extLst>
          </p:cNvPr>
          <p:cNvSpPr/>
          <p:nvPr/>
        </p:nvSpPr>
        <p:spPr>
          <a:xfrm>
            <a:off x="3916805" y="547808"/>
            <a:ext cx="5391172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srgbClr val="4472C4"/>
                </a:solidFill>
              </a:rPr>
              <a:t>LUYỆN ĐỌC TỪ KHÓ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2FF9111B-5F43-401D-BE62-CC9057BC0ABD}"/>
              </a:ext>
            </a:extLst>
          </p:cNvPr>
          <p:cNvSpPr/>
          <p:nvPr/>
        </p:nvSpPr>
        <p:spPr>
          <a:xfrm>
            <a:off x="4279588" y="1783609"/>
            <a:ext cx="3558253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p</a:t>
            </a:r>
            <a:r>
              <a:rPr lang="vi-VN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hấn trắng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3D7E9E38-54C0-4EB0-A55C-4E5D3B2049B4}"/>
              </a:ext>
            </a:extLst>
          </p:cNvPr>
          <p:cNvSpPr/>
          <p:nvPr/>
        </p:nvSpPr>
        <p:spPr>
          <a:xfrm>
            <a:off x="4872052" y="3031428"/>
            <a:ext cx="3558253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bóng nắng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C8460DED-72ED-42D5-80C0-5C9025366CD7}"/>
              </a:ext>
            </a:extLst>
          </p:cNvPr>
          <p:cNvSpPr/>
          <p:nvPr/>
        </p:nvSpPr>
        <p:spPr>
          <a:xfrm>
            <a:off x="5562538" y="4162892"/>
            <a:ext cx="3558253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tựu trường 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84CA2B4A-C643-44CD-8528-971427B10C59}"/>
              </a:ext>
            </a:extLst>
          </p:cNvPr>
          <p:cNvSpPr/>
          <p:nvPr/>
        </p:nvSpPr>
        <p:spPr>
          <a:xfrm>
            <a:off x="6322110" y="5388036"/>
            <a:ext cx="3406253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accent1"/>
                </a:solidFill>
                <a:cs typeface="Times New Roman" panose="02020603050405020304" pitchFamily="18" charset="0"/>
              </a:rPr>
              <a:t>xao xuyến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8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6192" y="654750"/>
            <a:ext cx="5011032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Sân trường em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04020" y="1630367"/>
            <a:ext cx="5800387" cy="454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Trong lớ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Đang mơ về 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vi-V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lại ng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ập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77169" y="1589898"/>
            <a:ext cx="5501566" cy="5022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thầy cô quý mến 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bạn bè thân yêu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Có bao nhiêu, bao nhiêu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Là những điều muốn nói.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Tiếng trống trường mời gọi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Thầy cô đang mong chờ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Chúng em vào lớ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mới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3300" dirty="0">
                <a:solidFill>
                  <a:prstClr val="black"/>
                </a:solidFill>
              </a:rPr>
              <a:t>          </a:t>
            </a:r>
            <a:r>
              <a:rPr lang="vi-VN" sz="2000" dirty="0">
                <a:solidFill>
                  <a:prstClr val="black"/>
                </a:solidFill>
              </a:rPr>
              <a:t>BÙI </a:t>
            </a:r>
            <a:r>
              <a:rPr lang="en-US" sz="2000" dirty="0">
                <a:solidFill>
                  <a:prstClr val="black"/>
                </a:solidFill>
              </a:rPr>
              <a:t>HOÀNG</a:t>
            </a:r>
            <a:r>
              <a:rPr lang="vi-VN" sz="2000" dirty="0">
                <a:solidFill>
                  <a:prstClr val="black"/>
                </a:solidFill>
              </a:rPr>
              <a:t> TÁM</a:t>
            </a:r>
            <a:endParaRPr lang="en-US" sz="2800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68123" y="1630367"/>
            <a:ext cx="0" cy="155132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8552" y="3482785"/>
            <a:ext cx="0" cy="178909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33979" y="1578555"/>
            <a:ext cx="8154" cy="160313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7444" y="1584176"/>
            <a:ext cx="509635" cy="470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45171" y="3872185"/>
            <a:ext cx="503381" cy="470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cs typeface="Times New Roman" pitchFamily="18" charset="0"/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5958614" y="1584176"/>
            <a:ext cx="493060" cy="535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3</a:t>
            </a:r>
            <a:endParaRPr lang="vi-VN" sz="3200" b="1" dirty="0"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6525826" y="3510899"/>
            <a:ext cx="16307" cy="169309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005882" y="3742547"/>
            <a:ext cx="493059" cy="49468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cs typeface="Times New Roman" pitchFamily="18" charset="0"/>
              </a:rPr>
              <a:t>4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8692602" y="537626"/>
            <a:ext cx="2626173" cy="748597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 THƠ CHIA LÀM MẤY ĐOẠN ?</a:t>
            </a:r>
          </a:p>
        </p:txBody>
      </p:sp>
      <p:sp>
        <p:nvSpPr>
          <p:cNvPr id="26" name="Flowchart: Terminator 25"/>
          <p:cNvSpPr/>
          <p:nvPr/>
        </p:nvSpPr>
        <p:spPr>
          <a:xfrm>
            <a:off x="9169052" y="593185"/>
            <a:ext cx="1673272" cy="637477"/>
          </a:xfrm>
          <a:prstGeom prst="flowChartTerminator">
            <a:avLst/>
          </a:prstGeom>
          <a:solidFill>
            <a:srgbClr val="08540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</p:spTree>
    <p:extLst>
      <p:ext uri="{BB962C8B-B14F-4D97-AF65-F5344CB8AC3E}">
        <p14:creationId xmlns:p14="http://schemas.microsoft.com/office/powerpoint/2010/main" val="198243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5" grpId="0" animBg="1"/>
      <p:bldP spid="25" grpId="1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467846" y="4381471"/>
            <a:ext cx="4245997" cy="1178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360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Xao xuyến: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xúc động bồi hồi.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1134" y="824618"/>
            <a:ext cx="287771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all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</a:rPr>
              <a:t>Chú thích: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533" y="1541617"/>
            <a:ext cx="44051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Tựu trường: </a:t>
            </a: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(học sinh) tậ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trung đến trường ngày đầu tiên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5" name="Picture 2" descr="Khán giả xúc động, bật khóc trong đêm nhạc về mẹ của MC Quỳnh Hương - Nhạc 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40" y="1840956"/>
            <a:ext cx="2895600" cy="22276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ùa tựu trường - Báo Khánh Hòa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73" y="3876049"/>
            <a:ext cx="2279073" cy="24700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463903" y="3876049"/>
            <a:ext cx="2590800" cy="2590800"/>
          </a:xfrm>
          <a:prstGeom prst="ellipse">
            <a:avLst/>
          </a:prstGeom>
          <a:noFill/>
          <a:ln w="28575" cap="flat" cmpd="sng" algn="ctr">
            <a:solidFill>
              <a:srgbClr val="FF006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88566" y="1659385"/>
            <a:ext cx="3353410" cy="2590800"/>
          </a:xfrm>
          <a:prstGeom prst="ellipse">
            <a:avLst/>
          </a:prstGeom>
          <a:noFill/>
          <a:ln w="28575" cap="flat" cmpd="sng" algn="ctr">
            <a:solidFill>
              <a:srgbClr val="FF006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0740" y="4831190"/>
            <a:ext cx="1397726" cy="840240"/>
          </a:xfrm>
          <a:custGeom>
            <a:avLst/>
            <a:gdLst>
              <a:gd name="connsiteX0" fmla="*/ 0 w 1397726"/>
              <a:gd name="connsiteY0" fmla="*/ 840240 h 840240"/>
              <a:gd name="connsiteX1" fmla="*/ 770709 w 1397726"/>
              <a:gd name="connsiteY1" fmla="*/ 108720 h 840240"/>
              <a:gd name="connsiteX2" fmla="*/ 1397726 w 1397726"/>
              <a:gd name="connsiteY2" fmla="*/ 17280 h 84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726" h="840240">
                <a:moveTo>
                  <a:pt x="0" y="840240"/>
                </a:moveTo>
                <a:cubicBezTo>
                  <a:pt x="268877" y="543060"/>
                  <a:pt x="537755" y="245880"/>
                  <a:pt x="770709" y="108720"/>
                </a:cubicBezTo>
                <a:cubicBezTo>
                  <a:pt x="1003663" y="-28440"/>
                  <a:pt x="1200694" y="-5580"/>
                  <a:pt x="1397726" y="17280"/>
                </a:cubicBezTo>
              </a:path>
            </a:pathLst>
          </a:custGeom>
          <a:noFill/>
          <a:ln w="28575" cap="flat" cmpd="sng" algn="ctr">
            <a:solidFill>
              <a:srgbClr val="FF006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917346" y="3202549"/>
            <a:ext cx="1384663" cy="1178921"/>
          </a:xfrm>
          <a:custGeom>
            <a:avLst/>
            <a:gdLst>
              <a:gd name="connsiteX0" fmla="*/ 0 w 1384663"/>
              <a:gd name="connsiteY0" fmla="*/ 927462 h 927462"/>
              <a:gd name="connsiteX1" fmla="*/ 836023 w 1384663"/>
              <a:gd name="connsiteY1" fmla="*/ 705394 h 927462"/>
              <a:gd name="connsiteX2" fmla="*/ 1384663 w 1384663"/>
              <a:gd name="connsiteY2" fmla="*/ 0 h 92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4663" h="927462">
                <a:moveTo>
                  <a:pt x="0" y="927462"/>
                </a:moveTo>
                <a:cubicBezTo>
                  <a:pt x="302623" y="893716"/>
                  <a:pt x="605246" y="859971"/>
                  <a:pt x="836023" y="705394"/>
                </a:cubicBezTo>
                <a:cubicBezTo>
                  <a:pt x="1066800" y="550817"/>
                  <a:pt x="1225731" y="275408"/>
                  <a:pt x="1384663" y="0"/>
                </a:cubicBezTo>
              </a:path>
            </a:pathLst>
          </a:custGeom>
          <a:noFill/>
          <a:ln w="28575" cap="flat" cmpd="sng" algn="ctr">
            <a:solidFill>
              <a:srgbClr val="FF006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122024" y="1147783"/>
            <a:ext cx="3173505" cy="787669"/>
          </a:xfrm>
          <a:custGeom>
            <a:avLst/>
            <a:gdLst>
              <a:gd name="connsiteX0" fmla="*/ 0 w 1815737"/>
              <a:gd name="connsiteY0" fmla="*/ 381888 h 381888"/>
              <a:gd name="connsiteX1" fmla="*/ 888274 w 1815737"/>
              <a:gd name="connsiteY1" fmla="*/ 55317 h 381888"/>
              <a:gd name="connsiteX2" fmla="*/ 1815737 w 1815737"/>
              <a:gd name="connsiteY2" fmla="*/ 3066 h 38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737" h="381888">
                <a:moveTo>
                  <a:pt x="0" y="381888"/>
                </a:moveTo>
                <a:cubicBezTo>
                  <a:pt x="292825" y="250171"/>
                  <a:pt x="585651" y="118454"/>
                  <a:pt x="888274" y="55317"/>
                </a:cubicBezTo>
                <a:cubicBezTo>
                  <a:pt x="1190897" y="-7820"/>
                  <a:pt x="1503317" y="-2377"/>
                  <a:pt x="1815737" y="3066"/>
                </a:cubicBezTo>
              </a:path>
            </a:pathLst>
          </a:custGeom>
          <a:noFill/>
          <a:ln w="28575" cap="flat" cmpd="sng" algn="ctr">
            <a:solidFill>
              <a:srgbClr val="FF006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9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6192" y="654750"/>
            <a:ext cx="5011032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Sân trường em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88928" y="1616584"/>
            <a:ext cx="5800387" cy="4546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Trong lớ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Đang mơ về </a:t>
            </a:r>
            <a:r>
              <a:rPr lang="en-US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lại ng</a:t>
            </a:r>
            <a:r>
              <a:rPr lang="en-US" dirty="0" err="1">
                <a:solidFill>
                  <a:prstClr val="black"/>
                </a:solidFill>
                <a:cs typeface="Times New Roman" panose="02020603050405020304" pitchFamily="18" charset="0"/>
              </a:rPr>
              <a:t>ập</a:t>
            </a: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prstClr val="black"/>
                </a:solidFill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50306" y="1616584"/>
            <a:ext cx="5882971" cy="5022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thầy cô quý mến 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Gặ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bạn bè thân yêu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Có bao nhiêu, bao nhiêu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Là những điều muốn nói.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Tiếng trống trường mời gọi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Thầy cô đang mong chờ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Chúng em vào lớ</a:t>
            </a:r>
            <a:r>
              <a:rPr 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p</a:t>
            </a: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mới</a:t>
            </a:r>
          </a:p>
          <a:p>
            <a:pPr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Sân trường thành trang thơ...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</a:rPr>
              <a:t>              </a:t>
            </a:r>
            <a:r>
              <a:rPr lang="vi-VN" sz="1800" dirty="0">
                <a:solidFill>
                  <a:prstClr val="black"/>
                </a:solidFill>
              </a:rPr>
              <a:t>BÙI </a:t>
            </a:r>
            <a:r>
              <a:rPr lang="en-US" sz="1800" dirty="0">
                <a:solidFill>
                  <a:prstClr val="black"/>
                </a:solidFill>
              </a:rPr>
              <a:t>HOÀNG</a:t>
            </a:r>
            <a:r>
              <a:rPr lang="vi-VN" sz="1800" dirty="0">
                <a:solidFill>
                  <a:prstClr val="black"/>
                </a:solidFill>
              </a:rPr>
              <a:t> TÁM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503380" y="6046385"/>
            <a:ext cx="2981599" cy="748597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8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105922" y="2861677"/>
            <a:ext cx="5675260" cy="1776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dirty="0">
                <a:solidFill>
                  <a:schemeClr val="accent1"/>
                </a:solidFill>
                <a:cs typeface="Times New Roman" pitchFamily="18" charset="0"/>
              </a:rPr>
              <a:t>Trong lớp, bảng đen mơ về phấn trắng. Ngoài sân trường vắng lặng, chỉ nghe tiếng </a:t>
            </a:r>
            <a:r>
              <a:rPr lang="en-US" dirty="0" err="1">
                <a:solidFill>
                  <a:schemeClr val="accent1"/>
                </a:solidFill>
                <a:cs typeface="Times New Roman" pitchFamily="18" charset="0"/>
              </a:rPr>
              <a:t>lá</a:t>
            </a:r>
            <a:r>
              <a:rPr lang="en-US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cs typeface="Times New Roman" pitchFamily="18" charset="0"/>
              </a:rPr>
              <a:t>cây</a:t>
            </a:r>
            <a:r>
              <a:rPr lang="en-US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vi-VN" dirty="0">
                <a:solidFill>
                  <a:schemeClr val="accent1"/>
                </a:solidFill>
                <a:cs typeface="Times New Roman" pitchFamily="18" charset="0"/>
              </a:rPr>
              <a:t>thì thầm cùng bóng </a:t>
            </a:r>
            <a:r>
              <a:rPr lang="en-US" dirty="0" err="1">
                <a:solidFill>
                  <a:schemeClr val="accent1"/>
                </a:solidFill>
                <a:cs typeface="Times New Roman" pitchFamily="18" charset="0"/>
              </a:rPr>
              <a:t>nắng</a:t>
            </a:r>
            <a:r>
              <a:rPr lang="vi-VN" dirty="0">
                <a:solidFill>
                  <a:schemeClr val="accent1"/>
                </a:solidFill>
                <a:cs typeface="Times New Roman" pitchFamily="18" charset="0"/>
              </a:rPr>
              <a:t>.</a:t>
            </a:r>
            <a:endParaRPr lang="en-US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05922" y="926408"/>
            <a:ext cx="5852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cs typeface="Times New Roman" pitchFamily="18" charset="0"/>
              </a:rPr>
              <a:t>1. Những chi tiết nào tả sân </a:t>
            </a:r>
            <a:r>
              <a:rPr lang="vi-VN" sz="3200" dirty="0" smtClean="0">
                <a:solidFill>
                  <a:srgbClr val="FF0000"/>
                </a:solidFill>
                <a:cs typeface="Times New Roman" pitchFamily="18" charset="0"/>
              </a:rPr>
              <a:t>trường,</a:t>
            </a:r>
            <a:r>
              <a:rPr lang="en-US" sz="3200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cs typeface="Times New Roman" pitchFamily="18" charset="0"/>
              </a:rPr>
              <a:t>lớ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p</a:t>
            </a:r>
            <a:r>
              <a:rPr lang="vi-VN" sz="3200" dirty="0">
                <a:solidFill>
                  <a:srgbClr val="FF0000"/>
                </a:solidFill>
                <a:cs typeface="Times New Roman" pitchFamily="18" charset="0"/>
              </a:rPr>
              <a:t> học vắng lặng trong những ngày hè?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7161" y="669112"/>
            <a:ext cx="4541004" cy="665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Sân trường em</a:t>
            </a:r>
            <a:endParaRPr lang="en-US" sz="40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33083" y="1711237"/>
            <a:ext cx="5832499" cy="4636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Trong lớ</a:t>
            </a: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vi-VN" sz="2800" dirty="0"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Đang mơ về </a:t>
            </a: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vi-VN" sz="2800" dirty="0"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endParaRPr lang="vi-VN" sz="28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Ngày tựu trường sẽ dến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Sân trường lại ngâ</a:t>
            </a: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vi-VN" sz="2800" dirty="0"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Những niềm vui xao xuyến.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3500" dirty="0"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822577" y="1670461"/>
            <a:ext cx="0" cy="5143500"/>
          </a:xfrm>
          <a:prstGeom prst="line">
            <a:avLst/>
          </a:prstGeom>
          <a:ln w="5715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ình ảnh Với Bảng đen Phấn, Bảng đen, Bảng đen, áp Phích Trường Vector và 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781" l="6250" r="94688">
                        <a14:foregroundMark x1="54688" y1="70781" x2="60938" y2="7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88" y="4242211"/>
            <a:ext cx="3980329" cy="28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36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9108" y="1144226"/>
            <a:ext cx="6159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2. Bạn học sinh tưởng tượng sân trường mới sẽ đổi khác như thế nào trong ngày tựu trường?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682185" y="2699158"/>
            <a:ext cx="6197106" cy="2321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800" dirty="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sz="2800" dirty="0">
                <a:solidFill>
                  <a:schemeClr val="accent1"/>
                </a:solidFill>
                <a:cs typeface="Times New Roman" pitchFamily="18" charset="0"/>
              </a:rPr>
              <a:t>Bạn học sinh tưởng tượng ngày tựu trường, sân trường sẽ ngập tràn những niềm vui xao xuyến khi học sinh được gặp lại bạn bè, thầy cô.</a:t>
            </a:r>
            <a:endParaRPr lang="en-US" sz="3300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96320" y="1484893"/>
            <a:ext cx="0" cy="5143500"/>
          </a:xfrm>
          <a:prstGeom prst="line">
            <a:avLst/>
          </a:prstGeom>
          <a:ln w="5715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83" y="5217458"/>
            <a:ext cx="2511314" cy="1640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46" y="5020234"/>
            <a:ext cx="2416950" cy="20348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8A4B74E6-42F0-4DF2-9B1D-5146EF2E512F}"/>
              </a:ext>
            </a:extLst>
          </p:cNvPr>
          <p:cNvSpPr txBox="1">
            <a:spLocks/>
          </p:cNvSpPr>
          <p:nvPr/>
        </p:nvSpPr>
        <p:spPr>
          <a:xfrm>
            <a:off x="497161" y="669112"/>
            <a:ext cx="4242503" cy="665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Sân trường em</a:t>
            </a:r>
            <a:endParaRPr lang="en-US" sz="40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DD818DA-9D10-4688-8636-D8117B93F14D}"/>
              </a:ext>
            </a:extLst>
          </p:cNvPr>
          <p:cNvSpPr txBox="1">
            <a:spLocks/>
          </p:cNvSpPr>
          <p:nvPr/>
        </p:nvSpPr>
        <p:spPr>
          <a:xfrm>
            <a:off x="233084" y="1711237"/>
            <a:ext cx="5449102" cy="4636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Trong lớ</a:t>
            </a: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vi-VN" sz="2800" dirty="0"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Đang mơ về </a:t>
            </a: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vi-VN" sz="2800" dirty="0"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endParaRPr lang="vi-VN" sz="28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Sân trường lại ngâ</a:t>
            </a: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vi-VN" sz="2800" dirty="0"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vi-VN" sz="2800" dirty="0">
                <a:cs typeface="Times New Roman" panose="02020603050405020304" pitchFamily="18" charset="0"/>
              </a:rPr>
              <a:t>Những niềm vui xao xuyến.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vi-VN" sz="35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307106" y="2616200"/>
            <a:ext cx="6744447" cy="1413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1"/>
                </a:solidFill>
                <a:cs typeface="Times New Roman" pitchFamily="18" charset="0"/>
              </a:rPr>
              <a:t>- </a:t>
            </a:r>
            <a:r>
              <a:rPr lang="vi-VN" dirty="0">
                <a:solidFill>
                  <a:schemeClr val="accent1"/>
                </a:solidFill>
                <a:cs typeface="Times New Roman" pitchFamily="18" charset="0"/>
              </a:rPr>
              <a:t>Tiếng trống trường mời gọi, thầy cô mong chờ các bạn học sinh bước vào năm học mới</a:t>
            </a:r>
            <a:r>
              <a:rPr lang="en-US" dirty="0">
                <a:solidFill>
                  <a:schemeClr val="accent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07106" y="840797"/>
            <a:ext cx="6705600" cy="141576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cs typeface="Times New Roman" pitchFamily="18" charset="0"/>
              </a:rPr>
              <a:t>3. Những ai, những gì đang mời gọi, mong chờ bạn học sinh bước vào năm học mới?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6017" y="960066"/>
            <a:ext cx="5326822" cy="5721367"/>
          </a:xfrm>
          <a:prstGeom prst="rect">
            <a:avLst/>
          </a:prstGeom>
        </p:spPr>
        <p:txBody>
          <a:bodyPr vert="horz" lIns="121917" tIns="60958" rIns="121917" bIns="6095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800" dirty="0">
                <a:cs typeface="Times New Roman" panose="02020603050405020304" pitchFamily="18" charset="0"/>
              </a:rPr>
              <a:t>Gặ</a:t>
            </a: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vi-VN" sz="2800" dirty="0">
                <a:cs typeface="Times New Roman" panose="02020603050405020304" pitchFamily="18" charset="0"/>
              </a:rPr>
              <a:t> thầy cô quý mến 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800" dirty="0">
                <a:cs typeface="Times New Roman" panose="02020603050405020304" pitchFamily="18" charset="0"/>
              </a:rPr>
              <a:t>Gặ</a:t>
            </a: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vi-VN" sz="2800" dirty="0">
                <a:cs typeface="Times New Roman" panose="02020603050405020304" pitchFamily="18" charset="0"/>
              </a:rPr>
              <a:t> bạn bè thân yêu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800" dirty="0">
                <a:cs typeface="Times New Roman" panose="02020603050405020304" pitchFamily="18" charset="0"/>
              </a:rPr>
              <a:t>Có bao nhiêu, bao nhiêu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800" dirty="0">
                <a:cs typeface="Times New Roman" panose="02020603050405020304" pitchFamily="18" charset="0"/>
              </a:rPr>
              <a:t>Là những điều muốn nói.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endParaRPr lang="vi-VN" sz="28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800" dirty="0">
                <a:cs typeface="Times New Roman" panose="02020603050405020304" pitchFamily="18" charset="0"/>
              </a:rPr>
              <a:t>Tiếng trống trường mời gọi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800" dirty="0">
                <a:cs typeface="Times New Roman" panose="02020603050405020304" pitchFamily="18" charset="0"/>
              </a:rPr>
              <a:t>Thầy cô đang mong chờ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800" dirty="0">
                <a:cs typeface="Times New Roman" panose="02020603050405020304" pitchFamily="18" charset="0"/>
              </a:rPr>
              <a:t>Chúng em vào lớ</a:t>
            </a:r>
            <a:r>
              <a:rPr lang="en-US" sz="2800" dirty="0">
                <a:cs typeface="Times New Roman" panose="02020603050405020304" pitchFamily="18" charset="0"/>
              </a:rPr>
              <a:t>p</a:t>
            </a:r>
            <a:r>
              <a:rPr lang="vi-VN" sz="2800" dirty="0">
                <a:cs typeface="Times New Roman" panose="02020603050405020304" pitchFamily="18" charset="0"/>
              </a:rPr>
              <a:t> mới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vi-VN" sz="2800" dirty="0">
                <a:cs typeface="Times New Roman" panose="02020603050405020304" pitchFamily="18" charset="0"/>
              </a:rPr>
              <a:t>Sân trường thành trang thơ...</a:t>
            </a:r>
            <a:endParaRPr lang="en-US" sz="28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dirty="0">
                <a:cs typeface="Times New Roman" panose="02020603050405020304" pitchFamily="18" charset="0"/>
              </a:rPr>
              <a:t>                 </a:t>
            </a:r>
            <a:endParaRPr lang="vi-VN" sz="2400" dirty="0"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48729" y="614152"/>
            <a:ext cx="0" cy="6222344"/>
          </a:xfrm>
          <a:prstGeom prst="line">
            <a:avLst/>
          </a:prstGeom>
          <a:ln w="38100">
            <a:solidFill>
              <a:srgbClr val="B7EC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ô Giáo Hình ảnh | Định dạng hình ảnh PNG 400367938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9" b="93782" l="10000" r="91628">
                        <a14:foregroundMark x1="59070" y1="27002" x2="61860" y2="31431"/>
                        <a14:foregroundMark x1="50698" y1="51193" x2="46977" y2="63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4241799"/>
            <a:ext cx="2651560" cy="28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rống trường học đường kính mặt 48cm - Trống Đọi Tam, Làng Trống Cổ truyền  Việt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9" b="98986" l="10000" r="96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37" y="4241800"/>
            <a:ext cx="2027767" cy="259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09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202744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B31CC8B-ABEF-4847-94C3-C9CE9426FE77}"/>
              </a:ext>
            </a:extLst>
          </p:cNvPr>
          <p:cNvSpPr/>
          <p:nvPr/>
        </p:nvSpPr>
        <p:spPr>
          <a:xfrm>
            <a:off x="4146728" y="3373372"/>
            <a:ext cx="4051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LUYỆN TẬP</a:t>
            </a: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xmlns="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2" y="3373372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xmlns="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8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xmlns="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67" y="495286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4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39" y="565954"/>
            <a:ext cx="8015972" cy="276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73351" y="3459409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M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05399" y="345940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Ù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7447" y="345940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A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9495" y="345940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01543" y="345940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3591" y="345940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U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5159" y="381944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B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77207" y="381944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À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09255" y="381944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I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1303" y="381944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3351" y="3819449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Á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05399" y="3819449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41303" y="418054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73351" y="4180542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05399" y="418054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37447" y="418054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73351" y="4540582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05399" y="45405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37447" y="45405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69495" y="45405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01543" y="45405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33591" y="45405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65639" y="45405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97687" y="45405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29735" y="454058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45159" y="490062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S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77207" y="490062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Â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09255" y="490062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41303" y="490062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73351" y="4900622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R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05399" y="490062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37447" y="490062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Ờ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069495" y="490062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01543" y="490062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G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09255" y="5260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1303" y="5260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773351" y="5260662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05399" y="5260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V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37447" y="5260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I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69495" y="5260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Ệ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01543" y="5260662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13111" y="56181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045159" y="56181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77207" y="56181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909255" y="56181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341303" y="561811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773351" y="5618114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749015" y="5978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181063" y="5978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613111" y="5978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045159" y="5978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477207" y="5978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909255" y="5978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341303" y="5978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773351" y="5978154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205399" y="597815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909255" y="63381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341303" y="63381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773351" y="6338194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05399" y="63381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637447" y="63381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069495" y="6338194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6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341303" y="3450318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cs typeface="Times New Roman" pitchFamily="18" charset="0"/>
              </a:rPr>
              <a:t>1</a:t>
            </a:r>
            <a:endParaRPr lang="vi-VN" sz="2600" dirty="0">
              <a:cs typeface="Times New Roman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2613111" y="3819449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cs typeface="Times New Roman" pitchFamily="18" charset="0"/>
              </a:rPr>
              <a:t>2</a:t>
            </a:r>
            <a:endParaRPr lang="vi-VN" sz="2600" dirty="0">
              <a:cs typeface="Times New Roman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909255" y="4216893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cs typeface="Times New Roman" pitchFamily="18" charset="0"/>
              </a:rPr>
              <a:t>3</a:t>
            </a:r>
            <a:endParaRPr lang="vi-VN" sz="2600" dirty="0"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365196" y="4576933"/>
            <a:ext cx="360369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cs typeface="Times New Roman" pitchFamily="18" charset="0"/>
              </a:rPr>
              <a:t>4</a:t>
            </a:r>
            <a:endParaRPr lang="vi-VN" sz="2600" dirty="0"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2613111" y="4897845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cs typeface="Times New Roman" pitchFamily="18" charset="0"/>
              </a:rPr>
              <a:t>5</a:t>
            </a:r>
            <a:endParaRPr lang="vi-VN" sz="2600" dirty="0"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3524993" y="5297001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cs typeface="Times New Roman" pitchFamily="18" charset="0"/>
              </a:rPr>
              <a:t>6</a:t>
            </a:r>
            <a:endParaRPr lang="vi-VN" sz="2600" dirty="0">
              <a:cs typeface="Times New Roman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2181063" y="5620702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cs typeface="Times New Roman" pitchFamily="18" charset="0"/>
              </a:rPr>
              <a:t>7</a:t>
            </a:r>
            <a:endParaRPr lang="vi-VN" sz="2600" dirty="0">
              <a:cs typeface="Times New Roman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293403" y="6014505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cs typeface="Times New Roman" pitchFamily="18" charset="0"/>
              </a:rPr>
              <a:t>8</a:t>
            </a:r>
            <a:endParaRPr lang="vi-VN" sz="2600" dirty="0">
              <a:cs typeface="Times New Roman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477207" y="6410896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cs typeface="Times New Roman" pitchFamily="18" charset="0"/>
              </a:rPr>
              <a:t>9</a:t>
            </a:r>
            <a:endParaRPr lang="vi-VN" sz="2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86266" y="4930779"/>
            <a:ext cx="12192000" cy="133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 err="1">
                <a:cs typeface="Times New Roman" pitchFamily="18" charset="0"/>
              </a:rPr>
              <a:t>Bộ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phận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trả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lời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câu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hỏi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Ai?</a:t>
            </a:r>
            <a:r>
              <a:rPr lang="en-US" dirty="0">
                <a:cs typeface="Times New Roman" pitchFamily="18" charset="0"/>
              </a:rPr>
              <a:t>: </a:t>
            </a:r>
            <a:r>
              <a:rPr lang="en-US" dirty="0" err="1">
                <a:cs typeface="Times New Roman" pitchFamily="18" charset="0"/>
              </a:rPr>
              <a:t>Chúng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em</a:t>
            </a:r>
            <a:endParaRPr lang="en-US" dirty="0"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cs typeface="Times New Roman" pitchFamily="18" charset="0"/>
              </a:rPr>
              <a:t>Bộ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phận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câu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trả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lời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câu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hỏi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i="1" dirty="0" err="1">
                <a:cs typeface="Times New Roman" pitchFamily="18" charset="0"/>
              </a:rPr>
              <a:t>Làm</a:t>
            </a:r>
            <a:r>
              <a:rPr lang="en-US" i="1" dirty="0">
                <a:cs typeface="Times New Roman" pitchFamily="18" charset="0"/>
              </a:rPr>
              <a:t> </a:t>
            </a:r>
            <a:r>
              <a:rPr lang="en-US" i="1" dirty="0" err="1">
                <a:cs typeface="Times New Roman" pitchFamily="18" charset="0"/>
              </a:rPr>
              <a:t>gì</a:t>
            </a:r>
            <a:r>
              <a:rPr lang="en-US" i="1" dirty="0">
                <a:cs typeface="Times New Roman" pitchFamily="18" charset="0"/>
              </a:rPr>
              <a:t>?</a:t>
            </a:r>
            <a:r>
              <a:rPr lang="en-US" dirty="0">
                <a:cs typeface="Times New Roman" pitchFamily="18" charset="0"/>
              </a:rPr>
              <a:t>: </a:t>
            </a:r>
            <a:r>
              <a:rPr lang="en-US" dirty="0" err="1">
                <a:cs typeface="Times New Roman" pitchFamily="18" charset="0"/>
              </a:rPr>
              <a:t>học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bài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mới</a:t>
            </a:r>
            <a:r>
              <a:rPr lang="en-US" dirty="0">
                <a:cs typeface="Times New Roman" pitchFamily="18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3154371" y="3489269"/>
            <a:ext cx="2438400" cy="9144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3200" dirty="0">
                <a:cs typeface="Times New Roman" pitchFamily="18" charset="0"/>
              </a:rPr>
              <a:t>Ai ?</a:t>
            </a:r>
            <a:endParaRPr lang="en-US" sz="3200" dirty="0"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875662" y="3482575"/>
            <a:ext cx="2729211" cy="91439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vi-VN" sz="3200" dirty="0">
                <a:cs typeface="Times New Roman" pitchFamily="18" charset="0"/>
              </a:rPr>
              <a:t>Làm gì?</a:t>
            </a:r>
            <a:endParaRPr lang="en-US" sz="3200" dirty="0"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031" y="667940"/>
            <a:ext cx="11547538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1. Tìm bộ phận câu trả lời cho câu hỏi </a:t>
            </a:r>
            <a:r>
              <a:rPr lang="vi-VN" sz="3200" i="1" dirty="0">
                <a:solidFill>
                  <a:srgbClr val="0000FF"/>
                </a:solidFill>
                <a:cs typeface="Times New Roman" pitchFamily="18" charset="0"/>
              </a:rPr>
              <a:t>Ai? </a:t>
            </a:r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và bộ phận câu trả lời cho câu hỏi </a:t>
            </a:r>
            <a:r>
              <a:rPr lang="vi-VN" sz="3200" i="1" dirty="0">
                <a:solidFill>
                  <a:srgbClr val="0000FF"/>
                </a:solidFill>
                <a:cs typeface="Times New Roman" pitchFamily="18" charset="0"/>
              </a:rPr>
              <a:t>Làm gì? </a:t>
            </a:r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trong câu 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mới</a:t>
            </a:r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"</a:t>
            </a:r>
            <a:r>
              <a:rPr lang="vi-VN" sz="3200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1027" y="2589627"/>
            <a:ext cx="5866343" cy="69249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700" b="1" dirty="0" err="1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sz="37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r>
              <a:rPr lang="en-US" sz="3700" b="1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3700" b="1" dirty="0" err="1">
                <a:solidFill>
                  <a:srgbClr val="FF0000"/>
                </a:solidFill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cs typeface="Times New Roman" pitchFamily="18" charset="0"/>
              </a:rPr>
              <a:t>bài</a:t>
            </a:r>
            <a:r>
              <a:rPr lang="en-US" sz="37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cs typeface="Times New Roman" pitchFamily="18" charset="0"/>
              </a:rPr>
              <a:t>mới</a:t>
            </a:r>
            <a:r>
              <a:rPr lang="vi-VN" sz="37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vi-VN" sz="37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623822" y="2589627"/>
            <a:ext cx="186267" cy="69762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328416" y="3282120"/>
            <a:ext cx="2222978" cy="6025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07826" y="3288145"/>
            <a:ext cx="2455333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71250" y="3247281"/>
            <a:ext cx="2455333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94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1" animBg="1"/>
      <p:bldP spid="4" grpId="1" animBg="1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43783" y="2422052"/>
            <a:ext cx="10044070" cy="1172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vi-VN" sz="4000" dirty="0">
                <a:cs typeface="Times New Roman" pitchFamily="18" charset="0"/>
              </a:rPr>
              <a:t>Em trò chuyện với các bạn cùng lớp</a:t>
            </a:r>
            <a:r>
              <a:rPr lang="en-US" sz="4000" dirty="0">
                <a:cs typeface="Times New Roman" pitchFamily="18" charset="0"/>
              </a:rPr>
              <a:t>.</a:t>
            </a:r>
            <a:endParaRPr lang="vi-VN" sz="4000" dirty="0">
              <a:cs typeface="Times New Roman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000" dirty="0"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201" y="773150"/>
            <a:ext cx="11339442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vi-VN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2. Đặt một câu nói về hoạt động của em</a:t>
            </a:r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trong ngày tựu trường.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780850" y="2397705"/>
            <a:ext cx="101600" cy="81280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24443" y="3064733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3698" y="3188481"/>
            <a:ext cx="1241137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Times New Roman" pitchFamily="18" charset="0"/>
              </a:rPr>
              <a:t>Ai?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46707" y="3042254"/>
            <a:ext cx="7136333" cy="22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34515" y="3111135"/>
            <a:ext cx="71485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32922" y="3170466"/>
            <a:ext cx="5080000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l</a:t>
            </a:r>
            <a:r>
              <a:rPr lang="vi-VN" sz="4000" dirty="0" smtClean="0">
                <a:solidFill>
                  <a:srgbClr val="FF0000"/>
                </a:solidFill>
                <a:cs typeface="Times New Roman" pitchFamily="18" charset="0"/>
              </a:rPr>
              <a:t>àm </a:t>
            </a:r>
            <a:r>
              <a:rPr lang="vi-VN" sz="4000" dirty="0">
                <a:solidFill>
                  <a:srgbClr val="FF0000"/>
                </a:solidFill>
                <a:cs typeface="Times New Roman" pitchFamily="18" charset="0"/>
              </a:rPr>
              <a:t>gì?</a:t>
            </a:r>
          </a:p>
        </p:txBody>
      </p:sp>
    </p:spTree>
    <p:extLst>
      <p:ext uri="{BB962C8B-B14F-4D97-AF65-F5344CB8AC3E}">
        <p14:creationId xmlns:p14="http://schemas.microsoft.com/office/powerpoint/2010/main" val="167036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69242" y="524063"/>
            <a:ext cx="4090515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>
                <a:solidFill>
                  <a:srgbClr val="FF0000"/>
                </a:solidFill>
                <a:latin typeface="+mn-lt"/>
              </a:rPr>
              <a:t>Sân trường em</a:t>
            </a:r>
            <a:endParaRPr lang="en-US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521176" y="1055353"/>
            <a:ext cx="5482060" cy="3964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Trong lớ</a:t>
            </a:r>
            <a:r>
              <a:rPr lang="en-US" sz="2600" dirty="0">
                <a:cs typeface="Times New Roman" panose="02020603050405020304" pitchFamily="18" charset="0"/>
              </a:rPr>
              <a:t>p</a:t>
            </a:r>
            <a:r>
              <a:rPr lang="vi-VN" sz="2600" dirty="0">
                <a:cs typeface="Times New Roman" panose="02020603050405020304" pitchFamily="18" charset="0"/>
              </a:rPr>
              <a:t>, chiếc bảng đen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Đang mơ về </a:t>
            </a:r>
            <a:r>
              <a:rPr lang="en-US" sz="2600" dirty="0">
                <a:cs typeface="Times New Roman" panose="02020603050405020304" pitchFamily="18" charset="0"/>
              </a:rPr>
              <a:t>p</a:t>
            </a:r>
            <a:r>
              <a:rPr lang="vi-VN" sz="2600" dirty="0">
                <a:cs typeface="Times New Roman" panose="02020603050405020304" pitchFamily="18" charset="0"/>
              </a:rPr>
              <a:t>hấn trắng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Chỉ có tiếng lá cây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Thì thầm cùng bóng nắng.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vi-VN" sz="12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Nhưng chỉ sớm mai thôi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Ngày tựu trường sẽ đến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Sân trường lại ng</a:t>
            </a:r>
            <a:r>
              <a:rPr lang="en-US" sz="2600" dirty="0" err="1">
                <a:cs typeface="Times New Roman" panose="02020603050405020304" pitchFamily="18" charset="0"/>
              </a:rPr>
              <a:t>ập</a:t>
            </a:r>
            <a:r>
              <a:rPr lang="vi-VN" sz="2600" dirty="0">
                <a:cs typeface="Times New Roman" panose="02020603050405020304" pitchFamily="18" charset="0"/>
              </a:rPr>
              <a:t> tràn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vi-VN" sz="2600" dirty="0">
                <a:cs typeface="Times New Roman" panose="02020603050405020304" pitchFamily="18" charset="0"/>
              </a:rPr>
              <a:t>Những niềm vui xao xuyến.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41461" y="1055353"/>
            <a:ext cx="5377642" cy="3747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Gặ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thầy cô quý mến 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Gặ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bạn bè thân yêu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Có bao nhiêu, bao nhiêu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Là những điều muốn nói.</a:t>
            </a:r>
          </a:p>
          <a:p>
            <a:pPr algn="l">
              <a:spcBef>
                <a:spcPts val="0"/>
              </a:spcBef>
            </a:pPr>
            <a:endParaRPr lang="vi-VN" sz="26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Tiếng trống trường mời gọi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Thầy cô đang mong chờ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Chúng em vào lớ</a:t>
            </a: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vi-VN" sz="2600" dirty="0">
                <a:solidFill>
                  <a:schemeClr val="tx1"/>
                </a:solidFill>
              </a:rPr>
              <a:t> mới</a:t>
            </a:r>
          </a:p>
          <a:p>
            <a:pPr algn="l">
              <a:spcBef>
                <a:spcPts val="0"/>
              </a:spcBef>
            </a:pPr>
            <a:r>
              <a:rPr lang="vi-VN" sz="2600" dirty="0">
                <a:solidFill>
                  <a:schemeClr val="tx1"/>
                </a:solidFill>
              </a:rPr>
              <a:t>Sân trường thành trang thơ...</a:t>
            </a:r>
          </a:p>
          <a:p>
            <a:pPr algn="r">
              <a:spcBef>
                <a:spcPts val="0"/>
              </a:spcBef>
            </a:pPr>
            <a:r>
              <a:rPr lang="vi-VN" sz="1400" dirty="0">
                <a:solidFill>
                  <a:schemeClr val="tx1"/>
                </a:solidFill>
              </a:rPr>
              <a:t>BÙI </a:t>
            </a:r>
            <a:r>
              <a:rPr lang="en-US" sz="1400" dirty="0">
                <a:solidFill>
                  <a:schemeClr val="tx1"/>
                </a:solidFill>
              </a:rPr>
              <a:t>HOÀNG</a:t>
            </a:r>
            <a:r>
              <a:rPr lang="vi-VN" sz="1400" dirty="0">
                <a:solidFill>
                  <a:schemeClr val="tx1"/>
                </a:solidFill>
              </a:rPr>
              <a:t> TÁM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10841051" y="455800"/>
            <a:ext cx="1292225" cy="582613"/>
          </a:xfrm>
          <a:prstGeom prst="flowChartTerminator">
            <a:avLst/>
          </a:prstGeom>
          <a:solidFill>
            <a:srgbClr val="00206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9" t="57399" r="24817" b="10432"/>
          <a:stretch/>
        </p:blipFill>
        <p:spPr>
          <a:xfrm>
            <a:off x="2545388" y="4802441"/>
            <a:ext cx="5574484" cy="19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05700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39994" y="2397983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M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72042" y="239798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Ù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4090" y="239798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A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36138" y="239798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68186" y="239798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0234" y="239798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U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1802" y="27580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B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3850" y="27580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À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75898" y="27580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I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07946" y="27580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39994" y="2758023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Á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72042" y="2758023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7946" y="311911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39994" y="3119116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72042" y="311911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04090" y="311911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39994" y="3479156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2042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04090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36138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68186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00234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32282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64330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96378" y="347915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11802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S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43850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Â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75898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07946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39994" y="3839196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R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72042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04090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Ờ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36138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68186" y="383919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G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75898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07946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39994" y="4199236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72042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V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504090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I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936138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Ệ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68186" y="4199236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79754" y="455668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911802" y="455668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343850" y="455668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775898" y="455668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07946" y="455668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639994" y="455668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615658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047706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479754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911802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343850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75898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207946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39994" y="491672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072042" y="491672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775898" y="527676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207946" y="527676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639994" y="5276768"/>
            <a:ext cx="432048" cy="36004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072042" y="527676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504090" y="527676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36138" y="5276768"/>
            <a:ext cx="432048" cy="360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4207946" y="2388892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1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479754" y="2758023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2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775898" y="3155467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3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231841" y="3515507"/>
            <a:ext cx="360369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4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479754" y="3836419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5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391636" y="4235575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6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047706" y="4559276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7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1160046" y="4953079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8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3343850" y="5349470"/>
            <a:ext cx="336476" cy="287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9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3138" y="868232"/>
            <a:ext cx="11353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vi-VN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1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39389" y="1002726"/>
            <a:ext cx="576064" cy="480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M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5453" y="100272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Ù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91517" y="100272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A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67581" y="100272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43645" y="100272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19709" y="100272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U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5133" y="1482775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B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1197" y="1482775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À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7261" y="1482775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I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63325" y="1482775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39389" y="1482775"/>
            <a:ext cx="576064" cy="480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Á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5453" y="1482775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63325" y="196423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9389" y="1964236"/>
            <a:ext cx="576064" cy="480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15453" y="196423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91517" y="196423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39389" y="2444290"/>
            <a:ext cx="576064" cy="480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15453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1517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67581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43645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19709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95771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71835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47899" y="2444290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35133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S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11197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Â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87261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63325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39389" y="2924343"/>
            <a:ext cx="576064" cy="480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R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15453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91517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Ờ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567581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143645" y="2924343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G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7261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T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63325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H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39389" y="3404392"/>
            <a:ext cx="576064" cy="480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Ư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15453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V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991517" y="3416584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I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67581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Ệ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43645" y="340439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N</a:t>
            </a:r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59069" y="3880999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35133" y="3880999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11197" y="3880999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87261" y="3880999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63325" y="3880999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839389" y="3880999"/>
            <a:ext cx="576064" cy="480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806941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383005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959069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535133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111197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687261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263325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839389" y="4361052"/>
            <a:ext cx="576064" cy="480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415453" y="4361052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687261" y="484110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263325" y="484110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839389" y="4841106"/>
            <a:ext cx="576064" cy="4800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415453" y="484110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991517" y="484110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567581" y="4841106"/>
            <a:ext cx="576064" cy="480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vi-VN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263325" y="990604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1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2959069" y="1482779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2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6" name="Oval 65">
            <a:hlinkClick r:id="rId4" action="ppaction://hlinksldjump"/>
          </p:cNvPr>
          <p:cNvSpPr/>
          <p:nvPr/>
        </p:nvSpPr>
        <p:spPr>
          <a:xfrm>
            <a:off x="4687261" y="2012704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3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7" name="Oval 66">
            <a:hlinkClick r:id="rId5" action="ppaction://hlinksldjump"/>
          </p:cNvPr>
          <p:cNvSpPr/>
          <p:nvPr/>
        </p:nvSpPr>
        <p:spPr>
          <a:xfrm>
            <a:off x="5295183" y="2492758"/>
            <a:ext cx="480492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4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959069" y="2920640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5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174911" y="3452848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6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0" name="Oval 69">
            <a:hlinkClick r:id="rId6" action="ppaction://hlinksldjump"/>
          </p:cNvPr>
          <p:cNvSpPr/>
          <p:nvPr/>
        </p:nvSpPr>
        <p:spPr>
          <a:xfrm>
            <a:off x="2383005" y="3884446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  <a:hlinkClick r:id="rId6" action="ppaction://hlinksldjump"/>
              </a:rPr>
              <a:t>7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1" name="Oval 70">
            <a:hlinkClick r:id="rId7" action="ppaction://hlinksldjump"/>
          </p:cNvPr>
          <p:cNvSpPr/>
          <p:nvPr/>
        </p:nvSpPr>
        <p:spPr>
          <a:xfrm>
            <a:off x="1199458" y="4409520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8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2" name="Oval 71">
            <a:hlinkClick r:id="rId8" action="ppaction://hlinksldjump"/>
          </p:cNvPr>
          <p:cNvSpPr/>
          <p:nvPr/>
        </p:nvSpPr>
        <p:spPr>
          <a:xfrm>
            <a:off x="4111197" y="4938042"/>
            <a:ext cx="448635" cy="3831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9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263325" y="1999369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V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894571" y="2002015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I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446706" y="2012700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Ế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991517" y="1999369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T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889624" y="2483020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T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30877" y="247942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R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030016" y="249275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Ư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99436" y="2491615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Ờ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143645" y="247102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N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751564" y="247102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G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295773" y="247102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H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903694" y="2479185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Ọ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494682" y="2492779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C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838796" y="4361048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K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383003" y="4373240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H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959067" y="4360267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A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566988" y="4361048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I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111197" y="4375039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G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719116" y="4371756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I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95180" y="4371756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Ả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871244" y="4361259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N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430877" y="4373240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G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04800" y="5664204"/>
            <a:ext cx="2590552" cy="9848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cs typeface="Times New Roman" pitchFamily="18" charset="0"/>
              </a:rPr>
              <a:t>Kết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quả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cột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dọc</a:t>
            </a:r>
            <a:r>
              <a:rPr lang="en-US" sz="2800" dirty="0">
                <a:cs typeface="Times New Roman" pitchFamily="18" charset="0"/>
              </a:rPr>
              <a:t>: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712219" y="486568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C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03230" y="4869945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Ô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3048" y="486451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G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436506" y="4868428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I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023372" y="4847099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Á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599436" y="4865485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O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247099" y="5664200"/>
            <a:ext cx="3456384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MÁI TRƯỜNG</a:t>
            </a:r>
            <a:endParaRPr lang="vi-VN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019563" y="3911376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C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569194" y="391873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H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116985" y="3917073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À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714746" y="392102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O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263325" y="3908829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C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853048" y="3929191"/>
            <a:ext cx="51234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>
                <a:cs typeface="Times New Roman" pitchFamily="18" charset="0"/>
              </a:rPr>
              <a:t>Ờ</a:t>
            </a:r>
            <a:endParaRPr lang="vi-VN" sz="2800" dirty="0">
              <a:cs typeface="Times New Roman" pitchFamily="18" charset="0"/>
            </a:endParaRPr>
          </a:p>
        </p:txBody>
      </p:sp>
      <p:sp>
        <p:nvSpPr>
          <p:cNvPr id="109" name="Right Arrow 108">
            <a:hlinkClick r:id="rId9" action="ppaction://hlinksldjump"/>
          </p:cNvPr>
          <p:cNvSpPr/>
          <p:nvPr/>
        </p:nvSpPr>
        <p:spPr>
          <a:xfrm>
            <a:off x="10735931" y="5910421"/>
            <a:ext cx="1117600" cy="711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2800"/>
          </a:p>
        </p:txBody>
      </p:sp>
      <p:pic>
        <p:nvPicPr>
          <p:cNvPr id="110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96800" y="37944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9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3" presetID="3" presetClass="emph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3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11957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</p:childTnLst>
        </p:cTn>
      </p:par>
    </p:tnLst>
    <p:bldLst>
      <p:bldP spid="2" grpId="0" animBg="1"/>
      <p:bldP spid="12" grpId="0" animBg="1"/>
      <p:bldP spid="31" grpId="0" animBg="1"/>
      <p:bldP spid="38" grpId="0" animBg="1"/>
      <p:bldP spid="48" grpId="0" animBg="1"/>
      <p:bldP spid="73" grpId="0"/>
      <p:bldP spid="74" grpId="0"/>
      <p:bldP spid="74" grpId="1"/>
      <p:bldP spid="75" grpId="0"/>
      <p:bldP spid="76" grpId="0"/>
      <p:bldP spid="77" grpId="0"/>
      <p:bldP spid="77" grpId="1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3" grpId="1"/>
      <p:bldP spid="94" grpId="0"/>
      <p:bldP spid="96" grpId="0"/>
      <p:bldP spid="97" grpId="0"/>
      <p:bldP spid="98" grpId="0"/>
      <p:bldP spid="98" grpId="1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9405" y="1193804"/>
            <a:ext cx="10753195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3: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bút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phấn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4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V)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79235" y="3627628"/>
            <a:ext cx="1921567" cy="134414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5400" dirty="0">
                <a:cs typeface="Times New Roman" pitchFamily="18" charset="0"/>
              </a:rPr>
              <a:t>VIẾT</a:t>
            </a:r>
            <a:endParaRPr lang="vi-VN" sz="6600" dirty="0">
              <a:cs typeface="Times New Roman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9956800" y="4953001"/>
            <a:ext cx="1316203" cy="1267524"/>
          </a:xfrm>
          <a:prstGeom prst="rect">
            <a:avLst/>
          </a:prstGeom>
        </p:spPr>
      </p:pic>
      <p:sp>
        <p:nvSpPr>
          <p:cNvPr id="6" name="AutoShape 2" descr="Cậu bé viết bài tập về nhà hoạt hình vector | Công cụ đồ họa AI Tải xuống  miễn phí - Pikbest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387" l="9961" r="91016">
                        <a14:foregroundMark x1="52734" y1="32617" x2="49902" y2="38477"/>
                        <a14:foregroundMark x1="55664" y1="57031" x2="66699" y2="84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1200" y="2626777"/>
            <a:ext cx="4368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1" y="1296921"/>
            <a:ext cx="11277600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hằng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9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T)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625790" y="3225801"/>
            <a:ext cx="6777317" cy="17272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dirty="0" err="1">
                <a:cs typeface="Times New Roman" pitchFamily="18" charset="0"/>
              </a:rPr>
              <a:t>Trường</a:t>
            </a:r>
            <a:r>
              <a:rPr lang="en-US" sz="4800" dirty="0">
                <a:cs typeface="Times New Roman" pitchFamily="18" charset="0"/>
              </a:rPr>
              <a:t> </a:t>
            </a:r>
            <a:r>
              <a:rPr lang="en-US" sz="4800" dirty="0" err="1">
                <a:cs typeface="Times New Roman" pitchFamily="18" charset="0"/>
              </a:rPr>
              <a:t>học</a:t>
            </a:r>
            <a:endParaRPr lang="vi-VN" sz="4800" dirty="0">
              <a:cs typeface="Times New Roman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9956800" y="4953001"/>
            <a:ext cx="1316203" cy="12675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3071532"/>
            <a:ext cx="4168588" cy="338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2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3768" y="1092200"/>
            <a:ext cx="11554586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7: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tuần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cs typeface="Times New Roman" pitchFamily="18" charset="0"/>
              </a:rPr>
              <a:t> C)</a:t>
            </a:r>
            <a:endParaRPr lang="vi-VN" sz="28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061" y="2567230"/>
            <a:ext cx="307450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cs typeface="Times New Roman" pitchFamily="18" charset="0"/>
              </a:rPr>
              <a:t>Chào</a:t>
            </a:r>
            <a:r>
              <a:rPr lang="en-US" sz="4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cs typeface="Times New Roman" pitchFamily="18" charset="0"/>
              </a:rPr>
              <a:t>cờ</a:t>
            </a:r>
            <a:endParaRPr lang="vi-VN" sz="4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10614903" y="5359401"/>
            <a:ext cx="1316203" cy="1267524"/>
          </a:xfrm>
          <a:prstGeom prst="rect">
            <a:avLst/>
          </a:prstGeom>
        </p:spPr>
      </p:pic>
      <p:pic>
        <p:nvPicPr>
          <p:cNvPr id="6" name="Picture 2" descr="Hình ảnh Phim Hoạt Hình Tiên Phong Trẻ, Ngày Trẻ Em, Sáu Một, Đội Thiếu  Niên Tiền Phong miễn phí tải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1" b="93750" l="10000" r="9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51" y="2089053"/>
            <a:ext cx="4775200" cy="477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51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235" y="1295405"/>
            <a:ext cx="11024363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8: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lễ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gồm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9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cái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bắt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chứ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K)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4328" y="3309472"/>
            <a:ext cx="5968269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cs typeface="Times New Roman" pitchFamily="18" charset="0"/>
              </a:rPr>
              <a:t>Khai</a:t>
            </a:r>
            <a:r>
              <a:rPr lang="en-US" sz="5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cs typeface="Times New Roman" pitchFamily="18" charset="0"/>
              </a:rPr>
              <a:t>giảng</a:t>
            </a:r>
            <a:endParaRPr lang="vi-VN" sz="5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9956800" y="4953001"/>
            <a:ext cx="1316203" cy="1267524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82143"/>
            <a:ext cx="6096001" cy="38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519" y="1295401"/>
            <a:ext cx="11096080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9: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nữ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C)</a:t>
            </a:r>
            <a:endParaRPr lang="vi-VN" sz="2800" dirty="0">
              <a:solidFill>
                <a:srgbClr val="0000FF"/>
              </a:solidFill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36325" y="2952119"/>
            <a:ext cx="3959675" cy="16256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800" dirty="0" err="1"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48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4800" dirty="0" err="1">
                <a:ea typeface="Tahoma" pitchFamily="34" charset="0"/>
                <a:cs typeface="Times New Roman" pitchFamily="18" charset="0"/>
              </a:rPr>
              <a:t>giáo</a:t>
            </a:r>
            <a:endParaRPr lang="vi-VN" sz="4800" dirty="0"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4323" r="12594" b="13541"/>
          <a:stretch/>
        </p:blipFill>
        <p:spPr>
          <a:xfrm>
            <a:off x="9956800" y="4953001"/>
            <a:ext cx="1316203" cy="1267524"/>
          </a:xfrm>
          <a:prstGeom prst="rect">
            <a:avLst/>
          </a:prstGeom>
        </p:spPr>
      </p:pic>
      <p:pic>
        <p:nvPicPr>
          <p:cNvPr id="6" name="Picture 2" descr="Giáo viên Vector đồ họa Giáo dục Clip nghệ thuật Hoạt hình - png tải về -  Miễn phí trong suốt Phim Hoạt Hình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4" b="90000" l="10000" r="93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269" y="2665673"/>
            <a:ext cx="4262967" cy="426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20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4143</TotalTime>
  <Words>1168</Words>
  <Application>Microsoft Office PowerPoint</Application>
  <PresentationFormat>Custom</PresentationFormat>
  <Paragraphs>311</Paragraphs>
  <Slides>23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4_Office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72</cp:revision>
  <dcterms:created xsi:type="dcterms:W3CDTF">2021-11-01T08:16:43Z</dcterms:created>
  <dcterms:modified xsi:type="dcterms:W3CDTF">2025-10-12T14:47:51Z</dcterms:modified>
</cp:coreProperties>
</file>