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4" r:id="rId1"/>
    <p:sldMasterId id="2147483711" r:id="rId2"/>
    <p:sldMasterId id="2147483684" r:id="rId3"/>
    <p:sldMasterId id="2147483697" r:id="rId4"/>
  </p:sldMasterIdLst>
  <p:notesMasterIdLst>
    <p:notesMasterId r:id="rId33"/>
  </p:notesMasterIdLst>
  <p:handoutMasterIdLst>
    <p:handoutMasterId r:id="rId34"/>
  </p:handoutMasterIdLst>
  <p:sldIdLst>
    <p:sldId id="369" r:id="rId5"/>
    <p:sldId id="508" r:id="rId6"/>
    <p:sldId id="558" r:id="rId7"/>
    <p:sldId id="513" r:id="rId8"/>
    <p:sldId id="478" r:id="rId9"/>
    <p:sldId id="536" r:id="rId10"/>
    <p:sldId id="548" r:id="rId11"/>
    <p:sldId id="550" r:id="rId12"/>
    <p:sldId id="490" r:id="rId13"/>
    <p:sldId id="492" r:id="rId14"/>
    <p:sldId id="543" r:id="rId15"/>
    <p:sldId id="552" r:id="rId16"/>
    <p:sldId id="553" r:id="rId17"/>
    <p:sldId id="555" r:id="rId18"/>
    <p:sldId id="540" r:id="rId19"/>
    <p:sldId id="499" r:id="rId20"/>
    <p:sldId id="489" r:id="rId21"/>
    <p:sldId id="495" r:id="rId22"/>
    <p:sldId id="496" r:id="rId23"/>
    <p:sldId id="497" r:id="rId24"/>
    <p:sldId id="501" r:id="rId25"/>
    <p:sldId id="498" r:id="rId26"/>
    <p:sldId id="556" r:id="rId27"/>
    <p:sldId id="547" r:id="rId28"/>
    <p:sldId id="486" r:id="rId29"/>
    <p:sldId id="484" r:id="rId30"/>
    <p:sldId id="485" r:id="rId31"/>
    <p:sldId id="487" r:id="rId32"/>
  </p:sldIdLst>
  <p:sldSz cx="9144000" cy="5143500" type="screen16x9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entury Schoolbook" pitchFamily="18" charset="0"/>
      <p:regular r:id="rId39"/>
      <p:bold r:id="rId40"/>
      <p:italic r:id="rId41"/>
      <p:boldItalic r:id="rId42"/>
    </p:embeddedFont>
    <p:embeddedFont>
      <p:font typeface="Dosis" charset="0"/>
      <p:regular r:id="rId43"/>
      <p:bold r:id="rId44"/>
    </p:embeddedFont>
    <p:embeddedFont>
      <p:font typeface="Barriecito" charset="0"/>
      <p:regular r:id="rId45"/>
      <p:bold r:id="rId46"/>
    </p:embeddedFont>
    <p:embeddedFont>
      <p:font typeface="Calibri Light" pitchFamily="34" charset="0"/>
      <p:regular r:id="rId47"/>
      <p:italic r:id="rId48"/>
    </p:embeddedFont>
    <p:embeddedFont>
      <p:font typeface="Book Antiqua" pitchFamily="18" charset="0"/>
      <p:regular r:id="rId49"/>
      <p:bold r:id="rId50"/>
      <p:italic r:id="rId51"/>
      <p:boldItalic r:id="rId52"/>
    </p:embeddedFont>
    <p:embeddedFont>
      <p:font typeface="Comic Sans MS" pitchFamily="66" charset="0"/>
      <p:regular r:id="rId53"/>
      <p:bold r:id="rId54"/>
      <p:italic r:id="rId55"/>
      <p:boldItalic r:id="rId56"/>
    </p:embeddedFont>
    <p:embeddedFont>
      <p:font typeface="Engravers MT" pitchFamily="18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A8"/>
    <a:srgbClr val="FF0000"/>
    <a:srgbClr val="EAB200"/>
    <a:srgbClr val="C79005"/>
    <a:srgbClr val="4C3DB7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89327" autoAdjust="0"/>
  </p:normalViewPr>
  <p:slideViewPr>
    <p:cSldViewPr snapToGrid="0">
      <p:cViewPr>
        <p:scale>
          <a:sx n="86" d="100"/>
          <a:sy n="86" d="100"/>
        </p:scale>
        <p:origin x="-416" y="-1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45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9915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listen to the chant to get the rythm</a:t>
            </a:r>
          </a:p>
          <a:p>
            <a:r>
              <a:rPr lang="x-none" dirty="0"/>
              <a:t>make their own chants</a:t>
            </a:r>
          </a:p>
        </p:txBody>
      </p:sp>
    </p:spTree>
    <p:extLst>
      <p:ext uri="{BB962C8B-B14F-4D97-AF65-F5344CB8AC3E}">
        <p14:creationId xmlns:p14="http://schemas.microsoft.com/office/powerpoint/2010/main" val="184979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give picture cues</a:t>
            </a:r>
          </a:p>
        </p:txBody>
      </p:sp>
    </p:spTree>
    <p:extLst>
      <p:ext uri="{BB962C8B-B14F-4D97-AF65-F5344CB8AC3E}">
        <p14:creationId xmlns:p14="http://schemas.microsoft.com/office/powerpoint/2010/main" val="140646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56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…. the day…</a:t>
            </a:r>
          </a:p>
        </p:txBody>
      </p:sp>
    </p:spTree>
    <p:extLst>
      <p:ext uri="{BB962C8B-B14F-4D97-AF65-F5344CB8AC3E}">
        <p14:creationId xmlns:p14="http://schemas.microsoft.com/office/powerpoint/2010/main" val="253951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74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082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smtClean="0"/>
              <a:t>Note: </a:t>
            </a:r>
            <a:r>
              <a:rPr lang="en-US" sz="1400" smtClean="0"/>
              <a:t>Teacher may use</a:t>
            </a:r>
            <a:r>
              <a:rPr lang="en-US" sz="1400" baseline="0" smtClean="0"/>
              <a:t> the pictures to help pupils review all the learnt words/ phrases before having them present their products.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97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1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5BF67-8FB0-0885-5C5D-2E4820BF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C15AC6-AE47-041A-F6A9-BFAD35F44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10B7BA-9179-6F41-CFE1-4D86F3B4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903CF3-D9A4-29A6-F929-F8488CBC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AF8E27-96CB-E711-6A9A-39C4CD9F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25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59A8B-6291-393D-B5E3-F44315DE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A2F2F-3ACB-E361-B82D-9011D8A1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C22588-C6B8-AA97-4876-23F4510C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AF7D3F-74AF-EE50-DEDE-D6131F34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6B780C-B537-F2F5-06BD-C96F3904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8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6193C3-F775-3453-60C5-3EB8250B4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DA4D02-7034-9C27-3B65-A94AF81C8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88600-3CD3-EFBE-12CE-F090F212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D842F8-0CFE-CB0B-56CB-B1480DE1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EBEF4-EF8E-0BF5-A9CA-3374A337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725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47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29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2170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DB9E2B-070F-CED9-2F73-9E851DB5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1C935-2E50-0C3E-7790-A739571F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6A4A4-0FBC-FAEF-7FA7-AD8B6BCF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36D77F-70DA-D7CF-83D6-58A2BBA2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47E0F9-7500-D786-FD3D-001DA381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7911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4560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C4BB1B-45F5-B0C2-A7BA-7668F7515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586" y="785406"/>
            <a:ext cx="7772400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10577" y="1267421"/>
            <a:ext cx="1466692" cy="50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684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2211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414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-313515" y="22873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C4BB1B-45F5-B0C2-A7BA-7668F7515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586" y="785406"/>
            <a:ext cx="7772400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10577" y="1267421"/>
            <a:ext cx="1466692" cy="50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4983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14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7BE81-DF82-D324-A439-CF1F4BD3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1FF67-5E5F-DA6E-D34D-FD3984B1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62432F-C2A5-0672-55F9-A0047448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B55910-AE3E-CE7A-7FB1-7B2BF15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C28AC9-F82D-165E-6B14-5A5D06C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124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98DA8-CA10-7B2C-43B9-E6120829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EF737-63A6-543E-9D98-9972867E7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E36ED-BD6E-F026-AFD8-A98659C3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0E7102-D7C0-C88E-87C4-DF1AE54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11E2D-EB23-3B25-A9B4-3CC0938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1A0C9-99C6-9F11-8EE7-580D8BF3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362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52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C4BB1B-45F5-B0C2-A7BA-7668F7515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586" y="785406"/>
            <a:ext cx="7772400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8110577" y="1267421"/>
            <a:ext cx="1466692" cy="50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8611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1A7537-8861-3C5A-6846-01DB87F4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999"/>
            <a:ext cx="9384000" cy="52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38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80726" y="190236"/>
            <a:ext cx="3776700" cy="68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CONTENT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7" y="330908"/>
            <a:ext cx="5265583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read AND complete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9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7EFFB2-FB12-D70B-F0DE-C13EB7C9D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4670" y="3269983"/>
            <a:ext cx="3419330" cy="192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16123" y="227951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PROJECT</a:t>
            </a:r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0CC32-268F-C39B-E35D-BA97DA5A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B5F8CE-3DC0-37C6-7266-3452E5C7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756153-2ECA-6DFD-1941-56F32967E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365918-22DA-CEA5-FB47-B56E989D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BB25A5-8440-6C10-41FC-085B81D66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5733BB-0411-8C1B-A3F1-FD44D523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6C7056-10E4-622D-DC36-DCCB7C84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F91902-562C-FC73-E7B3-91B85113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126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AFE46-1108-3250-929D-41DA89D5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69C6A5-6217-5D38-53D7-F0ED5688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56DB2E-9211-41BB-6C9F-8EBD5940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E55E6A-35D0-E99B-7F8B-CAC3A10F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39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1A9870-41F6-4E78-3C0C-0720BCF4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9D9B13-94FF-40FA-54F4-31B98439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23E350-DD4D-B37F-827B-D4DBB4DD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580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DF0F0-AA2C-CF6E-9C4E-7F394A9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A0C96A-C1C9-8D04-C383-099363BB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3C61F-3BD4-44EE-D660-19CD6362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142DC2-7CDF-1BF6-54D1-8F09F8CF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765591-1BD3-382A-920A-CF535666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54A28-E182-F324-9ECD-DE0FFD67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8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7A264-48CE-1839-FBC6-2A647323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1E19A1-E13E-98DE-BF56-371FD4078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738675-D6F1-F159-8C47-025A3D24B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7FBB42-14AC-5D94-6E4C-229A11E8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838E86-4F67-CEB7-A9D2-ABA4A7B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EBCB5-65A3-330E-93A4-6112A62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813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7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B4971A-4A5B-F0B9-0437-169B0302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FC0B48-8C24-2D63-295F-BDBB1DC3B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26CDB-4BB7-DE50-3BBC-318FA0D9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BE46B0-2438-5815-4E7B-5699343C1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CA11B9-5302-4167-6BFC-B13849781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0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4" r:id="rId12"/>
    <p:sldLayoutId id="2147483784" r:id="rId13"/>
    <p:sldLayoutId id="21474837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81" r:id="rId6"/>
    <p:sldLayoutId id="2147483782" r:id="rId7"/>
    <p:sldLayoutId id="2147483783" r:id="rId8"/>
    <p:sldLayoutId id="214748378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  <p:sldLayoutId id="2147483779" r:id="rId5"/>
    <p:sldLayoutId id="21474837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0" r:id="rId12"/>
    <p:sldLayoutId id="2147483776" r:id="rId13"/>
    <p:sldLayoutId id="2147483777" r:id="rId14"/>
    <p:sldLayoutId id="2147483726" r:id="rId15"/>
    <p:sldLayoutId id="2147483727" r:id="rId16"/>
    <p:sldLayoutId id="214748375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1F0FF0D-F6C0-F0B1-0372-E21ED1D48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0E8DF562-0B5C-6405-3ED1-7EF382D4C0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47D7427-664C-F3CD-60D4-35458E66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8" y="941374"/>
            <a:ext cx="5112293" cy="3612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FEDE6D-1E5A-2A30-4685-4E5C900FE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85" y="955046"/>
            <a:ext cx="5112293" cy="36126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3D13E12-AE49-34F3-55DD-EE004B04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05" y="941374"/>
            <a:ext cx="5124791" cy="36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762292" y="2472426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5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write.</a:t>
            </a:r>
            <a:endParaRPr sz="4500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202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EADEA82D-7843-2B49-3703-E52305277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F56F419-9E2B-F6E6-39C9-FA22DB6DD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EDC669-61B2-9EBF-D2C2-25B983E2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31" r="50000"/>
          <a:stretch/>
        </p:blipFill>
        <p:spPr>
          <a:xfrm>
            <a:off x="2309941" y="955046"/>
            <a:ext cx="3001751" cy="3385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A45F04-0EE6-22FF-9340-ACDBE9166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974" y="1048931"/>
            <a:ext cx="2590936" cy="3664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8639E4-CF3B-C734-3493-33EE5902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789" y="1287626"/>
            <a:ext cx="2590936" cy="36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2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EADEA82D-7843-2B49-3703-E52305277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F56F419-9E2B-F6E6-39C9-FA22DB6DD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8ECDA5-77F8-478C-2DD5-C1A9433D1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50" y="1254846"/>
            <a:ext cx="8450381" cy="26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xmlns="" id="{C5601CB1-D35C-DC68-5B81-3564FBF282BF}"/>
              </a:ext>
            </a:extLst>
          </p:cNvPr>
          <p:cNvSpPr txBox="1">
            <a:spLocks/>
          </p:cNvSpPr>
          <p:nvPr/>
        </p:nvSpPr>
        <p:spPr>
          <a:xfrm>
            <a:off x="831746" y="879150"/>
            <a:ext cx="7519774" cy="335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defRPr sz="5200" b="1" i="0" u="none" strike="noStrike" cap="none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 am……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Lan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…….., I go to school on……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Monday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..…… I do housework on……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…..…… On Sundays, I……</a:t>
            </a:r>
            <a:r>
              <a:rPr lang="x-none" sz="3500" b="0" i="1" dirty="0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listen to </a:t>
            </a:r>
            <a:r>
              <a:rPr lang="x-none" sz="3500" b="0" i="1">
                <a:solidFill>
                  <a:schemeClr val="accent6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music</a:t>
            </a:r>
            <a:r>
              <a:rPr lang="x-none" sz="3500" b="0" i="1" smtClean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………..What </a:t>
            </a:r>
            <a:r>
              <a:rPr lang="x-none" sz="3500" b="0" i="1" dirty="0">
                <a:solidFill>
                  <a:srgbClr val="7030A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do you do at the weekend?</a:t>
            </a:r>
            <a:endParaRPr lang="x-none" sz="3500" b="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524436" y="2431027"/>
            <a:ext cx="6584512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Project</a:t>
            </a:r>
            <a:endParaRPr sz="4500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04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716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521615-E53D-7FC2-C49F-22BF92C7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34" y="931062"/>
            <a:ext cx="5802226" cy="3263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16736E-9E52-F654-96A9-60FF6E32A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328" y="841911"/>
            <a:ext cx="5802226" cy="3263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FBABE2-298F-5EE8-E6CA-6CBD0325D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681" y="752759"/>
            <a:ext cx="5802226" cy="3263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636F49-EBB4-2F13-1F30-3214E1E6E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894" y="752759"/>
            <a:ext cx="5802226" cy="3263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7F34EA-C31A-669F-8914-2646A4844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541" y="458622"/>
            <a:ext cx="5802226" cy="32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1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80C1A1-1B01-1121-A079-200B0109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94" y="866266"/>
            <a:ext cx="5740400" cy="322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4EBF59-82CB-C2B6-0801-B8DECAF2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12" y="1077924"/>
            <a:ext cx="5740400" cy="3228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C9D026-1515-9855-89DB-82F26F6C4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023" y="1289582"/>
            <a:ext cx="57404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575525-7307-1F62-F754-66145C3B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95" y="712425"/>
            <a:ext cx="6224862" cy="3501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459570-3934-2A9A-B920-9DBE43DB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89" y="821007"/>
            <a:ext cx="6224862" cy="35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2958FD-F151-DF0E-64F1-C9313BE73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42" y="675010"/>
            <a:ext cx="4943715" cy="3493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C7BDE0-2A60-4536-B472-2B220070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143" y="973718"/>
            <a:ext cx="4943715" cy="3493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090279-B644-A38E-CC9E-C85CBFAD2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44" y="1272426"/>
            <a:ext cx="4943715" cy="3493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DFD708-CA01-3F68-FF1E-05EEF9FB0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145" y="1422426"/>
            <a:ext cx="4943715" cy="3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177514" y="1573150"/>
            <a:ext cx="6858000" cy="17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97A1C79-CFE5-7628-39AA-172343DB8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443218" y="754613"/>
            <a:ext cx="6289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71" y="2597699"/>
            <a:ext cx="4736775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450184" y="2620256"/>
            <a:ext cx="500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PERIOD 6</a:t>
            </a: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322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A59820-2B71-68C2-982E-4DD90EBF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89" y="687540"/>
            <a:ext cx="4822691" cy="3407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8CC03A-0FD0-CDD9-DA0C-10E560C4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089" y="837540"/>
            <a:ext cx="4822691" cy="3407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2ACA47-E78E-B187-B3AF-9D1687A6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02" y="1020472"/>
            <a:ext cx="4822691" cy="3407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628002-3CC1-3753-3B32-EF07131CB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220" y="1268582"/>
            <a:ext cx="4822691" cy="34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38745F-2611-83E1-65AF-5DDD6DE83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55" y="871608"/>
            <a:ext cx="5441256" cy="3845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6F55D3-F874-8ABE-AC63-0D2B5D37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89" y="871608"/>
            <a:ext cx="5441256" cy="38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BDB565-C36A-CAAF-9D90-B588FAC27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6" r="3330" b="20431"/>
          <a:stretch/>
        </p:blipFill>
        <p:spPr>
          <a:xfrm>
            <a:off x="2672907" y="1633889"/>
            <a:ext cx="2732810" cy="2554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AF297F-3917-2D1A-2BDC-D96481C61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181" y="1169893"/>
            <a:ext cx="2161604" cy="3057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C2B81C-5AA5-C63D-AD03-52F151309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181" y="1382796"/>
            <a:ext cx="2161604" cy="3057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F207E0-33BD-2C2D-82DE-A094059D6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455" y="1276344"/>
            <a:ext cx="2161604" cy="30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6BD8B9-FB84-9CA4-E775-42B8A29A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25" y="599543"/>
            <a:ext cx="7616138" cy="42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110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495E9D-A594-8412-EFFC-E64A5996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3" y="1485900"/>
            <a:ext cx="3327400" cy="1871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DA52D8-E725-192A-4CAB-7FEBA5B4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5803536" y="165607"/>
            <a:ext cx="2631804" cy="92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258340-10EF-9A4C-0772-1D4562E1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b="27188"/>
          <a:stretch/>
        </p:blipFill>
        <p:spPr>
          <a:xfrm>
            <a:off x="4265646" y="1174500"/>
            <a:ext cx="3761484" cy="18016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2D69331-3238-3219-F9C3-489BFABFF820}"/>
              </a:ext>
            </a:extLst>
          </p:cNvPr>
          <p:cNvSpPr txBox="1">
            <a:spLocks/>
          </p:cNvSpPr>
          <p:nvPr/>
        </p:nvSpPr>
        <p:spPr>
          <a:xfrm>
            <a:off x="37830" y="451482"/>
            <a:ext cx="770255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x-none" dirty="0">
                <a:solidFill>
                  <a:srgbClr val="007CA8"/>
                </a:solidFill>
              </a:rPr>
              <a:t>BE A CHANT COMPOSER</a:t>
            </a:r>
            <a:r>
              <a:rPr lang="en-US" dirty="0">
                <a:solidFill>
                  <a:srgbClr val="007CA8"/>
                </a:solidFill>
              </a:rPr>
              <a:t>!</a:t>
            </a:r>
            <a:endParaRPr lang="x-none" dirty="0">
              <a:solidFill>
                <a:srgbClr val="007C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B8F43-223B-0F11-52BA-D2791109FF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1450" y="349250"/>
            <a:ext cx="7702550" cy="635000"/>
          </a:xfrm>
        </p:spPr>
        <p:txBody>
          <a:bodyPr>
            <a:normAutofit fontScale="90000"/>
          </a:bodyPr>
          <a:lstStyle/>
          <a:p>
            <a:r>
              <a:rPr lang="x-none" dirty="0">
                <a:solidFill>
                  <a:srgbClr val="007CA8"/>
                </a:solidFill>
              </a:rPr>
              <a:t>BE A CHANT COMPOSER</a:t>
            </a:r>
            <a:r>
              <a:rPr lang="en-US" dirty="0">
                <a:solidFill>
                  <a:srgbClr val="007CA8"/>
                </a:solidFill>
              </a:rPr>
              <a:t>!</a:t>
            </a:r>
            <a:endParaRPr lang="x-none" dirty="0">
              <a:solidFill>
                <a:srgbClr val="007CA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35C32C-6189-B7BC-6DC5-BFD6EBBE2D32}"/>
              </a:ext>
            </a:extLst>
          </p:cNvPr>
          <p:cNvSpPr txBox="1"/>
          <p:nvPr/>
        </p:nvSpPr>
        <p:spPr>
          <a:xfrm>
            <a:off x="247115" y="951868"/>
            <a:ext cx="570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Music, music, music.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listen to music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Sun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FB4838-1352-8374-54E7-DEBA509CE3E2}"/>
              </a:ext>
            </a:extLst>
          </p:cNvPr>
          <p:cNvSpPr txBox="1"/>
          <p:nvPr/>
        </p:nvSpPr>
        <p:spPr>
          <a:xfrm>
            <a:off x="4116387" y="2219659"/>
            <a:ext cx="570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Football, football, football.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play football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Sun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Track 35">
            <a:hlinkClick r:id="" action="ppaction://media"/>
            <a:extLst>
              <a:ext uri="{FF2B5EF4-FFF2-40B4-BE49-F238E27FC236}">
                <a16:creationId xmlns:a16="http://schemas.microsoft.com/office/drawing/2014/main" xmlns="" id="{9396BA39-550C-8125-C733-852302E67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7537" y="445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A58A59-F90A-3870-93C1-3D72613BAA3E}"/>
              </a:ext>
            </a:extLst>
          </p:cNvPr>
          <p:cNvSpPr txBox="1"/>
          <p:nvPr/>
        </p:nvSpPr>
        <p:spPr>
          <a:xfrm>
            <a:off x="269944" y="1833086"/>
            <a:ext cx="498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Fridays, Fridays, Fridays.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do you do on Fridays?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do housework on Fridays</a:t>
            </a:r>
            <a:r>
              <a:rPr lang="en-US" sz="30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x-none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3C4C06-0CEB-E056-B068-FEC9F4DB9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309" t="49429" b="-22309"/>
          <a:stretch/>
        </p:blipFill>
        <p:spPr>
          <a:xfrm>
            <a:off x="2682000" y="491965"/>
            <a:ext cx="4734872" cy="156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DF9F7B-0581-7185-F69E-3BB2F8154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r="2684" b="27188"/>
          <a:stretch/>
        </p:blipFill>
        <p:spPr>
          <a:xfrm>
            <a:off x="5778339" y="1900376"/>
            <a:ext cx="3184177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228A67-7165-642E-93D2-73F8AA8B00D7}"/>
              </a:ext>
            </a:extLst>
          </p:cNvPr>
          <p:cNvSpPr txBox="1"/>
          <p:nvPr/>
        </p:nvSpPr>
        <p:spPr>
          <a:xfrm>
            <a:off x="266213" y="795031"/>
            <a:ext cx="5548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Mon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days, Mondays, Mondays.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do you do on Mondays?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do homework on Mondays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281926-F56F-12F5-0496-13E98B70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99" y="1266022"/>
            <a:ext cx="2844275" cy="2009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C8379C-D525-D2FA-65A5-8DAA69992B16}"/>
              </a:ext>
            </a:extLst>
          </p:cNvPr>
          <p:cNvSpPr txBox="1"/>
          <p:nvPr/>
        </p:nvSpPr>
        <p:spPr>
          <a:xfrm>
            <a:off x="341826" y="2571750"/>
            <a:ext cx="586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Tuesdays,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days,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days.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do you do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days?</a:t>
            </a:r>
            <a:b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 do homework on </a:t>
            </a:r>
            <a:r>
              <a:rPr lang="x-none" sz="320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Tues</a:t>
            </a:r>
            <a:r>
              <a:rPr lang="x-none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days</a:t>
            </a:r>
            <a:r>
              <a:rPr lang="en-US" sz="3200" b="0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x-none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5285587" y="129615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205190" y="129474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573961" y="1209147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2800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review</a:t>
            </a:r>
            <a:endParaRPr sz="2800" b="1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1641595" y="347646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5184525" y="137592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319033" y="234002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373333" y="233237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264922" y="233990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2" name="Google Shape;3122;p3"/>
          <p:cNvSpPr txBox="1"/>
          <p:nvPr/>
        </p:nvSpPr>
        <p:spPr>
          <a:xfrm>
            <a:off x="2241747" y="2388266"/>
            <a:ext cx="3191689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Read and complete.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505444" y="3545714"/>
            <a:ext cx="3220244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r>
              <a:rPr kumimoji="0" 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137438" y="1349037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Project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292206" y="231113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</a:t>
            </a: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corner </a:t>
            </a:r>
            <a:endParaRPr lang="en-US" sz="2800" b="1" smtClean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smtClean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5666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799" y="1101617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57;p39">
            <a:extLst>
              <a:ext uri="{FF2B5EF4-FFF2-40B4-BE49-F238E27FC236}">
                <a16:creationId xmlns:a16="http://schemas.microsoft.com/office/drawing/2014/main" xmlns="" id="{6F31A4D7-CB0E-CD80-D9CD-2A70E95124E1}"/>
              </a:ext>
            </a:extLst>
          </p:cNvPr>
          <p:cNvSpPr txBox="1">
            <a:spLocks/>
          </p:cNvSpPr>
          <p:nvPr/>
        </p:nvSpPr>
        <p:spPr>
          <a:xfrm>
            <a:off x="439375" y="429167"/>
            <a:ext cx="5605210" cy="594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What day is it today? </a:t>
            </a:r>
          </a:p>
        </p:txBody>
      </p:sp>
      <p:sp>
        <p:nvSpPr>
          <p:cNvPr id="4" name="Google Shape;2657;p39">
            <a:extLst>
              <a:ext uri="{FF2B5EF4-FFF2-40B4-BE49-F238E27FC236}">
                <a16:creationId xmlns:a16="http://schemas.microsoft.com/office/drawing/2014/main" xmlns="" id="{14505101-C623-82DA-081C-77427BB130E4}"/>
              </a:ext>
            </a:extLst>
          </p:cNvPr>
          <p:cNvSpPr txBox="1">
            <a:spLocks/>
          </p:cNvSpPr>
          <p:nvPr/>
        </p:nvSpPr>
        <p:spPr>
          <a:xfrm>
            <a:off x="-521770" y="1932900"/>
            <a:ext cx="711790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What do you do on …? </a:t>
            </a:r>
          </a:p>
        </p:txBody>
      </p:sp>
      <p:sp>
        <p:nvSpPr>
          <p:cNvPr id="5" name="Google Shape;2657;p39">
            <a:extLst>
              <a:ext uri="{FF2B5EF4-FFF2-40B4-BE49-F238E27FC236}">
                <a16:creationId xmlns:a16="http://schemas.microsoft.com/office/drawing/2014/main" xmlns="" id="{EAC8D271-6DF7-0BFD-149C-1994D88C8C8D}"/>
              </a:ext>
            </a:extLst>
          </p:cNvPr>
          <p:cNvSpPr txBox="1">
            <a:spLocks/>
          </p:cNvSpPr>
          <p:nvPr/>
        </p:nvSpPr>
        <p:spPr>
          <a:xfrm>
            <a:off x="3573838" y="2544863"/>
            <a:ext cx="6044586" cy="107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 go to school. </a:t>
            </a:r>
          </a:p>
        </p:txBody>
      </p:sp>
      <p:sp>
        <p:nvSpPr>
          <p:cNvPr id="6" name="Google Shape;2657;p39">
            <a:extLst>
              <a:ext uri="{FF2B5EF4-FFF2-40B4-BE49-F238E27FC236}">
                <a16:creationId xmlns:a16="http://schemas.microsoft.com/office/drawing/2014/main" xmlns="" id="{952C0E76-0786-64E7-9FE8-5FAB9C5B842B}"/>
              </a:ext>
            </a:extLst>
          </p:cNvPr>
          <p:cNvSpPr txBox="1">
            <a:spLocks/>
          </p:cNvSpPr>
          <p:nvPr/>
        </p:nvSpPr>
        <p:spPr>
          <a:xfrm>
            <a:off x="3949170" y="3622708"/>
            <a:ext cx="4190831" cy="1520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EAB200"/>
                </a:solidFill>
                <a:latin typeface="Comic Sans MS" panose="030F0702030302020204" pitchFamily="66" charset="0"/>
              </a:rPr>
              <a:t>I study at school. </a:t>
            </a:r>
          </a:p>
        </p:txBody>
      </p:sp>
      <p:sp>
        <p:nvSpPr>
          <p:cNvPr id="7" name="Google Shape;2657;p39">
            <a:extLst>
              <a:ext uri="{FF2B5EF4-FFF2-40B4-BE49-F238E27FC236}">
                <a16:creationId xmlns:a16="http://schemas.microsoft.com/office/drawing/2014/main" xmlns="" id="{AF150E74-3E22-9B41-C38E-4FCAA953C87C}"/>
              </a:ext>
            </a:extLst>
          </p:cNvPr>
          <p:cNvSpPr txBox="1">
            <a:spLocks/>
          </p:cNvSpPr>
          <p:nvPr/>
        </p:nvSpPr>
        <p:spPr>
          <a:xfrm>
            <a:off x="3649465" y="893127"/>
            <a:ext cx="419083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b="1" dirty="0">
                <a:solidFill>
                  <a:srgbClr val="EAB200"/>
                </a:solidFill>
                <a:latin typeface="Comic Sans MS" panose="030F0702030302020204" pitchFamily="66" charset="0"/>
              </a:rPr>
              <a:t>It’s …</a:t>
            </a:r>
            <a:r>
              <a:rPr lang="en-US" sz="7200" b="1" dirty="0">
                <a:solidFill>
                  <a:srgbClr val="EAB2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7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2"/>
      <p:bldP spid="5" grpId="2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81973" y="2668411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</a:t>
            </a:r>
            <a:r>
              <a:rPr lang="vi-VN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lang="en-US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complete</a:t>
            </a:r>
            <a:r>
              <a:rPr lang="vi-VN" sz="4500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4500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142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199C64-F7D4-E616-709E-95366E85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4" y="738169"/>
            <a:ext cx="8873592" cy="34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4CE2A1-282A-DDA9-0BAC-CDBA96F42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282"/>
            <a:ext cx="9212579" cy="2582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73DA6A-0086-3FD1-EEB3-3467108D7985}"/>
              </a:ext>
            </a:extLst>
          </p:cNvPr>
          <p:cNvSpPr txBox="1"/>
          <p:nvPr/>
        </p:nvSpPr>
        <p:spPr>
          <a:xfrm>
            <a:off x="1750703" y="2458801"/>
            <a:ext cx="110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i="1" dirty="0">
                <a:solidFill>
                  <a:srgbClr val="FF0000"/>
                </a:solidFill>
              </a:rPr>
              <a:t>go to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A6EBA6-E234-5C11-718A-7F5F198BBFED}"/>
              </a:ext>
            </a:extLst>
          </p:cNvPr>
          <p:cNvSpPr txBox="1"/>
          <p:nvPr/>
        </p:nvSpPr>
        <p:spPr>
          <a:xfrm>
            <a:off x="4321651" y="2397246"/>
            <a:ext cx="110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i="1" dirty="0">
                <a:solidFill>
                  <a:srgbClr val="FF0000"/>
                </a:solidFill>
              </a:rPr>
              <a:t>go to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C011CD-3A36-498C-DEE0-699D03A51BBA}"/>
              </a:ext>
            </a:extLst>
          </p:cNvPr>
          <p:cNvSpPr txBox="1"/>
          <p:nvPr/>
        </p:nvSpPr>
        <p:spPr>
          <a:xfrm>
            <a:off x="6732579" y="2520357"/>
            <a:ext cx="1207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do housework</a:t>
            </a:r>
            <a:endParaRPr lang="x-none" sz="1600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E1436B-CB0A-19C5-CB9F-9565C0FD6D94}"/>
              </a:ext>
            </a:extLst>
          </p:cNvPr>
          <p:cNvSpPr txBox="1"/>
          <p:nvPr/>
        </p:nvSpPr>
        <p:spPr>
          <a:xfrm>
            <a:off x="8232573" y="2397246"/>
            <a:ext cx="101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watch TV</a:t>
            </a:r>
            <a:endParaRPr lang="x-none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EFBC8C-FF74-EBDA-AAF2-254F24E33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832" y="1318261"/>
            <a:ext cx="7515968" cy="1691640"/>
          </a:xfrm>
        </p:spPr>
        <p:txBody>
          <a:bodyPr>
            <a:noAutofit/>
          </a:bodyPr>
          <a:lstStyle/>
          <a:p>
            <a:pPr algn="l"/>
            <a: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  <a:t> </a:t>
            </a:r>
            <a:b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</a:br>
            <a: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  <a:t>I am………….., I go to school on</a:t>
            </a:r>
            <a: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  <a:t>……..…… </a:t>
            </a:r>
            <a:r>
              <a:rPr lang="en-US" sz="2800" b="0" i="1" smtClean="0">
                <a:solidFill>
                  <a:srgbClr val="7030A0"/>
                </a:solidFill>
                <a:latin typeface="Century Schoolbook" panose="02040604050505020304" pitchFamily="18" charset="0"/>
              </a:rPr>
              <a:t/>
            </a:r>
            <a:br>
              <a:rPr lang="en-US" sz="2800" b="0" i="1" smtClean="0">
                <a:solidFill>
                  <a:srgbClr val="7030A0"/>
                </a:solidFill>
                <a:latin typeface="Century Schoolbook" panose="02040604050505020304" pitchFamily="18" charset="0"/>
              </a:rPr>
            </a:br>
            <a:r>
              <a:rPr lang="x-none" sz="2800" b="0" i="1" smtClean="0">
                <a:solidFill>
                  <a:srgbClr val="7030A0"/>
                </a:solidFill>
                <a:latin typeface="Century Schoolbook" panose="02040604050505020304" pitchFamily="18" charset="0"/>
              </a:rPr>
              <a:t>I </a:t>
            </a:r>
            <a:r>
              <a:rPr lang="x-none" sz="2800" b="0" i="1" dirty="0">
                <a:solidFill>
                  <a:srgbClr val="7030A0"/>
                </a:solidFill>
                <a:latin typeface="Century Schoolbook" panose="02040604050505020304" pitchFamily="18" charset="0"/>
              </a:rPr>
              <a:t>do housework on………..…… On Sundays, </a:t>
            </a:r>
            <a: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  <a:t>I</a:t>
            </a:r>
            <a:r>
              <a:rPr lang="x-none" sz="2800" b="0" i="1" smtClean="0">
                <a:solidFill>
                  <a:srgbClr val="7030A0"/>
                </a:solidFill>
                <a:latin typeface="Century Schoolbook" panose="02040604050505020304" pitchFamily="18" charset="0"/>
              </a:rPr>
              <a:t>……………..</a:t>
            </a:r>
            <a:r>
              <a:rPr lang="en-US" sz="2800" i="1" smtClean="0">
                <a:solidFill>
                  <a:srgbClr val="7030A0"/>
                </a:solidFill>
                <a:latin typeface="Century Schoolbook" panose="02040604050505020304" pitchFamily="18" charset="0"/>
              </a:rPr>
              <a:t>What do you do at the weekend?</a:t>
            </a:r>
            <a: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  <a:t/>
            </a:r>
            <a:br>
              <a:rPr lang="x-none" sz="2800" b="0" i="1">
                <a:solidFill>
                  <a:srgbClr val="7030A0"/>
                </a:solidFill>
                <a:latin typeface="Century Schoolbook" panose="02040604050505020304" pitchFamily="18" charset="0"/>
              </a:rPr>
            </a:br>
            <a:endParaRPr lang="x-none" sz="2800" b="0" i="1" dirty="0">
              <a:solidFill>
                <a:srgbClr val="7030A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7560" y="311658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7E29B1D8-0D1C-9549-B5D0-DCEE2D2D4C7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78461BCD-6997-1D4F-B94E-5C1BBE732653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</TotalTime>
  <Words>210</Words>
  <Application>Microsoft Office PowerPoint</Application>
  <PresentationFormat>On-screen Show (16:9)</PresentationFormat>
  <Paragraphs>56</Paragraphs>
  <Slides>28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Baskerville</vt:lpstr>
      <vt:lpstr>Century Schoolbook</vt:lpstr>
      <vt:lpstr>Dosis</vt:lpstr>
      <vt:lpstr>Barriecito</vt:lpstr>
      <vt:lpstr>Calibri Light</vt:lpstr>
      <vt:lpstr>Book Antiqua</vt:lpstr>
      <vt:lpstr>Comic Sans MS</vt:lpstr>
      <vt:lpstr>American Typewriter</vt:lpstr>
      <vt:lpstr>Engravers MT</vt:lpstr>
      <vt:lpstr>1_Custom Design</vt:lpstr>
      <vt:lpstr>2_Basic English for Korean Speakers Workshop by Slidesgo</vt:lpstr>
      <vt:lpstr>1_Basic English for Korean Speakers Workshop by Slidesgo</vt:lpstr>
      <vt:lpstr>Custom Design</vt:lpstr>
      <vt:lpstr>PowerPoint Presentation</vt:lpstr>
      <vt:lpstr>My week </vt:lpstr>
      <vt:lpstr>01</vt:lpstr>
      <vt:lpstr>Warm-up</vt:lpstr>
      <vt:lpstr>PowerPoint Presentation</vt:lpstr>
      <vt:lpstr>Activity 4 Read and complete.</vt:lpstr>
      <vt:lpstr>PowerPoint Presentation</vt:lpstr>
      <vt:lpstr>PowerPoint Presentation</vt:lpstr>
      <vt:lpstr>  I am………….., I go to school on……..……  I do housework on………..…… On Sundays, I……………..What do you do at the weekend? </vt:lpstr>
      <vt:lpstr>PowerPoint Presentation</vt:lpstr>
      <vt:lpstr>Activity 5 Let’s write.</vt:lpstr>
      <vt:lpstr>PowerPoint Presentation</vt:lpstr>
      <vt:lpstr>PowerPoint Presentation</vt:lpstr>
      <vt:lpstr>PowerPoint Presentation</vt:lpstr>
      <vt:lpstr>Activity 3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&amp; wrap-up</vt:lpstr>
      <vt:lpstr>PowerPoint Presentation</vt:lpstr>
      <vt:lpstr>BE A CHANT COMPOSER!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</cp:lastModifiedBy>
  <cp:revision>103</cp:revision>
  <dcterms:modified xsi:type="dcterms:W3CDTF">2025-10-16T07:56:43Z</dcterms:modified>
</cp:coreProperties>
</file>