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5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70" r:id="rId11"/>
    <p:sldId id="264" r:id="rId12"/>
  </p:sldIdLst>
  <p:sldSz cx="12192000" cy="6858000"/>
  <p:notesSz cx="6858000" cy="9144000"/>
  <p:embeddedFontLst>
    <p:embeddedFont>
      <p:font typeface="#9Slide03 Kaleko 105 Round" panose="020B0604020202020204" charset="0"/>
      <p:regular r:id="rId13"/>
    </p:embeddedFont>
    <p:embeddedFont>
      <p:font typeface="#9Slide07 Hillda" panose="020B0604020202020204" charset="0"/>
      <p:regular r:id="rId14"/>
    </p:embeddedFont>
    <p:embeddedFont>
      <p:font typeface="Be Vietnam" panose="020B0604020202020204" charset="0"/>
      <p:regular r:id="rId15"/>
    </p:embeddedFont>
    <p:embeddedFont>
      <p:font typeface="Bungee" panose="020B0604020202020204" charset="0"/>
      <p:regular r:id="rId1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9B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37F6-9931-FE94-3A21-EA074657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CE46D-997D-E495-2185-345E0B434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B0BD3-7386-6C1E-6DAA-A2126E6D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29A5-30BA-14C3-B466-0F7E77BB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96ED-31ED-7A38-2486-1EFA3C56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2821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CEA8-C4DF-4FB6-3A9A-3D4F695D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C4E9F-7579-F2D3-59D9-9CF133498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3F34-56CF-A1D6-E0C8-D55BD45E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4E8AE-75D0-8AEB-2202-74CCC760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76BBB-1C1A-11A2-5E83-D429E78D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44081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84A72-F81B-ACEE-9DAB-32BB6C01F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1ECF1-A176-F1B2-CFBB-4EB44F644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6CD45-3301-D94D-5CE5-1285ACB6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7C34-46AE-8DC5-3460-E2F3D463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A9AC5-DCFE-4918-2B41-F0A57BCC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2387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F3EE-8ECC-5F91-3589-389EABA3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CD76-1209-0574-3CB4-41C29ADEC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89A3-B130-2F43-914F-C5A6731A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D59F-77C0-422C-EFE4-83CDFE76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2FDF8-50C7-888F-4821-9AB72E04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0595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2127-987E-B976-24AA-19F094C6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B349-86C8-2EDC-DF74-D3CBC9DF7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C385C-ECD4-5A39-941C-982792FA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385C6-6D9D-CB21-C587-12285637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B7B0D-CCAE-B2DE-EBAB-1C7F964C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8128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30F5-F5A6-597A-687B-FA0448D7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2097-A992-DF0E-CD8D-12F4DB863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5D0B6-9267-8EA1-ADAD-3DE551F44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D0B24-637A-D483-643C-5863DDCD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5059F-0AAC-7C90-1C66-1876C93D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F9D8F-DFF2-E686-49AE-94010E58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0558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57A1-71E5-C54C-AD1A-6999B44E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B4CD4-2055-18BA-CE9F-7CF3C2D44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B650-4C4B-438B-F5EE-76DC04AD2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B6AE4-48C8-21B0-45C3-7C55E8487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DFAD7-D5B4-97C6-D39D-846846E9E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A2838-7B99-3199-B1C3-F1407ED8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8E31A6-18FC-0F4B-5145-2E74C005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C13E2-D6E9-3E29-01FB-512E8493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3143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730F-39B9-E1D6-3C42-2C279471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28363-CC9D-DD58-8915-6731DE00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53F66-A469-4BDE-C588-7B308432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4C231-FBF3-1034-E1A3-4F9B27EB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418889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A5E7B-2570-DE3D-EA3B-9205713A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AD77E-7A2B-04A0-ECBA-A53C0BA9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07792-F2BC-2AC6-9D56-DEF9E988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8569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2529-CA7D-3324-FD75-31B88EA6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7E01-01CB-4A03-8A2E-1E61D2670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60D82-F149-A8CB-0891-CEB3BE9E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68D3F-FFA3-04CA-DE6A-66E92B40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76241-9E40-5AF6-DB43-B1075120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2994E-3FD9-C3BE-48A1-D620D3C0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14677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A753-8401-79E1-4863-4B1864F8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E4D47-0B0D-5AA7-0B2E-376C6CE25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EF344-ECBA-4AB9-C25F-05BDA0418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EFD3F-616F-A42D-C239-8C965531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31628-2340-6D76-0249-750DE90C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70FCC-CC38-F5C6-9A88-F0C21439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5929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4C513-9864-FF40-4D21-79244829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1A40-8F6B-ADCB-4E34-3D04CD6A2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3F715-99D6-EFC0-5E22-9033610B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3CFD8-1551-4526-A17D-076995B0BC1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FD1DC-D57A-9BC1-AB5F-8E6B77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4CCB-B14C-1AE7-1970-D158F4612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FA28B1-FD6E-4CCC-8726-F08D59B19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04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sv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in the park&#10;&#10;Description automatically generated">
            <a:extLst>
              <a:ext uri="{FF2B5EF4-FFF2-40B4-BE49-F238E27FC236}">
                <a16:creationId xmlns:a16="http://schemas.microsoft.com/office/drawing/2014/main" id="{ED632F0F-F27B-0DA5-EE71-ACEC8577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832248-2442-D8D8-DCCE-21DF353B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7243409" cy="20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>
            <a:off x="9593009" y="685801"/>
            <a:ext cx="1913191" cy="996899"/>
          </a:xfrm>
          <a:custGeom>
            <a:avLst/>
            <a:gdLst/>
            <a:ahLst/>
            <a:cxnLst/>
            <a:rect l="l" t="t" r="r" b="b"/>
            <a:pathLst>
              <a:path w="2869787" h="1495349">
                <a:moveTo>
                  <a:pt x="0" y="0"/>
                </a:moveTo>
                <a:lnTo>
                  <a:pt x="2869787" y="0"/>
                </a:lnTo>
                <a:lnTo>
                  <a:pt x="2869787" y="1495349"/>
                </a:lnTo>
                <a:lnTo>
                  <a:pt x="0" y="1495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7116"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2585525" y="1758676"/>
            <a:ext cx="8708215" cy="225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b="1" u="sng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Câu</a:t>
            </a: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 1:</a:t>
            </a:r>
            <a:r>
              <a:rPr lang="en-US" sz="2800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Sau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Em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2585525" y="3470275"/>
            <a:ext cx="8708215" cy="168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b="1" u="sng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Câu</a:t>
            </a: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 2:</a:t>
            </a:r>
            <a:r>
              <a:rPr lang="en-US" sz="2800" b="1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Hoàn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thiện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3231288" y="4654888"/>
            <a:ext cx="7964081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b="1" u="sng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Dặn</a:t>
            </a: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 </a:t>
            </a:r>
            <a:r>
              <a:rPr lang="en-US" sz="2800" b="1" u="sng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dò</a:t>
            </a: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"/>
                <a:cs typeface="Times New Roman" panose="02020603050405020304" pitchFamily="18" charset="0"/>
                <a:sym typeface="Be Vietnam Ultra-Bold"/>
              </a:rPr>
              <a:t>:</a:t>
            </a:r>
            <a:r>
              <a:rPr lang="en-US" sz="2800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Hoàn </a:t>
            </a:r>
            <a:r>
              <a:rPr lang="en-US" sz="2800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thành</a:t>
            </a:r>
            <a:r>
              <a:rPr lang="en-US" sz="2800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bài</a:t>
            </a:r>
            <a:r>
              <a:rPr lang="en-US" sz="2800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: </a:t>
            </a:r>
            <a:r>
              <a:rPr lang="en-US" sz="2800" b="1" i="1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Tự</a:t>
            </a:r>
            <a:r>
              <a:rPr lang="en-US" sz="2800" b="1" i="1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 </a:t>
            </a:r>
            <a:r>
              <a:rPr lang="en-US" sz="2800" b="1" i="1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đánh</a:t>
            </a:r>
            <a:r>
              <a:rPr lang="en-US" sz="2800" b="1" i="1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 </a:t>
            </a:r>
            <a:r>
              <a:rPr lang="en-US" sz="2800" b="1" i="1" dirty="0" err="1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giá</a:t>
            </a:r>
            <a:r>
              <a:rPr lang="en-US" sz="2800" b="1" i="1" dirty="0">
                <a:solidFill>
                  <a:srgbClr val="152A69"/>
                </a:solidFill>
                <a:latin typeface="Times New Roman" panose="02020603050405020304" pitchFamily="18" charset="0"/>
                <a:ea typeface="Be Vietnam Ultra-Bold Italics"/>
                <a:cs typeface="Times New Roman" panose="02020603050405020304" pitchFamily="18" charset="0"/>
                <a:sym typeface="Be Vietnam Ultra-Bold Italics"/>
              </a:rPr>
              <a:t>.</a:t>
            </a:r>
          </a:p>
        </p:txBody>
      </p:sp>
      <p:grpSp>
        <p:nvGrpSpPr>
          <p:cNvPr id="58" name="Group 8">
            <a:extLst>
              <a:ext uri="{FF2B5EF4-FFF2-40B4-BE49-F238E27FC236}">
                <a16:creationId xmlns:a16="http://schemas.microsoft.com/office/drawing/2014/main" id="{C165A0C3-2AE4-DD08-A49C-E87CF56150C8}"/>
              </a:ext>
            </a:extLst>
          </p:cNvPr>
          <p:cNvGrpSpPr/>
          <p:nvPr/>
        </p:nvGrpSpPr>
        <p:grpSpPr>
          <a:xfrm>
            <a:off x="2546425" y="-193229"/>
            <a:ext cx="7099148" cy="1468837"/>
            <a:chOff x="0" y="155436"/>
            <a:chExt cx="11347400" cy="2314030"/>
          </a:xfrm>
        </p:grpSpPr>
        <p:grpSp>
          <p:nvGrpSpPr>
            <p:cNvPr id="59" name="Group 9">
              <a:extLst>
                <a:ext uri="{FF2B5EF4-FFF2-40B4-BE49-F238E27FC236}">
                  <a16:creationId xmlns:a16="http://schemas.microsoft.com/office/drawing/2014/main" id="{DF4A3177-18A1-072A-E28B-7C7DC3900D6D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id="{1E9A3D86-CB05-6C87-4948-0479C2599FCF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65" name="TextBox 11">
                <a:extLst>
                  <a:ext uri="{FF2B5EF4-FFF2-40B4-BE49-F238E27FC236}">
                    <a16:creationId xmlns:a16="http://schemas.microsoft.com/office/drawing/2014/main" id="{60993FE8-6B3E-7813-2B04-B9E4FBCD605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69512" tIns="69512" rIns="69512" bIns="69512" rtlCol="0" anchor="ctr"/>
              <a:lstStyle/>
              <a:p>
                <a:pPr algn="ctr">
                  <a:lnSpc>
                    <a:spcPts val="1937"/>
                  </a:lnSpc>
                </a:pPr>
                <a:endParaRPr sz="12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EA342D-9AA3-30AE-C1BD-5A562303F849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492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0"/>
                </a:lnSpc>
              </a:pPr>
              <a:r>
                <a:rPr lang="en-US" sz="28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CỦNG CỐ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5E24FAE-0D67-1F6C-26C9-32934820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EFC92F8-3FB3-A857-315B-D1B2647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1443B56-5020-9A67-9777-A5854DCD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  <p:sp>
        <p:nvSpPr>
          <p:cNvPr id="48" name="Freeform 4">
            <a:extLst>
              <a:ext uri="{FF2B5EF4-FFF2-40B4-BE49-F238E27FC236}">
                <a16:creationId xmlns:a16="http://schemas.microsoft.com/office/drawing/2014/main" id="{74071B84-2CE4-B8BB-76FF-7CC08D034A87}"/>
              </a:ext>
            </a:extLst>
          </p:cNvPr>
          <p:cNvSpPr/>
          <p:nvPr/>
        </p:nvSpPr>
        <p:spPr>
          <a:xfrm>
            <a:off x="502729" y="2408614"/>
            <a:ext cx="1603785" cy="2926049"/>
          </a:xfrm>
          <a:custGeom>
            <a:avLst/>
            <a:gdLst/>
            <a:ahLst/>
            <a:cxnLst/>
            <a:rect l="l" t="t" r="r" b="b"/>
            <a:pathLst>
              <a:path w="3174507" h="5060809">
                <a:moveTo>
                  <a:pt x="0" y="0"/>
                </a:moveTo>
                <a:lnTo>
                  <a:pt x="3174507" y="0"/>
                </a:lnTo>
                <a:lnTo>
                  <a:pt x="3174507" y="5060809"/>
                </a:lnTo>
                <a:lnTo>
                  <a:pt x="0" y="5060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06B45742-2FFA-1891-498F-4F0780D857FF}"/>
              </a:ext>
            </a:extLst>
          </p:cNvPr>
          <p:cNvSpPr/>
          <p:nvPr/>
        </p:nvSpPr>
        <p:spPr>
          <a:xfrm>
            <a:off x="1009174" y="4449386"/>
            <a:ext cx="2254442" cy="2078100"/>
          </a:xfrm>
          <a:custGeom>
            <a:avLst/>
            <a:gdLst/>
            <a:ahLst/>
            <a:cxnLst/>
            <a:rect l="l" t="t" r="r" b="b"/>
            <a:pathLst>
              <a:path w="5038480" h="4058267">
                <a:moveTo>
                  <a:pt x="0" y="0"/>
                </a:moveTo>
                <a:lnTo>
                  <a:pt x="5038481" y="0"/>
                </a:lnTo>
                <a:lnTo>
                  <a:pt x="5038481" y="4058267"/>
                </a:lnTo>
                <a:lnTo>
                  <a:pt x="0" y="4058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DCBC37A6-888A-93DA-086F-A61CB27E73C4}"/>
              </a:ext>
            </a:extLst>
          </p:cNvPr>
          <p:cNvSpPr/>
          <p:nvPr/>
        </p:nvSpPr>
        <p:spPr>
          <a:xfrm>
            <a:off x="10274154" y="3980172"/>
            <a:ext cx="1665349" cy="2877828"/>
          </a:xfrm>
          <a:custGeom>
            <a:avLst/>
            <a:gdLst/>
            <a:ahLst/>
            <a:cxnLst/>
            <a:rect l="l" t="t" r="r" b="b"/>
            <a:pathLst>
              <a:path w="3015150" h="4530963">
                <a:moveTo>
                  <a:pt x="0" y="0"/>
                </a:moveTo>
                <a:lnTo>
                  <a:pt x="3015150" y="0"/>
                </a:lnTo>
                <a:lnTo>
                  <a:pt x="3015150" y="4530963"/>
                </a:lnTo>
                <a:lnTo>
                  <a:pt x="0" y="45309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253A-ADB2-9058-A1CA-5CD808F38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9414E-B6C7-4A8B-E24D-98B4D2554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134EDC65-96C6-DD7B-FEC0-B61B219D2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17">
            <a:extLst>
              <a:ext uri="{FF2B5EF4-FFF2-40B4-BE49-F238E27FC236}">
                <a16:creationId xmlns:a16="http://schemas.microsoft.com/office/drawing/2014/main" id="{2133B190-BC20-7AD2-69C0-B527573435ED}"/>
              </a:ext>
            </a:extLst>
          </p:cNvPr>
          <p:cNvSpPr/>
          <p:nvPr/>
        </p:nvSpPr>
        <p:spPr>
          <a:xfrm>
            <a:off x="-327479" y="2377440"/>
            <a:ext cx="3957647" cy="4682045"/>
          </a:xfrm>
          <a:custGeom>
            <a:avLst/>
            <a:gdLst/>
            <a:ahLst/>
            <a:cxnLst/>
            <a:rect l="l" t="t" r="r" b="b"/>
            <a:pathLst>
              <a:path w="2366519" h="2775975">
                <a:moveTo>
                  <a:pt x="0" y="0"/>
                </a:moveTo>
                <a:lnTo>
                  <a:pt x="2366519" y="0"/>
                </a:lnTo>
                <a:lnTo>
                  <a:pt x="2366519" y="2775975"/>
                </a:lnTo>
                <a:lnTo>
                  <a:pt x="0" y="277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ADAD7-4F94-125A-67BC-FF89915D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95" y="140204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87E03EA8-D680-5004-D09A-CF278B1B9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29" y="125925"/>
            <a:ext cx="11518719" cy="65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03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253A-ADB2-9058-A1CA-5CD808F38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9414E-B6C7-4A8B-E24D-98B4D2554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134EDC65-96C6-DD7B-FEC0-B61B219D2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17">
            <a:extLst>
              <a:ext uri="{FF2B5EF4-FFF2-40B4-BE49-F238E27FC236}">
                <a16:creationId xmlns:a16="http://schemas.microsoft.com/office/drawing/2014/main" id="{2133B190-BC20-7AD2-69C0-B527573435ED}"/>
              </a:ext>
            </a:extLst>
          </p:cNvPr>
          <p:cNvSpPr/>
          <p:nvPr/>
        </p:nvSpPr>
        <p:spPr>
          <a:xfrm>
            <a:off x="-327479" y="2377440"/>
            <a:ext cx="3957647" cy="4682045"/>
          </a:xfrm>
          <a:custGeom>
            <a:avLst/>
            <a:gdLst/>
            <a:ahLst/>
            <a:cxnLst/>
            <a:rect l="l" t="t" r="r" b="b"/>
            <a:pathLst>
              <a:path w="2366519" h="2775975">
                <a:moveTo>
                  <a:pt x="0" y="0"/>
                </a:moveTo>
                <a:lnTo>
                  <a:pt x="2366519" y="0"/>
                </a:lnTo>
                <a:lnTo>
                  <a:pt x="2366519" y="2775975"/>
                </a:lnTo>
                <a:lnTo>
                  <a:pt x="0" y="277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9DB190-6A8B-CB51-B709-C66CD0FA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277" y="605653"/>
            <a:ext cx="2548284" cy="804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8DDCB3-3AD4-E2BE-69C7-80093D62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722" y="1652124"/>
            <a:ext cx="3999323" cy="11095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3C843C-8A2C-0005-451C-8341FCA5D93D}"/>
              </a:ext>
            </a:extLst>
          </p:cNvPr>
          <p:cNvGrpSpPr/>
          <p:nvPr/>
        </p:nvGrpSpPr>
        <p:grpSpPr>
          <a:xfrm>
            <a:off x="3442335" y="3086636"/>
            <a:ext cx="7466774" cy="3046988"/>
            <a:chOff x="3442335" y="3086636"/>
            <a:chExt cx="7466774" cy="30469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7257BB-E6C8-3112-453D-60D48D0B2925}"/>
                </a:ext>
              </a:extLst>
            </p:cNvPr>
            <p:cNvSpPr txBox="1"/>
            <p:nvPr/>
          </p:nvSpPr>
          <p:spPr>
            <a:xfrm>
              <a:off x="3442335" y="3086636"/>
              <a:ext cx="741349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Những</a:t>
              </a:r>
              <a:r>
                <a:rPr lang="en-GB" sz="96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 </a:t>
              </a:r>
              <a:r>
                <a:rPr lang="en-GB" sz="96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bài</a:t>
              </a:r>
              <a:r>
                <a:rPr lang="en-GB" sz="96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 </a:t>
              </a:r>
              <a:r>
                <a:rPr lang="en-GB" sz="96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học</a:t>
              </a:r>
              <a:r>
                <a:rPr lang="en-GB" sz="96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Hillda" pitchFamily="2" charset="-93"/>
                </a:rPr>
                <a:t> hay</a:t>
              </a:r>
              <a:endParaRPr lang="vi-VN" sz="9600" dirty="0">
                <a:ln w="3175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  <a:latin typeface="#9Slide07 Hillda" pitchFamily="2" charset="-93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6CC22A-4D7C-416A-7204-A273ADB3AA82}"/>
                </a:ext>
              </a:extLst>
            </p:cNvPr>
            <p:cNvSpPr txBox="1"/>
            <p:nvPr/>
          </p:nvSpPr>
          <p:spPr>
            <a:xfrm>
              <a:off x="3495611" y="3086636"/>
              <a:ext cx="741349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 err="1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Những</a:t>
              </a:r>
              <a:r>
                <a:rPr lang="en-GB" sz="9600" dirty="0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 </a:t>
              </a:r>
              <a:r>
                <a:rPr lang="en-GB" sz="9600" dirty="0" err="1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bài</a:t>
              </a:r>
              <a:r>
                <a:rPr lang="en-GB" sz="9600" dirty="0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 </a:t>
              </a:r>
              <a:r>
                <a:rPr lang="en-GB" sz="9600" dirty="0" err="1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học</a:t>
              </a:r>
              <a:r>
                <a:rPr lang="en-GB" sz="9600" dirty="0">
                  <a:gradFill>
                    <a:gsLst>
                      <a:gs pos="49000">
                        <a:schemeClr val="accent5">
                          <a:lumMod val="60000"/>
                          <a:lumOff val="40000"/>
                        </a:scheme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#9Slide07 Hillda" pitchFamily="2" charset="-93"/>
                </a:rPr>
                <a:t> hay</a:t>
              </a:r>
              <a:endParaRPr lang="vi-VN" sz="9600" dirty="0">
                <a:gradFill>
                  <a:gsLst>
                    <a:gs pos="49000">
                      <a:schemeClr val="accent5">
                        <a:lumMod val="60000"/>
                        <a:lumOff val="40000"/>
                      </a:schemeClr>
                    </a:gs>
                    <a:gs pos="48000">
                      <a:srgbClr val="FF0000"/>
                    </a:gs>
                  </a:gsLst>
                  <a:lin ang="5400000" scaled="1"/>
                </a:gradFill>
                <a:latin typeface="#9Slide07 Hillda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94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253A-ADB2-9058-A1CA-5CD808F38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9414E-B6C7-4A8B-E24D-98B4D2554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134EDC65-96C6-DD7B-FEC0-B61B219D2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17">
            <a:extLst>
              <a:ext uri="{FF2B5EF4-FFF2-40B4-BE49-F238E27FC236}">
                <a16:creationId xmlns:a16="http://schemas.microsoft.com/office/drawing/2014/main" id="{2133B190-BC20-7AD2-69C0-B527573435ED}"/>
              </a:ext>
            </a:extLst>
          </p:cNvPr>
          <p:cNvSpPr/>
          <p:nvPr/>
        </p:nvSpPr>
        <p:spPr>
          <a:xfrm>
            <a:off x="-327479" y="2377440"/>
            <a:ext cx="3957647" cy="4682045"/>
          </a:xfrm>
          <a:custGeom>
            <a:avLst/>
            <a:gdLst/>
            <a:ahLst/>
            <a:cxnLst/>
            <a:rect l="l" t="t" r="r" b="b"/>
            <a:pathLst>
              <a:path w="2366519" h="2775975">
                <a:moveTo>
                  <a:pt x="0" y="0"/>
                </a:moveTo>
                <a:lnTo>
                  <a:pt x="2366519" y="0"/>
                </a:lnTo>
                <a:lnTo>
                  <a:pt x="2366519" y="2775975"/>
                </a:lnTo>
                <a:lnTo>
                  <a:pt x="0" y="277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C1C11-04FC-92AE-1046-02D21A03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362" y="2131428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70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5B81-7212-35FF-979D-8CE4C020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9CBB-4F74-C892-839E-4923AB62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E2974480-80E8-561F-86BF-A5D39EF202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E0A42-5D90-B116-AE57-D456AE262C09}"/>
              </a:ext>
            </a:extLst>
          </p:cNvPr>
          <p:cNvSpPr/>
          <p:nvPr/>
        </p:nvSpPr>
        <p:spPr>
          <a:xfrm>
            <a:off x="1481328" y="681037"/>
            <a:ext cx="9628632" cy="512978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/>
              <a:t>Câu 1 trang 48 SGK Tiếng Việt lớp 5 Tập 1: Chọn 1 trong 2 đề sau:</a:t>
            </a:r>
          </a:p>
          <a:p>
            <a:endParaRPr lang="vi-VN" sz="2800" dirty="0"/>
          </a:p>
          <a:p>
            <a:pPr marL="514350" indent="-514350">
              <a:buAutoNum type="alphaLcParenR"/>
            </a:pPr>
            <a:r>
              <a:rPr lang="vi-VN" sz="2800" dirty="0"/>
              <a:t>Viết đoạn văn nêu cảm nghĩ của em về một bạn học sinh (trong một tác phẩm đã học ở bài 3) chăm chỉ thực hành. Trang trí hoặc vẽ minh </a:t>
            </a:r>
            <a:r>
              <a:rPr lang="vi-VN" sz="2800" dirty="0" err="1"/>
              <a:t>hoạ</a:t>
            </a:r>
            <a:r>
              <a:rPr lang="vi-VN" sz="2800" dirty="0"/>
              <a:t> cho bài viết.</a:t>
            </a:r>
            <a:endParaRPr lang="en-GB" sz="2800" dirty="0"/>
          </a:p>
          <a:p>
            <a:pPr marL="514350" indent="-514350">
              <a:buAutoNum type="alphaLcParenR"/>
            </a:pPr>
            <a:endParaRPr lang="vi-VN" sz="2800" dirty="0"/>
          </a:p>
          <a:p>
            <a:pPr marL="514350" indent="-514350">
              <a:buAutoNum type="alphaLcParenR"/>
            </a:pPr>
            <a:r>
              <a:rPr lang="vi-VN" sz="2800" dirty="0"/>
              <a:t>Viết đoạn văn kể về một lần em thực hành vận dụng bài học vào thực tế. Trang trí hoặc vẽ minh </a:t>
            </a:r>
            <a:r>
              <a:rPr lang="vi-VN" sz="2800" dirty="0" err="1"/>
              <a:t>hoạ</a:t>
            </a:r>
            <a:r>
              <a:rPr lang="vi-VN" sz="2800" dirty="0"/>
              <a:t> cho bài viết</a:t>
            </a:r>
          </a:p>
        </p:txBody>
      </p:sp>
    </p:spTree>
    <p:extLst>
      <p:ext uri="{BB962C8B-B14F-4D97-AF65-F5344CB8AC3E}">
        <p14:creationId xmlns:p14="http://schemas.microsoft.com/office/powerpoint/2010/main" val="3112783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5B81-7212-35FF-979D-8CE4C020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E2974480-80E8-561F-86BF-A5D39EF202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E0A42-5D90-B116-AE57-D456AE262C09}"/>
              </a:ext>
            </a:extLst>
          </p:cNvPr>
          <p:cNvSpPr/>
          <p:nvPr/>
        </p:nvSpPr>
        <p:spPr>
          <a:xfrm>
            <a:off x="591312" y="462216"/>
            <a:ext cx="11009376" cy="603065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0D1E71-EA6A-244E-42DB-4F26934DEBC1}"/>
              </a:ext>
            </a:extLst>
          </p:cNvPr>
          <p:cNvSpPr/>
          <p:nvPr/>
        </p:nvSpPr>
        <p:spPr>
          <a:xfrm>
            <a:off x="1170432" y="841248"/>
            <a:ext cx="2724912" cy="768095"/>
          </a:xfrm>
          <a:prstGeom prst="roundRect">
            <a:avLst/>
          </a:prstGeom>
          <a:solidFill>
            <a:srgbClr val="FA89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bg1"/>
                </a:solidFill>
                <a:latin typeface="#9Slide03 Kaleko 105 Round" pitchFamily="2" charset="-93"/>
              </a:rPr>
              <a:t>Gợi</a:t>
            </a:r>
            <a:r>
              <a:rPr lang="en-GB" sz="4400" dirty="0">
                <a:solidFill>
                  <a:schemeClr val="bg1"/>
                </a:solidFill>
                <a:latin typeface="#9Slide03 Kaleko 105 Round" pitchFamily="2" charset="-93"/>
              </a:rPr>
              <a:t> ý </a:t>
            </a:r>
            <a:endParaRPr lang="vi-VN" sz="4400" dirty="0">
              <a:solidFill>
                <a:schemeClr val="bg1"/>
              </a:solidFill>
              <a:latin typeface="#9Slide03 Kaleko 105 Round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E86B2-6BFD-FEA4-D973-F6DD4CC0A8C8}"/>
              </a:ext>
            </a:extLst>
          </p:cNvPr>
          <p:cNvSpPr txBox="1"/>
          <p:nvPr/>
        </p:nvSpPr>
        <p:spPr>
          <a:xfrm>
            <a:off x="770393" y="1801016"/>
            <a:ext cx="37429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a) Viết đoạn văn nêu cảm nghĩ của em về một bạn học sinh (trong một tác phẩm đã học ở bài 3) chăm chỉ thực hành. Trang trí hoặc vẽ minh </a:t>
            </a:r>
            <a:r>
              <a:rPr lang="vi-VN" sz="2800" dirty="0" err="1"/>
              <a:t>hoạ</a:t>
            </a:r>
            <a:r>
              <a:rPr lang="vi-VN" sz="2800" dirty="0"/>
              <a:t> cho bài viết.</a:t>
            </a:r>
          </a:p>
        </p:txBody>
      </p:sp>
      <p:pic>
        <p:nvPicPr>
          <p:cNvPr id="12" name="Content Placeholder 11" descr="A book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4496AB56-86EB-14CF-FE0D-A2D5310D7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r="9260" b="48022"/>
          <a:stretch/>
        </p:blipFill>
        <p:spPr>
          <a:xfrm>
            <a:off x="4513337" y="1801016"/>
            <a:ext cx="7087351" cy="3922776"/>
          </a:xfrm>
        </p:spPr>
      </p:pic>
    </p:spTree>
    <p:extLst>
      <p:ext uri="{BB962C8B-B14F-4D97-AF65-F5344CB8AC3E}">
        <p14:creationId xmlns:p14="http://schemas.microsoft.com/office/powerpoint/2010/main" val="609627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5B81-7212-35FF-979D-8CE4C020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E2974480-80E8-561F-86BF-A5D39EF202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E0A42-5D90-B116-AE57-D456AE262C09}"/>
              </a:ext>
            </a:extLst>
          </p:cNvPr>
          <p:cNvSpPr/>
          <p:nvPr/>
        </p:nvSpPr>
        <p:spPr>
          <a:xfrm>
            <a:off x="591312" y="462216"/>
            <a:ext cx="11009376" cy="603065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0D1E71-EA6A-244E-42DB-4F26934DEBC1}"/>
              </a:ext>
            </a:extLst>
          </p:cNvPr>
          <p:cNvSpPr/>
          <p:nvPr/>
        </p:nvSpPr>
        <p:spPr>
          <a:xfrm>
            <a:off x="1170432" y="841248"/>
            <a:ext cx="2724912" cy="768095"/>
          </a:xfrm>
          <a:prstGeom prst="roundRect">
            <a:avLst/>
          </a:prstGeom>
          <a:solidFill>
            <a:srgbClr val="FA89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bg1"/>
                </a:solidFill>
                <a:latin typeface="#9Slide03 Kaleko 105 Round" pitchFamily="2" charset="-93"/>
              </a:rPr>
              <a:t>Gợi</a:t>
            </a:r>
            <a:r>
              <a:rPr lang="en-GB" sz="4400" dirty="0">
                <a:solidFill>
                  <a:schemeClr val="bg1"/>
                </a:solidFill>
                <a:latin typeface="#9Slide03 Kaleko 105 Round" pitchFamily="2" charset="-93"/>
              </a:rPr>
              <a:t> ý </a:t>
            </a:r>
            <a:endParaRPr lang="vi-VN" sz="4400" dirty="0">
              <a:solidFill>
                <a:schemeClr val="bg1"/>
              </a:solidFill>
              <a:latin typeface="#9Slide03 Kaleko 105 Round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E86B2-6BFD-FEA4-D973-F6DD4CC0A8C8}"/>
              </a:ext>
            </a:extLst>
          </p:cNvPr>
          <p:cNvSpPr txBox="1"/>
          <p:nvPr/>
        </p:nvSpPr>
        <p:spPr>
          <a:xfrm>
            <a:off x="1170432" y="1357853"/>
            <a:ext cx="95257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dirty="0"/>
          </a:p>
          <a:p>
            <a:r>
              <a:rPr lang="vi-VN" sz="2800" dirty="0"/>
              <a:t>b) Viết đoạn văn kể về một lần em thực hành vận dụng bài học vào thực tế. Trang trí hoặc vẽ minh </a:t>
            </a:r>
            <a:r>
              <a:rPr lang="vi-VN" sz="2800" dirty="0" err="1"/>
              <a:t>hoạ</a:t>
            </a:r>
            <a:r>
              <a:rPr lang="vi-VN" sz="2800" dirty="0"/>
              <a:t> cho bài viết</a:t>
            </a:r>
          </a:p>
        </p:txBody>
      </p:sp>
      <p:pic>
        <p:nvPicPr>
          <p:cNvPr id="12" name="Content Placeholder 11" descr="A book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4496AB56-86EB-14CF-FE0D-A2D5310D7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t="56517" r="15942" b="25938"/>
          <a:stretch/>
        </p:blipFill>
        <p:spPr>
          <a:xfrm>
            <a:off x="1170432" y="2839939"/>
            <a:ext cx="9654348" cy="3374488"/>
          </a:xfrm>
        </p:spPr>
      </p:pic>
    </p:spTree>
    <p:extLst>
      <p:ext uri="{BB962C8B-B14F-4D97-AF65-F5344CB8AC3E}">
        <p14:creationId xmlns:p14="http://schemas.microsoft.com/office/powerpoint/2010/main" val="363352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5B81-7212-35FF-979D-8CE4C020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E2974480-80E8-561F-86BF-A5D39EF202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E0A42-5D90-B116-AE57-D456AE262C09}"/>
              </a:ext>
            </a:extLst>
          </p:cNvPr>
          <p:cNvSpPr/>
          <p:nvPr/>
        </p:nvSpPr>
        <p:spPr>
          <a:xfrm>
            <a:off x="591312" y="462216"/>
            <a:ext cx="11009376" cy="603065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E86B2-6BFD-FEA4-D973-F6DD4CC0A8C8}"/>
              </a:ext>
            </a:extLst>
          </p:cNvPr>
          <p:cNvSpPr txBox="1"/>
          <p:nvPr/>
        </p:nvSpPr>
        <p:spPr>
          <a:xfrm>
            <a:off x="1170432" y="1357853"/>
            <a:ext cx="95257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/>
              <a:t>Câu 2 trang 49 SGK Tiếng Việt lớp 5 Tập 1: </a:t>
            </a:r>
            <a:endParaRPr lang="en-GB" sz="3200" b="1" dirty="0"/>
          </a:p>
          <a:p>
            <a:r>
              <a:rPr lang="vi-VN" sz="3200" b="1" dirty="0"/>
              <a:t>Giới thiệu bài viết với các bạn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2B396-0C02-AF67-ADC3-1E610EB7E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02" y="2897287"/>
            <a:ext cx="6100406" cy="34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5B81-7212-35FF-979D-8CE4C020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person sitting on a table&#10;&#10;Description automatically generated">
            <a:extLst>
              <a:ext uri="{FF2B5EF4-FFF2-40B4-BE49-F238E27FC236}">
                <a16:creationId xmlns:a16="http://schemas.microsoft.com/office/drawing/2014/main" id="{E2974480-80E8-561F-86BF-A5D39EF202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E0A42-5D90-B116-AE57-D456AE262C09}"/>
              </a:ext>
            </a:extLst>
          </p:cNvPr>
          <p:cNvSpPr/>
          <p:nvPr/>
        </p:nvSpPr>
        <p:spPr>
          <a:xfrm>
            <a:off x="591312" y="462216"/>
            <a:ext cx="11009376" cy="603065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E86B2-6BFD-FEA4-D973-F6DD4CC0A8C8}"/>
              </a:ext>
            </a:extLst>
          </p:cNvPr>
          <p:cNvSpPr txBox="1"/>
          <p:nvPr/>
        </p:nvSpPr>
        <p:spPr>
          <a:xfrm>
            <a:off x="1188720" y="796033"/>
            <a:ext cx="95257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/>
              <a:t>Câu 3 trang 49 SGK Tiếng Việt lớp 5 Tập 1: </a:t>
            </a:r>
            <a:endParaRPr lang="en-GB" sz="3200" b="1" dirty="0"/>
          </a:p>
          <a:p>
            <a:r>
              <a:rPr lang="vi-VN" sz="3200" b="1" dirty="0"/>
              <a:t>Bình chọn bài viết hay, trình bày đẹp.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1846F-5A34-F455-CC31-B2E11995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66" y="1894459"/>
            <a:ext cx="855464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794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281</Words>
  <Application>Microsoft Office PowerPoint</Application>
  <PresentationFormat>Widescreen</PresentationFormat>
  <Paragraphs>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 Display</vt:lpstr>
      <vt:lpstr>Times New Roman</vt:lpstr>
      <vt:lpstr>Aptos</vt:lpstr>
      <vt:lpstr>#9Slide07 Hillda</vt:lpstr>
      <vt:lpstr>Arial</vt:lpstr>
      <vt:lpstr>Be Vietnam</vt:lpstr>
      <vt:lpstr>Bungee</vt:lpstr>
      <vt:lpstr>#9Slide03 Kaleko 105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Admin</cp:lastModifiedBy>
  <cp:revision>3</cp:revision>
  <dcterms:created xsi:type="dcterms:W3CDTF">2024-09-08T14:52:13Z</dcterms:created>
  <dcterms:modified xsi:type="dcterms:W3CDTF">2024-10-06T13:35:46Z</dcterms:modified>
</cp:coreProperties>
</file>