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409" r:id="rId2"/>
    <p:sldId id="385" r:id="rId3"/>
    <p:sldId id="400" r:id="rId4"/>
    <p:sldId id="330" r:id="rId5"/>
    <p:sldId id="402" r:id="rId6"/>
    <p:sldId id="403" r:id="rId7"/>
    <p:sldId id="404" r:id="rId8"/>
    <p:sldId id="405" r:id="rId9"/>
    <p:sldId id="406" r:id="rId10"/>
    <p:sldId id="323" r:id="rId11"/>
    <p:sldId id="407" r:id="rId12"/>
    <p:sldId id="408" r:id="rId13"/>
    <p:sldId id="4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0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5" y="2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75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3" y="136525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05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26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274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79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2491AF-A5C7-451E-B0A1-32F30A5C8740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39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18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99" r:id="rId6"/>
    <p:sldLayoutId id="2147483700" r:id="rId7"/>
    <p:sldLayoutId id="2147483702" r:id="rId8"/>
    <p:sldLayoutId id="2147483704" r:id="rId9"/>
    <p:sldLayoutId id="2147483705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86408" y="1838954"/>
            <a:ext cx="1089137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mắc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lỗi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580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</p:spPr>
        <p:txBody>
          <a:bodyPr>
            <a:normAutofit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237635" y="839171"/>
            <a:ext cx="9448799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 sinh viết bài vào vở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8" y="1872103"/>
            <a:ext cx="6149340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7" y="1594384"/>
            <a:ext cx="118837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>
                <a:solidFill>
                  <a:prstClr val="black"/>
                </a:solidFill>
                <a:cs typeface="HP001 4 hang 1 ô ly" panose="020B0603050302020204" charset="0"/>
              </a:rPr>
              <a:t>      Hôm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rất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err="1">
                <a:solidFill>
                  <a:prstClr val="black"/>
                </a:solidFill>
                <a:cs typeface="HP001 4 hang 1 ô ly" panose="020B0603050302020204" charset="0"/>
              </a:rPr>
              <a:t>giáo</a:t>
            </a:r>
            <a:r>
              <a:rPr lang="en-US" sz="3200">
                <a:solidFill>
                  <a:prstClr val="black"/>
                </a:solidFill>
                <a:cs typeface="HP001 4 hang 1 ô ly" panose="020B0603050302020204" charset="0"/>
              </a:rPr>
              <a:t> khen. Tôi chỉ muốn lao nhanh về nhà để khoe với mẹ. Thế rồi tôi vô ý và phải một bà cụ đang đi bên đường. Bà lảo đảo suýt ngã. Tôi vội đỡ cụ và nói: Bà ơi, cháu xin lỗi bà! Bà bảo tôi: “- Bà không sao, nhưng lần sau cháu đừng chạy nhanh thế nữa, cháu sẽ ngã đau đấy.“ Tôi cảm ơn và chào bà cụ rồi tôi về 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8320" y="647944"/>
            <a:ext cx="8595360" cy="72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Một số đoạn văn viết về một lần mắc lỗi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6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512" y="1550195"/>
            <a:ext cx="11638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    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bóng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vỡ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lọ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vội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xin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lỗi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xoa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bảo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: “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Lần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cẩn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thận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hơn</a:t>
            </a:r>
            <a:r>
              <a:rPr lang="vi-VN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”.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luôn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ghi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lời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dặn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79" y="3971719"/>
            <a:ext cx="6797615" cy="296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8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123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836A-DF27-4581-8298-3F6E0E72B9E5}"/>
              </a:ext>
            </a:extLst>
          </p:cNvPr>
          <p:cNvSpPr txBox="1"/>
          <p:nvPr/>
        </p:nvSpPr>
        <p:spPr>
          <a:xfrm>
            <a:off x="2954593" y="3079787"/>
            <a:ext cx="628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Nghe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hát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:  </a:t>
            </a:r>
            <a:r>
              <a:rPr lang="en-US" sz="28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Xin lỗi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ẢM ƠN &amp; XIN LỖI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27070"/>
            <a:ext cx="12192000" cy="64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BB07C92-F2E0-42F1-88D0-5411CC02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87392"/>
            <a:ext cx="11887200" cy="637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72664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32"/>
            <a:ext cx="12192000" cy="560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-1" y="5880429"/>
            <a:ext cx="5824603" cy="8192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Times New Roman" pitchFamily="18" charset="0"/>
              </a:rPr>
              <a:t>Bạn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nam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err="1">
                <a:cs typeface="Times New Roman" pitchFamily="18" charset="0"/>
              </a:rPr>
              <a:t>lỡ</a:t>
            </a:r>
            <a:r>
              <a:rPr lang="en-US" sz="2800">
                <a:cs typeface="Times New Roman" pitchFamily="18" charset="0"/>
              </a:rPr>
              <a:t> giẫm </a:t>
            </a: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bạn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nữ</a:t>
            </a:r>
            <a:r>
              <a:rPr lang="en-US" sz="2800" dirty="0"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90804" y="5880429"/>
            <a:ext cx="5553694" cy="8192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Times New Roman" pitchFamily="18" charset="0"/>
              </a:rPr>
              <a:t>Một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cậu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bé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vô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vỡ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lọ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hoa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mẹ</a:t>
            </a:r>
            <a:r>
              <a:rPr lang="en-US" sz="2800" dirty="0"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521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28" y="2967488"/>
            <a:ext cx="8936966" cy="364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46202" y="586596"/>
            <a:ext cx="4204450" cy="1610830"/>
          </a:xfrm>
          <a:prstGeom prst="wedgeRectCallout">
            <a:avLst>
              <a:gd name="adj1" fmla="val -24322"/>
              <a:gd name="adj2" fmla="val 1367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Tớ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7030A0"/>
                </a:solidFill>
                <a:cs typeface="Times New Roman" pitchFamily="18" charset="0"/>
              </a:rPr>
              <a:t>không</a:t>
            </a:r>
            <a:r>
              <a:rPr lang="en-US" sz="2800">
                <a:solidFill>
                  <a:srgbClr val="7030A0"/>
                </a:solidFill>
                <a:cs typeface="Times New Roman" pitchFamily="18" charset="0"/>
              </a:rPr>
              <a:t> sao!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cẩn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thận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!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24287" y="586597"/>
            <a:ext cx="4364965" cy="2320508"/>
          </a:xfrm>
          <a:prstGeom prst="cloudCallout">
            <a:avLst>
              <a:gd name="adj1" fmla="val 57758"/>
              <a:gd name="adj2" fmla="val 84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  <a:cs typeface="Times New Roman" pitchFamily="18" charset="0"/>
              </a:rPr>
              <a:t>Mình xin lỗi cậu!</a:t>
            </a:r>
          </a:p>
          <a:p>
            <a:pPr algn="ctr"/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52088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460665"/>
            <a:ext cx="7790213" cy="516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8074325" y="534838"/>
            <a:ext cx="3906659" cy="3778370"/>
          </a:xfrm>
          <a:prstGeom prst="cloudCallout">
            <a:avLst>
              <a:gd name="adj1" fmla="val -67687"/>
              <a:gd name="adj2" fmla="val 691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Con </a:t>
            </a:r>
            <a:r>
              <a:rPr lang="en-US" sz="2800" dirty="0" err="1">
                <a:solidFill>
                  <a:srgbClr val="000000"/>
                </a:solidFill>
              </a:rPr>
              <a:t>biết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tốt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rồi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con </a:t>
            </a:r>
            <a:r>
              <a:rPr lang="en-US" sz="2800" dirty="0" err="1">
                <a:solidFill>
                  <a:srgbClr val="000000"/>
                </a:solidFill>
              </a:rPr>
              <a:t>phải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cẩn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dễ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nhé</a:t>
            </a:r>
            <a:r>
              <a:rPr lang="en-US" sz="2800" dirty="0">
                <a:solidFill>
                  <a:srgbClr val="000000"/>
                </a:solidFill>
              </a:rPr>
              <a:t> !</a:t>
            </a:r>
            <a:br>
              <a:rPr lang="vi-VN" sz="2800" dirty="0">
                <a:solidFill>
                  <a:srgbClr val="000000"/>
                </a:solidFill>
              </a:rPr>
            </a:br>
            <a:br>
              <a:rPr lang="vi-VN" sz="2800" dirty="0">
                <a:solidFill>
                  <a:srgbClr val="000000"/>
                </a:solidFill>
              </a:rPr>
            </a:br>
            <a:br>
              <a:rPr lang="vi-VN" sz="2800" dirty="0">
                <a:solidFill>
                  <a:srgbClr val="000000"/>
                </a:solidFill>
              </a:rPr>
            </a:br>
            <a:br>
              <a:rPr lang="vi-VN" sz="2800" dirty="0">
                <a:solidFill>
                  <a:srgbClr val="000000"/>
                </a:solidFill>
              </a:rPr>
            </a:br>
            <a:br>
              <a:rPr lang="vi-VN" sz="2800" dirty="0">
                <a:solidFill>
                  <a:srgbClr val="000000"/>
                </a:solidFill>
              </a:rPr>
            </a:b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10551" y="690113"/>
            <a:ext cx="4623758" cy="2507393"/>
          </a:xfrm>
          <a:prstGeom prst="cloudCallout">
            <a:avLst>
              <a:gd name="adj1" fmla="val 64330"/>
              <a:gd name="adj2" fmla="val 294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</a:rPr>
              <a:t>Ôi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lọ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rồi</a:t>
            </a:r>
            <a:r>
              <a:rPr lang="en-US" sz="2800" dirty="0">
                <a:solidFill>
                  <a:srgbClr val="000000"/>
                </a:solidFill>
              </a:rPr>
              <a:t> ! Con </a:t>
            </a:r>
            <a:r>
              <a:rPr lang="en-US" sz="2800" dirty="0" err="1">
                <a:solidFill>
                  <a:srgbClr val="000000"/>
                </a:solidFill>
              </a:rPr>
              <a:t>xin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mẹ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con </a:t>
            </a:r>
            <a:r>
              <a:rPr lang="en-US" sz="2800" dirty="0" err="1">
                <a:solidFill>
                  <a:srgbClr val="000000"/>
                </a:solidFill>
              </a:rPr>
              <a:t>sẽ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cẩn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vi-VN" sz="2800" dirty="0">
                <a:solidFill>
                  <a:srgbClr val="000000"/>
                </a:solidFill>
              </a:rPr>
            </a:b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29507" y="690113"/>
            <a:ext cx="3985846" cy="2507393"/>
          </a:xfrm>
          <a:prstGeom prst="cloudCallout">
            <a:avLst>
              <a:gd name="adj1" fmla="val 78182"/>
              <a:gd name="adj2" fmla="val 277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</a:rPr>
              <a:t>Dạ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vâng</a:t>
            </a:r>
            <a:r>
              <a:rPr lang="en-US" sz="2800" dirty="0">
                <a:solidFill>
                  <a:srgbClr val="000000"/>
                </a:solidFill>
              </a:rPr>
              <a:t> ạ !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4" y="634041"/>
            <a:ext cx="11876805" cy="6060057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976005" y="3881886"/>
            <a:ext cx="9077739" cy="1785098"/>
          </a:xfrm>
          <a:prstGeom prst="rect">
            <a:avLst/>
          </a:prstGeom>
          <a:noFill/>
          <a:ln w="9525"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just" defTabSz="1219170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    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4 -</a:t>
            </a:r>
            <a:r>
              <a:rPr lang="vi-VN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5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câu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kể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lần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lỗi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với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ai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(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bố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mẹ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thầy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cô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anh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chị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bạn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bè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,…)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xin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lỗi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người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9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989F77-F078-4567-8A65-50A68E3E544C}"/>
              </a:ext>
            </a:extLst>
          </p:cNvPr>
          <p:cNvGrpSpPr/>
          <p:nvPr/>
        </p:nvGrpSpPr>
        <p:grpSpPr>
          <a:xfrm>
            <a:off x="185531" y="440265"/>
            <a:ext cx="11728174" cy="5494709"/>
            <a:chOff x="768927" y="1641595"/>
            <a:chExt cx="5340928" cy="25116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41594E-DFA5-4446-9E39-BCE706D4D788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>
                <a:extLst>
                  <a:ext uri="{FF2B5EF4-FFF2-40B4-BE49-F238E27FC236}">
                    <a16:creationId xmlns:a16="http://schemas.microsoft.com/office/drawing/2014/main" id="{2B982613-E5FA-4F7A-982D-9BEFA33B6844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grpSp>
            <p:nvGrpSpPr>
              <p:cNvPr id="6" name="Google Shape;1251;p47">
                <a:extLst>
                  <a:ext uri="{FF2B5EF4-FFF2-40B4-BE49-F238E27FC236}">
                    <a16:creationId xmlns:a16="http://schemas.microsoft.com/office/drawing/2014/main" id="{7B7408A3-08E7-42E8-8D73-7CC09797D404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>
                  <a:extLst>
                    <a:ext uri="{FF2B5EF4-FFF2-40B4-BE49-F238E27FC236}">
                      <a16:creationId xmlns:a16="http://schemas.microsoft.com/office/drawing/2014/main" id="{CCBA1109-11A3-48C9-935D-6608039FA8E7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9" name="Google Shape;1253;p47">
                  <a:extLst>
                    <a:ext uri="{FF2B5EF4-FFF2-40B4-BE49-F238E27FC236}">
                      <a16:creationId xmlns:a16="http://schemas.microsoft.com/office/drawing/2014/main" id="{B28F325E-1287-4074-B23D-B29BECB82E6F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0" name="Google Shape;1254;p47">
                  <a:extLst>
                    <a:ext uri="{FF2B5EF4-FFF2-40B4-BE49-F238E27FC236}">
                      <a16:creationId xmlns:a16="http://schemas.microsoft.com/office/drawing/2014/main" id="{9A030AFC-F4D3-4520-BC64-52F53608CC5E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" sz="3200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rPr>
                    <a:t>   </a:t>
                  </a: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255;p47">
                  <a:extLst>
                    <a:ext uri="{FF2B5EF4-FFF2-40B4-BE49-F238E27FC236}">
                      <a16:creationId xmlns:a16="http://schemas.microsoft.com/office/drawing/2014/main" id="{5763F274-7D0D-419C-9827-5186DB1972E2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256;p47">
                  <a:extLst>
                    <a:ext uri="{FF2B5EF4-FFF2-40B4-BE49-F238E27FC236}">
                      <a16:creationId xmlns:a16="http://schemas.microsoft.com/office/drawing/2014/main" id="{FE73D55A-286F-477D-8334-3D8181D0A75F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257;p47">
                  <a:extLst>
                    <a:ext uri="{FF2B5EF4-FFF2-40B4-BE49-F238E27FC236}">
                      <a16:creationId xmlns:a16="http://schemas.microsoft.com/office/drawing/2014/main" id="{29B570B2-90FB-49DE-9781-4D9120C23078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258;p47">
                  <a:extLst>
                    <a:ext uri="{FF2B5EF4-FFF2-40B4-BE49-F238E27FC236}">
                      <a16:creationId xmlns:a16="http://schemas.microsoft.com/office/drawing/2014/main" id="{C537AE36-089E-45C7-9DE8-AECE8EA38790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259;p47">
                  <a:extLst>
                    <a:ext uri="{FF2B5EF4-FFF2-40B4-BE49-F238E27FC236}">
                      <a16:creationId xmlns:a16="http://schemas.microsoft.com/office/drawing/2014/main" id="{E4905894-EFC3-4271-8E12-E711E2348ADB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260;p47">
                  <a:extLst>
                    <a:ext uri="{FF2B5EF4-FFF2-40B4-BE49-F238E27FC236}">
                      <a16:creationId xmlns:a16="http://schemas.microsoft.com/office/drawing/2014/main" id="{C31A674C-53EC-4EE8-88BC-F46452761019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261;p47">
                  <a:extLst>
                    <a:ext uri="{FF2B5EF4-FFF2-40B4-BE49-F238E27FC236}">
                      <a16:creationId xmlns:a16="http://schemas.microsoft.com/office/drawing/2014/main" id="{063146C6-DAA6-477F-B096-B41219E9C32B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7" name="Rectangle 14">
                <a:extLst>
                  <a:ext uri="{FF2B5EF4-FFF2-40B4-BE49-F238E27FC236}">
                    <a16:creationId xmlns:a16="http://schemas.microsoft.com/office/drawing/2014/main" id="{ABD5FDBB-D4E4-4295-9216-65FCBA44133B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BC7510-6EF3-4904-9089-1C741B1D5E04}"/>
                </a:ext>
              </a:extLst>
            </p:cNvPr>
            <p:cNvSpPr txBox="1"/>
            <p:nvPr/>
          </p:nvSpPr>
          <p:spPr>
            <a:xfrm>
              <a:off x="3161301" y="1777749"/>
              <a:ext cx="1129909" cy="267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Gợi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F8038D-373D-40B3-A508-9A9CE484C44D}"/>
              </a:ext>
            </a:extLst>
          </p:cNvPr>
          <p:cNvSpPr txBox="1"/>
          <p:nvPr/>
        </p:nvSpPr>
        <p:spPr>
          <a:xfrm>
            <a:off x="1602978" y="2078549"/>
            <a:ext cx="9473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mắc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với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ai</a:t>
            </a:r>
            <a:r>
              <a:rPr lang="vi-VN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là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Vì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sao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mắc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vi-VN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  <a:endParaRPr lang="en-US" sz="3600" kern="0" dirty="0">
              <a:solidFill>
                <a:schemeClr val="accent1"/>
              </a:solidFill>
              <a:latin typeface="+mj-lt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xin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người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như</a:t>
            </a:r>
            <a:r>
              <a:rPr lang="en-US" sz="3600" kern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thế nào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Người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nói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với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  <a:endParaRPr lang="vi-VN" sz="3600" kern="0" dirty="0">
              <a:solidFill>
                <a:schemeClr val="accent1"/>
              </a:solidFill>
              <a:latin typeface="+mj-lt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4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371</Words>
  <Application>Microsoft Office PowerPoint</Application>
  <PresentationFormat>Widescreen</PresentationFormat>
  <Paragraphs>36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HP001 4 hang 1 ô ly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132</cp:revision>
  <dcterms:created xsi:type="dcterms:W3CDTF">2021-06-07T06:59:14Z</dcterms:created>
  <dcterms:modified xsi:type="dcterms:W3CDTF">2022-08-24T09:25:46Z</dcterms:modified>
</cp:coreProperties>
</file>