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9"/>
  </p:notesMasterIdLst>
  <p:sldIdLst>
    <p:sldId id="446" r:id="rId4"/>
    <p:sldId id="648" r:id="rId5"/>
    <p:sldId id="647" r:id="rId6"/>
    <p:sldId id="271" r:id="rId7"/>
    <p:sldId id="444" r:id="rId8"/>
    <p:sldId id="496" r:id="rId9"/>
    <p:sldId id="262" r:id="rId10"/>
    <p:sldId id="620" r:id="rId11"/>
    <p:sldId id="621" r:id="rId12"/>
    <p:sldId id="649" r:id="rId13"/>
    <p:sldId id="650" r:id="rId14"/>
    <p:sldId id="651" r:id="rId15"/>
    <p:sldId id="652" r:id="rId16"/>
    <p:sldId id="653" r:id="rId17"/>
    <p:sldId id="643" r:id="rId18"/>
    <p:sldId id="627" r:id="rId19"/>
    <p:sldId id="654" r:id="rId20"/>
    <p:sldId id="655" r:id="rId21"/>
    <p:sldId id="656" r:id="rId22"/>
    <p:sldId id="657" r:id="rId23"/>
    <p:sldId id="634" r:id="rId24"/>
    <p:sldId id="636" r:id="rId25"/>
    <p:sldId id="658" r:id="rId26"/>
    <p:sldId id="494" r:id="rId27"/>
    <p:sldId id="4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85" d="100"/>
          <a:sy n="85" d="100"/>
        </p:scale>
        <p:origin x="108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5</a:t>
            </a:fld>
            <a:endParaRPr lang="en-US"/>
          </a:p>
        </p:txBody>
      </p:sp>
    </p:spTree>
    <p:extLst>
      <p:ext uri="{BB962C8B-B14F-4D97-AF65-F5344CB8AC3E}">
        <p14:creationId xmlns:p14="http://schemas.microsoft.com/office/powerpoint/2010/main" val="382826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22</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10/5/2025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006200"/>
      </p:ext>
    </p:extLst>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2025/10/5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72439150"/>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130606082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68510081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4032421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10/5/2025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571D3BB-11AB-F523-7F07-C7806D64324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0"/>
            <a:ext cx="1708404" cy="1708404"/>
          </a:xfrm>
          <a:prstGeom prst="rect">
            <a:avLst/>
          </a:prstGeom>
        </p:spPr>
      </p:pic>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10/5/2025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3F306660-C2B1-B9E4-94BB-C783324DED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1997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798004"/>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
                </a:spcAft>
                <a:buClrTx/>
                <a:buSzTx/>
                <a:buFontTx/>
                <a:buNone/>
                <a:tabLst/>
                <a:defRPr/>
              </a:pPr>
              <a:r>
                <a:rPr kumimoji="0" lang="vi-VN" sz="3200" b="0" i="1"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Đồng tình vì việc tham gia các hoạt động tập thể giúp chúng ta gắn kết, yêu thương, tôn trọng sự khác biệt của các mọi người để cùng nhau tạo ra một tập thể đoàn kết. </a:t>
              </a:r>
              <a:endParaRPr kumimoji="0" lang="en-US" sz="3200" b="0"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图片 3" descr="图片包含 电子产品&#10;&#10;描述已自动生成">
            <a:extLst>
              <a:ext uri="{FF2B5EF4-FFF2-40B4-BE49-F238E27FC236}">
                <a16:creationId xmlns:a16="http://schemas.microsoft.com/office/drawing/2014/main" id="{5B971CBB-6091-1439-B66F-350C78D98C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72" y="1565910"/>
            <a:ext cx="5614108" cy="5614108"/>
          </a:xfrm>
          <a:prstGeom prst="rect">
            <a:avLst/>
          </a:prstGeom>
        </p:spPr>
      </p:pic>
      <p:sp>
        <p:nvSpPr>
          <p:cNvPr id="4" name="TextBox 3">
            <a:extLst>
              <a:ext uri="{FF2B5EF4-FFF2-40B4-BE49-F238E27FC236}">
                <a16:creationId xmlns:a16="http://schemas.microsoft.com/office/drawing/2014/main" id="{2349541A-4BBF-352D-1086-DF1EF7C72D07}"/>
              </a:ext>
            </a:extLst>
          </p:cNvPr>
          <p:cNvSpPr txBox="1"/>
          <p:nvPr/>
        </p:nvSpPr>
        <p:spPr>
          <a:xfrm>
            <a:off x="1497330" y="3143250"/>
            <a:ext cx="40005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Luôn vui vẻ, hoà đồng khi tham gia các hoạt động tập thể.</a:t>
            </a:r>
          </a:p>
        </p:txBody>
      </p:sp>
    </p:spTree>
    <p:extLst>
      <p:ext uri="{BB962C8B-B14F-4D97-AF65-F5344CB8AC3E}">
        <p14:creationId xmlns:p14="http://schemas.microsoft.com/office/powerpoint/2010/main" val="311066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79800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
                </a:spcAft>
                <a:buClrTx/>
                <a:buSzTx/>
                <a:buFontTx/>
                <a:buNone/>
                <a:tabLst/>
                <a:defRPr/>
              </a:pPr>
              <a:r>
                <a:rPr kumimoji="0" lang="vi-VN" sz="3600" b="0" i="1"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Đồng tình vì không phân biệt đối xử với người có màu da hay dân tộc khác thể hiện sự tôn trọng sự khác biệt của mọi người. </a:t>
              </a:r>
              <a:endParaRPr kumimoji="0" lang="en-US" sz="3600" b="0"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图片 3" descr="图片包含 电子产品&#10;&#10;描述已自动生成">
            <a:extLst>
              <a:ext uri="{FF2B5EF4-FFF2-40B4-BE49-F238E27FC236}">
                <a16:creationId xmlns:a16="http://schemas.microsoft.com/office/drawing/2014/main" id="{5B971CBB-6091-1439-B66F-350C78D98C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72" y="1565910"/>
            <a:ext cx="5614108" cy="5614108"/>
          </a:xfrm>
          <a:prstGeom prst="rect">
            <a:avLst/>
          </a:prstGeom>
        </p:spPr>
      </p:pic>
      <p:sp>
        <p:nvSpPr>
          <p:cNvPr id="4" name="TextBox 3">
            <a:extLst>
              <a:ext uri="{FF2B5EF4-FFF2-40B4-BE49-F238E27FC236}">
                <a16:creationId xmlns:a16="http://schemas.microsoft.com/office/drawing/2014/main" id="{2349541A-4BBF-352D-1086-DF1EF7C72D07}"/>
              </a:ext>
            </a:extLst>
          </p:cNvPr>
          <p:cNvSpPr txBox="1"/>
          <p:nvPr/>
        </p:nvSpPr>
        <p:spPr>
          <a:xfrm>
            <a:off x="1474470" y="3028950"/>
            <a:ext cx="40005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mbria" panose="02040503050406030204" pitchFamily="18" charset="0"/>
                <a:ea typeface="Cambria" panose="02040503050406030204" pitchFamily="18" charset="0"/>
              </a:rPr>
              <a:t>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Không phân biệt đối xử với người có màu da hay dân tộc khác</a:t>
            </a:r>
          </a:p>
        </p:txBody>
      </p:sp>
    </p:spTree>
    <p:extLst>
      <p:ext uri="{BB962C8B-B14F-4D97-AF65-F5344CB8AC3E}">
        <p14:creationId xmlns:p14="http://schemas.microsoft.com/office/powerpoint/2010/main" val="391700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12385"/>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
                </a:spcAft>
                <a:buClrTx/>
                <a:buSzTx/>
                <a:buFontTx/>
                <a:buNone/>
                <a:tabLst/>
                <a:defRPr/>
              </a:pPr>
              <a:r>
                <a:rPr kumimoji="0" lang="vi-VN" sz="3200" b="0" i="1"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Không đồng tình vì việc phân biệt đối xử với những bạn có khiếm khuyết về ngoại hình là hành động không tôn trọng sự khác biệt của người khác.</a:t>
              </a:r>
              <a:endParaRPr kumimoji="0" lang="en-US" sz="3200" b="0"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图片 3" descr="图片包含 电子产品&#10;&#10;描述已自动生成">
            <a:extLst>
              <a:ext uri="{FF2B5EF4-FFF2-40B4-BE49-F238E27FC236}">
                <a16:creationId xmlns:a16="http://schemas.microsoft.com/office/drawing/2014/main" id="{5B971CBB-6091-1439-B66F-350C78D98C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72" y="1565910"/>
            <a:ext cx="5614108" cy="5614108"/>
          </a:xfrm>
          <a:prstGeom prst="rect">
            <a:avLst/>
          </a:prstGeom>
        </p:spPr>
      </p:pic>
      <p:sp>
        <p:nvSpPr>
          <p:cNvPr id="4" name="TextBox 3">
            <a:extLst>
              <a:ext uri="{FF2B5EF4-FFF2-40B4-BE49-F238E27FC236}">
                <a16:creationId xmlns:a16="http://schemas.microsoft.com/office/drawing/2014/main" id="{2349541A-4BBF-352D-1086-DF1EF7C72D07}"/>
              </a:ext>
            </a:extLst>
          </p:cNvPr>
          <p:cNvSpPr txBox="1"/>
          <p:nvPr/>
        </p:nvSpPr>
        <p:spPr>
          <a:xfrm>
            <a:off x="1474470" y="3028950"/>
            <a:ext cx="40005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Phân biệt đối xử với những bạn có khiếm khuyết về ngoại hình</a:t>
            </a:r>
          </a:p>
        </p:txBody>
      </p:sp>
    </p:spTree>
    <p:extLst>
      <p:ext uri="{BB962C8B-B14F-4D97-AF65-F5344CB8AC3E}">
        <p14:creationId xmlns:p14="http://schemas.microsoft.com/office/powerpoint/2010/main" val="29796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798004"/>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
                </a:spcAft>
                <a:buClrTx/>
                <a:buSzTx/>
                <a:buFontTx/>
                <a:buNone/>
                <a:tabLst/>
                <a:defRPr/>
              </a:pPr>
              <a:r>
                <a:rPr kumimoji="0" lang="vi-VN" sz="3200" b="0" i="1"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Đồng tình vì hành động giúp đỡ những bạn có hoàn cảnh khó khăn không chi thể hiện sự cảm thông, lòng nhân ái mà còn thể hiện sự tôn trọng sự khác biệt về hoàn cảnh.</a:t>
              </a:r>
              <a:endParaRPr kumimoji="0" lang="en-US" sz="3200" b="0"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图片 3" descr="图片包含 电子产品&#10;&#10;描述已自动生成">
            <a:extLst>
              <a:ext uri="{FF2B5EF4-FFF2-40B4-BE49-F238E27FC236}">
                <a16:creationId xmlns:a16="http://schemas.microsoft.com/office/drawing/2014/main" id="{5B971CBB-6091-1439-B66F-350C78D98C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72" y="1565910"/>
            <a:ext cx="5614108" cy="5614108"/>
          </a:xfrm>
          <a:prstGeom prst="rect">
            <a:avLst/>
          </a:prstGeom>
        </p:spPr>
      </p:pic>
      <p:sp>
        <p:nvSpPr>
          <p:cNvPr id="4" name="TextBox 3">
            <a:extLst>
              <a:ext uri="{FF2B5EF4-FFF2-40B4-BE49-F238E27FC236}">
                <a16:creationId xmlns:a16="http://schemas.microsoft.com/office/drawing/2014/main" id="{2349541A-4BBF-352D-1086-DF1EF7C72D07}"/>
              </a:ext>
            </a:extLst>
          </p:cNvPr>
          <p:cNvSpPr txBox="1"/>
          <p:nvPr/>
        </p:nvSpPr>
        <p:spPr>
          <a:xfrm>
            <a:off x="1474470" y="3028950"/>
            <a:ext cx="40005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Luôn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giúp</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khăn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36449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798004"/>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
                </a:spcAft>
                <a:buClrTx/>
                <a:buSzTx/>
                <a:buFontTx/>
                <a:buNone/>
                <a:tabLst/>
                <a:defRPr/>
              </a:pPr>
              <a:r>
                <a:rPr kumimoji="0" lang="vi-VN" sz="3200" b="0" i="1"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Đồng tình vì hành động giúp đỡ những bạn có hoàn cảnh khó khăn không chi thể hiện sự cảm thông, lòng nhân ái mà còn thể hiện sự tôn trọng sự khác biệt về hoàn cảnh.</a:t>
              </a:r>
              <a:endParaRPr kumimoji="0" lang="en-US" sz="3200" b="0"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图片 3" descr="图片包含 电子产品&#10;&#10;描述已自动生成">
            <a:extLst>
              <a:ext uri="{FF2B5EF4-FFF2-40B4-BE49-F238E27FC236}">
                <a16:creationId xmlns:a16="http://schemas.microsoft.com/office/drawing/2014/main" id="{5B971CBB-6091-1439-B66F-350C78D98C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72" y="1565910"/>
            <a:ext cx="5614108" cy="5614108"/>
          </a:xfrm>
          <a:prstGeom prst="rect">
            <a:avLst/>
          </a:prstGeom>
        </p:spPr>
      </p:pic>
      <p:sp>
        <p:nvSpPr>
          <p:cNvPr id="4" name="TextBox 3">
            <a:extLst>
              <a:ext uri="{FF2B5EF4-FFF2-40B4-BE49-F238E27FC236}">
                <a16:creationId xmlns:a16="http://schemas.microsoft.com/office/drawing/2014/main" id="{2349541A-4BBF-352D-1086-DF1EF7C72D07}"/>
              </a:ext>
            </a:extLst>
          </p:cNvPr>
          <p:cNvSpPr txBox="1"/>
          <p:nvPr/>
        </p:nvSpPr>
        <p:spPr>
          <a:xfrm>
            <a:off x="1474470" y="3028950"/>
            <a:ext cx="40005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Luôn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giúp</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khăn</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632782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0000"/>
                </a:solidFill>
                <a:latin typeface="Calibri" panose="020F0502020204030204" pitchFamily="34" charset="0"/>
                <a:ea typeface="Calibri" panose="020F0502020204030204" pitchFamily="34" charset="0"/>
                <a:cs typeface="Calibri" panose="020F0502020204030204" pitchFamily="34" charset="0"/>
              </a:rPr>
              <a:t>2.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Nhận xét các ý kiến dưới đây</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F68AFAA-7E13-BB3F-9367-8430A1AB83DE}"/>
              </a:ext>
            </a:extLst>
          </p:cNvPr>
          <p:cNvPicPr>
            <a:picLocks noChangeAspect="1"/>
          </p:cNvPicPr>
          <p:nvPr/>
        </p:nvPicPr>
        <p:blipFill>
          <a:blip r:embed="rId3"/>
          <a:stretch>
            <a:fillRect/>
          </a:stretch>
        </p:blipFill>
        <p:spPr>
          <a:xfrm>
            <a:off x="3068955" y="1109662"/>
            <a:ext cx="5848350" cy="5553075"/>
          </a:xfrm>
          <a:prstGeom prst="rect">
            <a:avLst/>
          </a:prstGeom>
        </p:spPr>
      </p:pic>
    </p:spTree>
    <p:extLst>
      <p:ext uri="{BB962C8B-B14F-4D97-AF65-F5344CB8AC3E}">
        <p14:creationId xmlns:p14="http://schemas.microsoft.com/office/powerpoint/2010/main" val="15253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C8B44E8-7C01-50B9-9181-60E50A7B055E}"/>
              </a:ext>
            </a:extLst>
          </p:cNvPr>
          <p:cNvPicPr>
            <a:picLocks noChangeAspect="1"/>
          </p:cNvPicPr>
          <p:nvPr/>
        </p:nvPicPr>
        <p:blipFill>
          <a:blip r:embed="rId3"/>
          <a:stretch>
            <a:fillRect/>
          </a:stretch>
        </p:blipFill>
        <p:spPr>
          <a:xfrm>
            <a:off x="542924" y="2377440"/>
            <a:ext cx="4764881" cy="3154680"/>
          </a:xfrm>
          <a:prstGeom prst="rect">
            <a:avLst/>
          </a:prstGeom>
        </p:spPr>
      </p:pic>
      <p:pic>
        <p:nvPicPr>
          <p:cNvPr id="7" name="Picture 6">
            <a:extLst>
              <a:ext uri="{FF2B5EF4-FFF2-40B4-BE49-F238E27FC236}">
                <a16:creationId xmlns:a16="http://schemas.microsoft.com/office/drawing/2014/main" id="{E74F7E0F-7819-1902-8154-DAB1CECB06E9}"/>
              </a:ext>
            </a:extLst>
          </p:cNvPr>
          <p:cNvPicPr>
            <a:picLocks noChangeAspect="1"/>
          </p:cNvPicPr>
          <p:nvPr/>
        </p:nvPicPr>
        <p:blipFill>
          <a:blip r:embed="rId4"/>
          <a:stretch>
            <a:fillRect/>
          </a:stretch>
        </p:blipFill>
        <p:spPr>
          <a:xfrm>
            <a:off x="2682758" y="501351"/>
            <a:ext cx="5614903" cy="1024217"/>
          </a:xfrm>
          <a:prstGeom prst="rect">
            <a:avLst/>
          </a:prstGeom>
        </p:spPr>
      </p:pic>
      <p:pic>
        <p:nvPicPr>
          <p:cNvPr id="17" name="Picture 16" descr="A green tick mark on a black background&#10;&#10;Description automatically generated">
            <a:extLst>
              <a:ext uri="{FF2B5EF4-FFF2-40B4-BE49-F238E27FC236}">
                <a16:creationId xmlns:a16="http://schemas.microsoft.com/office/drawing/2014/main" id="{3E6B93E6-F7EB-881A-A1B6-D3C305410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793" y="1974096"/>
            <a:ext cx="1394368" cy="1180583"/>
          </a:xfrm>
          <a:prstGeom prst="rect">
            <a:avLst/>
          </a:prstGeom>
        </p:spPr>
      </p:pic>
      <p:sp>
        <p:nvSpPr>
          <p:cNvPr id="18" name="Rectangle: Rounded Corners 17">
            <a:extLst>
              <a:ext uri="{FF2B5EF4-FFF2-40B4-BE49-F238E27FC236}">
                <a16:creationId xmlns:a16="http://schemas.microsoft.com/office/drawing/2014/main" id="{37BFA2D6-44E9-593D-EFA5-2ACFC95787A6}"/>
              </a:ext>
            </a:extLst>
          </p:cNvPr>
          <p:cNvSpPr/>
          <p:nvPr/>
        </p:nvSpPr>
        <p:spPr>
          <a:xfrm>
            <a:off x="5791200" y="2651760"/>
            <a:ext cx="5970270" cy="255397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Đúng vì có lời nói, việc làm phân biệt đối xử với người khác là không văn minh. </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85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74F7E0F-7819-1902-8154-DAB1CECB06E9}"/>
              </a:ext>
            </a:extLst>
          </p:cNvPr>
          <p:cNvPicPr>
            <a:picLocks noChangeAspect="1"/>
          </p:cNvPicPr>
          <p:nvPr/>
        </p:nvPicPr>
        <p:blipFill>
          <a:blip r:embed="rId3"/>
          <a:stretch>
            <a:fillRect/>
          </a:stretch>
        </p:blipFill>
        <p:spPr>
          <a:xfrm>
            <a:off x="2682758" y="501351"/>
            <a:ext cx="5614903" cy="1024217"/>
          </a:xfrm>
          <a:prstGeom prst="rect">
            <a:avLst/>
          </a:prstGeom>
        </p:spPr>
      </p:pic>
      <p:pic>
        <p:nvPicPr>
          <p:cNvPr id="5" name="Picture 4">
            <a:extLst>
              <a:ext uri="{FF2B5EF4-FFF2-40B4-BE49-F238E27FC236}">
                <a16:creationId xmlns:a16="http://schemas.microsoft.com/office/drawing/2014/main" id="{7D33B3B8-D72F-14D5-5162-ECABB2B099D7}"/>
              </a:ext>
            </a:extLst>
          </p:cNvPr>
          <p:cNvPicPr>
            <a:picLocks noChangeAspect="1"/>
          </p:cNvPicPr>
          <p:nvPr/>
        </p:nvPicPr>
        <p:blipFill>
          <a:blip r:embed="rId4"/>
          <a:stretch>
            <a:fillRect/>
          </a:stretch>
        </p:blipFill>
        <p:spPr>
          <a:xfrm>
            <a:off x="582929" y="2423160"/>
            <a:ext cx="4721929" cy="305085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D80AF7F4-2D50-FA33-828F-F84C92C79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49" y="2163938"/>
            <a:ext cx="830582" cy="845963"/>
          </a:xfrm>
          <a:prstGeom prst="rect">
            <a:avLst/>
          </a:prstGeom>
        </p:spPr>
      </p:pic>
      <p:sp>
        <p:nvSpPr>
          <p:cNvPr id="10" name="Rectangle: Rounded Corners 9">
            <a:extLst>
              <a:ext uri="{FF2B5EF4-FFF2-40B4-BE49-F238E27FC236}">
                <a16:creationId xmlns:a16="http://schemas.microsoft.com/office/drawing/2014/main" id="{37BFA2D6-44E9-593D-EFA5-2ACFC95787A6}"/>
              </a:ext>
            </a:extLst>
          </p:cNvPr>
          <p:cNvSpPr/>
          <p:nvPr/>
        </p:nvSpPr>
        <p:spPr>
          <a:xfrm>
            <a:off x="5791200" y="2045970"/>
            <a:ext cx="5970270" cy="43434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Sai vì sự khác biệt về tính cách, thói quen,...không đồng nghĩa với tính cách nổi loạn, thói hư tật xấu. Nếu một người có hành vi không đúng chuẩn mực, ta cần góp ý, nhận xét người đó. </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551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74F7E0F-7819-1902-8154-DAB1CECB06E9}"/>
              </a:ext>
            </a:extLst>
          </p:cNvPr>
          <p:cNvPicPr>
            <a:picLocks noChangeAspect="1"/>
          </p:cNvPicPr>
          <p:nvPr/>
        </p:nvPicPr>
        <p:blipFill>
          <a:blip r:embed="rId3"/>
          <a:stretch>
            <a:fillRect/>
          </a:stretch>
        </p:blipFill>
        <p:spPr>
          <a:xfrm>
            <a:off x="2682758" y="501351"/>
            <a:ext cx="5614903" cy="1024217"/>
          </a:xfrm>
          <a:prstGeom prst="rect">
            <a:avLst/>
          </a:prstGeom>
        </p:spPr>
      </p:pic>
      <p:pic>
        <p:nvPicPr>
          <p:cNvPr id="5" name="Picture 4">
            <a:extLst>
              <a:ext uri="{FF2B5EF4-FFF2-40B4-BE49-F238E27FC236}">
                <a16:creationId xmlns:a16="http://schemas.microsoft.com/office/drawing/2014/main" id="{97C681E8-ECFD-B4EE-8426-AEE8ADC1DB3C}"/>
              </a:ext>
            </a:extLst>
          </p:cNvPr>
          <p:cNvPicPr>
            <a:picLocks noChangeAspect="1"/>
          </p:cNvPicPr>
          <p:nvPr/>
        </p:nvPicPr>
        <p:blipFill>
          <a:blip r:embed="rId4"/>
          <a:stretch>
            <a:fillRect/>
          </a:stretch>
        </p:blipFill>
        <p:spPr>
          <a:xfrm>
            <a:off x="758190" y="2205991"/>
            <a:ext cx="4319516" cy="3014662"/>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3E6B93E6-F7EB-881A-A1B6-D3C305410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793" y="1974096"/>
            <a:ext cx="1394368" cy="1180583"/>
          </a:xfrm>
          <a:prstGeom prst="rect">
            <a:avLst/>
          </a:prstGeom>
        </p:spPr>
      </p:pic>
      <p:sp>
        <p:nvSpPr>
          <p:cNvPr id="9" name="Rectangle: Rounded Corners 8">
            <a:extLst>
              <a:ext uri="{FF2B5EF4-FFF2-40B4-BE49-F238E27FC236}">
                <a16:creationId xmlns:a16="http://schemas.microsoft.com/office/drawing/2014/main" id="{37BFA2D6-44E9-593D-EFA5-2ACFC95787A6}"/>
              </a:ext>
            </a:extLst>
          </p:cNvPr>
          <p:cNvSpPr/>
          <p:nvPr/>
        </p:nvSpPr>
        <p:spPr>
          <a:xfrm>
            <a:off x="5791200" y="2274570"/>
            <a:ext cx="5970270" cy="328041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a:solidFill>
                  <a:srgbClr val="FF0000"/>
                </a:solidFill>
                <a:latin typeface="Calibri" panose="020F0502020204030204" pitchFamily="34" charset="0"/>
                <a:ea typeface="Calibri" panose="020F0502020204030204" pitchFamily="34" charset="0"/>
                <a:cs typeface="Calibri" panose="020F0502020204030204" pitchFamily="34" charset="0"/>
              </a:rPr>
              <a:t>Đúng vì để tôn trọng sự khác biệt của người khác cần có sự thống nhất từ suy nghĩ, lời nói cho đến hành động. </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9116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74F7E0F-7819-1902-8154-DAB1CECB06E9}"/>
              </a:ext>
            </a:extLst>
          </p:cNvPr>
          <p:cNvPicPr>
            <a:picLocks noChangeAspect="1"/>
          </p:cNvPicPr>
          <p:nvPr/>
        </p:nvPicPr>
        <p:blipFill>
          <a:blip r:embed="rId3"/>
          <a:stretch>
            <a:fillRect/>
          </a:stretch>
        </p:blipFill>
        <p:spPr>
          <a:xfrm>
            <a:off x="2682758" y="501351"/>
            <a:ext cx="5614903" cy="1024217"/>
          </a:xfrm>
          <a:prstGeom prst="rect">
            <a:avLst/>
          </a:prstGeom>
        </p:spPr>
      </p:pic>
      <p:pic>
        <p:nvPicPr>
          <p:cNvPr id="6" name="Picture 5">
            <a:extLst>
              <a:ext uri="{FF2B5EF4-FFF2-40B4-BE49-F238E27FC236}">
                <a16:creationId xmlns:a16="http://schemas.microsoft.com/office/drawing/2014/main" id="{443531F0-5220-166E-9444-5FE24CCB9981}"/>
              </a:ext>
            </a:extLst>
          </p:cNvPr>
          <p:cNvPicPr>
            <a:picLocks noChangeAspect="1"/>
          </p:cNvPicPr>
          <p:nvPr/>
        </p:nvPicPr>
        <p:blipFill>
          <a:blip r:embed="rId4"/>
          <a:stretch>
            <a:fillRect/>
          </a:stretch>
        </p:blipFill>
        <p:spPr>
          <a:xfrm>
            <a:off x="454342" y="2491740"/>
            <a:ext cx="4465003" cy="308038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3E6B93E6-F7EB-881A-A1B6-D3C305410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3443" y="2019816"/>
            <a:ext cx="1394368" cy="1180583"/>
          </a:xfrm>
          <a:prstGeom prst="rect">
            <a:avLst/>
          </a:prstGeom>
        </p:spPr>
      </p:pic>
      <p:sp>
        <p:nvSpPr>
          <p:cNvPr id="11" name="Rectangle: Rounded Corners 10">
            <a:extLst>
              <a:ext uri="{FF2B5EF4-FFF2-40B4-BE49-F238E27FC236}">
                <a16:creationId xmlns:a16="http://schemas.microsoft.com/office/drawing/2014/main" id="{37BFA2D6-44E9-593D-EFA5-2ACFC95787A6}"/>
              </a:ext>
            </a:extLst>
          </p:cNvPr>
          <p:cNvSpPr/>
          <p:nvPr/>
        </p:nvSpPr>
        <p:spPr>
          <a:xfrm>
            <a:off x="5791200" y="2274570"/>
            <a:ext cx="5970270" cy="328041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Đúng vì việc tôn trọng sự khác biệt của người khác sẽ nhận được sự tôn trọng và yêu quý của mọi người. </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9974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257925"/>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160BEB1-5539-3124-6EA5-E237016F4D56}"/>
              </a:ext>
            </a:extLst>
          </p:cNvPr>
          <p:cNvPicPr>
            <a:picLocks noChangeAspect="1"/>
          </p:cNvPicPr>
          <p:nvPr/>
        </p:nvPicPr>
        <p:blipFill>
          <a:blip r:embed="rId3"/>
          <a:stretch>
            <a:fillRect/>
          </a:stretch>
        </p:blipFill>
        <p:spPr>
          <a:xfrm>
            <a:off x="2166024" y="1316525"/>
            <a:ext cx="7882811" cy="4865030"/>
          </a:xfrm>
          <a:prstGeom prst="rect">
            <a:avLst/>
          </a:prstGeom>
        </p:spPr>
      </p:pic>
      <p:pic>
        <p:nvPicPr>
          <p:cNvPr id="14" name="Picture 13">
            <a:extLst>
              <a:ext uri="{FF2B5EF4-FFF2-40B4-BE49-F238E27FC236}">
                <a16:creationId xmlns:a16="http://schemas.microsoft.com/office/drawing/2014/main" id="{E609A5AD-F93C-E5D0-F97F-5E3555105170}"/>
              </a:ext>
            </a:extLst>
          </p:cNvPr>
          <p:cNvPicPr>
            <a:picLocks noChangeAspect="1"/>
          </p:cNvPicPr>
          <p:nvPr/>
        </p:nvPicPr>
        <p:blipFill>
          <a:blip r:embed="rId4"/>
          <a:stretch>
            <a:fillRect/>
          </a:stretch>
        </p:blipFill>
        <p:spPr>
          <a:xfrm>
            <a:off x="468137" y="726135"/>
            <a:ext cx="11370025" cy="1176630"/>
          </a:xfrm>
          <a:prstGeom prst="rect">
            <a:avLst/>
          </a:prstGeom>
        </p:spPr>
      </p:pic>
    </p:spTree>
    <p:extLst>
      <p:ext uri="{BB962C8B-B14F-4D97-AF65-F5344CB8AC3E}">
        <p14:creationId xmlns:p14="http://schemas.microsoft.com/office/powerpoint/2010/main" val="2705676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74F7E0F-7819-1902-8154-DAB1CECB06E9}"/>
              </a:ext>
            </a:extLst>
          </p:cNvPr>
          <p:cNvPicPr>
            <a:picLocks noChangeAspect="1"/>
          </p:cNvPicPr>
          <p:nvPr/>
        </p:nvPicPr>
        <p:blipFill>
          <a:blip r:embed="rId3"/>
          <a:stretch>
            <a:fillRect/>
          </a:stretch>
        </p:blipFill>
        <p:spPr>
          <a:xfrm>
            <a:off x="2682758" y="501351"/>
            <a:ext cx="5614903" cy="1024217"/>
          </a:xfrm>
          <a:prstGeom prst="rect">
            <a:avLst/>
          </a:prstGeom>
        </p:spPr>
      </p:pic>
      <p:pic>
        <p:nvPicPr>
          <p:cNvPr id="6" name="Picture 5">
            <a:extLst>
              <a:ext uri="{FF2B5EF4-FFF2-40B4-BE49-F238E27FC236}">
                <a16:creationId xmlns:a16="http://schemas.microsoft.com/office/drawing/2014/main" id="{0AF3921F-E1F5-FC37-5065-CDA603D631F5}"/>
              </a:ext>
            </a:extLst>
          </p:cNvPr>
          <p:cNvPicPr>
            <a:picLocks noChangeAspect="1"/>
          </p:cNvPicPr>
          <p:nvPr/>
        </p:nvPicPr>
        <p:blipFill>
          <a:blip r:embed="rId4"/>
          <a:stretch>
            <a:fillRect/>
          </a:stretch>
        </p:blipFill>
        <p:spPr>
          <a:xfrm>
            <a:off x="527685" y="2354580"/>
            <a:ext cx="4704382" cy="2848927"/>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3E6B93E6-F7EB-881A-A1B6-D3C305410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793" y="1974096"/>
            <a:ext cx="1394368" cy="1180583"/>
          </a:xfrm>
          <a:prstGeom prst="rect">
            <a:avLst/>
          </a:prstGeom>
        </p:spPr>
      </p:pic>
      <p:sp>
        <p:nvSpPr>
          <p:cNvPr id="11" name="Rectangle: Rounded Corners 10">
            <a:extLst>
              <a:ext uri="{FF2B5EF4-FFF2-40B4-BE49-F238E27FC236}">
                <a16:creationId xmlns:a16="http://schemas.microsoft.com/office/drawing/2014/main" id="{37BFA2D6-44E9-593D-EFA5-2ACFC95787A6}"/>
              </a:ext>
            </a:extLst>
          </p:cNvPr>
          <p:cNvSpPr/>
          <p:nvPr/>
        </p:nvSpPr>
        <p:spPr>
          <a:xfrm>
            <a:off x="5791200" y="2274570"/>
            <a:ext cx="5970270" cy="328041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srgbClr val="FF0000"/>
                </a:solidFill>
                <a:latin typeface="Calibri" panose="020F0502020204030204" pitchFamily="34" charset="0"/>
                <a:ea typeface="Calibri" panose="020F0502020204030204" pitchFamily="34" charset="0"/>
                <a:cs typeface="Calibri" panose="020F0502020204030204" pitchFamily="34" charset="0"/>
              </a:rPr>
              <a:t>Đúng</a:t>
            </a:r>
            <a:r>
              <a:rPr lang="en-US" sz="4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vì việc tôn trọng sự khác biệt giúp mọi người vui vẻ, đoàn kết và cuộc sống trở nên phong phú, ý nghĩa hơn. </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6391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074420" y="445770"/>
            <a:ext cx="10812780" cy="213741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Hãy kể về một lần em không được người khác tôn trọng sự khác biệt. Khi đó, em cảm thấy như thế nào? Em hãy rút ra bài học từ câu chuyện của bản thân. </a:t>
              </a:r>
              <a:endParaRPr kumimoji="0" lang="vi-VN"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78" y="1455551"/>
            <a:ext cx="4974767" cy="5072312"/>
          </a:xfrm>
          <a:prstGeom prst="rect">
            <a:avLst/>
          </a:prstGeom>
        </p:spPr>
      </p:pic>
      <p:pic>
        <p:nvPicPr>
          <p:cNvPr id="3"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926688" y="739211"/>
            <a:ext cx="6291460" cy="4754837"/>
          </a:xfrm>
          <a:prstGeom prst="rect">
            <a:avLst/>
          </a:prstGeom>
        </p:spPr>
      </p:pic>
      <p:sp>
        <p:nvSpPr>
          <p:cNvPr id="4" name="TextBox 3"/>
          <p:cNvSpPr txBox="1"/>
          <p:nvPr/>
        </p:nvSpPr>
        <p:spPr>
          <a:xfrm>
            <a:off x="5797203" y="2054800"/>
            <a:ext cx="455043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Đại</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diện</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nhóm</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chia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kết</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quả</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trước</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lớp</a:t>
            </a:r>
            <a:endPar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5786841"/>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15696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Hãy</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thực</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hiện</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tôn</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trọng</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bạn</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bè</a:t>
            </a:r>
            <a:r>
              <a:rPr lang="en-US" sz="3200" dirty="0">
                <a:solidFill>
                  <a:prstClr val="black"/>
                </a:solidFill>
                <a:latin typeface="Calibri"/>
                <a:cs typeface="Calibri"/>
                <a:sym typeface="Calibr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Calibri"/>
                <a:cs typeface="Calibri"/>
                <a:sym typeface="Calibri"/>
              </a:rPr>
              <a:t>và</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những</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người</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xung</a:t>
            </a:r>
            <a:r>
              <a:rPr lang="en-US" sz="3200" dirty="0">
                <a:solidFill>
                  <a:prstClr val="black"/>
                </a:solidFill>
                <a:latin typeface="Calibri"/>
                <a:cs typeface="Calibri"/>
                <a:sym typeface="Calibri"/>
              </a:rPr>
              <a:t> </a:t>
            </a:r>
            <a:r>
              <a:rPr lang="en-US" sz="3200" dirty="0" err="1">
                <a:solidFill>
                  <a:prstClr val="black"/>
                </a:solidFill>
                <a:latin typeface="Calibri"/>
                <a:cs typeface="Calibri"/>
                <a:sym typeface="Calibri"/>
              </a:rPr>
              <a:t>quanh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92328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endParaRPr kumimoji="0"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257925"/>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058C6F86-6390-B17B-48A7-28C272C54780}"/>
              </a:ext>
            </a:extLst>
          </p:cNvPr>
          <p:cNvGrpSpPr/>
          <p:nvPr/>
        </p:nvGrpSpPr>
        <p:grpSpPr>
          <a:xfrm>
            <a:off x="375920" y="4450715"/>
            <a:ext cx="3981450" cy="2085340"/>
            <a:chOff x="892354" y="3758439"/>
            <a:chExt cx="4278451" cy="2175001"/>
          </a:xfrm>
        </p:grpSpPr>
        <p:pic>
          <p:nvPicPr>
            <p:cNvPr id="7" name="Picture 9">
              <a:extLst>
                <a:ext uri="{FF2B5EF4-FFF2-40B4-BE49-F238E27FC236}">
                  <a16:creationId xmlns:a16="http://schemas.microsoft.com/office/drawing/2014/main" id="{A9B66304-1D6C-FB14-F3C8-630FC21229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A17ED91C-B3F0-156F-875B-DC4A3A32009B}"/>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9" name="Group 8">
            <a:extLst>
              <a:ext uri="{FF2B5EF4-FFF2-40B4-BE49-F238E27FC236}">
                <a16:creationId xmlns:a16="http://schemas.microsoft.com/office/drawing/2014/main" id="{E7D4E905-9499-36B3-27E8-EA6BB5287D13}"/>
              </a:ext>
            </a:extLst>
          </p:cNvPr>
          <p:cNvGrpSpPr/>
          <p:nvPr/>
        </p:nvGrpSpPr>
        <p:grpSpPr>
          <a:xfrm>
            <a:off x="1796267" y="259080"/>
            <a:ext cx="9003323" cy="929640"/>
            <a:chOff x="1594337" y="1602154"/>
            <a:chExt cx="9003323" cy="3477846"/>
          </a:xfrm>
        </p:grpSpPr>
        <p:sp>
          <p:nvSpPr>
            <p:cNvPr id="11" name="Rounded Rectangle 8">
              <a:extLst>
                <a:ext uri="{FF2B5EF4-FFF2-40B4-BE49-F238E27FC236}">
                  <a16:creationId xmlns:a16="http://schemas.microsoft.com/office/drawing/2014/main" id="{D5E352E6-CD75-BE3C-A5FF-3F108F4A40B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id="{B325CE8D-B6ED-7D74-729A-779CD75EB2AE}"/>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800" b="0" i="0" dirty="0">
                  <a:solidFill>
                    <a:srgbClr val="000000"/>
                  </a:solidFill>
                  <a:effectLst/>
                  <a:latin typeface="Cambria" panose="02040503050406030204" pitchFamily="18" charset="0"/>
                  <a:ea typeface="Cambria" panose="02040503050406030204" pitchFamily="18" charset="0"/>
                </a:rPr>
                <a:t>Ai cùng giới tính với con?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5" name="Group 14">
            <a:extLst>
              <a:ext uri="{FF2B5EF4-FFF2-40B4-BE49-F238E27FC236}">
                <a16:creationId xmlns:a16="http://schemas.microsoft.com/office/drawing/2014/main" id="{5D5A9D2F-D975-99AD-ABE2-3ADDB7ED2E7C}"/>
              </a:ext>
            </a:extLst>
          </p:cNvPr>
          <p:cNvGrpSpPr/>
          <p:nvPr/>
        </p:nvGrpSpPr>
        <p:grpSpPr>
          <a:xfrm>
            <a:off x="2844017" y="1457960"/>
            <a:ext cx="8231653" cy="850900"/>
            <a:chOff x="1594337" y="1602154"/>
            <a:chExt cx="9003323" cy="3477846"/>
          </a:xfrm>
        </p:grpSpPr>
        <p:sp>
          <p:nvSpPr>
            <p:cNvPr id="16" name="Rounded Rectangle 8">
              <a:extLst>
                <a:ext uri="{FF2B5EF4-FFF2-40B4-BE49-F238E27FC236}">
                  <a16:creationId xmlns:a16="http://schemas.microsoft.com/office/drawing/2014/main" id="{59E72DF2-DCF6-95F8-676B-722D43D6841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ounded Rectangle 9">
              <a:extLst>
                <a:ext uri="{FF2B5EF4-FFF2-40B4-BE49-F238E27FC236}">
                  <a16:creationId xmlns:a16="http://schemas.microsoft.com/office/drawing/2014/main" id="{34B064D2-F822-E1AD-21EF-FCA2D43464A5}"/>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800" b="0" i="0" dirty="0">
                  <a:solidFill>
                    <a:srgbClr val="000000"/>
                  </a:solidFill>
                  <a:effectLst/>
                  <a:latin typeface="Cambria" panose="02040503050406030204" pitchFamily="18" charset="0"/>
                  <a:ea typeface="Cambria" panose="02040503050406030204" pitchFamily="18" charset="0"/>
                </a:rPr>
                <a:t>Ai có mái tóc giống con?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Group 17">
            <a:extLst>
              <a:ext uri="{FF2B5EF4-FFF2-40B4-BE49-F238E27FC236}">
                <a16:creationId xmlns:a16="http://schemas.microsoft.com/office/drawing/2014/main" id="{6A0A775F-6573-9E10-88CD-32B5603EE04D}"/>
              </a:ext>
            </a:extLst>
          </p:cNvPr>
          <p:cNvGrpSpPr/>
          <p:nvPr/>
        </p:nvGrpSpPr>
        <p:grpSpPr>
          <a:xfrm>
            <a:off x="3644117" y="2646680"/>
            <a:ext cx="8231653" cy="1376680"/>
            <a:chOff x="1594337" y="1602154"/>
            <a:chExt cx="9003323" cy="3477846"/>
          </a:xfrm>
        </p:grpSpPr>
        <p:sp>
          <p:nvSpPr>
            <p:cNvPr id="19" name="Rounded Rectangle 8">
              <a:extLst>
                <a:ext uri="{FF2B5EF4-FFF2-40B4-BE49-F238E27FC236}">
                  <a16:creationId xmlns:a16="http://schemas.microsoft.com/office/drawing/2014/main" id="{8C76A9F1-1736-E06F-CC54-6F150A2510DA}"/>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ounded Rectangle 9">
              <a:extLst>
                <a:ext uri="{FF2B5EF4-FFF2-40B4-BE49-F238E27FC236}">
                  <a16:creationId xmlns:a16="http://schemas.microsoft.com/office/drawing/2014/main" id="{3AD07F37-8284-40C1-0FEA-08821CF07AE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600" b="0" i="0" dirty="0">
                  <a:solidFill>
                    <a:srgbClr val="000000"/>
                  </a:solidFill>
                  <a:effectLst/>
                  <a:latin typeface="Cambria" panose="02040503050406030204" pitchFamily="18" charset="0"/>
                  <a:ea typeface="Cambria" panose="02040503050406030204" pitchFamily="18" charset="0"/>
                </a:rPr>
                <a:t>Ai có số thành viên trong gia đình giống con?</a:t>
              </a: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B3F23841-B8A1-A568-A443-0CE5F8312E3E}"/>
              </a:ext>
            </a:extLst>
          </p:cNvPr>
          <p:cNvGrpSpPr/>
          <p:nvPr/>
        </p:nvGrpSpPr>
        <p:grpSpPr>
          <a:xfrm>
            <a:off x="4318487" y="4224020"/>
            <a:ext cx="7873513" cy="1376680"/>
            <a:chOff x="1594337" y="1602154"/>
            <a:chExt cx="9003323" cy="3477846"/>
          </a:xfrm>
        </p:grpSpPr>
        <p:sp>
          <p:nvSpPr>
            <p:cNvPr id="22" name="Rounded Rectangle 8">
              <a:extLst>
                <a:ext uri="{FF2B5EF4-FFF2-40B4-BE49-F238E27FC236}">
                  <a16:creationId xmlns:a16="http://schemas.microsoft.com/office/drawing/2014/main" id="{45E0F8A1-CB9E-6D37-9B1F-AB2BD281007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ounded Rectangle 9">
              <a:extLst>
                <a:ext uri="{FF2B5EF4-FFF2-40B4-BE49-F238E27FC236}">
                  <a16:creationId xmlns:a16="http://schemas.microsoft.com/office/drawing/2014/main" id="{92EDAFE4-213A-2F3B-CDFE-B20E440F67A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kern="0" dirty="0">
                  <a:solidFill>
                    <a:srgbClr val="000000"/>
                  </a:solidFill>
                  <a:effectLst/>
                  <a:latin typeface="Cambria" panose="02040503050406030204" pitchFamily="18" charset="0"/>
                  <a:ea typeface="Cambria" panose="02040503050406030204" pitchFamily="18" charset="0"/>
                </a:rPr>
                <a:t>Ai có quyền được tôn trọng sự khác biệt như con?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96853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78" y="1455551"/>
            <a:ext cx="4974767" cy="5072312"/>
          </a:xfrm>
          <a:prstGeom prst="rect">
            <a:avLst/>
          </a:prstGeom>
        </p:spPr>
      </p:pic>
      <p:pic>
        <p:nvPicPr>
          <p:cNvPr id="3"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926688" y="739211"/>
            <a:ext cx="6291460" cy="4754837"/>
          </a:xfrm>
          <a:prstGeom prst="rect">
            <a:avLst/>
          </a:prstGeom>
        </p:spPr>
      </p:pic>
      <p:sp>
        <p:nvSpPr>
          <p:cNvPr id="4" name="TextBox 3"/>
          <p:cNvSpPr txBox="1"/>
          <p:nvPr/>
        </p:nvSpPr>
        <p:spPr>
          <a:xfrm>
            <a:off x="5797203" y="2054800"/>
            <a:ext cx="455043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Đại</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diện</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nhóm</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chia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kết</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quả</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thảo</a:t>
            </a:r>
            <a:r>
              <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6699"/>
                </a:solidFill>
                <a:effectLst/>
                <a:uLnTx/>
                <a:uFillTx/>
                <a:latin typeface="Cambria" panose="02040503050406030204" pitchFamily="18" charset="0"/>
                <a:ea typeface="Cambria" panose="02040503050406030204" pitchFamily="18" charset="0"/>
                <a:cs typeface="+mn-cs"/>
              </a:rPr>
              <a:t>luận</a:t>
            </a:r>
            <a:endParaRPr kumimoji="0" lang="en-US" sz="4400" b="1" i="0" u="none" strike="noStrike" kern="1200" cap="none" spc="0" normalizeH="0" baseline="0" noProof="0" dirty="0">
              <a:ln>
                <a:noFill/>
              </a:ln>
              <a:solidFill>
                <a:srgbClr val="006699"/>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546A"/>
              </a:solidFill>
              <a:effectLst/>
              <a:uLnTx/>
              <a:uFillTx/>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550134" y="2050219"/>
            <a:ext cx="3664014" cy="101202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9"/>
          <a:stretch>
            <a:fillRect/>
          </a:stretch>
        </p:blipFill>
        <p:spPr>
          <a:xfrm>
            <a:off x="2351088" y="2332444"/>
            <a:ext cx="1450974" cy="859611"/>
          </a:xfrm>
          <a:prstGeom prst="rect">
            <a:avLst/>
          </a:prstGeom>
        </p:spPr>
      </p:pic>
      <p:pic>
        <p:nvPicPr>
          <p:cNvPr id="3" name="Picture 2">
            <a:extLst>
              <a:ext uri="{FF2B5EF4-FFF2-40B4-BE49-F238E27FC236}">
                <a16:creationId xmlns:a16="http://schemas.microsoft.com/office/drawing/2014/main" id="{9D0C5B3A-E50C-954E-3186-8E854E7874DF}"/>
              </a:ext>
            </a:extLst>
          </p:cNvPr>
          <p:cNvPicPr>
            <a:picLocks noChangeAspect="1"/>
          </p:cNvPicPr>
          <p:nvPr/>
        </p:nvPicPr>
        <p:blipFill>
          <a:blip r:embed="rId10"/>
          <a:stretch>
            <a:fillRect/>
          </a:stretch>
        </p:blipFill>
        <p:spPr>
          <a:xfrm>
            <a:off x="2313099" y="3005243"/>
            <a:ext cx="7687722" cy="1944793"/>
          </a:xfrm>
          <a:prstGeom prst="rect">
            <a:avLst/>
          </a:prstGeom>
        </p:spPr>
      </p:pic>
      <p:pic>
        <p:nvPicPr>
          <p:cNvPr id="5" name="Picture 4">
            <a:extLst>
              <a:ext uri="{FF2B5EF4-FFF2-40B4-BE49-F238E27FC236}">
                <a16:creationId xmlns:a16="http://schemas.microsoft.com/office/drawing/2014/main" id="{74FE4664-4B44-8D18-59ED-7DB4D40C6B55}"/>
              </a:ext>
            </a:extLst>
          </p:cNvPr>
          <p:cNvPicPr>
            <a:picLocks noChangeAspect="1"/>
          </p:cNvPicPr>
          <p:nvPr/>
        </p:nvPicPr>
        <p:blipFill>
          <a:blip r:embed="rId11"/>
          <a:stretch>
            <a:fillRect/>
          </a:stretch>
        </p:blipFill>
        <p:spPr>
          <a:xfrm>
            <a:off x="5219618" y="4410414"/>
            <a:ext cx="1889924" cy="963251"/>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A349290-4408-851C-247E-1B7C53934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381" y="1028190"/>
            <a:ext cx="8315665" cy="6425741"/>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112383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Em đồng tình hay không đồng tình với thái độ, hành vi nào dưới đây? Vì sao?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F95590B-C74C-C983-CD98-D61A39330962}"/>
              </a:ext>
            </a:extLst>
          </p:cNvPr>
          <p:cNvSpPr txBox="1"/>
          <p:nvPr/>
        </p:nvSpPr>
        <p:spPr>
          <a:xfrm>
            <a:off x="350874" y="2200940"/>
            <a:ext cx="11621386"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Luôn tôn trọng sở thích của người khác.</a:t>
            </a:r>
          </a:p>
          <a:p>
            <a:pPr algn="just"/>
            <a:r>
              <a:rPr lang="vi-VN" sz="3200" b="0" i="0" dirty="0">
                <a:solidFill>
                  <a:srgbClr val="000000"/>
                </a:solidFill>
                <a:effectLst/>
                <a:latin typeface="Cambria" panose="02040503050406030204" pitchFamily="18" charset="0"/>
                <a:ea typeface="Cambria" panose="02040503050406030204" pitchFamily="18" charset="0"/>
              </a:rPr>
              <a:t>b. Luôn vui vẻ, hoà đồng khi tham gia các hoạt động tập thể.</a:t>
            </a:r>
          </a:p>
          <a:p>
            <a:pPr algn="just"/>
            <a:r>
              <a:rPr lang="vi-VN" sz="3200" b="0" i="0" dirty="0">
                <a:solidFill>
                  <a:srgbClr val="000000"/>
                </a:solidFill>
                <a:effectLst/>
                <a:latin typeface="Cambria" panose="02040503050406030204" pitchFamily="18" charset="0"/>
                <a:ea typeface="Cambria" panose="02040503050406030204" pitchFamily="18" charset="0"/>
              </a:rPr>
              <a:t>c. Không thích chơi với những bạn nói giọng địa phương.</a:t>
            </a:r>
          </a:p>
          <a:p>
            <a:pPr algn="just"/>
            <a:r>
              <a:rPr lang="vi-VN" sz="3200" b="0" i="0" dirty="0">
                <a:solidFill>
                  <a:srgbClr val="000000"/>
                </a:solidFill>
                <a:effectLst/>
                <a:latin typeface="Cambria" panose="02040503050406030204" pitchFamily="18" charset="0"/>
                <a:ea typeface="Cambria" panose="02040503050406030204" pitchFamily="18" charset="0"/>
              </a:rPr>
              <a:t>d. Phân biệt đối xử với những bạn có khiếm khuyết về ngoại hình.</a:t>
            </a:r>
          </a:p>
          <a:p>
            <a:pPr algn="just"/>
            <a:r>
              <a:rPr lang="vi-VN" sz="3200" b="0" i="0" dirty="0">
                <a:solidFill>
                  <a:srgbClr val="000000"/>
                </a:solidFill>
                <a:effectLst/>
                <a:latin typeface="Cambria" panose="02040503050406030204" pitchFamily="18" charset="0"/>
                <a:ea typeface="Cambria" panose="02040503050406030204" pitchFamily="18" charset="0"/>
              </a:rPr>
              <a:t>e. Luôn giúp đỡ những bạn có hoàn cảnh khó khăn.</a:t>
            </a:r>
          </a:p>
          <a:p>
            <a:pPr algn="just"/>
            <a:r>
              <a:rPr lang="vi-VN" sz="3200" b="0" i="0" dirty="0">
                <a:solidFill>
                  <a:srgbClr val="000000"/>
                </a:solidFill>
                <a:effectLst/>
                <a:latin typeface="Cambria" panose="02040503050406030204" pitchFamily="18" charset="0"/>
                <a:ea typeface="Cambria" panose="02040503050406030204" pitchFamily="18" charset="0"/>
              </a:rPr>
              <a:t>g. Không phân biệt đối xử với người có màu da hay dân tộc khác.</a:t>
            </a:r>
          </a:p>
        </p:txBody>
      </p:sp>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algn="just">
                <a:spcBef>
                  <a:spcPts val="0"/>
                </a:spcBef>
                <a:spcAft>
                  <a:spcPts val="100"/>
                </a:spcAft>
              </a:pPr>
              <a:r>
                <a:rPr lang="vi-VN" sz="32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Đồng tình vì việc việc tôn trọng sở thích cá nhân của người khác cũng chính là tôn trọng điểm khác biệt trong sở thích của mọi người. </a:t>
              </a:r>
              <a:endParaRPr lang="en-US" sz="32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图片 3" descr="图片包含 电子产品&#10;&#10;描述已自动生成">
            <a:extLst>
              <a:ext uri="{FF2B5EF4-FFF2-40B4-BE49-F238E27FC236}">
                <a16:creationId xmlns:a16="http://schemas.microsoft.com/office/drawing/2014/main" id="{5B971CBB-6091-1439-B66F-350C78D98C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72" y="1565910"/>
            <a:ext cx="5614108" cy="5614108"/>
          </a:xfrm>
          <a:prstGeom prst="rect">
            <a:avLst/>
          </a:prstGeom>
        </p:spPr>
      </p:pic>
      <p:sp>
        <p:nvSpPr>
          <p:cNvPr id="4" name="TextBox 3">
            <a:extLst>
              <a:ext uri="{FF2B5EF4-FFF2-40B4-BE49-F238E27FC236}">
                <a16:creationId xmlns:a16="http://schemas.microsoft.com/office/drawing/2014/main" id="{2349541A-4BBF-352D-1086-DF1EF7C72D07}"/>
              </a:ext>
            </a:extLst>
          </p:cNvPr>
          <p:cNvSpPr txBox="1"/>
          <p:nvPr/>
        </p:nvSpPr>
        <p:spPr>
          <a:xfrm>
            <a:off x="1497330" y="3143250"/>
            <a:ext cx="4000500" cy="1938992"/>
          </a:xfrm>
          <a:prstGeom prst="rect">
            <a:avLst/>
          </a:prstGeom>
          <a:noFill/>
        </p:spPr>
        <p:txBody>
          <a:bodyPr wrap="square" rtlCol="0">
            <a:spAutoFit/>
          </a:bodyPr>
          <a:lstStyle/>
          <a:p>
            <a:pPr algn="ctr"/>
            <a:r>
              <a:rPr lang="vi-VN" sz="4000" b="1" i="0" dirty="0">
                <a:solidFill>
                  <a:schemeClr val="bg1"/>
                </a:solidFill>
                <a:effectLst/>
                <a:latin typeface="Cambria" panose="02040503050406030204" pitchFamily="18" charset="0"/>
                <a:ea typeface="Cambria" panose="02040503050406030204" pitchFamily="18" charset="0"/>
              </a:rPr>
              <a:t>a. Luôn tôn trọng sở thích của người khác.</a:t>
            </a:r>
          </a:p>
        </p:txBody>
      </p:sp>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681</Words>
  <Application>Microsoft Office PowerPoint</Application>
  <PresentationFormat>Widescreen</PresentationFormat>
  <Paragraphs>41</Paragraphs>
  <Slides>25</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Calibri Light</vt:lpstr>
      <vt:lpstr>Cambria</vt:lpstr>
      <vt:lpstr>Times New Roman</vt:lpstr>
      <vt:lpstr>1_Custom Design</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70</cp:revision>
  <dcterms:created xsi:type="dcterms:W3CDTF">2024-07-09T12:35:21Z</dcterms:created>
  <dcterms:modified xsi:type="dcterms:W3CDTF">2025-10-05T15:42:02Z</dcterms:modified>
</cp:coreProperties>
</file>