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5" r:id="rId2"/>
    <p:sldId id="297" r:id="rId3"/>
    <p:sldId id="290" r:id="rId4"/>
    <p:sldId id="291" r:id="rId5"/>
    <p:sldId id="292" r:id="rId6"/>
    <p:sldId id="293" r:id="rId7"/>
    <p:sldId id="294" r:id="rId8"/>
    <p:sldId id="284" r:id="rId9"/>
    <p:sldId id="285" r:id="rId10"/>
    <p:sldId id="286" r:id="rId11"/>
    <p:sldId id="266" r:id="rId12"/>
    <p:sldId id="267" r:id="rId13"/>
    <p:sldId id="268" r:id="rId14"/>
    <p:sldId id="273" r:id="rId15"/>
    <p:sldId id="269" r:id="rId16"/>
    <p:sldId id="270" r:id="rId17"/>
    <p:sldId id="272" r:id="rId18"/>
    <p:sldId id="295" r:id="rId19"/>
    <p:sldId id="298" r:id="rId20"/>
    <p:sldId id="256" r:id="rId21"/>
    <p:sldId id="289" r:id="rId22"/>
    <p:sldId id="258" r:id="rId23"/>
    <p:sldId id="274" r:id="rId24"/>
    <p:sldId id="287" r:id="rId25"/>
    <p:sldId id="296" r:id="rId26"/>
    <p:sldId id="275" r:id="rId27"/>
    <p:sldId id="260" r:id="rId28"/>
    <p:sldId id="288" r:id="rId29"/>
    <p:sldId id="262" r:id="rId30"/>
    <p:sldId id="278" r:id="rId31"/>
    <p:sldId id="263" r:id="rId32"/>
    <p:sldId id="264" r:id="rId33"/>
    <p:sldId id="276" r:id="rId34"/>
    <p:sldId id="277" r:id="rId35"/>
    <p:sldId id="299" r:id="rId36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2DF"/>
    <a:srgbClr val="EAF4FE"/>
    <a:srgbClr val="08540C"/>
    <a:srgbClr val="C50303"/>
    <a:srgbClr val="0000FF"/>
    <a:srgbClr val="FF0066"/>
    <a:srgbClr val="E6E6E6"/>
    <a:srgbClr val="B7EC1E"/>
    <a:srgbClr val="A109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7" autoAdjust="0"/>
    <p:restoredTop sz="88988" autoAdjust="0"/>
  </p:normalViewPr>
  <p:slideViewPr>
    <p:cSldViewPr>
      <p:cViewPr varScale="1">
        <p:scale>
          <a:sx n="85" d="100"/>
          <a:sy n="85" d="100"/>
        </p:scale>
        <p:origin x="117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16E66-57D1-4EB2-B286-F1E505B73ACF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DAC5C-21A4-44BA-A9E0-10B7F100F5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2838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DAC5C-21A4-44BA-A9E0-10B7F100F5E6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6132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84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21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2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4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0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5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24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7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1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0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81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5E29B-9062-4A6B-AAB4-F76E875876B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4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3.xml"/><Relationship Id="rId11" Type="http://schemas.openxmlformats.org/officeDocument/2006/relationships/image" Target="../media/image31.png"/><Relationship Id="rId5" Type="http://schemas.openxmlformats.org/officeDocument/2006/relationships/slide" Target="slide12.xml"/><Relationship Id="rId10" Type="http://schemas.openxmlformats.org/officeDocument/2006/relationships/slide" Target="slide17.xml"/><Relationship Id="rId4" Type="http://schemas.openxmlformats.org/officeDocument/2006/relationships/image" Target="../media/image30.png"/><Relationship Id="rId9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52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9.wdp"/><Relationship Id="rId7" Type="http://schemas.openxmlformats.org/officeDocument/2006/relationships/image" Target="../media/image57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gif"/><Relationship Id="rId5" Type="http://schemas.openxmlformats.org/officeDocument/2006/relationships/image" Target="../media/image12.gif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gif"/><Relationship Id="rId5" Type="http://schemas.openxmlformats.org/officeDocument/2006/relationships/image" Target="../media/image12.gif"/><Relationship Id="rId10" Type="http://schemas.openxmlformats.org/officeDocument/2006/relationships/image" Target="../media/image21.jpeg"/><Relationship Id="rId4" Type="http://schemas.openxmlformats.org/officeDocument/2006/relationships/image" Target="../media/image7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2.jpeg"/><Relationship Id="rId2" Type="http://schemas.openxmlformats.org/officeDocument/2006/relationships/audio" Target="../media/audio1.wav"/><Relationship Id="rId16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11" Type="http://schemas.openxmlformats.org/officeDocument/2006/relationships/image" Target="../media/image15.png"/><Relationship Id="rId5" Type="http://schemas.openxmlformats.org/officeDocument/2006/relationships/image" Target="../media/image7.jpeg"/><Relationship Id="rId15" Type="http://schemas.openxmlformats.org/officeDocument/2006/relationships/image" Target="../media/image19.gif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9.gif"/><Relationship Id="rId1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981200" y="895350"/>
            <a:ext cx="5715000" cy="1300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/>
              </a:rPr>
              <a:t>CHÀO MỪNG CÁC 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/>
              </a:rPr>
              <a:t> ĐẾN VỚI TIẾT HỌC!</a:t>
            </a:r>
            <a:endParaRPr sz="4000" b="1" dirty="0">
              <a:solidFill>
                <a:srgbClr val="0000FF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2514600" y="2419349"/>
            <a:ext cx="3080427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66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Giáo</a:t>
            </a:r>
            <a:r>
              <a:rPr lang="en-US" sz="2400" b="1" dirty="0">
                <a:solidFill>
                  <a:srgbClr val="FF0066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viên</a:t>
            </a:r>
            <a:r>
              <a:rPr lang="en-US" sz="2400" b="1" dirty="0">
                <a:solidFill>
                  <a:srgbClr val="FF0066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:</a:t>
            </a:r>
            <a:endParaRPr sz="2400" b="1" dirty="0">
              <a:solidFill>
                <a:srgbClr val="FF0066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3687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00322" y="1847525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32370" y="184752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Ù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64418" y="184752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96466" y="184752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28514" y="184752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60562" y="184752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72130" y="220756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04178" y="220756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À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36226" y="220756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8274" y="220756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0322" y="2207565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Á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32370" y="2207565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68274" y="256865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00322" y="2568658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32370" y="256865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64418" y="256865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00322" y="2928698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32370" y="292869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64418" y="292869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96466" y="292869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28514" y="292869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60562" y="292869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92610" y="292869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24658" y="292869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56706" y="292869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72130" y="328873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04178" y="328873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Â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36226" y="328873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68274" y="328873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00322" y="3288738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32370" y="328873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Ư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64418" y="328873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Ờ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96466" y="328873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28514" y="328873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536226" y="364877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968274" y="364877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400322" y="3648778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Ư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832370" y="364877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64418" y="364877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96466" y="364877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Ệ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28514" y="364877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40082" y="400623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672130" y="400623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104178" y="400623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36226" y="400623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968274" y="400623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400322" y="4006230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375986" y="436627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808034" y="436627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40082" y="436627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672130" y="436627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104178" y="436627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536226" y="436627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968274" y="436627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400322" y="4366270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832370" y="436627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536226" y="472631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968274" y="472631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400322" y="4726310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832370" y="472631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264418" y="472631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696466" y="4726310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3968274" y="1838434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1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2240082" y="2207565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2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536226" y="2605009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3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3992167" y="2965049"/>
            <a:ext cx="360369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4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240082" y="3285961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5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3151964" y="3685117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6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808034" y="4008818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7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920374" y="4402621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8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3104178" y="4799012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9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8798" y="7030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ngữ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gợi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cái</a:t>
            </a:r>
            <a:endParaRPr lang="vi-VN" sz="2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7514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1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1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1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1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79540" y="752041"/>
            <a:ext cx="43204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11588" y="75204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Ù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43636" y="75204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75684" y="75204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07732" y="75204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39780" y="75204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51348" y="111208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3396" y="111208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15444" y="111208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47492" y="111208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79540" y="1112081"/>
            <a:ext cx="43204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11588" y="1112081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47492" y="147317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379540" y="1473174"/>
            <a:ext cx="43204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11588" y="147317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43636" y="147317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79540" y="1833214"/>
            <a:ext cx="43204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11588" y="18332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43636" y="18332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675684" y="18332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107732" y="18332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39780" y="18332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971828" y="18332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03876" y="18332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35924" y="18332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651348" y="21932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83396" y="21932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515444" y="21932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947492" y="21932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79540" y="2193254"/>
            <a:ext cx="43204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811588" y="21932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43636" y="21932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675684" y="21932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07732" y="21932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515444" y="255329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947492" y="255329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379540" y="2553294"/>
            <a:ext cx="43204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811588" y="255329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243636" y="255329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675684" y="255329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Ệ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107732" y="255329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219300" y="291074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651348" y="291074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083396" y="291074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515444" y="291074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947492" y="291074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379540" y="2910746"/>
            <a:ext cx="43204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355204" y="327078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787252" y="327078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219300" y="327078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651348" y="327078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083396" y="327078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515444" y="327078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947492" y="327078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379540" y="3270786"/>
            <a:ext cx="43204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811588" y="327078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515444" y="363082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947492" y="363082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379540" y="3630826"/>
            <a:ext cx="432048" cy="360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811588" y="363082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243636" y="363082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675684" y="363082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3947492" y="742950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1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2219300" y="1112081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2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Oval 79">
            <a:hlinkClick r:id="rId5" action="ppaction://hlinksldjump"/>
          </p:cNvPr>
          <p:cNvSpPr/>
          <p:nvPr/>
        </p:nvSpPr>
        <p:spPr>
          <a:xfrm>
            <a:off x="3515444" y="1509525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3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Oval 80">
            <a:hlinkClick r:id="rId6" action="ppaction://hlinksldjump"/>
          </p:cNvPr>
          <p:cNvSpPr/>
          <p:nvPr/>
        </p:nvSpPr>
        <p:spPr>
          <a:xfrm>
            <a:off x="3971385" y="1869565"/>
            <a:ext cx="360369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4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2219300" y="2190477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5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3131182" y="2589633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6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Oval 83">
            <a:hlinkClick r:id="rId7" action="ppaction://hlinksldjump"/>
          </p:cNvPr>
          <p:cNvSpPr/>
          <p:nvPr/>
        </p:nvSpPr>
        <p:spPr>
          <a:xfrm>
            <a:off x="1787252" y="2913334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7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Oval 84">
            <a:hlinkClick r:id="rId8" action="ppaction://hlinksldjump"/>
          </p:cNvPr>
          <p:cNvSpPr/>
          <p:nvPr/>
        </p:nvSpPr>
        <p:spPr>
          <a:xfrm>
            <a:off x="899592" y="3307137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8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Oval 85">
            <a:hlinkClick r:id="rId9" action="ppaction://hlinksldjump"/>
          </p:cNvPr>
          <p:cNvSpPr/>
          <p:nvPr/>
        </p:nvSpPr>
        <p:spPr>
          <a:xfrm>
            <a:off x="3083396" y="3703528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9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947492" y="1499527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V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420928" y="1464935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835028" y="1509525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Ế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243636" y="1499527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T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389784" y="1843977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T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823156" y="1859567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R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272510" y="1869565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Ư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699577" y="1859567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Ờ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107732" y="1853266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N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563673" y="1853266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G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971828" y="1853266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H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427769" y="1841101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Ọ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871010" y="1842152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C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379097" y="3270786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K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787252" y="3270786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H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219300" y="3261056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A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675241" y="3270786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083396" y="3253847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G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539337" y="3278817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971385" y="3278817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Ả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403433" y="3270944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N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823156" y="3270786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G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4248150"/>
            <a:ext cx="194291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cột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dọc</a:t>
            </a:r>
            <a:r>
              <a:rPr lang="en-US" dirty="0">
                <a:latin typeface="Arial" pitchFamily="34" charset="0"/>
                <a:cs typeface="Arial" pitchFamily="34" charset="0"/>
              </a:rPr>
              <a:t>:</a:t>
            </a:r>
            <a:endParaRPr lang="vi-V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534164" y="3640118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C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977422" y="3615883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Ô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389784" y="3630097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G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827378" y="3614745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267529" y="3626180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Á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699577" y="3630826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O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5324" y="4248150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MÁI TRƯỜNG</a:t>
            </a:r>
            <a:endParaRPr lang="vi-VN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264671" y="2906100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C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676895" y="2893328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H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087737" y="2937805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À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3536058" y="2913334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O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947492" y="2913334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C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4389784" y="2937749"/>
            <a:ext cx="38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Ờ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Arrow 3">
            <a:hlinkClick r:id="rId10" action="ppaction://hlinksldjump"/>
          </p:cNvPr>
          <p:cNvSpPr/>
          <p:nvPr/>
        </p:nvSpPr>
        <p:spPr>
          <a:xfrm>
            <a:off x="8051948" y="4432816"/>
            <a:ext cx="838200" cy="5334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72600" y="2845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3" presetID="3" presetClass="emph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3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11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20" grpId="0" animBg="1"/>
      <p:bldP spid="43" grpId="0" animBg="1"/>
      <p:bldP spid="50" grpId="0" animBg="1"/>
      <p:bldP spid="62" grpId="0" animBg="1"/>
      <p:bldP spid="87" grpId="0"/>
      <p:bldP spid="89" grpId="0"/>
      <p:bldP spid="89" grpId="1"/>
      <p:bldP spid="90" grpId="0"/>
      <p:bldP spid="91" grpId="0"/>
      <p:bldP spid="92" grpId="0"/>
      <p:bldP spid="92" grpId="1"/>
      <p:bldP spid="93" grpId="0"/>
      <p:bldP spid="94" grpId="0"/>
      <p:bldP spid="95" grpId="0"/>
      <p:bldP spid="96" grpId="0"/>
      <p:bldP spid="97" grpId="0"/>
      <p:bldP spid="88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7" grpId="1"/>
      <p:bldP spid="108" grpId="0"/>
      <p:bldP spid="109" grpId="0"/>
      <p:bldP spid="110" grpId="0"/>
      <p:bldP spid="112" grpId="0"/>
      <p:bldP spid="112" grpId="1"/>
      <p:bldP spid="113" grpId="0"/>
      <p:bldP spid="114" grpId="0"/>
      <p:bldP spid="115" grpId="0"/>
      <p:bldP spid="3" grpId="0"/>
      <p:bldP spid="116" grpId="0"/>
      <p:bldP spid="118" grpId="0"/>
      <p:bldP spid="119" grpId="0"/>
      <p:bldP spid="120" grpId="0"/>
      <p:bldP spid="121" grpId="0"/>
      <p:bldP spid="123" grpId="0"/>
      <p:bldP spid="1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2" y="19548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itchFamily="34" charset="0"/>
                <a:cs typeface="Arial" pitchFamily="34" charset="0"/>
              </a:rPr>
              <a:t>Dòng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3:</a:t>
            </a:r>
            <a:endParaRPr lang="vi-VN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895350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bút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phấn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gồm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4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V)</a:t>
            </a:r>
            <a:endParaRPr lang="vi-VN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20280" y="2720718"/>
            <a:ext cx="2880320" cy="10081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Arial" pitchFamily="34" charset="0"/>
                <a:cs typeface="Arial" pitchFamily="34" charset="0"/>
              </a:rPr>
              <a:t>Viết</a:t>
            </a:r>
            <a:endParaRPr lang="vi-VN" sz="6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4323" r="12594" b="13541"/>
          <a:stretch/>
        </p:blipFill>
        <p:spPr>
          <a:xfrm>
            <a:off x="7467600" y="3714750"/>
            <a:ext cx="987152" cy="950643"/>
          </a:xfrm>
          <a:prstGeom prst="rect">
            <a:avLst/>
          </a:prstGeom>
        </p:spPr>
      </p:pic>
      <p:sp>
        <p:nvSpPr>
          <p:cNvPr id="6" name="AutoShape 2" descr="Cậu bé viết bài tập về nhà hoạt hình vector | Công cụ đồ họa AI Tải xuống  miễn phí - Pikb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387" l="9961" r="91016">
                        <a14:foregroundMark x1="52734" y1="32617" x2="49902" y2="38477"/>
                        <a14:foregroundMark x1="55664" y1="57031" x2="66699" y2="842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3400" y="1970083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710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2" y="19548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itchFamily="34" charset="0"/>
                <a:cs typeface="Arial" pitchFamily="34" charset="0"/>
              </a:rPr>
              <a:t>Dòng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4:</a:t>
            </a:r>
            <a:endParaRPr lang="vi-VN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" y="972691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hằng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gồm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9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T)</a:t>
            </a:r>
            <a:endParaRPr lang="vi-VN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429000" y="2567606"/>
            <a:ext cx="4343400" cy="12954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học</a:t>
            </a:r>
            <a:endParaRPr lang="vi-VN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4323" r="12594" b="13541"/>
          <a:stretch/>
        </p:blipFill>
        <p:spPr>
          <a:xfrm>
            <a:off x="7467600" y="3714750"/>
            <a:ext cx="987152" cy="950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11300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17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2" y="19548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itchFamily="34" charset="0"/>
                <a:cs typeface="Arial" pitchFamily="34" charset="0"/>
              </a:rPr>
              <a:t>Dòng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7:</a:t>
            </a:r>
            <a:endParaRPr lang="vi-VN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819150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gồm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6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C)</a:t>
            </a:r>
            <a:endParaRPr lang="vi-VN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1148" y="2644004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cờ</a:t>
            </a:r>
            <a:endParaRPr lang="vi-VN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4323" r="12594" b="13541"/>
          <a:stretch/>
        </p:blipFill>
        <p:spPr>
          <a:xfrm>
            <a:off x="7961176" y="4019550"/>
            <a:ext cx="987152" cy="950643"/>
          </a:xfrm>
          <a:prstGeom prst="rect">
            <a:avLst/>
          </a:prstGeom>
        </p:spPr>
      </p:pic>
      <p:pic>
        <p:nvPicPr>
          <p:cNvPr id="1026" name="Picture 2" descr="Hình ảnh Phim Hoạt Hình Tiên Phong Trẻ, Ngày Trẻ Em, Sáu Một, Đội Thiếu  Niên Tiền Phong miễn phí tải tập tin PNG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31" b="93750" l="10000" r="9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488" y="1566786"/>
            <a:ext cx="3581400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036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2" y="19548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itchFamily="34" charset="0"/>
                <a:cs typeface="Arial" pitchFamily="34" charset="0"/>
              </a:rPr>
              <a:t>Dòng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8:</a:t>
            </a:r>
            <a:endParaRPr lang="vi-VN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971550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Buổi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lễ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gồm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9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chứ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K)</a:t>
            </a:r>
            <a:endParaRPr lang="vi-VN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43100" y="2724150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Khai</a:t>
            </a:r>
            <a:r>
              <a:rPr lang="en-US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giảng</a:t>
            </a:r>
            <a:endParaRPr lang="vi-VN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4323" r="12594" b="13541"/>
          <a:stretch/>
        </p:blipFill>
        <p:spPr>
          <a:xfrm>
            <a:off x="7467600" y="3714750"/>
            <a:ext cx="987152" cy="9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196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2" y="19548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Dòng</a:t>
            </a:r>
            <a:r>
              <a:rPr lang="en-US" sz="2800" b="1" dirty="0">
                <a:latin typeface="Arial" pitchFamily="34" charset="0"/>
                <a:ea typeface="Tahoma" pitchFamily="34" charset="0"/>
                <a:cs typeface="Arial" pitchFamily="34" charset="0"/>
              </a:rPr>
              <a:t> 9:</a:t>
            </a:r>
            <a:endParaRPr lang="vi-VN" sz="2800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971550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phụ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nữ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nghề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dạy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(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gồm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6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cái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bắt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đầu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C)</a:t>
            </a:r>
            <a:endParaRPr lang="vi-VN" sz="3200" b="1" dirty="0">
              <a:solidFill>
                <a:srgbClr val="0000FF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11036" y="2988264"/>
            <a:ext cx="3978188" cy="1219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" pitchFamily="34" charset="0"/>
                <a:ea typeface="Tahoma" pitchFamily="34" charset="0"/>
                <a:cs typeface="Arial" pitchFamily="34" charset="0"/>
              </a:rPr>
              <a:t>Cô</a:t>
            </a:r>
            <a:r>
              <a:rPr lang="en-US" sz="4400" dirty="0"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ea typeface="Tahoma" pitchFamily="34" charset="0"/>
                <a:cs typeface="Arial" pitchFamily="34" charset="0"/>
              </a:rPr>
              <a:t>giáo</a:t>
            </a:r>
            <a:endParaRPr lang="vi-VN" sz="4400" dirty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4323" r="12594" b="13541"/>
          <a:stretch/>
        </p:blipFill>
        <p:spPr>
          <a:xfrm>
            <a:off x="7467600" y="3714750"/>
            <a:ext cx="987152" cy="950643"/>
          </a:xfrm>
          <a:prstGeom prst="rect">
            <a:avLst/>
          </a:prstGeom>
        </p:spPr>
      </p:pic>
      <p:pic>
        <p:nvPicPr>
          <p:cNvPr id="3074" name="Picture 2" descr="Giáo viên Vector đồ họa Giáo dục Clip nghệ thuật Hoạt hình - png tải về -  Miễn phí trong suốt Phim Hoạt Hình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44" b="90000" l="10000" r="93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00" y="1999251"/>
            <a:ext cx="3197225" cy="31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483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8060" y="615526"/>
            <a:ext cx="46281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Sân trường em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9"/>
          <a:stretch/>
        </p:blipFill>
        <p:spPr bwMode="auto">
          <a:xfrm>
            <a:off x="2549236" y="1538856"/>
            <a:ext cx="4495800" cy="227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2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1733550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5454829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921233"/>
            <a:ext cx="3505200" cy="2201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-171450"/>
            <a:ext cx="2057400" cy="240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9228"/>
            <a:ext cx="1046223" cy="11471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0003" y="1581150"/>
            <a:ext cx="35855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831894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751" y="529471"/>
            <a:ext cx="5472345" cy="27432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613" y="0"/>
            <a:ext cx="1316690" cy="1421128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23928"/>
            <a:ext cx="1021430" cy="1261449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3751" y="2252569"/>
            <a:ext cx="4238506" cy="1040841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6785598" y="2048007"/>
            <a:ext cx="709033" cy="589626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2202753" y="1171170"/>
            <a:ext cx="4631699" cy="119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ea typeface="Microsoft YaHei" panose="020B0503020204020204" charset="-122"/>
                <a:cs typeface="Arial" pitchFamily="34" charset="0"/>
              </a:rPr>
              <a:t>Khởi động</a:t>
            </a:r>
            <a:endParaRPr lang="en-US" altLang="zh-CN" sz="6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ea typeface="Microsoft YaHei" panose="020B0503020204020204" charset="-122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0" y="0"/>
            <a:ext cx="838200" cy="742950"/>
          </a:xfrm>
          <a:prstGeom prst="roundRect">
            <a:avLst/>
          </a:prstGeom>
          <a:solidFill>
            <a:srgbClr val="EAF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31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9703" y="325437"/>
            <a:ext cx="3657600" cy="514350"/>
          </a:xfrm>
        </p:spPr>
        <p:txBody>
          <a:bodyPr>
            <a:no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Sân trường em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00711" y="1047750"/>
            <a:ext cx="3309471" cy="2971800"/>
          </a:xfrm>
        </p:spPr>
        <p:txBody>
          <a:bodyPr>
            <a:no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Trong lớ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chiếc bảng đen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Đang mơ về 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hấn trắng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Chỉ có tiếng lá cây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Thì thầm cùng bóng nắng.</a:t>
            </a:r>
          </a:p>
          <a:p>
            <a:pPr marL="0" indent="0" algn="l">
              <a:spcBef>
                <a:spcPts val="0"/>
              </a:spcBef>
              <a:buNone/>
            </a:pPr>
            <a:endParaRPr lang="vi-VN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Nhưng chỉ sớm mai thôi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Ngày tựu trường sẽ dến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Sân trường lại ng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ậ</a:t>
            </a:r>
            <a:r>
              <a:rPr 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tràn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 niềm vui xao xuyến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83941" y="0"/>
            <a:ext cx="441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Gặ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thầy cô quý mến </a:t>
            </a: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Gặ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bạn bè thân yêu</a:t>
            </a: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 bao nhiêu, bao nhiêu</a:t>
            </a: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 những điều muốn nói.</a:t>
            </a:r>
          </a:p>
          <a:p>
            <a:pPr algn="l">
              <a:spcBef>
                <a:spcPts val="0"/>
              </a:spcBef>
            </a:pPr>
            <a:endParaRPr lang="vi-VN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Tiếng trống trường mời gọi</a:t>
            </a: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Thầy cô đang mong chờ</a:t>
            </a: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Chúng em vào lớ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mới</a:t>
            </a: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BÙI VĂN TÁM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7857004" y="34131"/>
            <a:ext cx="1292225" cy="58261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259" t="57399" r="24817" b="10432"/>
          <a:stretch/>
        </p:blipFill>
        <p:spPr>
          <a:xfrm>
            <a:off x="4224482" y="3101649"/>
            <a:ext cx="4479059" cy="20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47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895016" y="490414"/>
            <a:ext cx="3657600" cy="514350"/>
          </a:xfrm>
        </p:spPr>
        <p:txBody>
          <a:bodyPr>
            <a:noAutofit/>
          </a:bodyPr>
          <a:lstStyle/>
          <a:p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Sân trường em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16043" y="1352549"/>
            <a:ext cx="4332941" cy="3581400"/>
          </a:xfrm>
        </p:spPr>
        <p:txBody>
          <a:bodyPr>
            <a:no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Trong lớ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chiếc bảng đen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Đang mơ về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hấn trắng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Chỉ có tiếng lá cây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Thì thầm cùng bóng nắng.</a:t>
            </a:r>
          </a:p>
          <a:p>
            <a:pPr marL="0" indent="0" algn="l">
              <a:spcBef>
                <a:spcPts val="0"/>
              </a:spcBef>
              <a:buNone/>
            </a:pPr>
            <a:endParaRPr lang="vi-VN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Nhưng chỉ sớm mai thôi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Ngày tựu trường sẽ dến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Sân trường lại ng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ậ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tràn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 niềm vui xao xuyến.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24400" y="1352549"/>
            <a:ext cx="441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Gặ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thầy cô quý mến </a:t>
            </a:r>
          </a:p>
          <a:p>
            <a:pPr algn="l">
              <a:spcBef>
                <a:spcPts val="0"/>
              </a:spcBef>
            </a:pP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Gặ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bạn bè thân yêu</a:t>
            </a:r>
          </a:p>
          <a:p>
            <a:pPr algn="l">
              <a:spcBef>
                <a:spcPts val="0"/>
              </a:spcBef>
            </a:pP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 bao nhiêu, bao nhiêu</a:t>
            </a:r>
          </a:p>
          <a:p>
            <a:pPr algn="l">
              <a:spcBef>
                <a:spcPts val="0"/>
              </a:spcBef>
            </a:pP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 những điều muốn nói.</a:t>
            </a:r>
          </a:p>
          <a:p>
            <a:pPr algn="l">
              <a:spcBef>
                <a:spcPts val="0"/>
              </a:spcBef>
            </a:pPr>
            <a:endParaRPr lang="vi-VN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0"/>
              </a:spcBef>
            </a:pP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Tiếng trống trường mời gọi</a:t>
            </a:r>
          </a:p>
          <a:p>
            <a:pPr algn="l">
              <a:spcBef>
                <a:spcPts val="0"/>
              </a:spcBef>
            </a:pP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Thầy cô đang mong chờ</a:t>
            </a:r>
          </a:p>
          <a:p>
            <a:pPr algn="l">
              <a:spcBef>
                <a:spcPts val="0"/>
              </a:spcBef>
            </a:pP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Chúng em vào lớ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mới</a:t>
            </a:r>
          </a:p>
          <a:p>
            <a:pPr algn="l">
              <a:spcBef>
                <a:spcPts val="0"/>
              </a:spcBef>
            </a:pP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BÙI VĂN TÁM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1902" y="2426676"/>
            <a:ext cx="1483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Thì thầm </a:t>
            </a: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76685" y="1737642"/>
            <a:ext cx="1657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hấn trắng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30510" y="2450907"/>
            <a:ext cx="1641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bóng nắng</a:t>
            </a: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22901" y="3562350"/>
            <a:ext cx="1757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tựu trường </a:t>
            </a: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58565" y="3943350"/>
            <a:ext cx="1486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24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ập</a:t>
            </a:r>
            <a:r>
              <a:rPr lang="vi-VN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tràn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67000" y="4307055"/>
            <a:ext cx="1588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xao xuyến</a:t>
            </a: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77000" y="1344131"/>
            <a:ext cx="1451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quý mến </a:t>
            </a: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155576" y="130365"/>
            <a:ext cx="1749424" cy="87439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75299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97107" y="3744934"/>
            <a:ext cx="3508693" cy="9727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Xao xuyến</a:t>
            </a:r>
            <a:r>
              <a:rPr lang="vi-VN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vi-VN" sz="2000" dirty="0">
                <a:latin typeface="Arial" pitchFamily="34" charset="0"/>
                <a:cs typeface="Arial" pitchFamily="34" charset="0"/>
              </a:rPr>
              <a:t>xúc động bồi hồi.</a:t>
            </a:r>
          </a:p>
        </p:txBody>
      </p:sp>
      <p:sp>
        <p:nvSpPr>
          <p:cNvPr id="4" name="Rectangle 3"/>
          <p:cNvSpPr/>
          <p:nvPr/>
        </p:nvSpPr>
        <p:spPr>
          <a:xfrm>
            <a:off x="3430394" y="313017"/>
            <a:ext cx="2877711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vi-VN" sz="36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Chú thích: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1197507"/>
            <a:ext cx="3276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Tựu trường: </a:t>
            </a:r>
            <a:endParaRPr lang="en-US" sz="2000" b="1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000" dirty="0">
                <a:latin typeface="Arial" pitchFamily="34" charset="0"/>
                <a:cs typeface="Arial" pitchFamily="34" charset="0"/>
              </a:rPr>
              <a:t>(học sinh) tậ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</a:t>
            </a:r>
            <a:r>
              <a:rPr lang="vi-VN" sz="2000" dirty="0">
                <a:latin typeface="Arial" pitchFamily="34" charset="0"/>
                <a:cs typeface="Arial" pitchFamily="34" charset="0"/>
              </a:rPr>
              <a:t> trung đến trường ngày đầu tiên.</a:t>
            </a:r>
          </a:p>
        </p:txBody>
      </p:sp>
      <p:pic>
        <p:nvPicPr>
          <p:cNvPr id="2" name="Picture 2" descr="Khán giả xúc động, bật khóc trong đêm nhạc về mẹ của MC Quỳnh Hương - Nhạc 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29355"/>
            <a:ext cx="2246053" cy="22276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ùa tựu trường - Báo Khánh Hòa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63" y="2610675"/>
            <a:ext cx="2279073" cy="22558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257299" y="2443183"/>
            <a:ext cx="2590800" cy="2590800"/>
          </a:xfrm>
          <a:prstGeom prst="ellipse">
            <a:avLst/>
          </a:prstGeom>
          <a:noFill/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37826" y="1147784"/>
            <a:ext cx="2590800" cy="2590800"/>
          </a:xfrm>
          <a:prstGeom prst="ellipse">
            <a:avLst/>
          </a:prstGeom>
          <a:noFill/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4319589"/>
            <a:ext cx="1397726" cy="840240"/>
          </a:xfrm>
          <a:custGeom>
            <a:avLst/>
            <a:gdLst>
              <a:gd name="connsiteX0" fmla="*/ 0 w 1397726"/>
              <a:gd name="connsiteY0" fmla="*/ 840240 h 840240"/>
              <a:gd name="connsiteX1" fmla="*/ 770709 w 1397726"/>
              <a:gd name="connsiteY1" fmla="*/ 108720 h 840240"/>
              <a:gd name="connsiteX2" fmla="*/ 1397726 w 1397726"/>
              <a:gd name="connsiteY2" fmla="*/ 17280 h 84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726" h="840240">
                <a:moveTo>
                  <a:pt x="0" y="840240"/>
                </a:moveTo>
                <a:cubicBezTo>
                  <a:pt x="268877" y="543060"/>
                  <a:pt x="537755" y="245880"/>
                  <a:pt x="770709" y="108720"/>
                </a:cubicBezTo>
                <a:cubicBezTo>
                  <a:pt x="1003663" y="-28440"/>
                  <a:pt x="1200694" y="-5580"/>
                  <a:pt x="1397726" y="17280"/>
                </a:cubicBezTo>
              </a:path>
            </a:pathLst>
          </a:custGeom>
          <a:noFill/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866606" y="2690949"/>
            <a:ext cx="1384663" cy="927462"/>
          </a:xfrm>
          <a:custGeom>
            <a:avLst/>
            <a:gdLst>
              <a:gd name="connsiteX0" fmla="*/ 0 w 1384663"/>
              <a:gd name="connsiteY0" fmla="*/ 927462 h 927462"/>
              <a:gd name="connsiteX1" fmla="*/ 836023 w 1384663"/>
              <a:gd name="connsiteY1" fmla="*/ 705394 h 927462"/>
              <a:gd name="connsiteX2" fmla="*/ 1384663 w 1384663"/>
              <a:gd name="connsiteY2" fmla="*/ 0 h 9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4663" h="927462">
                <a:moveTo>
                  <a:pt x="0" y="927462"/>
                </a:moveTo>
                <a:cubicBezTo>
                  <a:pt x="302623" y="893716"/>
                  <a:pt x="605246" y="859971"/>
                  <a:pt x="836023" y="705394"/>
                </a:cubicBezTo>
                <a:cubicBezTo>
                  <a:pt x="1066800" y="550817"/>
                  <a:pt x="1225731" y="275408"/>
                  <a:pt x="1384663" y="0"/>
                </a:cubicBezTo>
              </a:path>
            </a:pathLst>
          </a:custGeom>
          <a:noFill/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341326" y="1041963"/>
            <a:ext cx="1815737" cy="381888"/>
          </a:xfrm>
          <a:custGeom>
            <a:avLst/>
            <a:gdLst>
              <a:gd name="connsiteX0" fmla="*/ 0 w 1815737"/>
              <a:gd name="connsiteY0" fmla="*/ 381888 h 381888"/>
              <a:gd name="connsiteX1" fmla="*/ 888274 w 1815737"/>
              <a:gd name="connsiteY1" fmla="*/ 55317 h 381888"/>
              <a:gd name="connsiteX2" fmla="*/ 1815737 w 1815737"/>
              <a:gd name="connsiteY2" fmla="*/ 3066 h 38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737" h="381888">
                <a:moveTo>
                  <a:pt x="0" y="381888"/>
                </a:moveTo>
                <a:cubicBezTo>
                  <a:pt x="292825" y="250171"/>
                  <a:pt x="585651" y="118454"/>
                  <a:pt x="888274" y="55317"/>
                </a:cubicBezTo>
                <a:cubicBezTo>
                  <a:pt x="1190897" y="-7820"/>
                  <a:pt x="1503317" y="-2377"/>
                  <a:pt x="1815737" y="3066"/>
                </a:cubicBezTo>
              </a:path>
            </a:pathLst>
          </a:custGeom>
          <a:noFill/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8" grpId="0" animBg="1"/>
      <p:bldP spid="7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743200" y="400884"/>
            <a:ext cx="3657600" cy="514350"/>
          </a:xfrm>
        </p:spPr>
        <p:txBody>
          <a:bodyPr>
            <a:no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Sân trường em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62000" y="1235420"/>
            <a:ext cx="3810000" cy="3581400"/>
          </a:xfrm>
        </p:spPr>
        <p:txBody>
          <a:bodyPr>
            <a:no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Trong lớ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chiếc bảng đen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Đang mơ về 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hấn trắng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Chỉ có tiếng lá cây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Thì thầm cùng bóng nắng.</a:t>
            </a:r>
          </a:p>
          <a:p>
            <a:pPr marL="0" indent="0" algn="l">
              <a:spcBef>
                <a:spcPts val="0"/>
              </a:spcBef>
              <a:buNone/>
            </a:pPr>
            <a:endParaRPr lang="vi-VN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Nhưng chỉ sớm mai thôi 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Ngày tựu trường sẽ dến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Sân trường lại ngâ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tràn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 niềm vui xao xuyến.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00600" y="1235420"/>
            <a:ext cx="43434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Gặ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thầy cô quý mến </a:t>
            </a:r>
          </a:p>
          <a:p>
            <a:pPr algn="l">
              <a:spcBef>
                <a:spcPts val="0"/>
              </a:spcBef>
            </a:pP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Gặ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bạn bè thân yêu</a:t>
            </a:r>
          </a:p>
          <a:p>
            <a:pPr algn="l">
              <a:spcBef>
                <a:spcPts val="0"/>
              </a:spcBef>
            </a:pP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 bao nhiêu, bao nhiêu</a:t>
            </a:r>
          </a:p>
          <a:p>
            <a:pPr algn="l">
              <a:spcBef>
                <a:spcPts val="0"/>
              </a:spcBef>
            </a:pP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 những điều muốn nói.</a:t>
            </a:r>
          </a:p>
          <a:p>
            <a:pPr algn="l">
              <a:spcBef>
                <a:spcPts val="0"/>
              </a:spcBef>
            </a:pPr>
            <a:endParaRPr lang="vi-VN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0"/>
              </a:spcBef>
            </a:pP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Tiếng trống trường mời gọi</a:t>
            </a:r>
          </a:p>
          <a:p>
            <a:pPr algn="l">
              <a:spcBef>
                <a:spcPts val="0"/>
              </a:spcBef>
            </a:pP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Thầy cô đang mong chờ</a:t>
            </a:r>
          </a:p>
          <a:p>
            <a:pPr algn="l">
              <a:spcBef>
                <a:spcPts val="0"/>
              </a:spcBef>
            </a:pP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Chúng em vào lớ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mới</a:t>
            </a:r>
          </a:p>
          <a:p>
            <a:pPr algn="l">
              <a:spcBef>
                <a:spcPts val="0"/>
              </a:spcBef>
            </a:pP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BÙI VĂN TÁM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2000" y="1276228"/>
            <a:ext cx="0" cy="135641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1999" y="3149293"/>
            <a:ext cx="0" cy="148059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97472" y="1368906"/>
            <a:ext cx="0" cy="126374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Terminator 13"/>
          <p:cNvSpPr/>
          <p:nvPr/>
        </p:nvSpPr>
        <p:spPr>
          <a:xfrm>
            <a:off x="438727" y="99997"/>
            <a:ext cx="2626173" cy="748597"/>
          </a:xfrm>
          <a:prstGeom prst="flowChartTerminator">
            <a:avLst/>
          </a:prstGeom>
          <a:solidFill>
            <a:srgbClr val="0100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THƠ CHIA LÀM MẤY ĐOẠN ?</a:t>
            </a:r>
          </a:p>
        </p:txBody>
      </p:sp>
      <p:sp>
        <p:nvSpPr>
          <p:cNvPr id="15" name="Flowchart: Terminator 14"/>
          <p:cNvSpPr/>
          <p:nvPr/>
        </p:nvSpPr>
        <p:spPr>
          <a:xfrm>
            <a:off x="822078" y="180852"/>
            <a:ext cx="1673272" cy="637477"/>
          </a:xfrm>
          <a:prstGeom prst="flowChartTerminator">
            <a:avLst/>
          </a:prstGeom>
          <a:solidFill>
            <a:srgbClr val="08540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 ĐOẠN</a:t>
            </a:r>
          </a:p>
        </p:txBody>
      </p:sp>
      <p:sp>
        <p:nvSpPr>
          <p:cNvPr id="16" name="Oval 15"/>
          <p:cNvSpPr/>
          <p:nvPr/>
        </p:nvSpPr>
        <p:spPr>
          <a:xfrm>
            <a:off x="381000" y="1205237"/>
            <a:ext cx="320849" cy="3024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374673" y="3075747"/>
            <a:ext cx="314255" cy="3024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423065" y="1257032"/>
            <a:ext cx="314255" cy="3024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3</a:t>
            </a:r>
            <a:endParaRPr lang="vi-VN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800600" y="3178468"/>
            <a:ext cx="0" cy="145142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4419600" y="3107477"/>
            <a:ext cx="320849" cy="3024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4</a:t>
            </a:r>
            <a:endParaRPr lang="vi-VN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7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/>
          <p:cNvSpPr/>
          <p:nvPr/>
        </p:nvSpPr>
        <p:spPr>
          <a:xfrm>
            <a:off x="1054494" y="4225190"/>
            <a:ext cx="1948018" cy="784004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 TOÀN BÀI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9703" y="325437"/>
            <a:ext cx="36576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Sân trường em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00711" y="1047750"/>
            <a:ext cx="3309471" cy="297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Trong lớ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latin typeface="Arial" pitchFamily="34" charset="0"/>
                <a:cs typeface="Arial" pitchFamily="34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Đang mơ về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latin typeface="Arial" pitchFamily="34" charset="0"/>
                <a:cs typeface="Arial" pitchFamily="34" charset="0"/>
              </a:rPr>
              <a:t>hấn trắng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vi-VN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Ngày tựu trường sẽ dến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Sân trường lại ng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ập</a:t>
            </a:r>
            <a:r>
              <a:rPr lang="vi-VN" sz="1800" dirty="0">
                <a:latin typeface="Arial" pitchFamily="34" charset="0"/>
                <a:cs typeface="Arial" pitchFamily="34" charset="0"/>
              </a:rPr>
              <a:t> tràn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Những niềm vui xao xuyến.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283941" y="0"/>
            <a:ext cx="441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Gặ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thầy cô quý mến </a:t>
            </a: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Gặ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bạn bè thân yêu</a:t>
            </a: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 bao nhiêu, bao nhiêu</a:t>
            </a: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 những điều muốn nói.</a:t>
            </a:r>
          </a:p>
          <a:p>
            <a:pPr algn="l">
              <a:spcBef>
                <a:spcPts val="0"/>
              </a:spcBef>
            </a:pPr>
            <a:endParaRPr lang="vi-VN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Tiếng trống trường mời gọi</a:t>
            </a: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Thầy cô đang mong chờ</a:t>
            </a: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Chúng em vào lớ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mới</a:t>
            </a: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BÙI VĂN TÁM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259" t="57399" r="24817" b="10432"/>
          <a:stretch/>
        </p:blipFill>
        <p:spPr>
          <a:xfrm>
            <a:off x="4224482" y="3101649"/>
            <a:ext cx="4479059" cy="20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1733550"/>
            <a:ext cx="396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94616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76400" y="1352550"/>
            <a:ext cx="41910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cap="all" dirty="0">
                <a:ln w="0"/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ĐỌC</a:t>
            </a:r>
          </a:p>
          <a:p>
            <a:r>
              <a:rPr lang="en-US" sz="7200" b="1" cap="all" dirty="0">
                <a:ln w="0"/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HIỂU</a:t>
            </a:r>
          </a:p>
        </p:txBody>
      </p:sp>
    </p:spTree>
    <p:extLst>
      <p:ext uri="{BB962C8B-B14F-4D97-AF65-F5344CB8AC3E}">
        <p14:creationId xmlns:p14="http://schemas.microsoft.com/office/powerpoint/2010/main" val="279262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483746" y="1885949"/>
            <a:ext cx="5584054" cy="121565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 lớp, bảng đen mơ về phấn trắng. Ngoài sân trường vắng lặng, chỉ nghe tiếng thì thầm cùng bóng cây.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96093" y="272160"/>
            <a:ext cx="5675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Những chi tiết nào tả sân trường, lớ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học vắng lặng trong những ngày hè?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208620" y="450308"/>
            <a:ext cx="36576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Sân trường em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92720" y="1310907"/>
            <a:ext cx="3191026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Trong lớ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latin typeface="Arial" pitchFamily="34" charset="0"/>
                <a:cs typeface="Arial" pitchFamily="34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Đang mơ về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latin typeface="Arial" pitchFamily="34" charset="0"/>
                <a:cs typeface="Arial" pitchFamily="34" charset="0"/>
              </a:rPr>
              <a:t>hấn trắng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vi-VN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Ngày tựu trường sẽ dến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Sân trường lại ngâ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latin typeface="Arial" pitchFamily="34" charset="0"/>
                <a:cs typeface="Arial" pitchFamily="34" charset="0"/>
              </a:rPr>
              <a:t> tràn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Những niềm vui xao xuyến.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276600" y="0"/>
            <a:ext cx="0" cy="5143500"/>
          </a:xfrm>
          <a:prstGeom prst="line">
            <a:avLst/>
          </a:prstGeom>
          <a:ln w="38100">
            <a:solidFill>
              <a:srgbClr val="B7E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ình ảnh Với Bảng đen Phấn, Bảng đen, Bảng đen, áp Phích Trường Vector và  PNG với nền trong suốt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781" l="6250" r="94688">
                        <a14:foregroundMark x1="54688" y1="70781" x2="60938" y2="7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00350"/>
            <a:ext cx="2913880" cy="291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892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52944" y="66232"/>
            <a:ext cx="54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Bạn học sinh tưởng tượng sân trường mới sẽ đổi khác như thế nào trong ngày tựu trường?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692021" y="1547984"/>
            <a:ext cx="5163601" cy="19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vi-VN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 học sinh tưởng tượng ngày tựu trường, sân trường sẽ ngập tràn những niềm vui xao xuyến khi học sinh được gặp lại bạn bè, thầy cô.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3723" y="1023766"/>
            <a:ext cx="3191026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Trong lớ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latin typeface="Arial" pitchFamily="34" charset="0"/>
                <a:cs typeface="Arial" pitchFamily="34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Đang mơ về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latin typeface="Arial" pitchFamily="34" charset="0"/>
                <a:cs typeface="Arial" pitchFamily="34" charset="0"/>
              </a:rPr>
              <a:t>hấn trắng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vi-VN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Ngày tựu trường sẽ dến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Sân trường lại ngâ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latin typeface="Arial" pitchFamily="34" charset="0"/>
                <a:cs typeface="Arial" pitchFamily="34" charset="0"/>
              </a:rPr>
              <a:t> tràn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Những niềm vui xao xuyến.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303973" y="0"/>
            <a:ext cx="0" cy="5143500"/>
          </a:xfrm>
          <a:prstGeom prst="line">
            <a:avLst/>
          </a:prstGeom>
          <a:ln w="38100">
            <a:solidFill>
              <a:srgbClr val="B7E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-194023" y="361950"/>
            <a:ext cx="36576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Sân trường em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58" y="2918762"/>
            <a:ext cx="2511314" cy="2511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19" y="2965944"/>
            <a:ext cx="2416950" cy="241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2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429000" y="1657350"/>
            <a:ext cx="5486400" cy="12192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trống trường mời gọi, thầy cô mong chờ các bạn học sinh bước vào năm học mới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429000" y="57150"/>
            <a:ext cx="5295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3. Những ai, những gì đang mời gọi, mong chờ bạn học sinh bước vào năm học mới?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12947" y="886093"/>
            <a:ext cx="3191026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Gặ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latin typeface="Arial" pitchFamily="34" charset="0"/>
                <a:cs typeface="Arial" pitchFamily="34" charset="0"/>
              </a:rPr>
              <a:t> thầy cô quý mến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Gặ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latin typeface="Arial" pitchFamily="34" charset="0"/>
                <a:cs typeface="Arial" pitchFamily="34" charset="0"/>
              </a:rPr>
              <a:t> bạn bè thân yêu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Có bao nhiêu, bao nhiêu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Là những điều muốn nói.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vi-VN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Tiếng trống trường mời gọi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Thầy cô đang mong chờ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Chúng em vào lớ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latin typeface="Arial" pitchFamily="34" charset="0"/>
                <a:cs typeface="Arial" pitchFamily="34" charset="0"/>
              </a:rPr>
              <a:t> mới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Sân trường thành trang thơ...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0" indent="0" algn="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BÙI HOÀNG TÂM</a:t>
            </a:r>
            <a:endParaRPr lang="vi-VN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303973" y="0"/>
            <a:ext cx="0" cy="5143500"/>
          </a:xfrm>
          <a:prstGeom prst="line">
            <a:avLst/>
          </a:prstGeom>
          <a:ln w="38100">
            <a:solidFill>
              <a:srgbClr val="B7E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ô Giáo Hình ảnh | Định dạng hình ảnh PNG 400367938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9" b="93782" l="10000" r="91628">
                        <a14:foregroundMark x1="59070" y1="27002" x2="61860" y2="31431"/>
                        <a14:foregroundMark x1="50698" y1="51193" x2="46977" y2="63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2571749"/>
            <a:ext cx="1988670" cy="271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ống trường học đường kính mặt 48cm - Trống Đọi Tam, Làng Trống Cổ truyền  Việt N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9" b="98986" l="10000" r="96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902" y="2876550"/>
            <a:ext cx="1520825" cy="225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5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92" y="3875149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09" y="3571981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00" y="3275972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22" y="2882177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-158515" y="240174"/>
            <a:ext cx="5899624" cy="8540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Tìm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Đàn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9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Vịt</a:t>
            </a:r>
            <a:r>
              <a:rPr lang="en-US" sz="49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66933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76400" y="1352550"/>
            <a:ext cx="41910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b="1" cap="all" dirty="0">
                <a:ln w="0"/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LUYỆN </a:t>
            </a:r>
            <a:endParaRPr lang="en-US" sz="6600" b="1" cap="all" dirty="0">
              <a:ln w="0"/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lang="vi-VN" sz="6600" b="1" cap="all" dirty="0">
                <a:ln w="0"/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TẬP</a:t>
            </a:r>
            <a:endParaRPr lang="en-US" sz="6600" b="1" cap="all" dirty="0">
              <a:ln w="0"/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9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9700" y="3562350"/>
            <a:ext cx="9144000" cy="10001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phận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Ai?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: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phận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?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: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2286000" y="1885950"/>
            <a:ext cx="1828800" cy="6858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Ai?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711700" y="1885950"/>
            <a:ext cx="1905000" cy="6858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Làm gì?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8300" y="550226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 Tìm bộ phận câu trả lời cho câu hỏi </a:t>
            </a:r>
            <a:r>
              <a:rPr lang="vi-VN" sz="24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Ai? </a:t>
            </a:r>
            <a:r>
              <a:rPr lang="vi-VN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và bộ phận câu trả lời cho câu hỏi </a:t>
            </a:r>
            <a:r>
              <a:rPr lang="vi-VN" sz="24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Làm gì? </a:t>
            </a:r>
            <a:r>
              <a:rPr lang="vi-VN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trong câu 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vi-VN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vi-VN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792745" y="2886263"/>
            <a:ext cx="398218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vi-VN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495800" y="2952448"/>
            <a:ext cx="139700" cy="5232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95600" y="3409483"/>
            <a:ext cx="15240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35500" y="3409950"/>
            <a:ext cx="18415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35500" y="3460234"/>
            <a:ext cx="1841500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687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647950"/>
            <a:ext cx="8229600" cy="87947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vi-VN" sz="4000" dirty="0">
                <a:latin typeface="Arial" pitchFamily="34" charset="0"/>
                <a:cs typeface="Arial" pitchFamily="34" charset="0"/>
              </a:rPr>
              <a:t>Em trò chuyện với các bạn cùng lớp</a:t>
            </a:r>
          </a:p>
          <a:p>
            <a:pPr marL="0" indent="0" algn="ctr">
              <a:buNone/>
            </a:pP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957550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Đặt một câu nói về hoạt động của em trên sân trường trong ngày tựu trường.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524000" y="2649187"/>
            <a:ext cx="76200" cy="60960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14400" y="327806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6888" y="3333167"/>
            <a:ext cx="930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Ai?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743941" y="3258787"/>
            <a:ext cx="64094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43941" y="3347687"/>
            <a:ext cx="64094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05200" y="3333167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 gì?</a:t>
            </a:r>
          </a:p>
        </p:txBody>
      </p:sp>
    </p:spTree>
    <p:extLst>
      <p:ext uri="{BB962C8B-B14F-4D97-AF65-F5344CB8AC3E}">
        <p14:creationId xmlns:p14="http://schemas.microsoft.com/office/powerpoint/2010/main" val="41682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0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r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9703" y="325437"/>
            <a:ext cx="36576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Sân trường em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00711" y="1047750"/>
            <a:ext cx="3309471" cy="297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Trong lớ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latin typeface="Arial" pitchFamily="34" charset="0"/>
                <a:cs typeface="Arial" pitchFamily="34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Đang mơ về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latin typeface="Arial" pitchFamily="34" charset="0"/>
                <a:cs typeface="Arial" pitchFamily="34" charset="0"/>
              </a:rPr>
              <a:t>hấn trắng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vi-VN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Ngày tựu trường sẽ dến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Sân trường lại ng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ập</a:t>
            </a:r>
            <a:r>
              <a:rPr lang="vi-VN" sz="1800" dirty="0">
                <a:latin typeface="Arial" pitchFamily="34" charset="0"/>
                <a:cs typeface="Arial" pitchFamily="34" charset="0"/>
              </a:rPr>
              <a:t> tràn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vi-VN" sz="1800" dirty="0">
                <a:latin typeface="Arial" pitchFamily="34" charset="0"/>
                <a:cs typeface="Arial" pitchFamily="34" charset="0"/>
              </a:rPr>
              <a:t>Những niềm vui xao xuyến.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83941" y="0"/>
            <a:ext cx="441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Gặ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thầy cô quý mến </a:t>
            </a: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Gặ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bạn bè thân yêu</a:t>
            </a: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 bao nhiêu, bao nhiêu</a:t>
            </a: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 những điều muốn nói.</a:t>
            </a:r>
          </a:p>
          <a:p>
            <a:pPr algn="l">
              <a:spcBef>
                <a:spcPts val="0"/>
              </a:spcBef>
            </a:pPr>
            <a:endParaRPr lang="vi-VN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Tiếng trống trường mời gọi</a:t>
            </a: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Thầy cô đang mong chờ</a:t>
            </a: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Chúng em vào lớ</a:t>
            </a:r>
            <a:r>
              <a:rPr 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mới</a:t>
            </a:r>
          </a:p>
          <a:p>
            <a:pPr algn="l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BÙI VĂN TÁM</a:t>
            </a:r>
            <a:endParaRPr 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259" t="57399" r="24817" b="10432"/>
          <a:stretch/>
        </p:blipFill>
        <p:spPr>
          <a:xfrm>
            <a:off x="4224482" y="3101649"/>
            <a:ext cx="4479059" cy="20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9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0944" y="1177203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itchFamily="34" charset="0"/>
                <a:cs typeface="Arial" pitchFamily="34" charset="0"/>
              </a:rPr>
              <a:t>CỦNG CỐ - DẶN DÒ</a:t>
            </a:r>
            <a:endParaRPr lang="vi-VN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33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786"/>
          <a:stretch>
            <a:fillRect/>
          </a:stretch>
        </p:blipFill>
        <p:spPr>
          <a:xfrm>
            <a:off x="8021" y="-119660"/>
            <a:ext cx="9144000" cy="5140196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" y="0"/>
            <a:ext cx="738075" cy="5143500"/>
          </a:xfrm>
          <a:prstGeom prst="rect">
            <a:avLst/>
          </a:prstGeom>
          <a:solidFill>
            <a:srgbClr val="FDF5B6"/>
          </a:solidFill>
        </p:spPr>
      </p:sp>
      <p:grpSp>
        <p:nvGrpSpPr>
          <p:cNvPr id="7" name="Group 7"/>
          <p:cNvGrpSpPr/>
          <p:nvPr/>
        </p:nvGrpSpPr>
        <p:grpSpPr>
          <a:xfrm>
            <a:off x="1203159" y="640048"/>
            <a:ext cx="7004630" cy="2655602"/>
            <a:chOff x="0" y="0"/>
            <a:chExt cx="13128572" cy="3510408"/>
          </a:xfrm>
        </p:grpSpPr>
        <p:sp>
          <p:nvSpPr>
            <p:cNvPr id="8" name="Freeform 8"/>
            <p:cNvSpPr/>
            <p:nvPr/>
          </p:nvSpPr>
          <p:spPr>
            <a:xfrm>
              <a:off x="-1" y="0"/>
              <a:ext cx="13136232" cy="3510408"/>
            </a:xfrm>
            <a:custGeom>
              <a:avLst/>
              <a:gdLst/>
              <a:ahLst/>
              <a:cxnLst/>
              <a:rect l="l" t="t" r="r" b="b"/>
              <a:pathLst>
                <a:path w="13136232" h="3510408">
                  <a:moveTo>
                    <a:pt x="12629792" y="3493489"/>
                  </a:moveTo>
                  <a:cubicBezTo>
                    <a:pt x="12629792" y="3493489"/>
                    <a:pt x="12392796" y="3483520"/>
                    <a:pt x="12030657" y="3496964"/>
                  </a:cubicBezTo>
                  <a:cubicBezTo>
                    <a:pt x="11668519" y="3510408"/>
                    <a:pt x="490924" y="3510408"/>
                    <a:pt x="490924" y="3510408"/>
                  </a:cubicBezTo>
                  <a:cubicBezTo>
                    <a:pt x="245502" y="3510408"/>
                    <a:pt x="32509" y="3413140"/>
                    <a:pt x="31032" y="3253026"/>
                  </a:cubicBezTo>
                  <a:cubicBezTo>
                    <a:pt x="31032" y="3253026"/>
                    <a:pt x="0" y="195048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2583244" y="0"/>
                    <a:pt x="12583244" y="0"/>
                  </a:cubicBezTo>
                  <a:cubicBezTo>
                    <a:pt x="12895144" y="0"/>
                    <a:pt x="13128573" y="101069"/>
                    <a:pt x="13120715" y="303616"/>
                  </a:cubicBezTo>
                  <a:cubicBezTo>
                    <a:pt x="13120715" y="303616"/>
                    <a:pt x="13118720" y="1831002"/>
                    <a:pt x="13127476" y="2553439"/>
                  </a:cubicBezTo>
                  <a:cubicBezTo>
                    <a:pt x="13136232" y="2846740"/>
                    <a:pt x="13089683" y="3179812"/>
                    <a:pt x="13089683" y="3179812"/>
                  </a:cubicBezTo>
                  <a:cubicBezTo>
                    <a:pt x="13086718" y="3359837"/>
                    <a:pt x="12875214" y="3493489"/>
                    <a:pt x="12629792" y="3493489"/>
                  </a:cubicBezTo>
                  <a:close/>
                </a:path>
              </a:pathLst>
            </a:custGeom>
            <a:solidFill>
              <a:srgbClr val="FFFEFE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469252" y="1428750"/>
            <a:ext cx="6591301" cy="3319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rgbClr val="272626"/>
                </a:solidFill>
                <a:latin typeface="Arial" pitchFamily="34" charset="0"/>
                <a:cs typeface="Arial" pitchFamily="34" charset="0"/>
              </a:rPr>
              <a:t>CẢM ƠN CÁC EM ĐÃ CHÚ Ý THEO DÕI!</a:t>
            </a:r>
          </a:p>
          <a:p>
            <a:pPr algn="ctr">
              <a:lnSpc>
                <a:spcPct val="150000"/>
              </a:lnSpc>
            </a:pPr>
            <a:endParaRPr lang="en-US" sz="5000" b="1" dirty="0">
              <a:solidFill>
                <a:srgbClr val="27262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87987">
            <a:off x="7288556" y="2678011"/>
            <a:ext cx="1938733" cy="2058500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1368" y="3623532"/>
            <a:ext cx="1312994" cy="1413202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12115">
            <a:off x="1083404" y="601200"/>
            <a:ext cx="1848146" cy="944234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-76200" y="-164710"/>
            <a:ext cx="4435642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59"/>
              </a:lnSpc>
            </a:pPr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310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" y="1"/>
            <a:ext cx="9217951" cy="740270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02768" y="3899655"/>
            <a:ext cx="1702121" cy="1302785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23627" y="3033821"/>
            <a:ext cx="1702121" cy="1302785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3479813" y="3999817"/>
            <a:ext cx="1702121" cy="1302785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239646" y="192152"/>
            <a:ext cx="8717682" cy="17634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 bài ‘‘Trường em’’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Những chi tiết cho thấy Hà và các bạn rất háo hức mong chờ ngôi trường mới. Chọn đáp án đúng nhất</a:t>
            </a: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4579160" y="2092392"/>
            <a:ext cx="4326602" cy="12437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vi-VN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. Năm ngoái, giờ ra chơi, Hà và các bạn thường trò chuyện về ngôi trường đang xây và tưởng tượng biết bao điều.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167753" y="2070618"/>
            <a:ext cx="4326602" cy="12437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</a:t>
            </a:r>
            <a:r>
              <a:rPr lang="vi-VN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. Tư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ở</a:t>
            </a:r>
            <a:r>
              <a:rPr lang="vi-VN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ng biết bao điều về ngôi trường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01445" y="2622406"/>
            <a:ext cx="409575" cy="41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533110" y="2494555"/>
            <a:ext cx="696669" cy="61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" y="3415580"/>
            <a:ext cx="9195089" cy="3987130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169312" y="3488096"/>
            <a:ext cx="4326602" cy="12437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vi-VN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Năm ngoái, giờ ra chơi, Hà và các bạn thường trò chuyện về ngôi trường đang xây.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4579160" y="3496833"/>
            <a:ext cx="4326602" cy="12437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</a:t>
            </a:r>
            <a:r>
              <a:rPr lang="vi-VN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Tất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cả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đáp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án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đều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đúng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676657" y="4044536"/>
            <a:ext cx="409575" cy="41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4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42739" y="4003173"/>
            <a:ext cx="409575" cy="41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84464" y="257789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-158514" y="5772150"/>
            <a:ext cx="9912114" cy="1981200"/>
          </a:xfrm>
          <a:prstGeom prst="round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7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2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02768" y="3899655"/>
            <a:ext cx="1702121" cy="130278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23627" y="3033821"/>
            <a:ext cx="1702121" cy="13027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61" y="3893831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3305369" y="3992624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0066" y="341535"/>
            <a:ext cx="8843867" cy="188805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 bài ‘‘Trường em’’</a:t>
            </a:r>
          </a:p>
          <a:p>
            <a:pPr algn="ctr"/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Hà và các bạn thích những gì ở ngôi trường mới?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8037" y="3809653"/>
            <a:ext cx="3695599" cy="13184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Từ cổng trường đến các lớp học đều được khoác tấm áo mới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80823" y="2375048"/>
            <a:ext cx="3695599" cy="13184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Vẫn như cũ không thay đổi gì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80823" y="3765965"/>
            <a:ext cx="3695599" cy="13184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khu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mới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8037" y="2375048"/>
            <a:ext cx="3695599" cy="13184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latin typeface="Arial" pitchFamily="34" charset="0"/>
                <a:cs typeface="Arial" pitchFamily="34" charset="0"/>
              </a:rPr>
              <a:t>A.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Sân trường sạch sẽ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37389" y="3052067"/>
            <a:ext cx="639140" cy="64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18750" y="4383644"/>
            <a:ext cx="639140" cy="64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55538" y="3036478"/>
            <a:ext cx="639140" cy="64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611190" y="4439145"/>
            <a:ext cx="783914" cy="68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962796" y="538526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403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54" y="2914452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02768" y="3899655"/>
            <a:ext cx="1702121" cy="13027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298578" y="3120157"/>
            <a:ext cx="1702121" cy="13027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61" y="3893831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1993" y="354985"/>
            <a:ext cx="8852007" cy="148675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phận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đậm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ngôi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17915" y="2520638"/>
            <a:ext cx="5913300" cy="151228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27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238" y="3889760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32" y="3494860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22" y="2942665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6552" y="3803705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98262" y="341818"/>
            <a:ext cx="7606365" cy="172194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 bài ‘‘Trường em’’</a:t>
            </a:r>
          </a:p>
          <a:p>
            <a:pPr algn="ctr"/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Theo em, vì sao trường mới trở thành ‘’ngôi nhà thứ hai’’ của Hà và các bạn?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82481" y="3636405"/>
            <a:ext cx="4047764" cy="11948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vi-VN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Vì ở trường, Hà và các bạn được thầy cô dạy dỗ, yêu thương như ở nhà với cha mẹ</a:t>
            </a:r>
            <a:endParaRPr lang="en-US" sz="2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8095" y="3640463"/>
            <a:ext cx="4047764" cy="11948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mến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06228" y="2288265"/>
            <a:ext cx="4047764" cy="11948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đáo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1" y="2328384"/>
            <a:ext cx="4047764" cy="11948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vui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nhà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829628" y="263459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58784" y="2774871"/>
            <a:ext cx="565294" cy="57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14293" y="391618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527000" y="3933133"/>
            <a:ext cx="693341" cy="6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0139" y="1723785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414" y="1325540"/>
            <a:ext cx="4044425" cy="40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503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10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0641" y="1200150"/>
            <a:ext cx="495360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Em yêu </a:t>
            </a:r>
            <a:endParaRPr lang="en-US" sz="7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72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trường em</a:t>
            </a:r>
            <a:endParaRPr lang="en-US" sz="7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Em Yêu Trường 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3714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867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4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2;p3"/>
          <p:cNvGrpSpPr/>
          <p:nvPr/>
        </p:nvGrpSpPr>
        <p:grpSpPr>
          <a:xfrm>
            <a:off x="2952319" y="784321"/>
            <a:ext cx="2808307" cy="1752683"/>
            <a:chOff x="3703077" y="921142"/>
            <a:chExt cx="4611891" cy="2736950"/>
          </a:xfrm>
        </p:grpSpPr>
        <p:grpSp>
          <p:nvGrpSpPr>
            <p:cNvPr id="3" name="Google Shape;103;p3"/>
            <p:cNvGrpSpPr/>
            <p:nvPr/>
          </p:nvGrpSpPr>
          <p:grpSpPr>
            <a:xfrm>
              <a:off x="3703077" y="1216359"/>
              <a:ext cx="4611891" cy="2441732"/>
              <a:chOff x="3679464" y="1244657"/>
              <a:chExt cx="4611891" cy="2441732"/>
            </a:xfrm>
          </p:grpSpPr>
          <p:pic>
            <p:nvPicPr>
              <p:cNvPr id="5" name="Google Shape;104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-1801207">
                <a:off x="5635205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Google Shape;105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" name="Google Shape;106;p3"/>
            <p:cNvPicPr preferRelativeResize="0"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b="28746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107;p3"/>
          <p:cNvSpPr txBox="1"/>
          <p:nvPr/>
        </p:nvSpPr>
        <p:spPr>
          <a:xfrm>
            <a:off x="2590800" y="2624478"/>
            <a:ext cx="377107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  <a:sym typeface="Times New Roman"/>
              </a:rPr>
              <a:t>CHIA SẺ</a:t>
            </a:r>
            <a:endParaRPr sz="4000" b="1" dirty="0">
              <a:solidFill>
                <a:srgbClr val="FF0000"/>
              </a:solidFill>
              <a:latin typeface="Arial" pitchFamily="34" charset="0"/>
              <a:ea typeface="Times New Roman"/>
              <a:cs typeface="Arial" pitchFamily="34" charset="0"/>
              <a:sym typeface="Times New Roman"/>
            </a:endParaRPr>
          </a:p>
        </p:txBody>
      </p:sp>
      <p:sp>
        <p:nvSpPr>
          <p:cNvPr id="8" name="Google Shape;108;p3"/>
          <p:cNvSpPr/>
          <p:nvPr/>
        </p:nvSpPr>
        <p:spPr>
          <a:xfrm>
            <a:off x="2819400" y="897334"/>
            <a:ext cx="3074147" cy="2822713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0" y="0"/>
            <a:ext cx="838200" cy="895350"/>
          </a:xfrm>
          <a:prstGeom prst="ellipse">
            <a:avLst/>
          </a:prstGeom>
          <a:solidFill>
            <a:srgbClr val="F6D2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1512</Words>
  <Application>Microsoft Office PowerPoint</Application>
  <PresentationFormat>On-screen Show (16:9)</PresentationFormat>
  <Paragraphs>333</Paragraphs>
  <Slides>35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等线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Sân trường em</vt:lpstr>
      <vt:lpstr>Sân trường em</vt:lpstr>
      <vt:lpstr>PowerPoint Presentation</vt:lpstr>
      <vt:lpstr>Sân trường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TA</cp:lastModifiedBy>
  <cp:revision>63</cp:revision>
  <dcterms:created xsi:type="dcterms:W3CDTF">2021-07-17T01:47:53Z</dcterms:created>
  <dcterms:modified xsi:type="dcterms:W3CDTF">2025-10-12T04:25:50Z</dcterms:modified>
</cp:coreProperties>
</file>