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heme/themeOverride1.xml" ContentType="application/vnd.openxmlformats-officedocument.themeOverride+xml"/>
  <Override PartName="/ppt/media/audio3.wav" ContentType="audio/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96" r:id="rId2"/>
    <p:sldMasterId id="2147483705" r:id="rId3"/>
    <p:sldMasterId id="2147483741" r:id="rId4"/>
    <p:sldMasterId id="2147483753" r:id="rId5"/>
  </p:sldMasterIdLst>
  <p:notesMasterIdLst>
    <p:notesMasterId r:id="rId23"/>
  </p:notesMasterIdLst>
  <p:sldIdLst>
    <p:sldId id="550" r:id="rId6"/>
    <p:sldId id="361" r:id="rId7"/>
    <p:sldId id="257" r:id="rId8"/>
    <p:sldId id="258" r:id="rId9"/>
    <p:sldId id="259" r:id="rId10"/>
    <p:sldId id="366" r:id="rId11"/>
    <p:sldId id="264" r:id="rId12"/>
    <p:sldId id="362" r:id="rId13"/>
    <p:sldId id="363" r:id="rId14"/>
    <p:sldId id="542" r:id="rId15"/>
    <p:sldId id="268" r:id="rId16"/>
    <p:sldId id="544" r:id="rId17"/>
    <p:sldId id="336" r:id="rId18"/>
    <p:sldId id="546" r:id="rId19"/>
    <p:sldId id="547" r:id="rId20"/>
    <p:sldId id="549" r:id="rId21"/>
    <p:sldId id="3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744" autoAdjust="0"/>
  </p:normalViewPr>
  <p:slideViewPr>
    <p:cSldViewPr snapToGrid="0">
      <p:cViewPr varScale="1">
        <p:scale>
          <a:sx n="63" d="100"/>
          <a:sy n="63" d="100"/>
        </p:scale>
        <p:origin x="102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6FC76-9495-4D1B-9D6F-C5573C23B83A}"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B7679-E434-4844-BBED-1AC809DBEB69}" type="slidenum">
              <a:rPr lang="en-US" smtClean="0"/>
              <a:t>‹#›</a:t>
            </a:fld>
            <a:endParaRPr lang="en-US"/>
          </a:p>
        </p:txBody>
      </p:sp>
    </p:spTree>
    <p:extLst>
      <p:ext uri="{BB962C8B-B14F-4D97-AF65-F5344CB8AC3E}">
        <p14:creationId xmlns:p14="http://schemas.microsoft.com/office/powerpoint/2010/main" val="2539529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6670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61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6071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038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6827118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579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4169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635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62779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56426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88557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8737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614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96085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4217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2005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4765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AC86-5EF7-4106-B066-1C07558FAC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7CADE-3398-42F5-B4B8-752C7B385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3A9129-6AFA-41B8-B153-9BD072A43C3B}"/>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EA38140-7FA7-4492-8B71-0F767A3649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130754-8A2C-40D9-B2B0-65D46F9AD013}"/>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61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A71B-DF32-4747-8FE5-4F19450B7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23CFE-F459-4752-B3DC-FE078A4FD4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EFB52-0F88-4305-875F-5E9A893D61DC}"/>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DBAC5-3CA7-468F-B184-67C1E290CE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C5035F7-3B29-4585-9220-6D665C8E2CDC}"/>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035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6179-B6A9-4384-BCA2-44128C0A5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2130DE-36F7-472E-86E2-8DF57F37DE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E5577-6B53-4CBA-9748-F38353424212}"/>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7DF262E-8606-4053-8992-EBD842C5BA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885FAE-B369-442D-867D-0BF96730FF6C}"/>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82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0B3E-ED1B-4C3F-9DAB-ABA8CC717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9238D-0D68-43EB-969F-E806F41C79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466DD-902A-4FAB-832F-3E7ED95A66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64C99A-A8F5-4367-9EE9-006BBC2C6C99}"/>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EFF8A04-5F17-4261-BD0F-9A034143CC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F2D6BF0-FDC6-4261-9C04-BEC0DC3C805C}"/>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83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71C7-10D4-40B7-8FAB-ABD63E10C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593B9F-CD97-49A1-90E0-557E16D7BF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99DE4-4457-44C7-9D51-7750CD8BE2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6BCB32-5372-4838-92D3-5DDFAF575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5B41AE-F135-4AA0-813D-1B980EFD68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8FAE93-C51E-4984-850D-D70C3858C5B9}"/>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A26BB1C-B471-4465-8D7E-ED1165975A1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F31F2EF-91BE-447B-BF06-B9D298FA6F21}"/>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353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AEF4-44E3-4E21-9DE1-3BFE26899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CA5B8-98AB-473C-8B89-3D57CA2B88B6}"/>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88F25AA-1EF2-4E6C-9D82-BD1AFC1A6FE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291F0A9-644A-490A-88DC-6733C8B91343}"/>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52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418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A409F-3776-4A60-9B2B-904DFF09C736}"/>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1C85471-994E-4574-B6BA-5F5FEDF85D3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137E000-122C-4965-8000-1F65925DD01F}"/>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580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0CCA-D553-4DF5-8637-619CA6DC7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1150F4-4D0F-4C86-B90E-3921F3892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E51B34-48CF-4DC6-840B-42812A86B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20323-E40B-4BDD-8EDE-383ACE9B6D57}"/>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81DC158-5474-41F2-8EA8-CF12A27710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8D10846-F658-4D3D-A2AA-38F03A665971}"/>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172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7714-9977-4989-8563-582877FA8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E3F74D-C287-43E1-9DED-8B1A6400B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FD1F67-12B4-4E8A-BA9C-13F17DB26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44E75-7969-4700-A041-26A3FF8E9A48}"/>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BBC194-CE02-44E4-8566-180DEF7DDF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E426BB-51B0-44CC-8143-AAB666D8D462}"/>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8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9DB6-0367-4934-8A48-17ECFF76C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2234CA-60FE-4C12-91D9-07702A9A0E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7586-4BC3-4C49-8CF9-5DE10D7D073E}"/>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AF6DE45-70B1-47C7-A8D1-A43A0422ED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AFE7C9-C318-4167-95A1-085D1E9C2860}"/>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600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7AC4D-40F7-493E-9637-1332D2D5D1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01643-BD77-4972-A56C-70AAF0A6B5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1464D-6C1A-48D7-B4CC-1DDECD08A144}"/>
              </a:ext>
            </a:extLst>
          </p:cNvPr>
          <p:cNvSpPr>
            <a:spLocks noGrp="1"/>
          </p:cNvSpPr>
          <p:nvPr>
            <p:ph type="dt" sz="half" idx="10"/>
          </p:nvPr>
        </p:nvSpPr>
        <p:spPr/>
        <p:txBody>
          <a:body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72FEE7-5CBD-4184-9CE1-EC993DBFF1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CCDCFE-0040-4E53-9C2A-89FA4FADD62A}"/>
              </a:ext>
            </a:extLst>
          </p:cNvPr>
          <p:cNvSpPr>
            <a:spLocks noGrp="1"/>
          </p:cNvSpPr>
          <p:nvPr>
            <p:ph type="sldNum" sz="quarter" idx="12"/>
          </p:nvPr>
        </p:nvSpPr>
        <p:spPr/>
        <p:txBody>
          <a:body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260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545337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255287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8740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076646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77349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9914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005712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659741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162016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965955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611107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solidFill>
                  <a:srgbClr val="000000"/>
                </a:solidFill>
              </a:rPr>
              <a:pPr/>
              <a:t>2025/10/12</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754044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solidFill>
                  <a:srgbClr val="000000"/>
                </a:solidFill>
              </a:rPr>
              <a:pPr/>
              <a:t>2025/10/12</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269773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4496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1324257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1686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589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9371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709030" y="0"/>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8886037"/>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0" r:id="rId3"/>
    <p:sldLayoutId id="2147483671" r:id="rId4"/>
    <p:sldLayoutId id="2147483672" r:id="rId5"/>
    <p:sldLayoutId id="2147483673" r:id="rId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258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127868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46298-BDC8-4B8A-932D-4DCCA8618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5444C-E335-49F6-985F-01639C90D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2CF0E-E753-4AAB-8474-C10FC11F1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44534-0884-458E-9769-C793FB9D0902}" type="datetimeFigureOut">
              <a:rPr lang="en-US" smtClean="0">
                <a:solidFill>
                  <a:prstClr val="black">
                    <a:tint val="75000"/>
                  </a:prstClr>
                </a:solidFill>
              </a:rPr>
              <a:pPr/>
              <a:t>10/12/2025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FCCAE7B-2A71-4EC4-B01E-C8D5FFB5F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4ED243-E7F9-44F3-A148-03C46C9EF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A9140-6D98-4EDC-BCF3-2CA3EA03B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55824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4198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1.xml"/><Relationship Id="rId1" Type="http://schemas.openxmlformats.org/officeDocument/2006/relationships/tags" Target="../tags/tag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5.xml"/><Relationship Id="rId1" Type="http://schemas.openxmlformats.org/officeDocument/2006/relationships/themeOverride" Target="../theme/themeOverride1.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5.xml"/><Relationship Id="rId7" Type="http://schemas.openxmlformats.org/officeDocument/2006/relationships/image" Target="../media/image4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6.xml"/><Relationship Id="rId5" Type="http://schemas.openxmlformats.org/officeDocument/2006/relationships/slideLayout" Target="../slideLayouts/slideLayout41.xml"/><Relationship Id="rId4" Type="http://schemas.openxmlformats.org/officeDocument/2006/relationships/tags" Target="../tags/tag6.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13.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14.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slideLayout" Target="../slideLayouts/slideLayout14.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slideLayout" Target="../slideLayouts/slideLayout14.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b="43786"/>
          <a:stretch>
            <a:fillRect/>
          </a:stretch>
        </p:blipFill>
        <p:spPr>
          <a:xfrm>
            <a:off x="10695" y="-159547"/>
            <a:ext cx="12192000" cy="6853595"/>
          </a:xfrm>
          <a:prstGeom prst="rect">
            <a:avLst/>
          </a:prstGeom>
        </p:spPr>
      </p:pic>
      <p:sp>
        <p:nvSpPr>
          <p:cNvPr id="4" name="AutoShape 4"/>
          <p:cNvSpPr/>
          <p:nvPr/>
        </p:nvSpPr>
        <p:spPr>
          <a:xfrm>
            <a:off x="1" y="0"/>
            <a:ext cx="984100" cy="6858000"/>
          </a:xfrm>
          <a:prstGeom prst="rect">
            <a:avLst/>
          </a:prstGeom>
          <a:solidFill>
            <a:srgbClr val="FDF5B6"/>
          </a:solidFill>
        </p:spPr>
      </p:sp>
      <p:grpSp>
        <p:nvGrpSpPr>
          <p:cNvPr id="7" name="Group 7"/>
          <p:cNvGrpSpPr/>
          <p:nvPr/>
        </p:nvGrpSpPr>
        <p:grpSpPr>
          <a:xfrm>
            <a:off x="1604212" y="853398"/>
            <a:ext cx="9339507" cy="3540802"/>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sp>
        <p:nvSpPr>
          <p:cNvPr id="13" name="TextBox 13"/>
          <p:cNvSpPr txBox="1"/>
          <p:nvPr/>
        </p:nvSpPr>
        <p:spPr>
          <a:xfrm>
            <a:off x="1962485" y="1431091"/>
            <a:ext cx="8788401" cy="2308324"/>
          </a:xfrm>
          <a:prstGeom prst="rect">
            <a:avLst/>
          </a:prstGeom>
        </p:spPr>
        <p:txBody>
          <a:bodyPr wrap="square" lIns="0" tIns="0" rIns="0" bIns="0" rtlCol="0" anchor="t">
            <a:spAutoFit/>
          </a:bodyPr>
          <a:lstStyle/>
          <a:p>
            <a:pPr algn="ctr">
              <a:lnSpc>
                <a:spcPct val="150000"/>
              </a:lnSpc>
            </a:pPr>
            <a:r>
              <a:rPr lang="en-US" sz="5000" b="1" dirty="0">
                <a:solidFill>
                  <a:srgbClr val="272626"/>
                </a:solidFill>
                <a:latin typeface="Arial" pitchFamily="34" charset="0"/>
                <a:cs typeface="Arial" pitchFamily="34" charset="0"/>
              </a:rPr>
              <a:t>CHÀO MỪNG </a:t>
            </a:r>
          </a:p>
          <a:p>
            <a:pPr algn="ctr">
              <a:lnSpc>
                <a:spcPct val="150000"/>
              </a:lnSpc>
            </a:pPr>
            <a:r>
              <a:rPr lang="en-US" sz="5000" b="1" dirty="0">
                <a:solidFill>
                  <a:srgbClr val="272626"/>
                </a:solidFill>
                <a:latin typeface="Arial" pitchFamily="34" charset="0"/>
                <a:cs typeface="Arial" pitchFamily="34" charset="0"/>
              </a:rPr>
              <a:t>CÁC EM ĐẾN VỚI TIẾT HỌC</a:t>
            </a:r>
          </a:p>
        </p:txBody>
      </p:sp>
      <p:pic>
        <p:nvPicPr>
          <p:cNvPr id="14"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87987">
            <a:off x="9718074" y="3570682"/>
            <a:ext cx="2584977" cy="2744667"/>
          </a:xfrm>
          <a:prstGeom prst="rect">
            <a:avLst/>
          </a:prstGeom>
        </p:spPr>
      </p:pic>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1824" y="4831376"/>
            <a:ext cx="1750659" cy="1884269"/>
          </a:xfrm>
          <a:prstGeom prst="rect">
            <a:avLst/>
          </a:prstGeom>
        </p:spPr>
      </p:pic>
      <p:pic>
        <p:nvPicPr>
          <p:cNvPr id="16"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2115">
            <a:off x="2033197" y="744120"/>
            <a:ext cx="2464195" cy="1258979"/>
          </a:xfrm>
          <a:prstGeom prst="rect">
            <a:avLst/>
          </a:prstGeom>
        </p:spPr>
      </p:pic>
      <p:sp>
        <p:nvSpPr>
          <p:cNvPr id="17" name="TextBox 5"/>
          <p:cNvSpPr txBox="1"/>
          <p:nvPr/>
        </p:nvSpPr>
        <p:spPr>
          <a:xfrm>
            <a:off x="-21389" y="-173502"/>
            <a:ext cx="5914189" cy="1038746"/>
          </a:xfrm>
          <a:prstGeom prst="rect">
            <a:avLst/>
          </a:prstGeom>
        </p:spPr>
        <p:txBody>
          <a:bodyPr wrap="square" lIns="0" tIns="0" rIns="0" bIns="0" rtlCol="0" anchor="t">
            <a:spAutoFit/>
          </a:bodyPr>
          <a:lstStyle/>
          <a:p>
            <a:pPr algn="ctr">
              <a:lnSpc>
                <a:spcPts val="8059"/>
              </a:lnSpc>
            </a:pPr>
            <a:r>
              <a:rPr lang="en-US" sz="3600" b="1" dirty="0">
                <a:solidFill>
                  <a:srgbClr val="C00000"/>
                </a:solidFill>
                <a:latin typeface="Arial" pitchFamily="34" charset="0"/>
                <a:cs typeface="Arial" pitchFamily="34" charset="0"/>
              </a:rPr>
              <a:t>TIẾNG VIỆT 2</a:t>
            </a:r>
          </a:p>
        </p:txBody>
      </p:sp>
      <p:grpSp>
        <p:nvGrpSpPr>
          <p:cNvPr id="18" name="Group 2"/>
          <p:cNvGrpSpPr/>
          <p:nvPr/>
        </p:nvGrpSpPr>
        <p:grpSpPr>
          <a:xfrm>
            <a:off x="4661896" y="5468271"/>
            <a:ext cx="3733800" cy="712970"/>
            <a:chOff x="0" y="0"/>
            <a:chExt cx="15434913" cy="2503857"/>
          </a:xfrm>
        </p:grpSpPr>
        <p:sp>
          <p:nvSpPr>
            <p:cNvPr id="1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2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21" name="TextBox 6"/>
          <p:cNvSpPr txBox="1"/>
          <p:nvPr/>
        </p:nvSpPr>
        <p:spPr>
          <a:xfrm>
            <a:off x="4826000" y="5641885"/>
            <a:ext cx="3979720" cy="436017"/>
          </a:xfrm>
          <a:prstGeom prst="rect">
            <a:avLst/>
          </a:prstGeom>
        </p:spPr>
        <p:txBody>
          <a:bodyPr lIns="0" tIns="0" rIns="0" bIns="0" rtlCol="0" anchor="t">
            <a:spAutoFit/>
          </a:bodyPr>
          <a:lstStyle/>
          <a:p>
            <a:pPr>
              <a:lnSpc>
                <a:spcPts val="3360"/>
              </a:lnSpc>
            </a:pPr>
            <a:r>
              <a:rPr lang="en-US" sz="2700" b="1" dirty="0" err="1">
                <a:latin typeface="Arial" pitchFamily="34" charset="0"/>
                <a:cs typeface="Arial" pitchFamily="34" charset="0"/>
              </a:rPr>
              <a:t>Giáo</a:t>
            </a:r>
            <a:r>
              <a:rPr lang="en-US" sz="2700" b="1" dirty="0">
                <a:latin typeface="Arial" pitchFamily="34" charset="0"/>
                <a:cs typeface="Arial" pitchFamily="34" charset="0"/>
              </a:rPr>
              <a:t> </a:t>
            </a:r>
            <a:r>
              <a:rPr lang="en-US" sz="2700" b="1" dirty="0" err="1">
                <a:latin typeface="Arial" pitchFamily="34" charset="0"/>
                <a:cs typeface="Arial" pitchFamily="34" charset="0"/>
              </a:rPr>
              <a:t>viên</a:t>
            </a:r>
            <a:r>
              <a:rPr lang="en-US" sz="2700" b="1" dirty="0">
                <a:latin typeface="Arial" pitchFamily="34" charset="0"/>
                <a:cs typeface="Arial" pitchFamily="34" charset="0"/>
              </a:rPr>
              <a:t>:</a:t>
            </a:r>
          </a:p>
        </p:txBody>
      </p:sp>
    </p:spTree>
    <p:extLst>
      <p:ext uri="{BB962C8B-B14F-4D97-AF65-F5344CB8AC3E}">
        <p14:creationId xmlns:p14="http://schemas.microsoft.com/office/powerpoint/2010/main" val="26204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F26C7C-44A9-4F14-A902-41A45AC45725}"/>
              </a:ext>
            </a:extLst>
          </p:cNvPr>
          <p:cNvSpPr txBox="1"/>
          <p:nvPr/>
        </p:nvSpPr>
        <p:spPr>
          <a:xfrm>
            <a:off x="9240254" y="5845325"/>
            <a:ext cx="3151830" cy="553998"/>
          </a:xfrm>
          <a:prstGeom prst="rect">
            <a:avLst/>
          </a:prstGeom>
          <a:noFill/>
        </p:spPr>
        <p:txBody>
          <a:bodyPr wrap="square" rtlCol="0" anchor="ctr">
            <a:spAutoFit/>
          </a:bodyPr>
          <a:lstStyle/>
          <a:p>
            <a:pPr>
              <a:lnSpc>
                <a:spcPct val="150000"/>
              </a:lnSpc>
            </a:pPr>
            <a:r>
              <a:rPr lang="en-US" sz="2000" b="1" dirty="0">
                <a:solidFill>
                  <a:prstClr val="black"/>
                </a:solidFill>
                <a:latin typeface="HP001 5 hàng" panose="020B0603050302020204" pitchFamily="34" charset="0"/>
                <a:cs typeface="Times New Roman" panose="02020603050405020304" pitchFamily="18" charset="0"/>
              </a:rPr>
              <a:t>Theo NGÔ QUÂN MIỆN</a:t>
            </a:r>
          </a:p>
        </p:txBody>
      </p:sp>
      <p:grpSp>
        <p:nvGrpSpPr>
          <p:cNvPr id="61" name="Group 60">
            <a:extLst>
              <a:ext uri="{FF2B5EF4-FFF2-40B4-BE49-F238E27FC236}">
                <a16:creationId xmlns:a16="http://schemas.microsoft.com/office/drawing/2014/main" id="{1CDFCFCB-B261-40CD-92EB-24B3955A340E}"/>
              </a:ext>
            </a:extLst>
          </p:cNvPr>
          <p:cNvGrpSpPr/>
          <p:nvPr/>
        </p:nvGrpSpPr>
        <p:grpSpPr>
          <a:xfrm>
            <a:off x="76263" y="1123360"/>
            <a:ext cx="2701665" cy="3057866"/>
            <a:chOff x="-13492" y="116871"/>
            <a:chExt cx="2701665" cy="3057866"/>
          </a:xfrm>
        </p:grpSpPr>
        <p:sp>
          <p:nvSpPr>
            <p:cNvPr id="40" name="Cloud 39">
              <a:extLst>
                <a:ext uri="{FF2B5EF4-FFF2-40B4-BE49-F238E27FC236}">
                  <a16:creationId xmlns:a16="http://schemas.microsoft.com/office/drawing/2014/main" id="{B25C31E9-3191-4B45-A53E-2C9E1AF45BE8}"/>
                </a:ext>
              </a:extLst>
            </p:cNvPr>
            <p:cNvSpPr/>
            <p:nvPr/>
          </p:nvSpPr>
          <p:spPr>
            <a:xfrm>
              <a:off x="-13492" y="116871"/>
              <a:ext cx="2701665" cy="1579707"/>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latin typeface="Arial" pitchFamily="34" charset="0"/>
                  <a:cs typeface="Arial" pitchFamily="34" charset="0"/>
                </a:rPr>
                <a:t>Thảo luận nhóm </a:t>
              </a:r>
              <a:endParaRPr lang="en-US" sz="2400" b="1" dirty="0">
                <a:solidFill>
                  <a:srgbClr val="FF0000"/>
                </a:solidFill>
                <a:latin typeface="Arial" pitchFamily="34" charset="0"/>
                <a:cs typeface="Arial" pitchFamily="34" charset="0"/>
              </a:endParaRPr>
            </a:p>
          </p:txBody>
        </p:sp>
        <p:pic>
          <p:nvPicPr>
            <p:cNvPr id="41" name="Picture 40">
              <a:extLst>
                <a:ext uri="{FF2B5EF4-FFF2-40B4-BE49-F238E27FC236}">
                  <a16:creationId xmlns:a16="http://schemas.microsoft.com/office/drawing/2014/main" id="{20698818-AEC6-4D34-842D-9086D1AAAAEF}"/>
                </a:ext>
              </a:extLst>
            </p:cNvPr>
            <p:cNvPicPr>
              <a:picLocks noChangeAspect="1"/>
            </p:cNvPicPr>
            <p:nvPr/>
          </p:nvPicPr>
          <p:blipFill rotWithShape="1">
            <a:blip r:embed="rId3"/>
            <a:srcRect t="29896"/>
            <a:stretch/>
          </p:blipFill>
          <p:spPr>
            <a:xfrm>
              <a:off x="294533" y="1163946"/>
              <a:ext cx="2098740" cy="2010791"/>
            </a:xfrm>
            <a:prstGeom prst="rect">
              <a:avLst/>
            </a:prstGeom>
          </p:spPr>
        </p:pic>
      </p:grpSp>
      <p:sp>
        <p:nvSpPr>
          <p:cNvPr id="60" name="Rectangle: Rounded Corners 59">
            <a:extLst>
              <a:ext uri="{FF2B5EF4-FFF2-40B4-BE49-F238E27FC236}">
                <a16:creationId xmlns:a16="http://schemas.microsoft.com/office/drawing/2014/main" id="{2F37EEF3-5EDB-4DB4-A621-BC34B318923F}"/>
              </a:ext>
            </a:extLst>
          </p:cNvPr>
          <p:cNvSpPr/>
          <p:nvPr/>
        </p:nvSpPr>
        <p:spPr>
          <a:xfrm>
            <a:off x="0" y="-20630"/>
            <a:ext cx="3438817" cy="1077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prstClr val="white"/>
                </a:solidFill>
                <a:latin typeface="Arial" pitchFamily="34" charset="0"/>
                <a:cs typeface="Arial" pitchFamily="34" charset="0"/>
              </a:rPr>
              <a:t>Tìm hiểu bài </a:t>
            </a:r>
            <a:endParaRPr lang="en-US" sz="3600" b="1" dirty="0">
              <a:solidFill>
                <a:prstClr val="white"/>
              </a:solidFill>
              <a:latin typeface="Arial" pitchFamily="34" charset="0"/>
              <a:cs typeface="Arial" pitchFamily="34" charset="0"/>
            </a:endParaRPr>
          </a:p>
        </p:txBody>
      </p:sp>
      <p:sp>
        <p:nvSpPr>
          <p:cNvPr id="11" name="Rectangle: Rounded Corners 3">
            <a:extLst>
              <a:ext uri="{FF2B5EF4-FFF2-40B4-BE49-F238E27FC236}">
                <a16:creationId xmlns:a16="http://schemas.microsoft.com/office/drawing/2014/main" id="{94E1F88E-8AAF-447F-94AF-690C847F7622}"/>
              </a:ext>
            </a:extLst>
          </p:cNvPr>
          <p:cNvSpPr/>
          <p:nvPr/>
        </p:nvSpPr>
        <p:spPr>
          <a:xfrm>
            <a:off x="5197642" y="15320"/>
            <a:ext cx="4673050" cy="825624"/>
          </a:xfrm>
          <a:prstGeom prst="roundRect">
            <a:avLst/>
          </a:prstGeom>
          <a:solidFill>
            <a:sysClr val="window" lastClr="FFFFFF"/>
          </a:solidFill>
          <a:ln w="25400" cap="flat" cmpd="sng" algn="ctr">
            <a:solidFill>
              <a:srgbClr val="F79646"/>
            </a:solidFill>
            <a:prstDash val="solid"/>
          </a:ln>
          <a:effectLst/>
        </p:spPr>
        <p:txBody>
          <a:bodyPr rtlCol="0" anchor="ctr"/>
          <a:lstStyle/>
          <a:p>
            <a:pPr algn="ctr">
              <a:defRPr/>
            </a:pPr>
            <a:r>
              <a:rPr lang="en-US" sz="4000" b="1" kern="0" dirty="0" err="1">
                <a:solidFill>
                  <a:prstClr val="black"/>
                </a:solidFill>
                <a:latin typeface="Arial" pitchFamily="34" charset="0"/>
                <a:ea typeface="Arial-Rounded" panose="020B0500000000000000" pitchFamily="34" charset="0"/>
                <a:cs typeface="Arial" pitchFamily="34" charset="0"/>
              </a:rPr>
              <a:t>Ngôi</a:t>
            </a:r>
            <a:r>
              <a:rPr lang="en-US" sz="4000" b="1" kern="0" dirty="0">
                <a:solidFill>
                  <a:prstClr val="black"/>
                </a:solidFill>
                <a:latin typeface="Arial" pitchFamily="34" charset="0"/>
                <a:ea typeface="Arial-Rounded" panose="020B0500000000000000" pitchFamily="34" charset="0"/>
                <a:cs typeface="Arial" pitchFamily="34" charset="0"/>
              </a:rPr>
              <a:t> </a:t>
            </a:r>
            <a:r>
              <a:rPr lang="en-US" sz="4000" b="1" kern="0" dirty="0" err="1">
                <a:solidFill>
                  <a:prstClr val="black"/>
                </a:solidFill>
                <a:latin typeface="Arial" pitchFamily="34" charset="0"/>
                <a:ea typeface="Arial-Rounded" panose="020B0500000000000000" pitchFamily="34" charset="0"/>
                <a:cs typeface="Arial" pitchFamily="34" charset="0"/>
              </a:rPr>
              <a:t>trường</a:t>
            </a:r>
            <a:r>
              <a:rPr lang="en-US" sz="4000" b="1" kern="0" dirty="0">
                <a:solidFill>
                  <a:prstClr val="black"/>
                </a:solidFill>
                <a:latin typeface="Arial" pitchFamily="34" charset="0"/>
                <a:ea typeface="Arial-Rounded" panose="020B0500000000000000" pitchFamily="34" charset="0"/>
                <a:cs typeface="Arial" pitchFamily="34" charset="0"/>
              </a:rPr>
              <a:t> </a:t>
            </a:r>
            <a:r>
              <a:rPr lang="en-US" sz="4000" b="1" kern="0" dirty="0" err="1">
                <a:solidFill>
                  <a:prstClr val="black"/>
                </a:solidFill>
                <a:latin typeface="Arial" pitchFamily="34" charset="0"/>
                <a:ea typeface="Arial-Rounded" panose="020B0500000000000000" pitchFamily="34" charset="0"/>
                <a:cs typeface="Arial" pitchFamily="34" charset="0"/>
              </a:rPr>
              <a:t>mới</a:t>
            </a:r>
            <a:endParaRPr lang="en-US" sz="4000" b="1" dirty="0">
              <a:solidFill>
                <a:prstClr val="black"/>
              </a:solidFill>
              <a:latin typeface="Arial" pitchFamily="34" charset="0"/>
              <a:ea typeface="Arial-Rounded" panose="020B0500000000000000" pitchFamily="34" charset="0"/>
              <a:cs typeface="Arial" pitchFamily="34" charset="0"/>
            </a:endParaRPr>
          </a:p>
        </p:txBody>
      </p:sp>
      <p:sp>
        <p:nvSpPr>
          <p:cNvPr id="12" name="PA_矩形 5">
            <a:extLst>
              <a:ext uri="{FF2B5EF4-FFF2-40B4-BE49-F238E27FC236}">
                <a16:creationId xmlns:a16="http://schemas.microsoft.com/office/drawing/2014/main" id="{4928C1EE-54F2-439F-819F-3E2436294A8B}"/>
              </a:ext>
            </a:extLst>
          </p:cNvPr>
          <p:cNvSpPr/>
          <p:nvPr>
            <p:custDataLst>
              <p:tags r:id="rId1"/>
            </p:custDataLst>
          </p:nvPr>
        </p:nvSpPr>
        <p:spPr>
          <a:xfrm>
            <a:off x="3874169" y="1037950"/>
            <a:ext cx="7824538" cy="2800767"/>
          </a:xfrm>
          <a:prstGeom prst="rect">
            <a:avLst/>
          </a:prstGeom>
        </p:spPr>
        <p:txBody>
          <a:bodyPr wrap="square">
            <a:spAutoFit/>
          </a:bodyPr>
          <a:lstStyle/>
          <a:p>
            <a:pPr algn="just">
              <a:defRPr/>
            </a:pPr>
            <a:r>
              <a:rPr lang="en-US" sz="3600" dirty="0">
                <a:solidFill>
                  <a:srgbClr val="000000"/>
                </a:solidFill>
                <a:latin typeface="HP001 4 hang 1 ô ly" panose="020B0603050302020204" charset="0"/>
                <a:cs typeface="HP001 4 hang 1 ô ly" panose="020B0603050302020204" charset="0"/>
              </a:rPr>
              <a:t> </a:t>
            </a:r>
            <a:r>
              <a:rPr lang="vi-VN" sz="2800" dirty="0">
                <a:solidFill>
                  <a:srgbClr val="000000"/>
                </a:solidFill>
                <a:latin typeface="Arial" pitchFamily="34" charset="0"/>
                <a:cs typeface="Arial" pitchFamily="34" charset="0"/>
              </a:rPr>
              <a:t>Dưới mái trường mới, sao tiếng trống rung động kéo dài! Tiếng cô giáo trang nghiêm mà ấm áp. Tiếng đọc bài của em cũng vang vang đến lạ! Em nhìn ai cũng thấy thân thương. Chiếc thước kẻ, chiếc bút chì sao cũng đáng yêu đến thế!</a:t>
            </a:r>
            <a:endParaRPr lang="en-US" sz="3200" dirty="0">
              <a:solidFill>
                <a:srgbClr val="000000"/>
              </a:solidFill>
              <a:latin typeface="Arial" pitchFamily="34" charset="0"/>
              <a:cs typeface="Arial" pitchFamily="34" charset="0"/>
            </a:endParaRPr>
          </a:p>
        </p:txBody>
      </p:sp>
      <p:sp>
        <p:nvSpPr>
          <p:cNvPr id="2" name="Rounded Rectangle 1"/>
          <p:cNvSpPr/>
          <p:nvPr/>
        </p:nvSpPr>
        <p:spPr>
          <a:xfrm>
            <a:off x="0" y="4181226"/>
            <a:ext cx="7786438" cy="266299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512156" fontAlgn="base">
              <a:lnSpc>
                <a:spcPct val="150000"/>
              </a:lnSpc>
              <a:spcBef>
                <a:spcPct val="0"/>
              </a:spcBef>
              <a:spcAft>
                <a:spcPct val="0"/>
              </a:spcAft>
              <a:buFontTx/>
              <a:buAutoNum type="arabicPeriod"/>
              <a:defRPr/>
            </a:pPr>
            <a:r>
              <a:rPr lang="vi-VN" altLang="zh-CN" sz="2200" b="1" kern="0" dirty="0">
                <a:solidFill>
                  <a:prstClr val="black"/>
                </a:solidFill>
                <a:latin typeface="Arial" pitchFamily="34" charset="0"/>
                <a:ea typeface="华康海报体W12(P)" panose="040B0C00000000000000" pitchFamily="82" charset="-122"/>
                <a:cs typeface="Arial" pitchFamily="34" charset="0"/>
              </a:rPr>
              <a:t>Nội dung đoạn viết nói về điều gì?</a:t>
            </a:r>
          </a:p>
          <a:p>
            <a:pPr marL="514350" indent="-514350" defTabSz="512156" fontAlgn="base">
              <a:lnSpc>
                <a:spcPct val="150000"/>
              </a:lnSpc>
              <a:spcBef>
                <a:spcPct val="0"/>
              </a:spcBef>
              <a:spcAft>
                <a:spcPct val="0"/>
              </a:spcAft>
              <a:buFontTx/>
              <a:buAutoNum type="arabicPeriod"/>
              <a:defRPr/>
            </a:pPr>
            <a:r>
              <a:rPr lang="en-US" sz="2200" b="1" dirty="0" err="1">
                <a:solidFill>
                  <a:prstClr val="black"/>
                </a:solidFill>
                <a:latin typeface="Arial" pitchFamily="34" charset="0"/>
                <a:cs typeface="Arial" pitchFamily="34" charset="0"/>
              </a:rPr>
              <a:t>Trong</a:t>
            </a:r>
            <a:r>
              <a:rPr lang="en-US" sz="2200" b="1" dirty="0">
                <a:solidFill>
                  <a:prstClr val="black"/>
                </a:solidFill>
                <a:latin typeface="Arial" pitchFamily="34" charset="0"/>
                <a:cs typeface="Arial" pitchFamily="34" charset="0"/>
              </a:rPr>
              <a:t> </a:t>
            </a:r>
            <a:r>
              <a:rPr lang="en-US" sz="2200" b="1" dirty="0" err="1">
                <a:solidFill>
                  <a:prstClr val="black"/>
                </a:solidFill>
                <a:latin typeface="Arial" pitchFamily="34" charset="0"/>
                <a:cs typeface="Arial" pitchFamily="34" charset="0"/>
              </a:rPr>
              <a:t>bài</a:t>
            </a:r>
            <a:r>
              <a:rPr lang="en-US" sz="2200" b="1" dirty="0">
                <a:solidFill>
                  <a:prstClr val="black"/>
                </a:solidFill>
                <a:latin typeface="Arial" pitchFamily="34" charset="0"/>
                <a:cs typeface="Arial" pitchFamily="34" charset="0"/>
              </a:rPr>
              <a:t> </a:t>
            </a:r>
            <a:r>
              <a:rPr lang="en-US" sz="2200" b="1" dirty="0" err="1">
                <a:solidFill>
                  <a:prstClr val="black"/>
                </a:solidFill>
                <a:latin typeface="Arial" pitchFamily="34" charset="0"/>
                <a:cs typeface="Arial" pitchFamily="34" charset="0"/>
              </a:rPr>
              <a:t>có</a:t>
            </a:r>
            <a:r>
              <a:rPr lang="en-US" sz="2200" b="1" dirty="0">
                <a:solidFill>
                  <a:prstClr val="black"/>
                </a:solidFill>
                <a:latin typeface="Arial" pitchFamily="34" charset="0"/>
                <a:cs typeface="Arial" pitchFamily="34" charset="0"/>
              </a:rPr>
              <a:t> </a:t>
            </a:r>
            <a:r>
              <a:rPr lang="en-US" sz="2200" b="1" dirty="0" err="1">
                <a:solidFill>
                  <a:prstClr val="black"/>
                </a:solidFill>
                <a:latin typeface="Arial" pitchFamily="34" charset="0"/>
                <a:cs typeface="Arial" pitchFamily="34" charset="0"/>
              </a:rPr>
              <a:t>những</a:t>
            </a:r>
            <a:r>
              <a:rPr lang="en-US" sz="2200" b="1" dirty="0">
                <a:solidFill>
                  <a:prstClr val="black"/>
                </a:solidFill>
                <a:latin typeface="Arial" pitchFamily="34" charset="0"/>
                <a:cs typeface="Arial" pitchFamily="34" charset="0"/>
              </a:rPr>
              <a:t> </a:t>
            </a:r>
            <a:r>
              <a:rPr lang="en-US" sz="2200" b="1" dirty="0" err="1">
                <a:solidFill>
                  <a:prstClr val="black"/>
                </a:solidFill>
                <a:latin typeface="Arial" pitchFamily="34" charset="0"/>
                <a:cs typeface="Arial" pitchFamily="34" charset="0"/>
              </a:rPr>
              <a:t>dấu</a:t>
            </a:r>
            <a:r>
              <a:rPr lang="en-US" sz="2200" b="1" dirty="0">
                <a:solidFill>
                  <a:prstClr val="black"/>
                </a:solidFill>
                <a:latin typeface="Arial" pitchFamily="34" charset="0"/>
                <a:cs typeface="Arial" pitchFamily="34" charset="0"/>
              </a:rPr>
              <a:t> </a:t>
            </a:r>
            <a:r>
              <a:rPr lang="en-US" sz="2200" b="1" dirty="0" err="1">
                <a:solidFill>
                  <a:prstClr val="black"/>
                </a:solidFill>
                <a:latin typeface="Arial" pitchFamily="34" charset="0"/>
                <a:cs typeface="Arial" pitchFamily="34" charset="0"/>
              </a:rPr>
              <a:t>câu</a:t>
            </a:r>
            <a:r>
              <a:rPr lang="en-US" sz="2200" b="1" dirty="0">
                <a:solidFill>
                  <a:prstClr val="black"/>
                </a:solidFill>
                <a:latin typeface="Arial" pitchFamily="34" charset="0"/>
                <a:cs typeface="Arial" pitchFamily="34" charset="0"/>
              </a:rPr>
              <a:t> </a:t>
            </a:r>
            <a:r>
              <a:rPr lang="en-US" sz="2200" b="1" dirty="0" err="1">
                <a:solidFill>
                  <a:prstClr val="black"/>
                </a:solidFill>
                <a:latin typeface="Arial" pitchFamily="34" charset="0"/>
                <a:cs typeface="Arial" pitchFamily="34" charset="0"/>
              </a:rPr>
              <a:t>nào</a:t>
            </a:r>
            <a:r>
              <a:rPr lang="en-US" sz="2200" b="1" dirty="0">
                <a:solidFill>
                  <a:prstClr val="black"/>
                </a:solidFill>
                <a:latin typeface="Arial" pitchFamily="34" charset="0"/>
                <a:cs typeface="Arial" pitchFamily="34" charset="0"/>
              </a:rPr>
              <a:t>?</a:t>
            </a:r>
            <a:r>
              <a:rPr lang="vi-VN" altLang="zh-CN" sz="2200" b="1" kern="0" dirty="0">
                <a:solidFill>
                  <a:prstClr val="black"/>
                </a:solidFill>
                <a:latin typeface="Arial" pitchFamily="34" charset="0"/>
                <a:ea typeface="华康海报体W12(P)" panose="040B0C00000000000000" pitchFamily="82" charset="-122"/>
                <a:cs typeface="Arial" pitchFamily="34" charset="0"/>
              </a:rPr>
              <a:t>   </a:t>
            </a:r>
          </a:p>
          <a:p>
            <a:pPr marL="514350" indent="-514350" defTabSz="512156" fontAlgn="base">
              <a:lnSpc>
                <a:spcPct val="150000"/>
              </a:lnSpc>
              <a:spcBef>
                <a:spcPct val="0"/>
              </a:spcBef>
              <a:spcAft>
                <a:spcPct val="0"/>
              </a:spcAft>
              <a:buFontTx/>
              <a:buAutoNum type="arabicPeriod"/>
              <a:defRPr/>
            </a:pPr>
            <a:r>
              <a:rPr lang="vi-VN" altLang="zh-CN" sz="2200" b="1" kern="0" dirty="0">
                <a:solidFill>
                  <a:prstClr val="black"/>
                </a:solidFill>
                <a:latin typeface="Arial" pitchFamily="34" charset="0"/>
                <a:ea typeface="华康海报体W12(P)" panose="040B0C00000000000000" pitchFamily="82" charset="-122"/>
                <a:cs typeface="Arial" pitchFamily="34" charset="0"/>
              </a:rPr>
              <a:t>Nêu những từ, tiếng em thấy khó đọc, dễ viết sai ? </a:t>
            </a:r>
          </a:p>
          <a:p>
            <a:pPr defTabSz="512156" fontAlgn="base">
              <a:lnSpc>
                <a:spcPct val="150000"/>
              </a:lnSpc>
              <a:spcBef>
                <a:spcPct val="0"/>
              </a:spcBef>
              <a:spcAft>
                <a:spcPct val="0"/>
              </a:spcAft>
              <a:defRPr/>
            </a:pPr>
            <a:r>
              <a:rPr lang="vi-VN" altLang="zh-CN" sz="2200" b="1" kern="0" dirty="0">
                <a:solidFill>
                  <a:prstClr val="black"/>
                </a:solidFill>
                <a:latin typeface="Arial" pitchFamily="34" charset="0"/>
                <a:ea typeface="华康海报体W12(P)" panose="040B0C00000000000000" pitchFamily="82" charset="-122"/>
                <a:cs typeface="Arial" pitchFamily="34" charset="0"/>
              </a:rPr>
              <a:t>4. Em cần lưu ý điều gì khi trình bày bài viết?    </a:t>
            </a:r>
          </a:p>
        </p:txBody>
      </p:sp>
    </p:spTree>
    <p:extLst>
      <p:ext uri="{BB962C8B-B14F-4D97-AF65-F5344CB8AC3E}">
        <p14:creationId xmlns:p14="http://schemas.microsoft.com/office/powerpoint/2010/main" val="66155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arn(inVertical)">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inVertical)">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 grpId="0" animBg="1"/>
      <p:bldP spid="11" grpId="0" animBg="1"/>
      <p:bldP spid="12"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239" y="-612226"/>
            <a:ext cx="11876805" cy="7394766"/>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9418893" y="-1422109"/>
            <a:ext cx="3952245" cy="3952245"/>
          </a:xfrm>
          <a:prstGeom prst="rect">
            <a:avLst/>
          </a:prstGeom>
        </p:spPr>
      </p:pic>
      <p:sp>
        <p:nvSpPr>
          <p:cNvPr id="9" name="TextBox 8">
            <a:extLst>
              <a:ext uri="{FF2B5EF4-FFF2-40B4-BE49-F238E27FC236}">
                <a16:creationId xmlns:a16="http://schemas.microsoft.com/office/drawing/2014/main" id="{8E34D821-D5B7-4523-B705-B74433066629}"/>
              </a:ext>
            </a:extLst>
          </p:cNvPr>
          <p:cNvSpPr txBox="1"/>
          <p:nvPr/>
        </p:nvSpPr>
        <p:spPr>
          <a:xfrm>
            <a:off x="4970882" y="3017079"/>
            <a:ext cx="7154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AB40">
                    <a:lumMod val="50000"/>
                  </a:srgbClr>
                </a:solidFill>
                <a:effectLst/>
                <a:uLnTx/>
                <a:uFillTx/>
                <a:latin typeface="Arial" pitchFamily="34" charset="0"/>
                <a:ea typeface="Arial-Rounded" panose="020B0500000000000000" pitchFamily="34" charset="0"/>
                <a:cs typeface="Arial" pitchFamily="34" charset="0"/>
                <a:sym typeface="Arial"/>
              </a:rPr>
              <a:t>Các từ dễ viết sai</a:t>
            </a:r>
            <a:endParaRPr kumimoji="0" lang="en-US" sz="3200" b="1" i="0" u="none" strike="noStrike" kern="0" cap="none" spc="0" normalizeH="0" baseline="0" noProof="0" dirty="0">
              <a:ln>
                <a:noFill/>
              </a:ln>
              <a:solidFill>
                <a:srgbClr val="FFAB40">
                  <a:lumMod val="50000"/>
                </a:srgbClr>
              </a:solidFill>
              <a:effectLst/>
              <a:uLnTx/>
              <a:uFillTx/>
              <a:latin typeface="Arial" pitchFamily="34" charset="0"/>
              <a:ea typeface="Arial-Rounded" panose="020B0500000000000000" pitchFamily="34" charset="0"/>
              <a:cs typeface="Arial" pitchFamily="34" charset="0"/>
              <a:sym typeface="Arial"/>
            </a:endParaRPr>
          </a:p>
        </p:txBody>
      </p:sp>
      <p:sp>
        <p:nvSpPr>
          <p:cNvPr id="10" name="Rectangle 9">
            <a:extLst>
              <a:ext uri="{FF2B5EF4-FFF2-40B4-BE49-F238E27FC236}">
                <a16:creationId xmlns:a16="http://schemas.microsoft.com/office/drawing/2014/main" id="{61A38BF7-307E-4DD1-8384-A289E72FC288}"/>
              </a:ext>
            </a:extLst>
          </p:cNvPr>
          <p:cNvSpPr/>
          <p:nvPr/>
        </p:nvSpPr>
        <p:spPr>
          <a:xfrm>
            <a:off x="3345283" y="3587021"/>
            <a:ext cx="7995683"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noProof="0" dirty="0" err="1">
                <a:solidFill>
                  <a:srgbClr val="000000"/>
                </a:solidFill>
                <a:latin typeface="Arial" pitchFamily="34" charset="0"/>
                <a:ea typeface="Arial-Rounded" panose="020B0500000000000000" pitchFamily="34" charset="0"/>
                <a:cs typeface="Arial" pitchFamily="34" charset="0"/>
                <a:sym typeface="Arial"/>
              </a:rPr>
              <a:t>tiếng</a:t>
            </a:r>
            <a:r>
              <a:rPr lang="en-US" sz="3200" kern="0" noProof="0" dirty="0">
                <a:solidFill>
                  <a:srgbClr val="000000"/>
                </a:solidFill>
                <a:latin typeface="Arial" pitchFamily="34" charset="0"/>
                <a:ea typeface="Arial-Rounded" panose="020B0500000000000000" pitchFamily="34" charset="0"/>
                <a:cs typeface="Arial" pitchFamily="34" charset="0"/>
                <a:sym typeface="Arial"/>
              </a:rPr>
              <a:t> </a:t>
            </a:r>
            <a:r>
              <a:rPr lang="en-US" sz="3200" kern="0" noProof="0" dirty="0" err="1">
                <a:solidFill>
                  <a:srgbClr val="000000"/>
                </a:solidFill>
                <a:latin typeface="Arial" pitchFamily="34" charset="0"/>
                <a:ea typeface="Arial-Rounded" panose="020B0500000000000000" pitchFamily="34" charset="0"/>
                <a:cs typeface="Arial" pitchFamily="34" charset="0"/>
                <a:sym typeface="Arial"/>
              </a:rPr>
              <a:t>trống</a:t>
            </a:r>
            <a:endParaRPr kumimoji="0" lang="vi-VN" sz="3200" b="0" i="0" u="none" strike="noStrike" kern="0" cap="none" spc="0" normalizeH="0" baseline="0" noProof="0" dirty="0">
              <a:ln>
                <a:noFill/>
              </a:ln>
              <a:solidFill>
                <a:srgbClr val="000000"/>
              </a:solidFill>
              <a:effectLst/>
              <a:uLnTx/>
              <a:uFillTx/>
              <a:latin typeface="Arial" pitchFamily="34" charset="0"/>
              <a:ea typeface="Arial-Rounded" panose="020B0500000000000000" pitchFamily="34" charset="0"/>
              <a:cs typeface="Arial" pitchFamily="34" charset="0"/>
              <a:sym typeface="Arial"/>
            </a:endParaRPr>
          </a:p>
        </p:txBody>
      </p:sp>
      <p:sp>
        <p:nvSpPr>
          <p:cNvPr id="11" name="Oval 10">
            <a:extLst>
              <a:ext uri="{FF2B5EF4-FFF2-40B4-BE49-F238E27FC236}">
                <a16:creationId xmlns:a16="http://schemas.microsoft.com/office/drawing/2014/main" id="{745309EE-5EE5-497A-99C8-ABF167C7EEB4}"/>
              </a:ext>
            </a:extLst>
          </p:cNvPr>
          <p:cNvSpPr/>
          <p:nvPr/>
        </p:nvSpPr>
        <p:spPr>
          <a:xfrm>
            <a:off x="3571518" y="37454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12EC3245-3902-4235-8CA8-D20279C3044A}"/>
              </a:ext>
            </a:extLst>
          </p:cNvPr>
          <p:cNvSpPr/>
          <p:nvPr/>
        </p:nvSpPr>
        <p:spPr>
          <a:xfrm>
            <a:off x="3345284" y="4371613"/>
            <a:ext cx="3809996"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a:ln>
                  <a:noFill/>
                </a:ln>
                <a:solidFill>
                  <a:srgbClr val="000000"/>
                </a:solidFill>
                <a:effectLst/>
                <a:uLnTx/>
                <a:uFillTx/>
                <a:latin typeface="Arial" pitchFamily="34" charset="0"/>
                <a:ea typeface="Arial-Rounded" panose="020B0500000000000000" pitchFamily="34" charset="0"/>
                <a:cs typeface="Arial" pitchFamily="34" charset="0"/>
                <a:sym typeface="Arial"/>
              </a:rPr>
              <a:t>rung </a:t>
            </a:r>
            <a:r>
              <a:rPr kumimoji="0" lang="en-US" sz="3200" b="0" i="0" u="none" strike="noStrike" kern="0" cap="none" spc="0" normalizeH="0" baseline="0" noProof="0" dirty="0" err="1">
                <a:ln>
                  <a:noFill/>
                </a:ln>
                <a:solidFill>
                  <a:srgbClr val="000000"/>
                </a:solidFill>
                <a:effectLst/>
                <a:uLnTx/>
                <a:uFillTx/>
                <a:latin typeface="Arial" pitchFamily="34" charset="0"/>
                <a:ea typeface="Arial-Rounded" panose="020B0500000000000000" pitchFamily="34" charset="0"/>
                <a:cs typeface="Arial" pitchFamily="34" charset="0"/>
                <a:sym typeface="Arial"/>
              </a:rPr>
              <a:t>động</a:t>
            </a:r>
            <a:endParaRPr kumimoji="0" lang="vi-VN" sz="3200" b="0" i="0" u="none" strike="noStrike" kern="0" cap="none" spc="0" normalizeH="0" baseline="0" noProof="0" dirty="0">
              <a:ln>
                <a:noFill/>
              </a:ln>
              <a:solidFill>
                <a:srgbClr val="000000"/>
              </a:solidFill>
              <a:effectLst/>
              <a:uLnTx/>
              <a:uFillTx/>
              <a:latin typeface="Arial" pitchFamily="34" charset="0"/>
              <a:ea typeface="Arial-Rounded" panose="020B0500000000000000" pitchFamily="34" charset="0"/>
              <a:cs typeface="Arial" pitchFamily="34" charset="0"/>
              <a:sym typeface="Arial"/>
            </a:endParaRPr>
          </a:p>
        </p:txBody>
      </p:sp>
      <p:sp>
        <p:nvSpPr>
          <p:cNvPr id="13" name="Oval 12">
            <a:extLst>
              <a:ext uri="{FF2B5EF4-FFF2-40B4-BE49-F238E27FC236}">
                <a16:creationId xmlns:a16="http://schemas.microsoft.com/office/drawing/2014/main" id="{BE7E9A73-ACDC-4592-876E-585B6B6877B4}"/>
              </a:ext>
            </a:extLst>
          </p:cNvPr>
          <p:cNvSpPr/>
          <p:nvPr/>
        </p:nvSpPr>
        <p:spPr>
          <a:xfrm>
            <a:off x="3571518" y="4540471"/>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a:extLst>
              <a:ext uri="{FF2B5EF4-FFF2-40B4-BE49-F238E27FC236}">
                <a16:creationId xmlns:a16="http://schemas.microsoft.com/office/drawing/2014/main" id="{00375736-56CD-4321-A091-CF22BED4DB48}"/>
              </a:ext>
            </a:extLst>
          </p:cNvPr>
          <p:cNvSpPr/>
          <p:nvPr/>
        </p:nvSpPr>
        <p:spPr>
          <a:xfrm>
            <a:off x="3345284" y="5156206"/>
            <a:ext cx="3251196"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 pitchFamily="34" charset="0"/>
                <a:ea typeface="Arial-Rounded" panose="020B0500000000000000" pitchFamily="34" charset="0"/>
                <a:cs typeface="Arial" pitchFamily="34" charset="0"/>
                <a:sym typeface="Arial"/>
              </a:rPr>
              <a:t>trang</a:t>
            </a:r>
            <a:r>
              <a:rPr kumimoji="0" lang="en-US" sz="3200" b="0" i="0" u="none" strike="noStrike" kern="0" cap="none" spc="0" normalizeH="0" baseline="0" noProof="0" dirty="0">
                <a:ln>
                  <a:noFill/>
                </a:ln>
                <a:solidFill>
                  <a:srgbClr val="000000"/>
                </a:solidFill>
                <a:effectLst/>
                <a:uLnTx/>
                <a:uFillTx/>
                <a:latin typeface="Arial" pitchFamily="34" charset="0"/>
                <a:ea typeface="Arial-Rounded" panose="020B0500000000000000" pitchFamily="34" charset="0"/>
                <a:cs typeface="Arial"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 pitchFamily="34" charset="0"/>
                <a:ea typeface="Arial-Rounded" panose="020B0500000000000000" pitchFamily="34" charset="0"/>
                <a:cs typeface="Arial" pitchFamily="34" charset="0"/>
                <a:sym typeface="Arial"/>
              </a:rPr>
              <a:t>nghiêm</a:t>
            </a:r>
            <a:endParaRPr kumimoji="0" lang="vi-VN" sz="3200" b="0" i="0" u="none" strike="noStrike" kern="0" cap="none" spc="0" normalizeH="0" baseline="0" noProof="0" dirty="0">
              <a:ln>
                <a:noFill/>
              </a:ln>
              <a:solidFill>
                <a:srgbClr val="000000"/>
              </a:solidFill>
              <a:effectLst/>
              <a:uLnTx/>
              <a:uFillTx/>
              <a:latin typeface="Arial" pitchFamily="34" charset="0"/>
              <a:ea typeface="Arial-Rounded" panose="020B0500000000000000" pitchFamily="34" charset="0"/>
              <a:cs typeface="Arial" pitchFamily="34" charset="0"/>
              <a:sym typeface="Arial"/>
            </a:endParaRPr>
          </a:p>
        </p:txBody>
      </p:sp>
      <p:sp>
        <p:nvSpPr>
          <p:cNvPr id="15" name="Oval 14">
            <a:extLst>
              <a:ext uri="{FF2B5EF4-FFF2-40B4-BE49-F238E27FC236}">
                <a16:creationId xmlns:a16="http://schemas.microsoft.com/office/drawing/2014/main" id="{C907B6B4-8908-4E46-B617-4E068DEE2170}"/>
              </a:ext>
            </a:extLst>
          </p:cNvPr>
          <p:cNvSpPr/>
          <p:nvPr/>
        </p:nvSpPr>
        <p:spPr>
          <a:xfrm>
            <a:off x="3571517" y="5350354"/>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 name="Picture 2" descr="Question icons - 42 Free Question icons | Download PNG &amp; SVG">
            <a:extLst>
              <a:ext uri="{FF2B5EF4-FFF2-40B4-BE49-F238E27FC236}">
                <a16:creationId xmlns:a16="http://schemas.microsoft.com/office/drawing/2014/main" id="{C31EE29A-7F4A-4BB3-8EB3-ADA3D341D96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2980677" y="5600938"/>
            <a:ext cx="1181679" cy="11816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AD3515-484C-41D4-A282-573F67975797}"/>
              </a:ext>
            </a:extLst>
          </p:cNvPr>
          <p:cNvSpPr txBox="1"/>
          <p:nvPr/>
        </p:nvSpPr>
        <p:spPr>
          <a:xfrm>
            <a:off x="4108234" y="5825662"/>
            <a:ext cx="7232731" cy="58477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7030A0"/>
                </a:solidFill>
                <a:effectLst/>
                <a:uLnTx/>
                <a:uFillTx/>
                <a:latin typeface="Arial" pitchFamily="34" charset="0"/>
                <a:ea typeface="Arial-Rounded" panose="020B0500000000000000" pitchFamily="34" charset="0"/>
                <a:cs typeface="Arial" pitchFamily="34" charset="0"/>
                <a:sym typeface="Arial"/>
              </a:rPr>
              <a:t>Khi viết đoạn </a:t>
            </a:r>
            <a:r>
              <a:rPr lang="en-US" sz="3200" kern="0" dirty="0" err="1">
                <a:solidFill>
                  <a:srgbClr val="7030A0"/>
                </a:solidFill>
                <a:latin typeface="Arial" pitchFamily="34" charset="0"/>
                <a:ea typeface="Arial-Rounded" panose="020B0500000000000000" pitchFamily="34" charset="0"/>
                <a:cs typeface="Arial" pitchFamily="34" charset="0"/>
                <a:sym typeface="Arial"/>
              </a:rPr>
              <a:t>văn</a:t>
            </a:r>
            <a:r>
              <a:rPr kumimoji="0" lang="vi-VN" sz="3200" b="0" i="0" u="none" strike="noStrike" kern="0" cap="none" spc="0" normalizeH="0" baseline="0" noProof="0" dirty="0">
                <a:ln>
                  <a:noFill/>
                </a:ln>
                <a:solidFill>
                  <a:srgbClr val="7030A0"/>
                </a:solidFill>
                <a:effectLst/>
                <a:uLnTx/>
                <a:uFillTx/>
                <a:latin typeface="Arial" pitchFamily="34" charset="0"/>
                <a:ea typeface="Arial-Rounded" panose="020B0500000000000000" pitchFamily="34" charset="0"/>
                <a:cs typeface="Arial" pitchFamily="34" charset="0"/>
                <a:sym typeface="Arial"/>
              </a:rPr>
              <a:t> cần chú ý điều gì?</a:t>
            </a:r>
          </a:p>
        </p:txBody>
      </p:sp>
      <p:sp>
        <p:nvSpPr>
          <p:cNvPr id="18" name="Rectangle 17">
            <a:extLst>
              <a:ext uri="{FF2B5EF4-FFF2-40B4-BE49-F238E27FC236}">
                <a16:creationId xmlns:a16="http://schemas.microsoft.com/office/drawing/2014/main" id="{1E7420EB-BA97-4658-A726-F51F00D1FB74}"/>
              </a:ext>
            </a:extLst>
          </p:cNvPr>
          <p:cNvSpPr/>
          <p:nvPr/>
        </p:nvSpPr>
        <p:spPr>
          <a:xfrm>
            <a:off x="7056045" y="3586867"/>
            <a:ext cx="3251196"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par>
                          <p:cTn id="53" fill="hold">
                            <p:stCondLst>
                              <p:cond delay="0"/>
                            </p:stCondLst>
                            <p:childTnLst>
                              <p:par>
                                <p:cTn id="54" presetID="22" presetClass="entr" presetSubtype="8"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3" grpId="0" animBg="1"/>
      <p:bldP spid="14" grpId="0"/>
      <p:bldP spid="15" grpId="0" animBg="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D3E196AE-90C8-4241-BAAB-B237F7B470F1}"/>
              </a:ext>
            </a:extLst>
          </p:cNvPr>
          <p:cNvGrpSpPr/>
          <p:nvPr/>
        </p:nvGrpSpPr>
        <p:grpSpPr>
          <a:xfrm>
            <a:off x="7204609" y="1764831"/>
            <a:ext cx="4920604" cy="3294851"/>
            <a:chOff x="7271396" y="3464736"/>
            <a:chExt cx="4920604" cy="3294851"/>
          </a:xfrm>
        </p:grpSpPr>
        <p:pic>
          <p:nvPicPr>
            <p:cNvPr id="52" name="Picture 51">
              <a:extLst>
                <a:ext uri="{FF2B5EF4-FFF2-40B4-BE49-F238E27FC236}">
                  <a16:creationId xmlns:a16="http://schemas.microsoft.com/office/drawing/2014/main" id="{F481B09B-D737-4324-9135-400C00905EE2}"/>
                </a:ext>
              </a:extLst>
            </p:cNvPr>
            <p:cNvPicPr>
              <a:picLocks noChangeAspect="1"/>
            </p:cNvPicPr>
            <p:nvPr/>
          </p:nvPicPr>
          <p:blipFill>
            <a:blip r:embed="rId3"/>
            <a:stretch>
              <a:fillRect/>
            </a:stretch>
          </p:blipFill>
          <p:spPr>
            <a:xfrm>
              <a:off x="7271396" y="3464736"/>
              <a:ext cx="4920604" cy="3294851"/>
            </a:xfrm>
            <a:prstGeom prst="rect">
              <a:avLst/>
            </a:prstGeom>
          </p:spPr>
        </p:pic>
        <p:sp>
          <p:nvSpPr>
            <p:cNvPr id="53" name="Rectangle: Rounded Corners 52">
              <a:extLst>
                <a:ext uri="{FF2B5EF4-FFF2-40B4-BE49-F238E27FC236}">
                  <a16:creationId xmlns:a16="http://schemas.microsoft.com/office/drawing/2014/main" id="{67DD1829-AE48-4927-968C-9AB24569D5BA}"/>
                </a:ext>
              </a:extLst>
            </p:cNvPr>
            <p:cNvSpPr/>
            <p:nvPr/>
          </p:nvSpPr>
          <p:spPr>
            <a:xfrm>
              <a:off x="9581606" y="4636715"/>
              <a:ext cx="627017" cy="54468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00"/>
                </a:solidFill>
              </a:endParaRPr>
            </a:p>
          </p:txBody>
        </p:sp>
        <p:sp>
          <p:nvSpPr>
            <p:cNvPr id="54" name="Rectangle: Rounded Corners 53">
              <a:extLst>
                <a:ext uri="{FF2B5EF4-FFF2-40B4-BE49-F238E27FC236}">
                  <a16:creationId xmlns:a16="http://schemas.microsoft.com/office/drawing/2014/main" id="{EE19662C-766E-49F8-AB13-4FD26A80C751}"/>
                </a:ext>
              </a:extLst>
            </p:cNvPr>
            <p:cNvSpPr/>
            <p:nvPr/>
          </p:nvSpPr>
          <p:spPr>
            <a:xfrm>
              <a:off x="7359588" y="5112162"/>
              <a:ext cx="428758" cy="54468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00"/>
                </a:solidFill>
              </a:endParaRPr>
            </a:p>
          </p:txBody>
        </p:sp>
      </p:grpSp>
      <p:pic>
        <p:nvPicPr>
          <p:cNvPr id="37" name="图片 36">
            <a:extLst>
              <a:ext uri="{FF2B5EF4-FFF2-40B4-BE49-F238E27FC236}">
                <a16:creationId xmlns:a16="http://schemas.microsoft.com/office/drawing/2014/main" id="{FC645ED5-546D-4239-8AD8-1E18589EC4E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0" y="-9477"/>
            <a:ext cx="780528" cy="597134"/>
          </a:xfrm>
          <a:prstGeom prst="rect">
            <a:avLst/>
          </a:prstGeom>
        </p:spPr>
      </p:pic>
      <p:grpSp>
        <p:nvGrpSpPr>
          <p:cNvPr id="41" name="组合 40">
            <a:extLst>
              <a:ext uri="{FF2B5EF4-FFF2-40B4-BE49-F238E27FC236}">
                <a16:creationId xmlns:a16="http://schemas.microsoft.com/office/drawing/2014/main" id="{57FD9B8B-1D6B-43BF-BDD7-37A2D00E6EB9}"/>
              </a:ext>
            </a:extLst>
          </p:cNvPr>
          <p:cNvGrpSpPr/>
          <p:nvPr/>
        </p:nvGrpSpPr>
        <p:grpSpPr>
          <a:xfrm rot="21020369">
            <a:off x="2417470" y="2275705"/>
            <a:ext cx="5166740" cy="2040231"/>
            <a:chOff x="2561601" y="3694377"/>
            <a:chExt cx="3629722" cy="884856"/>
          </a:xfrm>
        </p:grpSpPr>
        <p:sp>
          <p:nvSpPr>
            <p:cNvPr id="7" name="Freeform: Shape 35">
              <a:extLst>
                <a:ext uri="{FF2B5EF4-FFF2-40B4-BE49-F238E27FC236}">
                  <a16:creationId xmlns:a16="http://schemas.microsoft.com/office/drawing/2014/main" id="{805BC669-8951-427D-89CC-F86CF7882243}"/>
                </a:ext>
              </a:extLst>
            </p:cNvPr>
            <p:cNvSpPr/>
            <p:nvPr/>
          </p:nvSpPr>
          <p:spPr>
            <a:xfrm rot="565617">
              <a:off x="2561601" y="3861346"/>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B092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solidFill>
                  <a:srgbClr val="FFFFFF"/>
                </a:solidFill>
              </a:endParaRPr>
            </a:p>
          </p:txBody>
        </p:sp>
        <p:sp>
          <p:nvSpPr>
            <p:cNvPr id="12" name="Rectangle 56">
              <a:extLst>
                <a:ext uri="{FF2B5EF4-FFF2-40B4-BE49-F238E27FC236}">
                  <a16:creationId xmlns:a16="http://schemas.microsoft.com/office/drawing/2014/main" id="{B89ED605-7FF2-4DFC-B319-D26068E55224}"/>
                </a:ext>
              </a:extLst>
            </p:cNvPr>
            <p:cNvSpPr/>
            <p:nvPr/>
          </p:nvSpPr>
          <p:spPr>
            <a:xfrm rot="720999">
              <a:off x="4778057" y="3694377"/>
              <a:ext cx="1261884" cy="307777"/>
            </a:xfrm>
            <a:prstGeom prst="rect">
              <a:avLst/>
            </a:prstGeom>
          </p:spPr>
          <p:txBody>
            <a:bodyPr wrap="none">
              <a:normAutofit/>
            </a:bodyPr>
            <a:lstStyle/>
            <a:p>
              <a:pPr algn="r">
                <a:defRPr/>
              </a:pPr>
              <a:r>
                <a:rPr lang="en-US" altLang="zh-CN" sz="1400" dirty="0">
                  <a:solidFill>
                    <a:srgbClr val="FFFFFF"/>
                  </a:solidFill>
                  <a:latin typeface="Calibri" panose="020F0502020204030204" pitchFamily="34" charset="0"/>
                </a:rPr>
                <a:t>ADD YOUR TITLE</a:t>
              </a:r>
              <a:endParaRPr lang="zh-CN" altLang="en-US" sz="1400" dirty="0">
                <a:solidFill>
                  <a:srgbClr val="FFFFFF"/>
                </a:solidFill>
                <a:latin typeface="Calibri" panose="020F0502020204030204" pitchFamily="34" charset="0"/>
              </a:endParaRPr>
            </a:p>
          </p:txBody>
        </p:sp>
      </p:grpSp>
      <p:sp>
        <p:nvSpPr>
          <p:cNvPr id="44" name="Freeform: Shape 33">
            <a:extLst>
              <a:ext uri="{FF2B5EF4-FFF2-40B4-BE49-F238E27FC236}">
                <a16:creationId xmlns:a16="http://schemas.microsoft.com/office/drawing/2014/main" id="{D9B0F598-2BF0-4DBB-903B-9E3748136228}"/>
              </a:ext>
            </a:extLst>
          </p:cNvPr>
          <p:cNvSpPr/>
          <p:nvPr/>
        </p:nvSpPr>
        <p:spPr>
          <a:xfrm rot="38486">
            <a:off x="2405403" y="4666041"/>
            <a:ext cx="5533662" cy="1593856"/>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A5C0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Arial" pitchFamily="34" charset="0"/>
                <a:cs typeface="Arial" pitchFamily="34" charset="0"/>
              </a:rPr>
              <a:t>Khoảng cách từ mắt đến vở </a:t>
            </a:r>
          </a:p>
          <a:p>
            <a:r>
              <a:rPr lang="en-US" sz="2800" dirty="0">
                <a:solidFill>
                  <a:prstClr val="black"/>
                </a:solidFill>
                <a:latin typeface="Arial" pitchFamily="34" charset="0"/>
                <a:cs typeface="Arial" pitchFamily="34" charset="0"/>
              </a:rPr>
              <a:t>             </a:t>
            </a:r>
            <a:r>
              <a:rPr lang="vi-VN" sz="2800" dirty="0">
                <a:solidFill>
                  <a:prstClr val="black"/>
                </a:solidFill>
                <a:latin typeface="Arial" pitchFamily="34" charset="0"/>
                <a:cs typeface="Arial" pitchFamily="34" charset="0"/>
              </a:rPr>
              <a:t>25 đến 30 cm</a:t>
            </a:r>
            <a:endParaRPr lang="en-US" sz="2800" dirty="0">
              <a:solidFill>
                <a:prstClr val="black"/>
              </a:solidFill>
              <a:latin typeface="Arial" pitchFamily="34" charset="0"/>
              <a:cs typeface="Arial" pitchFamily="34" charset="0"/>
            </a:endParaRPr>
          </a:p>
        </p:txBody>
      </p:sp>
      <p:sp>
        <p:nvSpPr>
          <p:cNvPr id="47" name="Freeform: Shape 34">
            <a:extLst>
              <a:ext uri="{FF2B5EF4-FFF2-40B4-BE49-F238E27FC236}">
                <a16:creationId xmlns:a16="http://schemas.microsoft.com/office/drawing/2014/main" id="{3E031C2D-0139-4711-86EF-0F9FEF78D0B3}"/>
              </a:ext>
            </a:extLst>
          </p:cNvPr>
          <p:cNvSpPr/>
          <p:nvPr/>
        </p:nvSpPr>
        <p:spPr>
          <a:xfrm>
            <a:off x="2450059" y="765200"/>
            <a:ext cx="5101564" cy="1601892"/>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7E3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solidFill>
                <a:srgbClr val="FFFFFF"/>
              </a:solidFill>
            </a:endParaRPr>
          </a:p>
        </p:txBody>
      </p:sp>
      <p:pic>
        <p:nvPicPr>
          <p:cNvPr id="3" name="图片 2">
            <a:extLst>
              <a:ext uri="{FF2B5EF4-FFF2-40B4-BE49-F238E27FC236}">
                <a16:creationId xmlns:a16="http://schemas.microsoft.com/office/drawing/2014/main" id="{D1F58015-8858-4FC5-B1AD-856AB29B3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8" y="1572583"/>
            <a:ext cx="2545840" cy="4039824"/>
          </a:xfrm>
          <a:prstGeom prst="rect">
            <a:avLst/>
          </a:prstGeom>
          <a:noFill/>
          <a:ln>
            <a:noFill/>
          </a:ln>
        </p:spPr>
      </p:pic>
      <p:sp>
        <p:nvSpPr>
          <p:cNvPr id="49" name="TextBox 48">
            <a:extLst>
              <a:ext uri="{FF2B5EF4-FFF2-40B4-BE49-F238E27FC236}">
                <a16:creationId xmlns:a16="http://schemas.microsoft.com/office/drawing/2014/main" id="{4167753A-B88A-4F10-8022-CBB6A7DAE4DA}"/>
              </a:ext>
            </a:extLst>
          </p:cNvPr>
          <p:cNvSpPr txBox="1"/>
          <p:nvPr/>
        </p:nvSpPr>
        <p:spPr>
          <a:xfrm>
            <a:off x="3312891" y="1141056"/>
            <a:ext cx="3018775" cy="954107"/>
          </a:xfrm>
          <a:prstGeom prst="rect">
            <a:avLst/>
          </a:prstGeom>
          <a:noFill/>
        </p:spPr>
        <p:txBody>
          <a:bodyPr wrap="none" rtlCol="0">
            <a:spAutoFit/>
          </a:bodyPr>
          <a:lstStyle/>
          <a:p>
            <a:r>
              <a:rPr lang="en-US" sz="2800" dirty="0">
                <a:solidFill>
                  <a:prstClr val="black"/>
                </a:solidFill>
                <a:latin typeface="Arial" pitchFamily="34" charset="0"/>
                <a:cs typeface="Arial" pitchFamily="34" charset="0"/>
              </a:rPr>
              <a:t>1 </a:t>
            </a:r>
            <a:r>
              <a:rPr lang="en-US" sz="2800" dirty="0" err="1">
                <a:solidFill>
                  <a:prstClr val="black"/>
                </a:solidFill>
                <a:latin typeface="Arial" pitchFamily="34" charset="0"/>
                <a:cs typeface="Arial" pitchFamily="34" charset="0"/>
              </a:rPr>
              <a:t>tay</a:t>
            </a:r>
            <a:r>
              <a:rPr lang="en-US" sz="2800" dirty="0">
                <a:solidFill>
                  <a:prstClr val="black"/>
                </a:solidFill>
                <a:latin typeface="Arial" pitchFamily="34" charset="0"/>
                <a:cs typeface="Arial" pitchFamily="34" charset="0"/>
              </a:rPr>
              <a:t> c</a:t>
            </a:r>
            <a:r>
              <a:rPr lang="vi-VN" sz="2800" dirty="0">
                <a:solidFill>
                  <a:prstClr val="black"/>
                </a:solidFill>
                <a:latin typeface="Arial" pitchFamily="34" charset="0"/>
                <a:cs typeface="Arial" pitchFamily="34" charset="0"/>
              </a:rPr>
              <a:t>ầ</a:t>
            </a:r>
            <a:r>
              <a:rPr lang="en-US" sz="2800" dirty="0">
                <a:solidFill>
                  <a:prstClr val="black"/>
                </a:solidFill>
                <a:latin typeface="Arial" pitchFamily="34" charset="0"/>
                <a:cs typeface="Arial" pitchFamily="34" charset="0"/>
              </a:rPr>
              <a:t>m</a:t>
            </a:r>
            <a:r>
              <a:rPr lang="vi-VN" sz="2800" dirty="0">
                <a:solidFill>
                  <a:prstClr val="black"/>
                </a:solidFill>
                <a:latin typeface="Arial" pitchFamily="34" charset="0"/>
                <a:cs typeface="Arial" pitchFamily="34" charset="0"/>
              </a:rPr>
              <a:t> viết</a:t>
            </a:r>
          </a:p>
          <a:p>
            <a:r>
              <a:rPr lang="vi-VN" sz="2800" dirty="0">
                <a:solidFill>
                  <a:prstClr val="black"/>
                </a:solidFill>
                <a:latin typeface="Arial" pitchFamily="34" charset="0"/>
                <a:cs typeface="Arial" pitchFamily="34" charset="0"/>
              </a:rPr>
              <a:t>1 tay giữ trang vở</a:t>
            </a:r>
            <a:endParaRPr lang="en-US" sz="2800" dirty="0">
              <a:solidFill>
                <a:prstClr val="black"/>
              </a:solidFill>
              <a:latin typeface="Arial" pitchFamily="34" charset="0"/>
              <a:cs typeface="Arial" pitchFamily="34" charset="0"/>
            </a:endParaRPr>
          </a:p>
        </p:txBody>
      </p:sp>
      <p:sp>
        <p:nvSpPr>
          <p:cNvPr id="50" name="TextBox 49">
            <a:extLst>
              <a:ext uri="{FF2B5EF4-FFF2-40B4-BE49-F238E27FC236}">
                <a16:creationId xmlns:a16="http://schemas.microsoft.com/office/drawing/2014/main" id="{3AC7A375-BD3C-43F9-97A0-3D035AE291C9}"/>
              </a:ext>
            </a:extLst>
          </p:cNvPr>
          <p:cNvSpPr txBox="1"/>
          <p:nvPr/>
        </p:nvSpPr>
        <p:spPr>
          <a:xfrm>
            <a:off x="3316390" y="2935204"/>
            <a:ext cx="4235233" cy="954107"/>
          </a:xfrm>
          <a:prstGeom prst="rect">
            <a:avLst/>
          </a:prstGeom>
          <a:noFill/>
        </p:spPr>
        <p:txBody>
          <a:bodyPr wrap="square" rtlCol="0">
            <a:spAutoFit/>
          </a:bodyPr>
          <a:lstStyle/>
          <a:p>
            <a:r>
              <a:rPr lang="vi-VN" sz="2800" dirty="0">
                <a:solidFill>
                  <a:prstClr val="black"/>
                </a:solidFill>
                <a:latin typeface="Arial" pitchFamily="34" charset="0"/>
                <a:cs typeface="Arial" pitchFamily="34" charset="0"/>
              </a:rPr>
              <a:t>Thẳng lưng</a:t>
            </a:r>
            <a:r>
              <a:rPr lang="en-US" sz="2800" dirty="0">
                <a:solidFill>
                  <a:prstClr val="black"/>
                </a:solidFill>
                <a:latin typeface="Arial" pitchFamily="34" charset="0"/>
                <a:cs typeface="Arial" pitchFamily="34" charset="0"/>
              </a:rPr>
              <a:t>. </a:t>
            </a:r>
            <a:r>
              <a:rPr lang="vi-VN" sz="2800" dirty="0">
                <a:solidFill>
                  <a:prstClr val="black"/>
                </a:solidFill>
                <a:latin typeface="Arial" pitchFamily="34" charset="0"/>
                <a:cs typeface="Arial" pitchFamily="34" charset="0"/>
              </a:rPr>
              <a:t>Chân đặt thoải mái, đúng vị </a:t>
            </a:r>
            <a:r>
              <a:rPr lang="en-US" sz="2800" dirty="0">
                <a:solidFill>
                  <a:prstClr val="black"/>
                </a:solidFill>
                <a:latin typeface="Arial" pitchFamily="34" charset="0"/>
                <a:cs typeface="Arial" pitchFamily="34" charset="0"/>
              </a:rPr>
              <a:t> </a:t>
            </a:r>
            <a:r>
              <a:rPr lang="vi-VN" sz="2800" dirty="0">
                <a:solidFill>
                  <a:prstClr val="black"/>
                </a:solidFill>
                <a:latin typeface="Arial" pitchFamily="34" charset="0"/>
                <a:cs typeface="Arial" pitchFamily="34" charset="0"/>
              </a:rPr>
              <a:t>trí</a:t>
            </a:r>
            <a:endParaRPr lang="en-US" sz="2800" dirty="0">
              <a:solidFill>
                <a:prstClr val="black"/>
              </a:solidFill>
              <a:latin typeface="Arial" pitchFamily="34" charset="0"/>
              <a:cs typeface="Arial" pitchFamily="34" charset="0"/>
            </a:endParaRPr>
          </a:p>
        </p:txBody>
      </p:sp>
      <p:sp>
        <p:nvSpPr>
          <p:cNvPr id="55" name="文本框 6">
            <a:extLst>
              <a:ext uri="{FF2B5EF4-FFF2-40B4-BE49-F238E27FC236}">
                <a16:creationId xmlns:a16="http://schemas.microsoft.com/office/drawing/2014/main" id="{4AD4F0D0-758D-48D9-A8C9-EAC77C33D125}"/>
              </a:ext>
            </a:extLst>
          </p:cNvPr>
          <p:cNvSpPr txBox="1">
            <a:spLocks noChangeArrowheads="1"/>
          </p:cNvSpPr>
          <p:nvPr/>
        </p:nvSpPr>
        <p:spPr bwMode="auto">
          <a:xfrm>
            <a:off x="7798197" y="711018"/>
            <a:ext cx="4253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156" fontAlgn="base">
              <a:spcBef>
                <a:spcPct val="0"/>
              </a:spcBef>
              <a:spcAft>
                <a:spcPct val="0"/>
              </a:spcAft>
              <a:defRPr/>
            </a:pPr>
            <a:r>
              <a:rPr lang="vi-VN" altLang="zh-CN" sz="3000" b="1" kern="0" dirty="0">
                <a:solidFill>
                  <a:srgbClr val="FF0000"/>
                </a:solidFill>
                <a:latin typeface="Arial" pitchFamily="34" charset="0"/>
                <a:ea typeface="华康海报体W12(P)" panose="040B0C00000000000000" pitchFamily="82" charset="-122"/>
                <a:cs typeface="Arial" pitchFamily="34" charset="0"/>
              </a:rPr>
              <a:t>Lưu ý tư thế ngồi viết </a:t>
            </a:r>
            <a:endParaRPr lang="zh-CN" altLang="en-US" sz="3000" b="1" kern="0" dirty="0">
              <a:solidFill>
                <a:srgbClr val="FF0000"/>
              </a:solidFill>
              <a:latin typeface="Arial" pitchFamily="34" charset="0"/>
              <a:ea typeface="华康海报体W12(P)" panose="040B0C00000000000000" pitchFamily="82" charset="-122"/>
              <a:cs typeface="Arial" pitchFamily="34" charset="0"/>
            </a:endParaRPr>
          </a:p>
        </p:txBody>
      </p:sp>
    </p:spTree>
    <p:extLst>
      <p:ext uri="{BB962C8B-B14F-4D97-AF65-F5344CB8AC3E}">
        <p14:creationId xmlns:p14="http://schemas.microsoft.com/office/powerpoint/2010/main" val="3368933666"/>
      </p:ext>
    </p:extLst>
  </p:cSld>
  <p:clrMapOvr>
    <a:masterClrMapping/>
  </p:clrMapOvr>
  <mc:AlternateContent xmlns:mc="http://schemas.openxmlformats.org/markup-compatibility/2006" xmlns:p14="http://schemas.microsoft.com/office/powerpoint/2010/main">
    <mc:Choice Requires="p14">
      <p:transition spd="slow" p14:dur="1400" advTm="4200">
        <p14:doors dir="vert"/>
      </p:transition>
    </mc:Choice>
    <mc:Fallback xmlns="">
      <p:transition spd="slow" advTm="4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arn(inVertical)">
                                      <p:cBhvr>
                                        <p:cTn id="3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 sinh viết bài vào vở ô li</a:t>
            </a:r>
            <a:endParaRPr kumimoji="0" 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116871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BÀI</a:t>
            </a:r>
            <a:endParaRPr kumimoji="0" lang="en-US" sz="5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3271353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5783B2-81F9-469E-B07A-E3395153B9E3}"/>
              </a:ext>
            </a:extLst>
          </p:cNvPr>
          <p:cNvSpPr/>
          <p:nvPr/>
        </p:nvSpPr>
        <p:spPr>
          <a:xfrm>
            <a:off x="180742" y="1319447"/>
            <a:ext cx="6023728" cy="2724656"/>
          </a:xfrm>
          <a:prstGeom prst="roundRect">
            <a:avLst/>
          </a:prstGeom>
          <a:solidFill>
            <a:schemeClr val="accent6">
              <a:lumMod val="7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000000"/>
                </a:solidFill>
                <a:latin typeface="Arial"/>
              </a:rPr>
              <a:t>Tiêu chí đánh giá </a:t>
            </a:r>
          </a:p>
          <a:p>
            <a:pPr marL="457200" indent="-457200">
              <a:lnSpc>
                <a:spcPct val="150000"/>
              </a:lnSpc>
              <a:buFontTx/>
              <a:buAutoNum type="arabicPeriod"/>
            </a:pPr>
            <a:r>
              <a:rPr lang="vi-VN" sz="2400" b="1" dirty="0">
                <a:solidFill>
                  <a:srgbClr val="000000"/>
                </a:solidFill>
                <a:latin typeface="Arial"/>
              </a:rPr>
              <a:t>Sai không quá 5 lỗi</a:t>
            </a:r>
          </a:p>
          <a:p>
            <a:pPr>
              <a:lnSpc>
                <a:spcPct val="150000"/>
              </a:lnSpc>
            </a:pPr>
            <a:r>
              <a:rPr lang="vi-VN" sz="2400" b="1" dirty="0">
                <a:solidFill>
                  <a:srgbClr val="000000"/>
                </a:solidFill>
                <a:latin typeface="Arial"/>
              </a:rPr>
              <a:t>2. Chữ viết rõ ràng , sạch đẹp </a:t>
            </a:r>
          </a:p>
          <a:p>
            <a:pPr>
              <a:lnSpc>
                <a:spcPct val="150000"/>
              </a:lnSpc>
            </a:pPr>
            <a:r>
              <a:rPr lang="vi-VN" sz="2400" b="1" dirty="0">
                <a:solidFill>
                  <a:srgbClr val="000000"/>
                </a:solidFill>
                <a:latin typeface="Arial"/>
              </a:rPr>
              <a:t>3. Trình bày đúng hình thức </a:t>
            </a:r>
          </a:p>
          <a:p>
            <a:pPr>
              <a:lnSpc>
                <a:spcPct val="150000"/>
              </a:lnSpc>
            </a:pPr>
            <a:endParaRPr lang="vi-VN" sz="2400" dirty="0">
              <a:solidFill>
                <a:srgbClr val="000000"/>
              </a:solidFill>
              <a:latin typeface="Arial"/>
            </a:endParaRPr>
          </a:p>
        </p:txBody>
      </p:sp>
      <p:sp>
        <p:nvSpPr>
          <p:cNvPr id="5" name="Cloud 4">
            <a:extLst>
              <a:ext uri="{FF2B5EF4-FFF2-40B4-BE49-F238E27FC236}">
                <a16:creationId xmlns:a16="http://schemas.microsoft.com/office/drawing/2014/main" id="{0B69DF7E-B4FE-4887-BD11-4DD3FE418B64}"/>
              </a:ext>
            </a:extLst>
          </p:cNvPr>
          <p:cNvSpPr/>
          <p:nvPr/>
        </p:nvSpPr>
        <p:spPr>
          <a:xfrm>
            <a:off x="6629782" y="866079"/>
            <a:ext cx="5007032" cy="2148449"/>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latin typeface="Arial" pitchFamily="34" charset="0"/>
                <a:cs typeface="Arial" pitchFamily="34" charset="0"/>
              </a:rPr>
              <a:t>Em hãy tự đánh giá phần viết của mình và của bạn </a:t>
            </a:r>
            <a:endParaRPr lang="en-US" sz="2400" b="1" dirty="0">
              <a:solidFill>
                <a:srgbClr val="FF00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631D0BFC-319A-45B7-9F00-9F88DBC8A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24" b="98997" l="1220" r="99024">
                        <a14:foregroundMark x1="73171" y1="57143" x2="81707" y2="37093"/>
                        <a14:foregroundMark x1="81707" y1="37093" x2="72439" y2="22556"/>
                        <a14:foregroundMark x1="72439" y1="22556" x2="70732" y2="40602"/>
                        <a14:foregroundMark x1="70732" y1="40602" x2="76585" y2="56391"/>
                        <a14:foregroundMark x1="76585" y1="56391" x2="76585" y2="72932"/>
                        <a14:foregroundMark x1="79268" y1="21053" x2="95366" y2="34586"/>
                        <a14:foregroundMark x1="8780" y1="41855" x2="8780" y2="49624"/>
                        <a14:foregroundMark x1="6585" y1="84461" x2="37317" y2="92231"/>
                        <a14:foregroundMark x1="37317" y1="92231" x2="53902" y2="91228"/>
                        <a14:foregroundMark x1="53902" y1="91228" x2="54878" y2="91228"/>
                        <a14:foregroundMark x1="1220" y1="79699" x2="15610" y2="81454"/>
                        <a14:foregroundMark x1="3415" y1="79950" x2="7317" y2="94236"/>
                        <a14:foregroundMark x1="7317" y1="94236" x2="38537" y2="96241"/>
                        <a14:foregroundMark x1="2927" y1="81203" x2="3171" y2="94236"/>
                        <a14:foregroundMark x1="3171" y1="94236" x2="40000" y2="98246"/>
                        <a14:foregroundMark x1="40000" y1="98246" x2="72195" y2="96992"/>
                        <a14:foregroundMark x1="72195" y1="96992" x2="89024" y2="90727"/>
                        <a14:foregroundMark x1="89024" y1="90727" x2="90976" y2="85213"/>
                        <a14:foregroundMark x1="1707" y1="97494" x2="15366" y2="97243"/>
                        <a14:foregroundMark x1="15366" y1="97243" x2="19512" y2="97243"/>
                        <a14:foregroundMark x1="55610" y1="80451" x2="86829" y2="94737"/>
                        <a14:foregroundMark x1="37317" y1="89223" x2="62439" y2="88471"/>
                        <a14:foregroundMark x1="62439" y1="88471" x2="65610" y2="88471"/>
                        <a14:foregroundMark x1="61463" y1="69424" x2="83902" y2="79699"/>
                        <a14:foregroundMark x1="79268" y1="17544" x2="94878" y2="31579"/>
                        <a14:foregroundMark x1="57317" y1="41353" x2="64634" y2="30075"/>
                        <a14:foregroundMark x1="64634" y1="30075" x2="70976" y2="25063"/>
                        <a14:foregroundMark x1="98537" y1="80702" x2="93659" y2="98747"/>
                        <a14:foregroundMark x1="93659" y1="80451" x2="87805" y2="98246"/>
                        <a14:foregroundMark x1="98293" y1="93233" x2="99024" y2="98997"/>
                      </a14:backgroundRemoval>
                    </a14:imgEffect>
                  </a14:imgLayer>
                </a14:imgProps>
              </a:ext>
            </a:extLst>
          </a:blip>
          <a:stretch>
            <a:fillRect/>
          </a:stretch>
        </p:blipFill>
        <p:spPr>
          <a:xfrm>
            <a:off x="8989211" y="2087010"/>
            <a:ext cx="2721033" cy="2449760"/>
          </a:xfrm>
          <a:prstGeom prst="rect">
            <a:avLst/>
          </a:prstGeom>
        </p:spPr>
      </p:pic>
      <p:pic>
        <p:nvPicPr>
          <p:cNvPr id="7" name="Picture 6">
            <a:extLst>
              <a:ext uri="{FF2B5EF4-FFF2-40B4-BE49-F238E27FC236}">
                <a16:creationId xmlns:a16="http://schemas.microsoft.com/office/drawing/2014/main" id="{32B7D425-5D3F-44F8-AAAA-7E4573FDD76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3934054" y="1979048"/>
            <a:ext cx="661896" cy="526222"/>
          </a:xfrm>
          <a:prstGeom prst="rect">
            <a:avLst/>
          </a:prstGeom>
        </p:spPr>
      </p:pic>
      <p:pic>
        <p:nvPicPr>
          <p:cNvPr id="8" name="Picture 7">
            <a:extLst>
              <a:ext uri="{FF2B5EF4-FFF2-40B4-BE49-F238E27FC236}">
                <a16:creationId xmlns:a16="http://schemas.microsoft.com/office/drawing/2014/main" id="{27BC7F85-9F7E-490F-A623-E1A80B7C116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4596178" y="1951167"/>
            <a:ext cx="661896" cy="526222"/>
          </a:xfrm>
          <a:prstGeom prst="rect">
            <a:avLst/>
          </a:prstGeom>
        </p:spPr>
      </p:pic>
      <p:pic>
        <p:nvPicPr>
          <p:cNvPr id="9" name="Picture 8">
            <a:extLst>
              <a:ext uri="{FF2B5EF4-FFF2-40B4-BE49-F238E27FC236}">
                <a16:creationId xmlns:a16="http://schemas.microsoft.com/office/drawing/2014/main" id="{B352B86F-8121-46B3-B74C-9F0AC886E4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5231784" y="1979047"/>
            <a:ext cx="661896" cy="526222"/>
          </a:xfrm>
          <a:prstGeom prst="rect">
            <a:avLst/>
          </a:prstGeom>
        </p:spPr>
      </p:pic>
      <p:pic>
        <p:nvPicPr>
          <p:cNvPr id="10" name="Picture 9">
            <a:extLst>
              <a:ext uri="{FF2B5EF4-FFF2-40B4-BE49-F238E27FC236}">
                <a16:creationId xmlns:a16="http://schemas.microsoft.com/office/drawing/2014/main" id="{0068F863-6A72-4691-9259-D435FEFFB9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4742694" y="2505269"/>
            <a:ext cx="661896" cy="526222"/>
          </a:xfrm>
          <a:prstGeom prst="rect">
            <a:avLst/>
          </a:prstGeom>
        </p:spPr>
      </p:pic>
      <p:pic>
        <p:nvPicPr>
          <p:cNvPr id="11" name="Picture 10">
            <a:extLst>
              <a:ext uri="{FF2B5EF4-FFF2-40B4-BE49-F238E27FC236}">
                <a16:creationId xmlns:a16="http://schemas.microsoft.com/office/drawing/2014/main" id="{9EADF860-AFE1-4CD6-ACCE-C7D6A655416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4771812" y="3114183"/>
            <a:ext cx="661896" cy="526222"/>
          </a:xfrm>
          <a:prstGeom prst="rect">
            <a:avLst/>
          </a:prstGeom>
        </p:spPr>
      </p:pic>
    </p:spTree>
    <p:extLst>
      <p:ext uri="{BB962C8B-B14F-4D97-AF65-F5344CB8AC3E}">
        <p14:creationId xmlns:p14="http://schemas.microsoft.com/office/powerpoint/2010/main" val="42811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94E1F88E-8AAF-447F-94AF-690C847F7622}"/>
              </a:ext>
            </a:extLst>
          </p:cNvPr>
          <p:cNvSpPr/>
          <p:nvPr/>
        </p:nvSpPr>
        <p:spPr>
          <a:xfrm>
            <a:off x="217815" y="106532"/>
            <a:ext cx="5930322" cy="82562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Arial" pitchFamily="34" charset="0"/>
                <a:ea typeface="Arial-Rounded" panose="020B0500000000000000" pitchFamily="34" charset="0"/>
                <a:cs typeface="Arial" pitchFamily="34" charset="0"/>
              </a:rPr>
              <a:t>2) </a:t>
            </a:r>
            <a:r>
              <a:rPr kumimoji="0" lang="en-US" sz="3600" b="0" i="0" u="none" strike="noStrike" kern="0" cap="none" spc="0" normalizeH="0" baseline="0" noProof="0" dirty="0" err="1">
                <a:ln>
                  <a:noFill/>
                </a:ln>
                <a:solidFill>
                  <a:prstClr val="black"/>
                </a:solidFill>
                <a:effectLst/>
                <a:uLnTx/>
                <a:uFillTx/>
                <a:latin typeface="Arial" pitchFamily="34" charset="0"/>
                <a:ea typeface="Arial-Rounded" panose="020B0500000000000000" pitchFamily="34" charset="0"/>
                <a:cs typeface="Arial" pitchFamily="34" charset="0"/>
              </a:rPr>
              <a:t>Tìm</a:t>
            </a:r>
            <a:r>
              <a:rPr kumimoji="0" lang="en-US" sz="3600" b="0" i="0" u="none" strike="noStrike" kern="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sz="3600" b="0" i="0" u="none" strike="noStrike" kern="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đường</a:t>
            </a:r>
            <a:r>
              <a:rPr kumimoji="0" lang="en-US" sz="3600" b="0" i="0" u="none" strike="noStrike" kern="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sz="3600" b="0" i="0" u="none" strike="noStrike" kern="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đến</a:t>
            </a:r>
            <a:r>
              <a:rPr kumimoji="0" lang="en-US" sz="3600" b="0" i="0" u="none" strike="noStrike" kern="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sz="3600" b="0" i="0" u="none" strike="noStrike" kern="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trường</a:t>
            </a:r>
            <a:r>
              <a:rPr kumimoji="0" lang="en-US" sz="3600" b="0" i="0" u="none" strike="noStrike" kern="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a:t>
            </a:r>
            <a:endParaRPr kumimoji="0" lang="en-US" sz="3600" b="0" i="0" u="none" strike="noStrike" kern="1200" cap="none" spc="0" normalizeH="0" baseline="0" noProof="0" dirty="0">
              <a:ln>
                <a:noFill/>
              </a:ln>
              <a:solidFill>
                <a:prstClr val="black"/>
              </a:solidFill>
              <a:effectLst/>
              <a:uLnTx/>
              <a:uFillTx/>
              <a:latin typeface="Arial" pitchFamily="34" charset="0"/>
              <a:ea typeface="Arial-Rounded" panose="020B0500000000000000" pitchFamily="34" charset="0"/>
              <a:cs typeface="Arial" pitchFamily="34" charset="0"/>
            </a:endParaRPr>
          </a:p>
        </p:txBody>
      </p:sp>
      <p:sp>
        <p:nvSpPr>
          <p:cNvPr id="4" name="TextBox 3"/>
          <p:cNvSpPr txBox="1"/>
          <p:nvPr/>
        </p:nvSpPr>
        <p:spPr>
          <a:xfrm>
            <a:off x="236284" y="1100480"/>
            <a:ext cx="11364008" cy="830997"/>
          </a:xfrm>
          <a:prstGeom prst="rect">
            <a:avLst/>
          </a:prstGeom>
          <a:noFill/>
        </p:spPr>
        <p:txBody>
          <a:bodyPr wrap="none" rtlCol="0">
            <a:spAutoFit/>
          </a:bodyPr>
          <a:lstStyle/>
          <a:p>
            <a:pPr marL="342900" indent="-342900" algn="just">
              <a:buAutoNum type="alphaLcParenR"/>
            </a:pPr>
            <a:r>
              <a:rPr lang="en-US" sz="2400" dirty="0" err="1">
                <a:latin typeface="Arial" pitchFamily="34" charset="0"/>
                <a:cs typeface="Arial" pitchFamily="34" charset="0"/>
              </a:rPr>
              <a:t>Em</a:t>
            </a:r>
            <a:r>
              <a:rPr lang="en-US" sz="2400" dirty="0">
                <a:latin typeface="Arial" pitchFamily="34" charset="0"/>
                <a:cs typeface="Arial" pitchFamily="34" charset="0"/>
              </a:rPr>
              <a:t> </a:t>
            </a:r>
            <a:r>
              <a:rPr lang="en-US" sz="2400" dirty="0" err="1">
                <a:latin typeface="Arial" pitchFamily="34" charset="0"/>
                <a:cs typeface="Arial" pitchFamily="34" charset="0"/>
              </a:rPr>
              <a:t>chọn</a:t>
            </a:r>
            <a:r>
              <a:rPr lang="en-US" sz="2400" dirty="0">
                <a:latin typeface="Arial" pitchFamily="34" charset="0"/>
                <a:cs typeface="Arial" pitchFamily="34" charset="0"/>
              </a:rPr>
              <a:t> </a:t>
            </a:r>
            <a:r>
              <a:rPr lang="en-US" sz="2400" dirty="0" err="1">
                <a:latin typeface="Arial" pitchFamily="34" charset="0"/>
                <a:cs typeface="Arial" pitchFamily="34" charset="0"/>
              </a:rPr>
              <a:t>chữ</a:t>
            </a:r>
            <a:r>
              <a:rPr lang="en-US" sz="2400" dirty="0">
                <a:latin typeface="Arial" pitchFamily="34" charset="0"/>
                <a:cs typeface="Arial" pitchFamily="34" charset="0"/>
              </a:rPr>
              <a:t> ( </a:t>
            </a:r>
            <a:r>
              <a:rPr lang="en-US" sz="2400" b="1" dirty="0">
                <a:solidFill>
                  <a:srgbClr val="FF0000"/>
                </a:solidFill>
                <a:latin typeface="Arial" pitchFamily="34" charset="0"/>
                <a:cs typeface="Arial" pitchFamily="34" charset="0"/>
              </a:rPr>
              <a:t>s </a:t>
            </a:r>
            <a:r>
              <a:rPr lang="en-US" sz="2400" dirty="0" err="1">
                <a:latin typeface="Arial" pitchFamily="34" charset="0"/>
                <a:cs typeface="Arial" pitchFamily="34" charset="0"/>
              </a:rPr>
              <a:t>hoặc</a:t>
            </a:r>
            <a:r>
              <a:rPr lang="en-US" sz="2400" dirty="0">
                <a:latin typeface="Arial" pitchFamily="34" charset="0"/>
                <a:cs typeface="Arial" pitchFamily="34" charset="0"/>
              </a:rPr>
              <a:t> </a:t>
            </a:r>
            <a:r>
              <a:rPr lang="en-US" sz="2400" b="1" dirty="0">
                <a:solidFill>
                  <a:srgbClr val="FF0000"/>
                </a:solidFill>
                <a:latin typeface="Arial" pitchFamily="34" charset="0"/>
                <a:cs typeface="Arial" pitchFamily="34" charset="0"/>
              </a:rPr>
              <a:t>x</a:t>
            </a:r>
            <a:r>
              <a:rPr lang="en-US" sz="2400" dirty="0">
                <a:latin typeface="Arial" pitchFamily="34" charset="0"/>
                <a:cs typeface="Arial" pitchFamily="34" charset="0"/>
              </a:rPr>
              <a:t>) </a:t>
            </a:r>
            <a:r>
              <a:rPr lang="en-US" sz="2400" dirty="0" err="1">
                <a:latin typeface="Arial" pitchFamily="34" charset="0"/>
                <a:cs typeface="Arial" pitchFamily="34" charset="0"/>
              </a:rPr>
              <a:t>phù</a:t>
            </a:r>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ô </a:t>
            </a:r>
            <a:r>
              <a:rPr lang="en-US" sz="2400" dirty="0" err="1">
                <a:latin typeface="Arial" pitchFamily="34" charset="0"/>
                <a:cs typeface="Arial" pitchFamily="34" charset="0"/>
              </a:rPr>
              <a:t>trống</a:t>
            </a:r>
            <a:r>
              <a:rPr lang="en-US" sz="2400" dirty="0">
                <a:latin typeface="Arial" pitchFamily="34" charset="0"/>
                <a:cs typeface="Arial" pitchFamily="34" charset="0"/>
              </a:rPr>
              <a:t>. </a:t>
            </a:r>
            <a:r>
              <a:rPr lang="en-US" sz="2400" dirty="0" err="1">
                <a:latin typeface="Arial" pitchFamily="34" charset="0"/>
                <a:cs typeface="Arial" pitchFamily="34" charset="0"/>
              </a:rPr>
              <a:t>Giúp</a:t>
            </a:r>
            <a:r>
              <a:rPr lang="en-US" sz="2400" dirty="0">
                <a:latin typeface="Arial" pitchFamily="34" charset="0"/>
                <a:cs typeface="Arial" pitchFamily="34" charset="0"/>
              </a:rPr>
              <a:t> </a:t>
            </a:r>
            <a:r>
              <a:rPr lang="en-US" sz="2400" dirty="0" err="1">
                <a:latin typeface="Arial" pitchFamily="34" charset="0"/>
                <a:cs typeface="Arial" pitchFamily="34" charset="0"/>
              </a:rPr>
              <a:t>bạn</a:t>
            </a:r>
            <a:r>
              <a:rPr lang="en-US" sz="2400" dirty="0">
                <a:latin typeface="Arial" pitchFamily="34" charset="0"/>
                <a:cs typeface="Arial" pitchFamily="34" charset="0"/>
              </a:rPr>
              <a:t> </a:t>
            </a:r>
            <a:r>
              <a:rPr lang="en-US" sz="2400" dirty="0" err="1">
                <a:latin typeface="Arial" pitchFamily="34" charset="0"/>
                <a:cs typeface="Arial" pitchFamily="34" charset="0"/>
              </a:rPr>
              <a:t>Sơm</a:t>
            </a:r>
            <a:r>
              <a:rPr lang="en-US" sz="2400" dirty="0">
                <a:latin typeface="Arial" pitchFamily="34" charset="0"/>
                <a:cs typeface="Arial" pitchFamily="34" charset="0"/>
              </a:rPr>
              <a:t> </a:t>
            </a:r>
            <a:r>
              <a:rPr lang="en-US" sz="2400" dirty="0" err="1">
                <a:latin typeface="Arial" pitchFamily="34" charset="0"/>
                <a:cs typeface="Arial" pitchFamily="34" charset="0"/>
              </a:rPr>
              <a:t>tìm</a:t>
            </a:r>
            <a:r>
              <a:rPr lang="en-US" sz="2400" dirty="0">
                <a:latin typeface="Arial" pitchFamily="34" charset="0"/>
                <a:cs typeface="Arial" pitchFamily="34" charset="0"/>
              </a:rPr>
              <a:t> </a:t>
            </a:r>
            <a:r>
              <a:rPr lang="en-US" sz="2400" dirty="0" err="1">
                <a:latin typeface="Arial" pitchFamily="34" charset="0"/>
                <a:cs typeface="Arial" pitchFamily="34" charset="0"/>
              </a:rPr>
              <a:t>đường</a:t>
            </a:r>
            <a:r>
              <a:rPr lang="en-US" sz="2400" dirty="0">
                <a:latin typeface="Arial" pitchFamily="34" charset="0"/>
                <a:cs typeface="Arial" pitchFamily="34" charset="0"/>
              </a:rPr>
              <a:t> </a:t>
            </a:r>
          </a:p>
          <a:p>
            <a:pPr algn="just"/>
            <a:r>
              <a:rPr lang="en-US" sz="2400" dirty="0" err="1">
                <a:latin typeface="Arial" pitchFamily="34" charset="0"/>
                <a:cs typeface="Arial" pitchFamily="34" charset="0"/>
              </a:rPr>
              <a:t>đến</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biết</a:t>
            </a:r>
            <a:r>
              <a:rPr lang="en-US" sz="2400" dirty="0">
                <a:latin typeface="Arial" pitchFamily="34" charset="0"/>
                <a:cs typeface="Arial" pitchFamily="34" charset="0"/>
              </a:rPr>
              <a:t> </a:t>
            </a:r>
            <a:r>
              <a:rPr lang="en-US" sz="2400" dirty="0" err="1">
                <a:latin typeface="Arial" pitchFamily="34" charset="0"/>
                <a:cs typeface="Arial" pitchFamily="34" charset="0"/>
              </a:rPr>
              <a:t>rằng</a:t>
            </a:r>
            <a:r>
              <a:rPr lang="en-US" sz="2400" dirty="0">
                <a:latin typeface="Arial" pitchFamily="34" charset="0"/>
                <a:cs typeface="Arial" pitchFamily="34" charset="0"/>
              </a:rPr>
              <a:t> </a:t>
            </a:r>
            <a:r>
              <a:rPr lang="en-US" sz="2400" dirty="0" err="1">
                <a:latin typeface="Arial" pitchFamily="34" charset="0"/>
                <a:cs typeface="Arial" pitchFamily="34" charset="0"/>
              </a:rPr>
              <a:t>đường</a:t>
            </a:r>
            <a:r>
              <a:rPr lang="en-US" sz="2400" dirty="0">
                <a:latin typeface="Arial" pitchFamily="34" charset="0"/>
                <a:cs typeface="Arial" pitchFamily="34" charset="0"/>
              </a:rPr>
              <a:t> </a:t>
            </a:r>
            <a:r>
              <a:rPr lang="en-US" sz="2400" dirty="0" err="1">
                <a:latin typeface="Arial" pitchFamily="34" charset="0"/>
                <a:cs typeface="Arial" pitchFamily="34" charset="0"/>
              </a:rPr>
              <a:t>đến</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được</a:t>
            </a:r>
            <a:r>
              <a:rPr lang="en-US" sz="2400" dirty="0">
                <a:latin typeface="Arial" pitchFamily="34" charset="0"/>
                <a:cs typeface="Arial" pitchFamily="34" charset="0"/>
              </a:rPr>
              <a:t> </a:t>
            </a:r>
            <a:r>
              <a:rPr lang="en-US" sz="2400" dirty="0" err="1">
                <a:latin typeface="Arial" pitchFamily="34" charset="0"/>
                <a:cs typeface="Arial" pitchFamily="34" charset="0"/>
              </a:rPr>
              <a:t>đánh</a:t>
            </a:r>
            <a:r>
              <a:rPr lang="en-US" sz="2400" dirty="0">
                <a:latin typeface="Arial" pitchFamily="34" charset="0"/>
                <a:cs typeface="Arial" pitchFamily="34" charset="0"/>
              </a:rPr>
              <a:t> </a:t>
            </a:r>
            <a:r>
              <a:rPr lang="en-US" sz="2400" dirty="0" err="1">
                <a:latin typeface="Arial" pitchFamily="34" charset="0"/>
                <a:cs typeface="Arial" pitchFamily="34" charset="0"/>
              </a:rPr>
              <a:t>dấu</a:t>
            </a:r>
            <a:r>
              <a:rPr lang="en-US" sz="2400" dirty="0">
                <a:latin typeface="Arial" pitchFamily="34" charset="0"/>
                <a:cs typeface="Arial" pitchFamily="34" charset="0"/>
              </a:rPr>
              <a:t> </a:t>
            </a:r>
            <a:r>
              <a:rPr lang="en-US" sz="2400" dirty="0" err="1">
                <a:latin typeface="Arial" pitchFamily="34" charset="0"/>
                <a:cs typeface="Arial" pitchFamily="34" charset="0"/>
              </a:rPr>
              <a:t>bằng</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tiếng</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chữ</a:t>
            </a:r>
            <a:r>
              <a:rPr lang="en-US" sz="2400" b="1" dirty="0">
                <a:solidFill>
                  <a:srgbClr val="FF0000"/>
                </a:solidFill>
                <a:latin typeface="Arial" pitchFamily="34" charset="0"/>
                <a:cs typeface="Arial" pitchFamily="34" charset="0"/>
              </a:rPr>
              <a:t> s</a:t>
            </a:r>
            <a:r>
              <a:rPr lang="en-US" sz="2400" dirty="0">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408" y="2051551"/>
            <a:ext cx="7243009" cy="431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56812" y="2983826"/>
            <a:ext cx="364202"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x</a:t>
            </a:r>
          </a:p>
        </p:txBody>
      </p:sp>
      <p:sp>
        <p:nvSpPr>
          <p:cNvPr id="7" name="TextBox 6"/>
          <p:cNvSpPr txBox="1"/>
          <p:nvPr/>
        </p:nvSpPr>
        <p:spPr>
          <a:xfrm rot="20067853">
            <a:off x="7109412" y="3671978"/>
            <a:ext cx="364202"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x</a:t>
            </a:r>
          </a:p>
        </p:txBody>
      </p:sp>
      <p:sp>
        <p:nvSpPr>
          <p:cNvPr id="8" name="TextBox 7"/>
          <p:cNvSpPr txBox="1"/>
          <p:nvPr/>
        </p:nvSpPr>
        <p:spPr>
          <a:xfrm rot="20522491">
            <a:off x="2878934" y="4748459"/>
            <a:ext cx="364202"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x</a:t>
            </a:r>
          </a:p>
        </p:txBody>
      </p:sp>
      <p:sp>
        <p:nvSpPr>
          <p:cNvPr id="6" name="TextBox 5"/>
          <p:cNvSpPr txBox="1"/>
          <p:nvPr/>
        </p:nvSpPr>
        <p:spPr>
          <a:xfrm>
            <a:off x="3902618" y="4181837"/>
            <a:ext cx="32412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s</a:t>
            </a:r>
          </a:p>
        </p:txBody>
      </p:sp>
      <p:sp>
        <p:nvSpPr>
          <p:cNvPr id="10" name="TextBox 9"/>
          <p:cNvSpPr txBox="1"/>
          <p:nvPr/>
        </p:nvSpPr>
        <p:spPr>
          <a:xfrm>
            <a:off x="7268188" y="5224575"/>
            <a:ext cx="32412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s</a:t>
            </a:r>
          </a:p>
        </p:txBody>
      </p:sp>
      <p:sp>
        <p:nvSpPr>
          <p:cNvPr id="11" name="TextBox 10"/>
          <p:cNvSpPr txBox="1"/>
          <p:nvPr/>
        </p:nvSpPr>
        <p:spPr>
          <a:xfrm>
            <a:off x="3525630" y="5886312"/>
            <a:ext cx="32412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s</a:t>
            </a:r>
          </a:p>
        </p:txBody>
      </p:sp>
      <p:cxnSp>
        <p:nvCxnSpPr>
          <p:cNvPr id="12" name="Straight Arrow Connector 11"/>
          <p:cNvCxnSpPr/>
          <p:nvPr/>
        </p:nvCxnSpPr>
        <p:spPr>
          <a:xfrm flipH="1">
            <a:off x="2658979" y="3507046"/>
            <a:ext cx="655947" cy="4265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26591" y="4511841"/>
            <a:ext cx="1198271" cy="1330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249653" y="5008618"/>
            <a:ext cx="655947" cy="4265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226592" y="5498626"/>
            <a:ext cx="921546" cy="1066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26632" y="5979695"/>
            <a:ext cx="460320" cy="1682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505706" y="6078292"/>
            <a:ext cx="720885" cy="2132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8" grpId="0"/>
      <p:bldP spid="6"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94E1F88E-8AAF-447F-94AF-690C847F7622}"/>
              </a:ext>
            </a:extLst>
          </p:cNvPr>
          <p:cNvSpPr/>
          <p:nvPr/>
        </p:nvSpPr>
        <p:spPr>
          <a:xfrm>
            <a:off x="217815" y="106532"/>
            <a:ext cx="5930322" cy="825624"/>
          </a:xfrm>
          <a:prstGeom prst="roundRect">
            <a:avLst/>
          </a:prstGeom>
          <a:solidFill>
            <a:sysClr val="window" lastClr="FFFFFF"/>
          </a:solidFill>
          <a:ln w="25400" cap="flat" cmpd="sng" algn="ctr">
            <a:solidFill>
              <a:srgbClr val="F79646"/>
            </a:solidFill>
            <a:prstDash val="solid"/>
          </a:ln>
          <a:effectLst/>
        </p:spPr>
        <p:txBody>
          <a:bodyPr rtlCol="0" anchor="ctr"/>
          <a:lstStyle/>
          <a:p>
            <a:pPr algn="ctr">
              <a:defRPr/>
            </a:pPr>
            <a:r>
              <a:rPr lang="en-US" sz="3600" kern="0" dirty="0">
                <a:solidFill>
                  <a:prstClr val="black"/>
                </a:solidFill>
                <a:latin typeface="Arial" pitchFamily="34" charset="0"/>
                <a:ea typeface="Arial-Rounded" panose="020B0500000000000000" pitchFamily="34" charset="0"/>
                <a:cs typeface="Arial" pitchFamily="34" charset="0"/>
              </a:rPr>
              <a:t>2) </a:t>
            </a:r>
            <a:r>
              <a:rPr lang="en-US" sz="3600" kern="0" dirty="0" err="1">
                <a:solidFill>
                  <a:prstClr val="black"/>
                </a:solidFill>
                <a:latin typeface="Arial" pitchFamily="34" charset="0"/>
                <a:ea typeface="Arial-Rounded" panose="020B0500000000000000" pitchFamily="34" charset="0"/>
                <a:cs typeface="Arial" pitchFamily="34" charset="0"/>
              </a:rPr>
              <a:t>Tìm</a:t>
            </a:r>
            <a:r>
              <a:rPr lang="en-US" sz="3600" kern="0" dirty="0">
                <a:solidFill>
                  <a:prstClr val="black"/>
                </a:solidFill>
                <a:latin typeface="Arial" pitchFamily="34" charset="0"/>
                <a:ea typeface="Arial-Rounded" panose="020B0500000000000000" pitchFamily="34" charset="0"/>
                <a:cs typeface="Arial" pitchFamily="34" charset="0"/>
              </a:rPr>
              <a:t> </a:t>
            </a:r>
            <a:r>
              <a:rPr lang="en-US" sz="3600" kern="0" dirty="0" err="1">
                <a:solidFill>
                  <a:prstClr val="black"/>
                </a:solidFill>
                <a:latin typeface="Arial" pitchFamily="34" charset="0"/>
                <a:ea typeface="Arial-Rounded" panose="020B0500000000000000" pitchFamily="34" charset="0"/>
                <a:cs typeface="Arial" pitchFamily="34" charset="0"/>
              </a:rPr>
              <a:t>đường</a:t>
            </a:r>
            <a:r>
              <a:rPr lang="en-US" sz="3600" kern="0" dirty="0">
                <a:solidFill>
                  <a:prstClr val="black"/>
                </a:solidFill>
                <a:latin typeface="Arial" pitchFamily="34" charset="0"/>
                <a:ea typeface="Arial-Rounded" panose="020B0500000000000000" pitchFamily="34" charset="0"/>
                <a:cs typeface="Arial" pitchFamily="34" charset="0"/>
              </a:rPr>
              <a:t> </a:t>
            </a:r>
            <a:r>
              <a:rPr lang="en-US" sz="3600" kern="0" dirty="0" err="1">
                <a:solidFill>
                  <a:prstClr val="black"/>
                </a:solidFill>
                <a:latin typeface="Arial" pitchFamily="34" charset="0"/>
                <a:ea typeface="Arial-Rounded" panose="020B0500000000000000" pitchFamily="34" charset="0"/>
                <a:cs typeface="Arial" pitchFamily="34" charset="0"/>
              </a:rPr>
              <a:t>đến</a:t>
            </a:r>
            <a:r>
              <a:rPr lang="en-US" sz="3600" kern="0" dirty="0">
                <a:solidFill>
                  <a:prstClr val="black"/>
                </a:solidFill>
                <a:latin typeface="Arial" pitchFamily="34" charset="0"/>
                <a:ea typeface="Arial-Rounded" panose="020B0500000000000000" pitchFamily="34" charset="0"/>
                <a:cs typeface="Arial" pitchFamily="34" charset="0"/>
              </a:rPr>
              <a:t> </a:t>
            </a:r>
            <a:r>
              <a:rPr lang="en-US" sz="3600" kern="0" dirty="0" err="1">
                <a:solidFill>
                  <a:prstClr val="black"/>
                </a:solidFill>
                <a:latin typeface="Arial" pitchFamily="34" charset="0"/>
                <a:ea typeface="Arial-Rounded" panose="020B0500000000000000" pitchFamily="34" charset="0"/>
                <a:cs typeface="Arial" pitchFamily="34" charset="0"/>
              </a:rPr>
              <a:t>trường</a:t>
            </a:r>
            <a:r>
              <a:rPr lang="en-US" sz="3600" kern="0" dirty="0">
                <a:solidFill>
                  <a:prstClr val="black"/>
                </a:solidFill>
                <a:latin typeface="Arial" pitchFamily="34" charset="0"/>
                <a:ea typeface="Arial-Rounded" panose="020B0500000000000000" pitchFamily="34" charset="0"/>
                <a:cs typeface="Arial" pitchFamily="34" charset="0"/>
              </a:rPr>
              <a:t>:</a:t>
            </a:r>
            <a:endParaRPr lang="en-US" sz="3600" dirty="0">
              <a:solidFill>
                <a:prstClr val="black"/>
              </a:solidFill>
              <a:latin typeface="Arial" pitchFamily="34" charset="0"/>
              <a:ea typeface="Arial-Rounded" panose="020B0500000000000000" pitchFamily="34" charset="0"/>
              <a:cs typeface="Arial" pitchFamily="34" charset="0"/>
            </a:endParaRPr>
          </a:p>
        </p:txBody>
      </p:sp>
      <p:sp>
        <p:nvSpPr>
          <p:cNvPr id="4" name="TextBox 3"/>
          <p:cNvSpPr txBox="1"/>
          <p:nvPr/>
        </p:nvSpPr>
        <p:spPr>
          <a:xfrm>
            <a:off x="47749" y="1100480"/>
            <a:ext cx="12200776" cy="769441"/>
          </a:xfrm>
          <a:prstGeom prst="rect">
            <a:avLst/>
          </a:prstGeom>
          <a:noFill/>
        </p:spPr>
        <p:txBody>
          <a:bodyPr wrap="none" rtlCol="0">
            <a:spAutoFit/>
          </a:bodyPr>
          <a:lstStyle/>
          <a:p>
            <a:pPr marL="342900" indent="-342900">
              <a:buFontTx/>
              <a:buAutoNum type="alphaLcParenR"/>
            </a:pPr>
            <a:r>
              <a:rPr lang="en-US" sz="2200" dirty="0" err="1">
                <a:solidFill>
                  <a:srgbClr val="000000"/>
                </a:solidFill>
                <a:latin typeface="Arial" pitchFamily="34" charset="0"/>
                <a:cs typeface="Arial" pitchFamily="34" charset="0"/>
              </a:rPr>
              <a:t>Em</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chọn</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dấu</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thanh</a:t>
            </a:r>
            <a:r>
              <a:rPr lang="en-US" sz="2200" dirty="0">
                <a:solidFill>
                  <a:srgbClr val="000000"/>
                </a:solidFill>
                <a:latin typeface="Arial" pitchFamily="34" charset="0"/>
                <a:cs typeface="Arial" pitchFamily="34" charset="0"/>
              </a:rPr>
              <a:t> ( </a:t>
            </a:r>
            <a:r>
              <a:rPr lang="en-US" sz="2200" b="1" dirty="0" err="1">
                <a:solidFill>
                  <a:srgbClr val="FF0000"/>
                </a:solidFill>
                <a:latin typeface="Arial" pitchFamily="34" charset="0"/>
                <a:cs typeface="Arial" pitchFamily="34" charset="0"/>
              </a:rPr>
              <a:t>dấu</a:t>
            </a:r>
            <a:r>
              <a:rPr lang="en-US" sz="2200" b="1" dirty="0">
                <a:solidFill>
                  <a:srgbClr val="FF0000"/>
                </a:solidFill>
                <a:latin typeface="Arial" pitchFamily="34" charset="0"/>
                <a:cs typeface="Arial" pitchFamily="34" charset="0"/>
              </a:rPr>
              <a:t> </a:t>
            </a:r>
            <a:r>
              <a:rPr lang="en-US" sz="2200" b="1" dirty="0" err="1">
                <a:solidFill>
                  <a:srgbClr val="FF0000"/>
                </a:solidFill>
                <a:latin typeface="Arial" pitchFamily="34" charset="0"/>
                <a:cs typeface="Arial" pitchFamily="34" charset="0"/>
              </a:rPr>
              <a:t>hỏi</a:t>
            </a:r>
            <a:r>
              <a:rPr lang="en-US" sz="2200" b="1" dirty="0">
                <a:solidFill>
                  <a:srgbClr val="FF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hoặc</a:t>
            </a:r>
            <a:r>
              <a:rPr lang="en-US" sz="2200" dirty="0">
                <a:solidFill>
                  <a:srgbClr val="000000"/>
                </a:solidFill>
                <a:latin typeface="Arial" pitchFamily="34" charset="0"/>
                <a:cs typeface="Arial" pitchFamily="34" charset="0"/>
              </a:rPr>
              <a:t> </a:t>
            </a:r>
            <a:r>
              <a:rPr lang="en-US" sz="2200" b="1" dirty="0" err="1">
                <a:solidFill>
                  <a:srgbClr val="FF0000"/>
                </a:solidFill>
                <a:latin typeface="Arial" pitchFamily="34" charset="0"/>
                <a:cs typeface="Arial" pitchFamily="34" charset="0"/>
              </a:rPr>
              <a:t>dấu</a:t>
            </a:r>
            <a:r>
              <a:rPr lang="en-US" sz="2200" b="1" dirty="0">
                <a:solidFill>
                  <a:srgbClr val="FF0000"/>
                </a:solidFill>
                <a:latin typeface="Arial" pitchFamily="34" charset="0"/>
                <a:cs typeface="Arial" pitchFamily="34" charset="0"/>
              </a:rPr>
              <a:t> </a:t>
            </a:r>
            <a:r>
              <a:rPr lang="en-US" sz="2200" b="1" dirty="0" err="1">
                <a:solidFill>
                  <a:srgbClr val="FF0000"/>
                </a:solidFill>
                <a:latin typeface="Arial" pitchFamily="34" charset="0"/>
                <a:cs typeface="Arial" pitchFamily="34" charset="0"/>
              </a:rPr>
              <a:t>ngã</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phù</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hợp</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với</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chữ</a:t>
            </a:r>
            <a:r>
              <a:rPr lang="en-US" sz="2200" dirty="0">
                <a:solidFill>
                  <a:srgbClr val="000000"/>
                </a:solidFill>
                <a:latin typeface="Arial" pitchFamily="34" charset="0"/>
                <a:cs typeface="Arial" pitchFamily="34" charset="0"/>
              </a:rPr>
              <a:t> in </a:t>
            </a:r>
            <a:r>
              <a:rPr lang="en-US" sz="2200" dirty="0" err="1">
                <a:solidFill>
                  <a:srgbClr val="000000"/>
                </a:solidFill>
                <a:latin typeface="Arial" pitchFamily="34" charset="0"/>
                <a:cs typeface="Arial" pitchFamily="34" charset="0"/>
              </a:rPr>
              <a:t>đậm</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Giúp</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bạn</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Thủy</a:t>
            </a:r>
            <a:endParaRPr lang="en-US" sz="2200" dirty="0">
              <a:solidFill>
                <a:srgbClr val="000000"/>
              </a:solidFill>
              <a:latin typeface="Arial" pitchFamily="34" charset="0"/>
              <a:cs typeface="Arial" pitchFamily="34" charset="0"/>
            </a:endParaRPr>
          </a:p>
          <a:p>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tìm</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đường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đến</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trường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biết</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rằng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đường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đến</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trường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được</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đánh</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dấu</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bằng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các</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tiếng</a:t>
            </a:r>
            <a:r>
              <a:rPr lang="en-US" sz="2200" dirty="0">
                <a:solidFill>
                  <a:srgbClr val="000000"/>
                </a:solidFill>
                <a:latin typeface="Arial" pitchFamily="34" charset="0"/>
                <a:cs typeface="Arial" pitchFamily="34" charset="0"/>
              </a:rPr>
              <a:t> </a:t>
            </a:r>
            <a:r>
              <a:rPr lang="en-US" sz="2200" dirty="0" err="1">
                <a:solidFill>
                  <a:srgbClr val="000000"/>
                </a:solidFill>
                <a:latin typeface="Arial" pitchFamily="34" charset="0"/>
                <a:cs typeface="Arial" pitchFamily="34" charset="0"/>
              </a:rPr>
              <a:t>có</a:t>
            </a:r>
            <a:r>
              <a:rPr lang="en-US" sz="2200" dirty="0">
                <a:solidFill>
                  <a:srgbClr val="000000"/>
                </a:solidFill>
                <a:latin typeface="Arial" pitchFamily="34" charset="0"/>
                <a:cs typeface="Arial" pitchFamily="34" charset="0"/>
              </a:rPr>
              <a:t> </a:t>
            </a:r>
            <a:r>
              <a:rPr lang="en-US" sz="2200" b="1" dirty="0" err="1">
                <a:solidFill>
                  <a:srgbClr val="FF0000"/>
                </a:solidFill>
                <a:latin typeface="Arial" pitchFamily="34" charset="0"/>
                <a:cs typeface="Arial" pitchFamily="34" charset="0"/>
              </a:rPr>
              <a:t>dấu</a:t>
            </a:r>
            <a:r>
              <a:rPr lang="en-US" sz="2200" b="1" dirty="0">
                <a:solidFill>
                  <a:srgbClr val="FF0000"/>
                </a:solidFill>
                <a:latin typeface="Arial" pitchFamily="34" charset="0"/>
                <a:cs typeface="Arial" pitchFamily="34" charset="0"/>
              </a:rPr>
              <a:t> </a:t>
            </a:r>
            <a:r>
              <a:rPr lang="en-US" sz="2200" b="1" dirty="0" err="1">
                <a:solidFill>
                  <a:srgbClr val="FF0000"/>
                </a:solidFill>
                <a:latin typeface="Arial" pitchFamily="34" charset="0"/>
                <a:cs typeface="Arial" pitchFamily="34" charset="0"/>
              </a:rPr>
              <a:t>hỏi</a:t>
            </a:r>
            <a:r>
              <a:rPr lang="en-US" sz="2200" dirty="0">
                <a:solidFill>
                  <a:srgbClr val="000000"/>
                </a:solidFill>
                <a:latin typeface="Arial" pitchFamily="34" charset="0"/>
                <a:cs typeface="Arial" pitchFamily="34"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814" y="1908509"/>
            <a:ext cx="9682488" cy="494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622672">
            <a:off x="9601199" y="3921589"/>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a:t>
            </a:r>
          </a:p>
        </p:txBody>
      </p:sp>
      <p:sp>
        <p:nvSpPr>
          <p:cNvPr id="13" name="TextBox 12"/>
          <p:cNvSpPr txBox="1"/>
          <p:nvPr/>
        </p:nvSpPr>
        <p:spPr>
          <a:xfrm rot="294762">
            <a:off x="7063303" y="2846767"/>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a:t>
            </a:r>
          </a:p>
        </p:txBody>
      </p:sp>
      <p:sp>
        <p:nvSpPr>
          <p:cNvPr id="14" name="TextBox 13"/>
          <p:cNvSpPr txBox="1"/>
          <p:nvPr/>
        </p:nvSpPr>
        <p:spPr>
          <a:xfrm rot="16622672">
            <a:off x="1331494" y="4152422"/>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a:t>
            </a:r>
          </a:p>
        </p:txBody>
      </p:sp>
      <p:sp>
        <p:nvSpPr>
          <p:cNvPr id="15" name="TextBox 14"/>
          <p:cNvSpPr txBox="1"/>
          <p:nvPr/>
        </p:nvSpPr>
        <p:spPr>
          <a:xfrm rot="299177">
            <a:off x="8900578" y="3785439"/>
            <a:ext cx="351378"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a:t>
            </a:r>
          </a:p>
        </p:txBody>
      </p:sp>
      <p:sp>
        <p:nvSpPr>
          <p:cNvPr id="16" name="TextBox 15"/>
          <p:cNvSpPr txBox="1"/>
          <p:nvPr/>
        </p:nvSpPr>
        <p:spPr>
          <a:xfrm rot="16603761">
            <a:off x="3855338" y="3065655"/>
            <a:ext cx="351378"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a:t>
            </a:r>
          </a:p>
        </p:txBody>
      </p:sp>
      <p:sp>
        <p:nvSpPr>
          <p:cNvPr id="17" name="TextBox 16"/>
          <p:cNvSpPr txBox="1"/>
          <p:nvPr/>
        </p:nvSpPr>
        <p:spPr>
          <a:xfrm rot="299177">
            <a:off x="5702369" y="5297410"/>
            <a:ext cx="351378"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a:t>
            </a:r>
          </a:p>
        </p:txBody>
      </p:sp>
      <p:cxnSp>
        <p:nvCxnSpPr>
          <p:cNvPr id="18" name="Straight Arrow Connector 17"/>
          <p:cNvCxnSpPr/>
          <p:nvPr/>
        </p:nvCxnSpPr>
        <p:spPr>
          <a:xfrm flipH="1">
            <a:off x="9442503" y="5528242"/>
            <a:ext cx="327973" cy="7635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8116859" y="4812046"/>
            <a:ext cx="327975" cy="5809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107442" y="2833118"/>
            <a:ext cx="621652" cy="4872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781197" y="2741666"/>
            <a:ext cx="1055498" cy="914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201779" y="3284744"/>
            <a:ext cx="655947" cy="4265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750622" y="5005137"/>
            <a:ext cx="1" cy="6011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7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Củng</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cố</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dặn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dò</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923826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252588"/>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12391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Arial" pitchFamily="34" charset="0"/>
                <a:ea typeface="Arial-Rounded" panose="020B0500000000000000" pitchFamily="34" charset="0"/>
                <a:cs typeface="Arial"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Bài</a:t>
              </a:r>
              <a:r>
                <a:rPr kumimoji="0" lang="en-US" sz="3600" b="1"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600" b="1"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trước</a:t>
              </a:r>
              <a:r>
                <a:rPr kumimoji="0" lang="en-US" sz="3600" b="1"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600" b="1"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em</a:t>
              </a:r>
              <a:r>
                <a:rPr kumimoji="0" lang="en-US" sz="3600" b="1"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600" b="1"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học</a:t>
              </a:r>
              <a:r>
                <a:rPr kumimoji="0" lang="en-US" sz="3600" b="1"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600" b="1"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bài</a:t>
              </a:r>
              <a:r>
                <a:rPr kumimoji="0" lang="en-US" sz="3600" b="1"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600" b="1"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gì</a:t>
              </a:r>
              <a:endParaRPr kumimoji="0" lang="en-US" sz="3600" b="1"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 pitchFamily="34" charset="0"/>
                <a:cs typeface="Arial" pitchFamily="34" charset="0"/>
              </a:rPr>
              <a:t>Sân</a:t>
            </a:r>
            <a:r>
              <a:rPr lang="en-US" sz="3600" b="1" dirty="0">
                <a:solidFill>
                  <a:prstClr val="white"/>
                </a:solidFill>
                <a:latin typeface="Arial" pitchFamily="34" charset="0"/>
                <a:cs typeface="Arial" pitchFamily="34" charset="0"/>
              </a:rPr>
              <a:t> </a:t>
            </a:r>
            <a:r>
              <a:rPr lang="en-US" sz="3600" b="1" dirty="0" err="1">
                <a:solidFill>
                  <a:prstClr val="white"/>
                </a:solidFill>
                <a:latin typeface="Arial" pitchFamily="34" charset="0"/>
                <a:cs typeface="Arial" pitchFamily="34" charset="0"/>
              </a:rPr>
              <a:t>trường</a:t>
            </a:r>
            <a:r>
              <a:rPr lang="en-US" sz="3600" b="1" dirty="0">
                <a:solidFill>
                  <a:prstClr val="white"/>
                </a:solidFill>
                <a:latin typeface="Arial" pitchFamily="34" charset="0"/>
                <a:cs typeface="Arial" pitchFamily="34" charset="0"/>
              </a:rPr>
              <a:t> </a:t>
            </a:r>
            <a:r>
              <a:rPr lang="en-US" sz="3600" b="1" dirty="0" err="1">
                <a:solidFill>
                  <a:prstClr val="white"/>
                </a:solidFill>
                <a:latin typeface="Arial" pitchFamily="34" charset="0"/>
                <a:cs typeface="Arial" pitchFamily="34" charset="0"/>
              </a:rPr>
              <a:t>em</a:t>
            </a:r>
            <a:endParaRPr kumimoji="0" lang="en-US" sz="36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7541553" y="750710"/>
            <a:ext cx="9019030" cy="3686085"/>
            <a:chOff x="164106" y="669507"/>
            <a:chExt cx="5773134"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4106" y="66950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36001" cy="2293566"/>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Tựu</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trường</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có</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nghĩa</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là</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gì</a:t>
              </a:r>
              <a:r>
                <a:rPr lang="en-US" sz="2800" dirty="0">
                  <a:latin typeface="Arial" pitchFamily="34" charset="0"/>
                  <a:ea typeface="Arial-Rounded" panose="020B0500000000000000" pitchFamily="34" charset="0"/>
                  <a:cs typeface="Arial" pitchFamily="34" charset="0"/>
                </a:rPr>
                <a:t>?</a:t>
              </a:r>
              <a:endParaRPr lang="vi-VN" sz="2800" dirty="0">
                <a:latin typeface="Arial" pitchFamily="34" charset="0"/>
                <a:ea typeface="Arial-Rounded" panose="020B0500000000000000" pitchFamily="34" charset="0"/>
                <a:cs typeface="Arial"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3916278" y="3959352"/>
            <a:ext cx="4880881" cy="1763531"/>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itchFamily="34" charset="0"/>
                <a:ea typeface="Arial-Rounded" panose="020B0500000000000000" pitchFamily="34" charset="0"/>
                <a:cs typeface="Arial" pitchFamily="34" charset="0"/>
              </a:rPr>
              <a:t>Học</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sinh</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tập</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trung</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tới</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trường</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ngày</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đầu</a:t>
            </a:r>
            <a:r>
              <a:rPr kumimoji="0" lang="en-US" sz="32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2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tiên</a:t>
            </a:r>
            <a:endParaRPr kumimoji="0" lang="en-US" sz="32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33052"/>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Bài</a:t>
              </a:r>
              <a:r>
                <a:rPr kumimoji="0" lang="en-US" sz="3200" b="0"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baseline="0" noProof="0" dirty="0" err="1">
                  <a:ln>
                    <a:noFill/>
                  </a:ln>
                  <a:solidFill>
                    <a:srgbClr val="FF0000"/>
                  </a:solidFill>
                  <a:effectLst/>
                  <a:uLnTx/>
                  <a:uFillTx/>
                  <a:latin typeface="Arial" pitchFamily="34" charset="0"/>
                  <a:ea typeface="Arial-Rounded" panose="020B0500000000000000" pitchFamily="34" charset="0"/>
                  <a:cs typeface="Arial" pitchFamily="34" charset="0"/>
                </a:rPr>
                <a:t>thơ</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sân</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trường</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em</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có</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mấy</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khổ</a:t>
              </a:r>
              <a:r>
                <a:rPr kumimoji="0" lang="en-US" sz="3200" b="0" i="0" u="none" strike="noStrike" kern="1200" cap="none" spc="0" normalizeH="0" noProof="0" dirty="0">
                  <a:ln>
                    <a:noFill/>
                  </a:ln>
                  <a:solidFill>
                    <a:srgbClr val="FF0000"/>
                  </a:solidFill>
                  <a:effectLst/>
                  <a:uLnTx/>
                  <a:uFillTx/>
                  <a:latin typeface="Arial" pitchFamily="34" charset="0"/>
                  <a:ea typeface="Arial-Rounded" panose="020B0500000000000000" pitchFamily="34" charset="0"/>
                  <a:cs typeface="Arial" pitchFamily="34" charset="0"/>
                </a:rPr>
                <a:t> </a:t>
              </a:r>
              <a:r>
                <a:rPr kumimoji="0" lang="en-US" sz="3200" b="0" i="0" u="none" strike="noStrike" kern="1200" cap="none" spc="0" normalizeH="0" noProof="0" dirty="0" err="1">
                  <a:ln>
                    <a:noFill/>
                  </a:ln>
                  <a:solidFill>
                    <a:srgbClr val="FF0000"/>
                  </a:solidFill>
                  <a:effectLst/>
                  <a:uLnTx/>
                  <a:uFillTx/>
                  <a:latin typeface="Arial" pitchFamily="34" charset="0"/>
                  <a:ea typeface="Arial-Rounded" panose="020B0500000000000000" pitchFamily="34" charset="0"/>
                  <a:cs typeface="Arial" pitchFamily="34" charset="0"/>
                </a:rPr>
                <a:t>thơ</a:t>
              </a:r>
              <a:r>
                <a:rPr kumimoji="0" lang="en-US" sz="3200" b="0"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itchFamily="34" charset="0"/>
                <a:ea typeface="Arial-Rounded" panose="020B0500000000000000" pitchFamily="34" charset="0"/>
                <a:cs typeface="Arial" pitchFamily="34" charset="0"/>
              </a:rPr>
              <a:t>4 </a:t>
            </a:r>
            <a:r>
              <a:rPr kumimoji="0" lang="en-US" sz="3600" b="1" i="0" u="none" strike="noStrike" kern="1200" cap="none" spc="0" normalizeH="0" baseline="0" noProof="0" dirty="0" err="1">
                <a:ln>
                  <a:noFill/>
                </a:ln>
                <a:solidFill>
                  <a:prstClr val="white"/>
                </a:solidFill>
                <a:effectLst/>
                <a:uLnTx/>
                <a:uFillTx/>
                <a:latin typeface="Arial" pitchFamily="34" charset="0"/>
                <a:ea typeface="Arial-Rounded" panose="020B0500000000000000" pitchFamily="34" charset="0"/>
                <a:cs typeface="Arial" pitchFamily="34" charset="0"/>
              </a:rPr>
              <a:t>khổ</a:t>
            </a:r>
            <a:r>
              <a:rPr kumimoji="0" lang="en-US" sz="3600" b="1" i="0" u="none" strike="noStrike" kern="1200" cap="none" spc="0" normalizeH="0" noProof="0" dirty="0">
                <a:ln>
                  <a:noFill/>
                </a:ln>
                <a:solidFill>
                  <a:prstClr val="white"/>
                </a:solidFill>
                <a:effectLst/>
                <a:uLnTx/>
                <a:uFillTx/>
                <a:latin typeface="Arial" pitchFamily="34" charset="0"/>
                <a:ea typeface="Arial-Rounded" panose="020B0500000000000000" pitchFamily="34" charset="0"/>
                <a:cs typeface="Arial" pitchFamily="34" charset="0"/>
              </a:rPr>
              <a:t> </a:t>
            </a:r>
            <a:r>
              <a:rPr kumimoji="0" lang="en-US" sz="3600" b="1" i="0" u="none" strike="noStrike" kern="1200" cap="none" spc="0" normalizeH="0" noProof="0" dirty="0" err="1">
                <a:ln>
                  <a:noFill/>
                </a:ln>
                <a:solidFill>
                  <a:prstClr val="white"/>
                </a:solidFill>
                <a:effectLst/>
                <a:uLnTx/>
                <a:uFillTx/>
                <a:latin typeface="Arial" pitchFamily="34" charset="0"/>
                <a:ea typeface="Arial-Rounded" panose="020B0500000000000000" pitchFamily="34" charset="0"/>
                <a:cs typeface="Arial" pitchFamily="34" charset="0"/>
              </a:rPr>
              <a:t>thơ</a:t>
            </a:r>
            <a:endParaRPr kumimoji="0" lang="en-US" sz="36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itchFamily="34" charset="0"/>
                  <a:ea typeface="Arial-Rounded" panose="020B0500000000000000" pitchFamily="34" charset="0"/>
                  <a:cs typeface="Arial"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Tiết</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3: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Viết</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E1F88E-8AAF-447F-94AF-690C847F7622}"/>
              </a:ext>
            </a:extLst>
          </p:cNvPr>
          <p:cNvSpPr/>
          <p:nvPr/>
        </p:nvSpPr>
        <p:spPr>
          <a:xfrm>
            <a:off x="3947604" y="106532"/>
            <a:ext cx="4876800" cy="8256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Arial" pitchFamily="34" charset="0"/>
                <a:ea typeface="Arial-Rounded" panose="020B0500000000000000" pitchFamily="34" charset="0"/>
                <a:cs typeface="Arial" pitchFamily="34" charset="0"/>
              </a:rPr>
              <a:t>Ngôi</a:t>
            </a:r>
            <a:r>
              <a:rPr lang="en-US" sz="4000" b="1" dirty="0">
                <a:solidFill>
                  <a:srgbClr val="C00000"/>
                </a:solidFill>
                <a:latin typeface="Arial" pitchFamily="34" charset="0"/>
                <a:ea typeface="Arial-Rounded" panose="020B0500000000000000" pitchFamily="34" charset="0"/>
                <a:cs typeface="Arial" pitchFamily="34" charset="0"/>
              </a:rPr>
              <a:t> </a:t>
            </a:r>
            <a:r>
              <a:rPr lang="en-US" sz="4000" b="1" dirty="0" err="1">
                <a:solidFill>
                  <a:srgbClr val="C00000"/>
                </a:solidFill>
                <a:latin typeface="Arial" pitchFamily="34" charset="0"/>
                <a:ea typeface="Arial-Rounded" panose="020B0500000000000000" pitchFamily="34" charset="0"/>
                <a:cs typeface="Arial" pitchFamily="34" charset="0"/>
              </a:rPr>
              <a:t>trường</a:t>
            </a:r>
            <a:r>
              <a:rPr lang="en-US" sz="4000" b="1" dirty="0">
                <a:solidFill>
                  <a:srgbClr val="C00000"/>
                </a:solidFill>
                <a:latin typeface="Arial" pitchFamily="34" charset="0"/>
                <a:ea typeface="Arial-Rounded" panose="020B0500000000000000" pitchFamily="34" charset="0"/>
                <a:cs typeface="Arial" pitchFamily="34" charset="0"/>
              </a:rPr>
              <a:t> </a:t>
            </a:r>
            <a:r>
              <a:rPr lang="en-US" sz="4000" b="1" dirty="0" err="1">
                <a:solidFill>
                  <a:srgbClr val="C00000"/>
                </a:solidFill>
                <a:latin typeface="Arial" pitchFamily="34" charset="0"/>
                <a:ea typeface="Arial-Rounded" panose="020B0500000000000000" pitchFamily="34" charset="0"/>
                <a:cs typeface="Arial" pitchFamily="34" charset="0"/>
              </a:rPr>
              <a:t>mới</a:t>
            </a:r>
            <a:endParaRPr kumimoji="0" lang="en-US" sz="4000" b="1" i="0" u="none" strike="noStrike" kern="1200" cap="none" spc="0" normalizeH="0" baseline="0" noProof="0" dirty="0">
              <a:ln>
                <a:noFill/>
              </a:ln>
              <a:solidFill>
                <a:srgbClr val="C00000"/>
              </a:solidFill>
              <a:effectLst/>
              <a:uLnTx/>
              <a:uFillTx/>
              <a:latin typeface="Arial" pitchFamily="34" charset="0"/>
              <a:ea typeface="Arial-Rounded" panose="020B0500000000000000" pitchFamily="34" charset="0"/>
              <a:cs typeface="Arial" pitchFamily="34" charset="0"/>
            </a:endParaRPr>
          </a:p>
        </p:txBody>
      </p:sp>
      <p:grpSp>
        <p:nvGrpSpPr>
          <p:cNvPr id="7" name="Google Shape;1156;p45">
            <a:extLst>
              <a:ext uri="{FF2B5EF4-FFF2-40B4-BE49-F238E27FC236}">
                <a16:creationId xmlns:a16="http://schemas.microsoft.com/office/drawing/2014/main" id="{DEC24DFF-AD5E-4F9C-9AF7-5C23BD4BCE60}"/>
              </a:ext>
            </a:extLst>
          </p:cNvPr>
          <p:cNvGrpSpPr/>
          <p:nvPr/>
        </p:nvGrpSpPr>
        <p:grpSpPr>
          <a:xfrm>
            <a:off x="10647645" y="5906045"/>
            <a:ext cx="877924" cy="914396"/>
            <a:chOff x="4022111" y="879761"/>
            <a:chExt cx="1373687" cy="1426738"/>
          </a:xfrm>
        </p:grpSpPr>
        <p:sp>
          <p:nvSpPr>
            <p:cNvPr id="8" name="Google Shape;1157;p45">
              <a:extLst>
                <a:ext uri="{FF2B5EF4-FFF2-40B4-BE49-F238E27FC236}">
                  <a16:creationId xmlns:a16="http://schemas.microsoft.com/office/drawing/2014/main" id="{FC56F5C7-02CA-49E3-AB5B-78A6D4498A39}"/>
                </a:ext>
              </a:extLst>
            </p:cNvPr>
            <p:cNvSpPr/>
            <p:nvPr/>
          </p:nvSpPr>
          <p:spPr>
            <a:xfrm>
              <a:off x="4154389" y="1027899"/>
              <a:ext cx="1198123" cy="1190500"/>
            </a:xfrm>
            <a:custGeom>
              <a:avLst/>
              <a:gdLst/>
              <a:ahLst/>
              <a:cxnLst/>
              <a:rect l="l" t="t" r="r" b="b"/>
              <a:pathLst>
                <a:path w="18658" h="18540" extrusionOk="0">
                  <a:moveTo>
                    <a:pt x="7719" y="3321"/>
                  </a:moveTo>
                  <a:cubicBezTo>
                    <a:pt x="7793" y="3321"/>
                    <a:pt x="7881" y="3380"/>
                    <a:pt x="8042" y="3487"/>
                  </a:cubicBezTo>
                  <a:lnTo>
                    <a:pt x="10379" y="5150"/>
                  </a:lnTo>
                  <a:cubicBezTo>
                    <a:pt x="10537" y="5269"/>
                    <a:pt x="10696" y="5388"/>
                    <a:pt x="10854" y="5507"/>
                  </a:cubicBezTo>
                  <a:cubicBezTo>
                    <a:pt x="10973" y="5586"/>
                    <a:pt x="10973" y="5784"/>
                    <a:pt x="10894" y="5903"/>
                  </a:cubicBezTo>
                  <a:cubicBezTo>
                    <a:pt x="10022" y="7210"/>
                    <a:pt x="9151" y="8518"/>
                    <a:pt x="8279" y="9825"/>
                  </a:cubicBezTo>
                  <a:cubicBezTo>
                    <a:pt x="7883" y="10379"/>
                    <a:pt x="7527" y="11013"/>
                    <a:pt x="7131" y="11607"/>
                  </a:cubicBezTo>
                  <a:cubicBezTo>
                    <a:pt x="7051" y="11687"/>
                    <a:pt x="6972" y="11726"/>
                    <a:pt x="6893" y="11766"/>
                  </a:cubicBezTo>
                  <a:cubicBezTo>
                    <a:pt x="6893" y="11726"/>
                    <a:pt x="6893" y="11726"/>
                    <a:pt x="6893" y="11687"/>
                  </a:cubicBezTo>
                  <a:cubicBezTo>
                    <a:pt x="6853" y="11607"/>
                    <a:pt x="6853" y="11528"/>
                    <a:pt x="6893" y="11449"/>
                  </a:cubicBezTo>
                  <a:cubicBezTo>
                    <a:pt x="7051" y="11092"/>
                    <a:pt x="7249" y="10736"/>
                    <a:pt x="7447" y="10419"/>
                  </a:cubicBezTo>
                  <a:cubicBezTo>
                    <a:pt x="8319" y="9033"/>
                    <a:pt x="9230" y="7686"/>
                    <a:pt x="10141" y="6339"/>
                  </a:cubicBezTo>
                  <a:cubicBezTo>
                    <a:pt x="10260" y="6180"/>
                    <a:pt x="10339" y="5982"/>
                    <a:pt x="10458" y="5784"/>
                  </a:cubicBezTo>
                  <a:lnTo>
                    <a:pt x="7844" y="3804"/>
                  </a:lnTo>
                  <a:cubicBezTo>
                    <a:pt x="6259" y="5586"/>
                    <a:pt x="4912" y="7567"/>
                    <a:pt x="3486" y="9468"/>
                  </a:cubicBezTo>
                  <a:lnTo>
                    <a:pt x="5744" y="10974"/>
                  </a:lnTo>
                  <a:cubicBezTo>
                    <a:pt x="5982" y="11132"/>
                    <a:pt x="6259" y="11251"/>
                    <a:pt x="6457" y="11409"/>
                  </a:cubicBezTo>
                  <a:cubicBezTo>
                    <a:pt x="6576" y="11528"/>
                    <a:pt x="6774" y="11607"/>
                    <a:pt x="6774" y="11726"/>
                  </a:cubicBezTo>
                  <a:cubicBezTo>
                    <a:pt x="6774" y="11766"/>
                    <a:pt x="6774" y="11845"/>
                    <a:pt x="6734" y="11885"/>
                  </a:cubicBezTo>
                  <a:cubicBezTo>
                    <a:pt x="6694" y="11953"/>
                    <a:pt x="6639" y="11979"/>
                    <a:pt x="6580" y="11979"/>
                  </a:cubicBezTo>
                  <a:cubicBezTo>
                    <a:pt x="6466" y="11979"/>
                    <a:pt x="6337" y="11883"/>
                    <a:pt x="6259" y="11805"/>
                  </a:cubicBezTo>
                  <a:cubicBezTo>
                    <a:pt x="5546" y="11370"/>
                    <a:pt x="4833" y="10894"/>
                    <a:pt x="4120" y="10419"/>
                  </a:cubicBezTo>
                  <a:cubicBezTo>
                    <a:pt x="3803" y="10181"/>
                    <a:pt x="3447" y="9983"/>
                    <a:pt x="3130" y="9746"/>
                  </a:cubicBezTo>
                  <a:cubicBezTo>
                    <a:pt x="3051" y="9666"/>
                    <a:pt x="3011" y="9587"/>
                    <a:pt x="2971" y="9508"/>
                  </a:cubicBezTo>
                  <a:cubicBezTo>
                    <a:pt x="2932" y="9508"/>
                    <a:pt x="3051" y="9429"/>
                    <a:pt x="3090" y="9389"/>
                  </a:cubicBezTo>
                  <a:cubicBezTo>
                    <a:pt x="3169" y="9349"/>
                    <a:pt x="3209" y="9310"/>
                    <a:pt x="3249" y="9270"/>
                  </a:cubicBezTo>
                  <a:cubicBezTo>
                    <a:pt x="4477" y="7290"/>
                    <a:pt x="5863" y="5388"/>
                    <a:pt x="7408" y="3606"/>
                  </a:cubicBezTo>
                  <a:cubicBezTo>
                    <a:pt x="7561" y="3409"/>
                    <a:pt x="7629" y="3321"/>
                    <a:pt x="7719" y="3321"/>
                  </a:cubicBezTo>
                  <a:close/>
                  <a:moveTo>
                    <a:pt x="6655" y="1"/>
                  </a:moveTo>
                  <a:cubicBezTo>
                    <a:pt x="6497" y="239"/>
                    <a:pt x="6299" y="437"/>
                    <a:pt x="6140" y="635"/>
                  </a:cubicBezTo>
                  <a:cubicBezTo>
                    <a:pt x="5031" y="2259"/>
                    <a:pt x="3962" y="3883"/>
                    <a:pt x="2813" y="5507"/>
                  </a:cubicBezTo>
                  <a:cubicBezTo>
                    <a:pt x="1862" y="6893"/>
                    <a:pt x="951" y="8240"/>
                    <a:pt x="0" y="9627"/>
                  </a:cubicBezTo>
                  <a:cubicBezTo>
                    <a:pt x="4160" y="12281"/>
                    <a:pt x="8161" y="15291"/>
                    <a:pt x="11924" y="18539"/>
                  </a:cubicBezTo>
                  <a:cubicBezTo>
                    <a:pt x="12478" y="17826"/>
                    <a:pt x="13112" y="17113"/>
                    <a:pt x="13627" y="16361"/>
                  </a:cubicBezTo>
                  <a:cubicBezTo>
                    <a:pt x="14697" y="14935"/>
                    <a:pt x="15687" y="13469"/>
                    <a:pt x="16677" y="12003"/>
                  </a:cubicBezTo>
                  <a:cubicBezTo>
                    <a:pt x="17390" y="11013"/>
                    <a:pt x="18024" y="9944"/>
                    <a:pt x="18658" y="9033"/>
                  </a:cubicBezTo>
                  <a:cubicBezTo>
                    <a:pt x="18024" y="8597"/>
                    <a:pt x="17390" y="8201"/>
                    <a:pt x="16836" y="7725"/>
                  </a:cubicBezTo>
                  <a:cubicBezTo>
                    <a:pt x="14697" y="5943"/>
                    <a:pt x="12557" y="4160"/>
                    <a:pt x="10260" y="2576"/>
                  </a:cubicBezTo>
                  <a:lnTo>
                    <a:pt x="8319" y="1189"/>
                  </a:lnTo>
                  <a:cubicBezTo>
                    <a:pt x="8002" y="991"/>
                    <a:pt x="7685" y="833"/>
                    <a:pt x="7408" y="595"/>
                  </a:cubicBezTo>
                  <a:cubicBezTo>
                    <a:pt x="7131" y="397"/>
                    <a:pt x="6933" y="199"/>
                    <a:pt x="6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HP001 4 hàng" panose="020B0603050302020204" pitchFamily="34" charset="0"/>
              </a:endParaRPr>
            </a:p>
          </p:txBody>
        </p:sp>
        <p:sp>
          <p:nvSpPr>
            <p:cNvPr id="9" name="Google Shape;1158;p45">
              <a:extLst>
                <a:ext uri="{FF2B5EF4-FFF2-40B4-BE49-F238E27FC236}">
                  <a16:creationId xmlns:a16="http://schemas.microsoft.com/office/drawing/2014/main" id="{DF6E3134-F611-4744-B231-EF2983728BAF}"/>
                </a:ext>
              </a:extLst>
            </p:cNvPr>
            <p:cNvSpPr/>
            <p:nvPr/>
          </p:nvSpPr>
          <p:spPr>
            <a:xfrm>
              <a:off x="4022111" y="879761"/>
              <a:ext cx="1373687" cy="1426738"/>
            </a:xfrm>
            <a:custGeom>
              <a:avLst/>
              <a:gdLst/>
              <a:ahLst/>
              <a:cxnLst/>
              <a:rect l="l" t="t" r="r" b="b"/>
              <a:pathLst>
                <a:path w="21392" h="22219" extrusionOk="0">
                  <a:moveTo>
                    <a:pt x="5705" y="763"/>
                  </a:moveTo>
                  <a:cubicBezTo>
                    <a:pt x="6457" y="1278"/>
                    <a:pt x="7250" y="1833"/>
                    <a:pt x="8002" y="2347"/>
                  </a:cubicBezTo>
                  <a:lnTo>
                    <a:pt x="2417" y="10587"/>
                  </a:lnTo>
                  <a:cubicBezTo>
                    <a:pt x="2457" y="10112"/>
                    <a:pt x="5150" y="1476"/>
                    <a:pt x="5705" y="763"/>
                  </a:cubicBezTo>
                  <a:close/>
                  <a:moveTo>
                    <a:pt x="2615" y="525"/>
                  </a:moveTo>
                  <a:lnTo>
                    <a:pt x="3090" y="961"/>
                  </a:lnTo>
                  <a:cubicBezTo>
                    <a:pt x="3566" y="1357"/>
                    <a:pt x="4001" y="1753"/>
                    <a:pt x="4437" y="2110"/>
                  </a:cubicBezTo>
                  <a:cubicBezTo>
                    <a:pt x="4556" y="2189"/>
                    <a:pt x="4596" y="2308"/>
                    <a:pt x="4556" y="2427"/>
                  </a:cubicBezTo>
                  <a:cubicBezTo>
                    <a:pt x="3724" y="5041"/>
                    <a:pt x="2892" y="7695"/>
                    <a:pt x="2060" y="10349"/>
                  </a:cubicBezTo>
                  <a:cubicBezTo>
                    <a:pt x="1981" y="10666"/>
                    <a:pt x="1902" y="10983"/>
                    <a:pt x="1823" y="11300"/>
                  </a:cubicBezTo>
                  <a:lnTo>
                    <a:pt x="1743" y="11260"/>
                  </a:lnTo>
                  <a:cubicBezTo>
                    <a:pt x="2060" y="7695"/>
                    <a:pt x="2338" y="4170"/>
                    <a:pt x="2615" y="525"/>
                  </a:cubicBezTo>
                  <a:close/>
                  <a:moveTo>
                    <a:pt x="2060" y="1872"/>
                  </a:moveTo>
                  <a:cubicBezTo>
                    <a:pt x="1981" y="3259"/>
                    <a:pt x="1862" y="4605"/>
                    <a:pt x="1783" y="5952"/>
                  </a:cubicBezTo>
                  <a:cubicBezTo>
                    <a:pt x="1664" y="7656"/>
                    <a:pt x="1506" y="9359"/>
                    <a:pt x="1427" y="11023"/>
                  </a:cubicBezTo>
                  <a:cubicBezTo>
                    <a:pt x="1427" y="11260"/>
                    <a:pt x="1427" y="11498"/>
                    <a:pt x="1466" y="11696"/>
                  </a:cubicBezTo>
                  <a:cubicBezTo>
                    <a:pt x="1354" y="11752"/>
                    <a:pt x="1242" y="11778"/>
                    <a:pt x="1133" y="11778"/>
                  </a:cubicBezTo>
                  <a:cubicBezTo>
                    <a:pt x="935" y="11778"/>
                    <a:pt x="748" y="11691"/>
                    <a:pt x="595" y="11538"/>
                  </a:cubicBezTo>
                  <a:cubicBezTo>
                    <a:pt x="516" y="11458"/>
                    <a:pt x="516" y="11379"/>
                    <a:pt x="516" y="11300"/>
                  </a:cubicBezTo>
                  <a:cubicBezTo>
                    <a:pt x="753" y="9240"/>
                    <a:pt x="991" y="7141"/>
                    <a:pt x="1268" y="5081"/>
                  </a:cubicBezTo>
                  <a:cubicBezTo>
                    <a:pt x="1387" y="4011"/>
                    <a:pt x="1545" y="2981"/>
                    <a:pt x="1704" y="1912"/>
                  </a:cubicBezTo>
                  <a:lnTo>
                    <a:pt x="2060" y="1872"/>
                  </a:lnTo>
                  <a:close/>
                  <a:moveTo>
                    <a:pt x="8715" y="2347"/>
                  </a:moveTo>
                  <a:cubicBezTo>
                    <a:pt x="8953" y="2546"/>
                    <a:pt x="9191" y="2744"/>
                    <a:pt x="9468" y="2942"/>
                  </a:cubicBezTo>
                  <a:cubicBezTo>
                    <a:pt x="9706" y="3100"/>
                    <a:pt x="10062" y="3338"/>
                    <a:pt x="10379" y="3536"/>
                  </a:cubicBezTo>
                  <a:lnTo>
                    <a:pt x="12320" y="4883"/>
                  </a:lnTo>
                  <a:cubicBezTo>
                    <a:pt x="14578" y="6467"/>
                    <a:pt x="16757" y="8250"/>
                    <a:pt x="18896" y="10072"/>
                  </a:cubicBezTo>
                  <a:cubicBezTo>
                    <a:pt x="19450" y="10508"/>
                    <a:pt x="20084" y="10904"/>
                    <a:pt x="20718" y="11340"/>
                  </a:cubicBezTo>
                  <a:cubicBezTo>
                    <a:pt x="20084" y="12290"/>
                    <a:pt x="19450" y="13281"/>
                    <a:pt x="18737" y="14310"/>
                  </a:cubicBezTo>
                  <a:cubicBezTo>
                    <a:pt x="17747" y="15776"/>
                    <a:pt x="16757" y="17242"/>
                    <a:pt x="15687" y="18707"/>
                  </a:cubicBezTo>
                  <a:cubicBezTo>
                    <a:pt x="15172" y="19460"/>
                    <a:pt x="14538" y="20133"/>
                    <a:pt x="13984" y="20846"/>
                  </a:cubicBezTo>
                  <a:cubicBezTo>
                    <a:pt x="10221" y="17598"/>
                    <a:pt x="6220" y="14627"/>
                    <a:pt x="2060" y="11934"/>
                  </a:cubicBezTo>
                  <a:cubicBezTo>
                    <a:pt x="3011" y="10547"/>
                    <a:pt x="3922" y="9200"/>
                    <a:pt x="4873" y="7814"/>
                  </a:cubicBezTo>
                  <a:cubicBezTo>
                    <a:pt x="5982" y="6229"/>
                    <a:pt x="7091" y="4566"/>
                    <a:pt x="8200" y="2981"/>
                  </a:cubicBezTo>
                  <a:cubicBezTo>
                    <a:pt x="8359" y="2744"/>
                    <a:pt x="8557" y="2546"/>
                    <a:pt x="8715" y="2347"/>
                  </a:cubicBezTo>
                  <a:close/>
                  <a:moveTo>
                    <a:pt x="2501" y="0"/>
                  </a:moveTo>
                  <a:cubicBezTo>
                    <a:pt x="2473" y="0"/>
                    <a:pt x="2445" y="3"/>
                    <a:pt x="2417" y="10"/>
                  </a:cubicBezTo>
                  <a:cubicBezTo>
                    <a:pt x="2298" y="50"/>
                    <a:pt x="2219" y="248"/>
                    <a:pt x="2219" y="367"/>
                  </a:cubicBezTo>
                  <a:cubicBezTo>
                    <a:pt x="2140" y="723"/>
                    <a:pt x="2100" y="1040"/>
                    <a:pt x="2060" y="1436"/>
                  </a:cubicBezTo>
                  <a:cubicBezTo>
                    <a:pt x="1961" y="1456"/>
                    <a:pt x="1872" y="1466"/>
                    <a:pt x="1788" y="1466"/>
                  </a:cubicBezTo>
                  <a:cubicBezTo>
                    <a:pt x="1704" y="1466"/>
                    <a:pt x="1625" y="1456"/>
                    <a:pt x="1545" y="1436"/>
                  </a:cubicBezTo>
                  <a:cubicBezTo>
                    <a:pt x="1465" y="1413"/>
                    <a:pt x="1401" y="1400"/>
                    <a:pt x="1350" y="1400"/>
                  </a:cubicBezTo>
                  <a:cubicBezTo>
                    <a:pt x="1225" y="1400"/>
                    <a:pt x="1177" y="1477"/>
                    <a:pt x="1149" y="1674"/>
                  </a:cubicBezTo>
                  <a:cubicBezTo>
                    <a:pt x="1110" y="2625"/>
                    <a:pt x="1030" y="3575"/>
                    <a:pt x="872" y="4487"/>
                  </a:cubicBezTo>
                  <a:cubicBezTo>
                    <a:pt x="634" y="5992"/>
                    <a:pt x="516" y="7457"/>
                    <a:pt x="357" y="8963"/>
                  </a:cubicBezTo>
                  <a:cubicBezTo>
                    <a:pt x="238" y="9795"/>
                    <a:pt x="199" y="10666"/>
                    <a:pt x="40" y="11538"/>
                  </a:cubicBezTo>
                  <a:cubicBezTo>
                    <a:pt x="1" y="11815"/>
                    <a:pt x="80" y="12092"/>
                    <a:pt x="278" y="12290"/>
                  </a:cubicBezTo>
                  <a:cubicBezTo>
                    <a:pt x="357" y="12369"/>
                    <a:pt x="436" y="12488"/>
                    <a:pt x="555" y="12567"/>
                  </a:cubicBezTo>
                  <a:cubicBezTo>
                    <a:pt x="1981" y="13716"/>
                    <a:pt x="3368" y="14905"/>
                    <a:pt x="4794" y="16014"/>
                  </a:cubicBezTo>
                  <a:cubicBezTo>
                    <a:pt x="6457" y="17361"/>
                    <a:pt x="8121" y="18668"/>
                    <a:pt x="9745" y="19935"/>
                  </a:cubicBezTo>
                  <a:cubicBezTo>
                    <a:pt x="10696" y="20648"/>
                    <a:pt x="11647" y="21322"/>
                    <a:pt x="12558" y="21995"/>
                  </a:cubicBezTo>
                  <a:cubicBezTo>
                    <a:pt x="12710" y="22148"/>
                    <a:pt x="12895" y="22219"/>
                    <a:pt x="13092" y="22219"/>
                  </a:cubicBezTo>
                  <a:cubicBezTo>
                    <a:pt x="13202" y="22219"/>
                    <a:pt x="13315" y="22196"/>
                    <a:pt x="13429" y="22154"/>
                  </a:cubicBezTo>
                  <a:cubicBezTo>
                    <a:pt x="13667" y="22035"/>
                    <a:pt x="13904" y="21876"/>
                    <a:pt x="14142" y="21718"/>
                  </a:cubicBezTo>
                  <a:cubicBezTo>
                    <a:pt x="14340" y="21560"/>
                    <a:pt x="14380" y="21282"/>
                    <a:pt x="14301" y="21084"/>
                  </a:cubicBezTo>
                  <a:cubicBezTo>
                    <a:pt x="14301" y="20965"/>
                    <a:pt x="14301" y="20886"/>
                    <a:pt x="14380" y="20807"/>
                  </a:cubicBezTo>
                  <a:cubicBezTo>
                    <a:pt x="14895" y="20292"/>
                    <a:pt x="15410" y="19777"/>
                    <a:pt x="15885" y="19183"/>
                  </a:cubicBezTo>
                  <a:cubicBezTo>
                    <a:pt x="16479" y="18430"/>
                    <a:pt x="17034" y="17598"/>
                    <a:pt x="17588" y="16766"/>
                  </a:cubicBezTo>
                  <a:cubicBezTo>
                    <a:pt x="18816" y="14944"/>
                    <a:pt x="20044" y="13122"/>
                    <a:pt x="21312" y="11260"/>
                  </a:cubicBezTo>
                  <a:cubicBezTo>
                    <a:pt x="21312" y="11260"/>
                    <a:pt x="21352" y="11221"/>
                    <a:pt x="21352" y="11181"/>
                  </a:cubicBezTo>
                  <a:cubicBezTo>
                    <a:pt x="21391" y="11062"/>
                    <a:pt x="21272" y="10904"/>
                    <a:pt x="21114" y="10904"/>
                  </a:cubicBezTo>
                  <a:lnTo>
                    <a:pt x="20955" y="10904"/>
                  </a:lnTo>
                  <a:cubicBezTo>
                    <a:pt x="20401" y="10547"/>
                    <a:pt x="19807" y="10191"/>
                    <a:pt x="19292" y="9755"/>
                  </a:cubicBezTo>
                  <a:cubicBezTo>
                    <a:pt x="17905" y="8646"/>
                    <a:pt x="16519" y="7537"/>
                    <a:pt x="15132" y="6388"/>
                  </a:cubicBezTo>
                  <a:cubicBezTo>
                    <a:pt x="14103" y="5596"/>
                    <a:pt x="13073" y="4803"/>
                    <a:pt x="12003" y="4051"/>
                  </a:cubicBezTo>
                  <a:cubicBezTo>
                    <a:pt x="10934" y="3298"/>
                    <a:pt x="9983" y="2664"/>
                    <a:pt x="8993" y="1991"/>
                  </a:cubicBezTo>
                  <a:cubicBezTo>
                    <a:pt x="8903" y="1902"/>
                    <a:pt x="8790" y="1861"/>
                    <a:pt x="8681" y="1861"/>
                  </a:cubicBezTo>
                  <a:cubicBezTo>
                    <a:pt x="8549" y="1861"/>
                    <a:pt x="8424" y="1922"/>
                    <a:pt x="8359" y="2031"/>
                  </a:cubicBezTo>
                  <a:cubicBezTo>
                    <a:pt x="8002" y="1793"/>
                    <a:pt x="7685" y="1595"/>
                    <a:pt x="7368" y="1397"/>
                  </a:cubicBezTo>
                  <a:cubicBezTo>
                    <a:pt x="6893" y="1080"/>
                    <a:pt x="6457" y="723"/>
                    <a:pt x="5942" y="446"/>
                  </a:cubicBezTo>
                  <a:cubicBezTo>
                    <a:pt x="5794" y="357"/>
                    <a:pt x="5679" y="312"/>
                    <a:pt x="5582" y="312"/>
                  </a:cubicBezTo>
                  <a:cubicBezTo>
                    <a:pt x="5422" y="312"/>
                    <a:pt x="5314" y="436"/>
                    <a:pt x="5190" y="684"/>
                  </a:cubicBezTo>
                  <a:cubicBezTo>
                    <a:pt x="5031" y="1119"/>
                    <a:pt x="4912" y="1397"/>
                    <a:pt x="4754" y="1753"/>
                  </a:cubicBezTo>
                  <a:lnTo>
                    <a:pt x="4596" y="1634"/>
                  </a:lnTo>
                  <a:cubicBezTo>
                    <a:pt x="4001" y="1159"/>
                    <a:pt x="3447" y="644"/>
                    <a:pt x="2853" y="169"/>
                  </a:cubicBezTo>
                  <a:cubicBezTo>
                    <a:pt x="2755" y="71"/>
                    <a:pt x="2630" y="0"/>
                    <a:pt x="2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HP001 4 hàng" panose="020B0603050302020204" pitchFamily="34" charset="0"/>
              </a:endParaRPr>
            </a:p>
          </p:txBody>
        </p:sp>
        <p:sp>
          <p:nvSpPr>
            <p:cNvPr id="10" name="Google Shape;1159;p45">
              <a:extLst>
                <a:ext uri="{FF2B5EF4-FFF2-40B4-BE49-F238E27FC236}">
                  <a16:creationId xmlns:a16="http://schemas.microsoft.com/office/drawing/2014/main" id="{5F13FD11-3D51-4B8C-B812-84F8D11A6136}"/>
                </a:ext>
              </a:extLst>
            </p:cNvPr>
            <p:cNvSpPr/>
            <p:nvPr/>
          </p:nvSpPr>
          <p:spPr>
            <a:xfrm>
              <a:off x="4342597" y="1241148"/>
              <a:ext cx="521554" cy="556851"/>
            </a:xfrm>
            <a:custGeom>
              <a:avLst/>
              <a:gdLst/>
              <a:ahLst/>
              <a:cxnLst/>
              <a:rect l="l" t="t" r="r" b="b"/>
              <a:pathLst>
                <a:path w="8122" h="8672" extrusionOk="0">
                  <a:moveTo>
                    <a:pt x="4788" y="0"/>
                  </a:moveTo>
                  <a:cubicBezTo>
                    <a:pt x="4698" y="0"/>
                    <a:pt x="4630" y="88"/>
                    <a:pt x="4477" y="285"/>
                  </a:cubicBezTo>
                  <a:cubicBezTo>
                    <a:pt x="2972" y="2067"/>
                    <a:pt x="1585" y="3969"/>
                    <a:pt x="318" y="5949"/>
                  </a:cubicBezTo>
                  <a:cubicBezTo>
                    <a:pt x="278" y="5989"/>
                    <a:pt x="238" y="6028"/>
                    <a:pt x="199" y="6068"/>
                  </a:cubicBezTo>
                  <a:cubicBezTo>
                    <a:pt x="120" y="6108"/>
                    <a:pt x="1" y="6187"/>
                    <a:pt x="1" y="6226"/>
                  </a:cubicBezTo>
                  <a:cubicBezTo>
                    <a:pt x="40" y="6306"/>
                    <a:pt x="80" y="6385"/>
                    <a:pt x="159" y="6425"/>
                  </a:cubicBezTo>
                  <a:cubicBezTo>
                    <a:pt x="476" y="6662"/>
                    <a:pt x="833" y="6900"/>
                    <a:pt x="1149" y="7138"/>
                  </a:cubicBezTo>
                  <a:cubicBezTo>
                    <a:pt x="1862" y="7613"/>
                    <a:pt x="2575" y="8049"/>
                    <a:pt x="3289" y="8524"/>
                  </a:cubicBezTo>
                  <a:cubicBezTo>
                    <a:pt x="3370" y="8579"/>
                    <a:pt x="3490" y="8671"/>
                    <a:pt x="3609" y="8671"/>
                  </a:cubicBezTo>
                  <a:cubicBezTo>
                    <a:pt x="3662" y="8671"/>
                    <a:pt x="3715" y="8652"/>
                    <a:pt x="3764" y="8603"/>
                  </a:cubicBezTo>
                  <a:cubicBezTo>
                    <a:pt x="3784" y="8623"/>
                    <a:pt x="3803" y="8633"/>
                    <a:pt x="3823" y="8633"/>
                  </a:cubicBezTo>
                  <a:cubicBezTo>
                    <a:pt x="3843" y="8633"/>
                    <a:pt x="3863" y="8623"/>
                    <a:pt x="3883" y="8603"/>
                  </a:cubicBezTo>
                  <a:lnTo>
                    <a:pt x="3962" y="8603"/>
                  </a:lnTo>
                  <a:cubicBezTo>
                    <a:pt x="4041" y="8524"/>
                    <a:pt x="4120" y="8445"/>
                    <a:pt x="4200" y="8326"/>
                  </a:cubicBezTo>
                  <a:lnTo>
                    <a:pt x="4239" y="8286"/>
                  </a:lnTo>
                  <a:cubicBezTo>
                    <a:pt x="4635" y="7692"/>
                    <a:pt x="4992" y="7098"/>
                    <a:pt x="5388" y="6504"/>
                  </a:cubicBezTo>
                  <a:cubicBezTo>
                    <a:pt x="6259" y="5197"/>
                    <a:pt x="7131" y="3889"/>
                    <a:pt x="8002" y="2582"/>
                  </a:cubicBezTo>
                  <a:cubicBezTo>
                    <a:pt x="8121" y="2463"/>
                    <a:pt x="8082" y="2265"/>
                    <a:pt x="7923" y="2186"/>
                  </a:cubicBezTo>
                  <a:cubicBezTo>
                    <a:pt x="7765" y="2067"/>
                    <a:pt x="7606" y="1948"/>
                    <a:pt x="7487" y="1829"/>
                  </a:cubicBezTo>
                  <a:lnTo>
                    <a:pt x="5111" y="166"/>
                  </a:lnTo>
                  <a:cubicBezTo>
                    <a:pt x="4950" y="59"/>
                    <a:pt x="4862" y="0"/>
                    <a:pt x="4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HP001 4 hàng" panose="020B0603050302020204" pitchFamily="34" charset="0"/>
              </a:endParaRPr>
            </a:p>
          </p:txBody>
        </p:sp>
      </p:grpSp>
      <p:sp>
        <p:nvSpPr>
          <p:cNvPr id="20" name="TextBox 19">
            <a:extLst>
              <a:ext uri="{FF2B5EF4-FFF2-40B4-BE49-F238E27FC236}">
                <a16:creationId xmlns:a16="http://schemas.microsoft.com/office/drawing/2014/main" id="{D62FBAB3-8713-49B2-8B92-08B1BF6626B1}"/>
              </a:ext>
            </a:extLst>
          </p:cNvPr>
          <p:cNvSpPr txBox="1"/>
          <p:nvPr/>
        </p:nvSpPr>
        <p:spPr>
          <a:xfrm>
            <a:off x="588864" y="1258083"/>
            <a:ext cx="10896172" cy="4536819"/>
          </a:xfrm>
          <a:prstGeom prst="rect">
            <a:avLst/>
          </a:prstGeom>
          <a:noFill/>
        </p:spPr>
        <p:txBody>
          <a:bodyPr wrap="square" rtlCol="0">
            <a:spAutoFit/>
          </a:bodyPr>
          <a:lstStyle/>
          <a:p>
            <a:pPr algn="just">
              <a:lnSpc>
                <a:spcPct val="150000"/>
              </a:lnSpc>
            </a:pPr>
            <a:r>
              <a:rPr lang="vi-VN" sz="2800" dirty="0">
                <a:solidFill>
                  <a:srgbClr val="000000"/>
                </a:solidFill>
                <a:latin typeface="Arial" pitchFamily="34" charset="0"/>
                <a:cs typeface="Arial" pitchFamily="34" charset="0"/>
              </a:rPr>
              <a:t>Dưới mái trường mới, sao tiếng trống rung động kéo dài! Tiếng cô giáo trang nghiêm mà ấm áp. Tiếng đọc bài của em cũng vang vang đến lạ! Em nhìn ai cũng thấy thân thương. Chiếc thước kẻ, chiếc bút chì sao cũng đáng yêu đến thế!</a:t>
            </a:r>
            <a:endParaRPr lang="en-US" sz="2800" dirty="0">
              <a:solidFill>
                <a:srgbClr val="000000"/>
              </a:solidFill>
              <a:latin typeface="Arial" pitchFamily="34" charset="0"/>
              <a:cs typeface="Arial" pitchFamily="34" charset="0"/>
            </a:endParaRPr>
          </a:p>
          <a:p>
            <a:pPr algn="just">
              <a:lnSpc>
                <a:spcPct val="150000"/>
              </a:lnSpc>
            </a:pPr>
            <a:br>
              <a:rPr lang="vi-VN" sz="2800" dirty="0">
                <a:solidFill>
                  <a:srgbClr val="000000"/>
                </a:solidFill>
                <a:latin typeface="Arial" pitchFamily="34" charset="0"/>
                <a:cs typeface="Arial" pitchFamily="34" charset="0"/>
              </a:rPr>
            </a:br>
            <a:br>
              <a:rPr lang="vi-VN" sz="2800" dirty="0">
                <a:solidFill>
                  <a:srgbClr val="000000"/>
                </a:solidFill>
                <a:latin typeface="Arial" pitchFamily="34" charset="0"/>
                <a:cs typeface="Arial" pitchFamily="34" charset="0"/>
              </a:rPr>
            </a:br>
            <a:endParaRPr lang="en-US" sz="2800" b="1"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21" y="3995734"/>
            <a:ext cx="5835300" cy="276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582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251</TotalTime>
  <Words>500</Words>
  <Application>Microsoft Office PowerPoint</Application>
  <PresentationFormat>Widescreen</PresentationFormat>
  <Paragraphs>70</Paragraphs>
  <Slides>17</Slides>
  <Notes>6</Notes>
  <HiddenSlides>0</HiddenSlides>
  <MMClips>9</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等线</vt:lpstr>
      <vt:lpstr>等线</vt:lpstr>
      <vt:lpstr>Arial</vt:lpstr>
      <vt:lpstr>Arial-Rounded</vt:lpstr>
      <vt:lpstr>Calibri</vt:lpstr>
      <vt:lpstr>Calibri Light</vt:lpstr>
      <vt:lpstr>HP001 4 hàng</vt:lpstr>
      <vt:lpstr>HP001 4 hang 1 ô ly</vt:lpstr>
      <vt:lpstr>HP001 5 hàng</vt:lpstr>
      <vt:lpstr>Times New Roman</vt:lpstr>
      <vt:lpstr>1_Office 主题</vt:lpstr>
      <vt:lpstr>2_Office 主题</vt:lpstr>
      <vt:lpstr>1_Office Theme</vt:lpstr>
      <vt:lpstr>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TA</cp:lastModifiedBy>
  <cp:revision>12</cp:revision>
  <dcterms:created xsi:type="dcterms:W3CDTF">2021-07-28T12:26:14Z</dcterms:created>
  <dcterms:modified xsi:type="dcterms:W3CDTF">2025-10-12T04:25:04Z</dcterms:modified>
</cp:coreProperties>
</file>