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7" r:id="rId2"/>
    <p:sldId id="288" r:id="rId3"/>
    <p:sldId id="277" r:id="rId4"/>
    <p:sldId id="278" r:id="rId5"/>
    <p:sldId id="271" r:id="rId6"/>
    <p:sldId id="275" r:id="rId7"/>
    <p:sldId id="276" r:id="rId8"/>
    <p:sldId id="268" r:id="rId9"/>
    <p:sldId id="289" r:id="rId10"/>
    <p:sldId id="287" r:id="rId11"/>
    <p:sldId id="256" r:id="rId12"/>
    <p:sldId id="280" r:id="rId13"/>
    <p:sldId id="281" r:id="rId14"/>
    <p:sldId id="270" r:id="rId15"/>
    <p:sldId id="282" r:id="rId16"/>
    <p:sldId id="290" r:id="rId17"/>
    <p:sldId id="269" r:id="rId18"/>
    <p:sldId id="257" r:id="rId19"/>
    <p:sldId id="258" r:id="rId20"/>
    <p:sldId id="272" r:id="rId21"/>
    <p:sldId id="261" r:id="rId22"/>
    <p:sldId id="286" r:id="rId23"/>
    <p:sldId id="284" r:id="rId24"/>
    <p:sldId id="285" r:id="rId25"/>
    <p:sldId id="265" r:id="rId26"/>
    <p:sldId id="291" r:id="rId2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804"/>
    <a:srgbClr val="0000FF"/>
    <a:srgbClr val="CC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941" autoAdjust="0"/>
  </p:normalViewPr>
  <p:slideViewPr>
    <p:cSldViewPr>
      <p:cViewPr varScale="1">
        <p:scale>
          <a:sx n="87" d="100"/>
          <a:sy n="87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B51EB-CB62-4148-A095-6E7A2CE185DB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vi-VN"/>
        </a:p>
      </dgm:t>
    </dgm:pt>
    <dgm:pt modelId="{BFBB97F8-3A05-48E9-A6D7-6E153B2E0AE6}">
      <dgm:prSet custT="1"/>
      <dgm:spPr/>
      <dgm:t>
        <a:bodyPr/>
        <a:lstStyle/>
        <a:p>
          <a:pPr rtl="0"/>
          <a:r>
            <a:rPr lang="vi-VN" sz="2000" dirty="0">
              <a:latin typeface="Arial" pitchFamily="34" charset="0"/>
              <a:cs typeface="Arial" pitchFamily="34" charset="0"/>
            </a:rPr>
            <a:t>A</a:t>
          </a:r>
        </a:p>
      </dgm:t>
    </dgm:pt>
    <dgm:pt modelId="{8A6E42AC-D220-4075-87E0-A1C0BEFB8FB6}" type="parTrans" cxnId="{05B18324-E9D4-4E05-8F0F-E6895A93BD09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24AE967C-E5D4-4C1E-BFA9-70DE67CA05DA}" type="sibTrans" cxnId="{05B18324-E9D4-4E05-8F0F-E6895A93BD09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7C4FD07D-F8CA-450A-AF19-BE9D7DC02431}">
      <dgm:prSet custT="1"/>
      <dgm:spPr/>
      <dgm:t>
        <a:bodyPr/>
        <a:lstStyle/>
        <a:p>
          <a:r>
            <a:rPr lang="vi-VN" sz="1800" dirty="0">
              <a:latin typeface="Arial" pitchFamily="34" charset="0"/>
              <a:cs typeface="Arial" pitchFamily="34" charset="0"/>
            </a:rPr>
            <a:t>Không, vì thầy chưa làm rõ ai mắc lỗi nặng hơn</a:t>
          </a:r>
        </a:p>
      </dgm:t>
    </dgm:pt>
    <dgm:pt modelId="{46776553-D5B0-4A22-8625-707306C3E264}" type="parTrans" cxnId="{8A99D9C7-1B03-4855-BD29-0AE135C1E05F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ECDFAC98-E9E7-4D49-AC31-0E1C67395E39}" type="sibTrans" cxnId="{8A99D9C7-1B03-4855-BD29-0AE135C1E05F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ADA765A7-0435-4363-B659-6BE3682F8218}">
      <dgm:prSet custT="1"/>
      <dgm:spPr/>
      <dgm:t>
        <a:bodyPr/>
        <a:lstStyle/>
        <a:p>
          <a:r>
            <a:rPr lang="vi-VN" sz="2000" dirty="0">
              <a:latin typeface="Arial" pitchFamily="34" charset="0"/>
              <a:cs typeface="Arial" pitchFamily="34" charset="0"/>
            </a:rPr>
            <a:t>B</a:t>
          </a:r>
        </a:p>
      </dgm:t>
    </dgm:pt>
    <dgm:pt modelId="{7F416BA8-A1DA-4142-BD08-11E017AD9D54}" type="parTrans" cxnId="{39DB7599-A5D8-49A2-8EB0-3A080DCDF5D9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DA89777B-4ACF-4C1F-9D0C-BB0F952621FE}" type="sibTrans" cxnId="{39DB7599-A5D8-49A2-8EB0-3A080DCDF5D9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B75EAC88-0FEB-45F7-95A1-CF0138C0D93F}">
      <dgm:prSet custT="1"/>
      <dgm:spPr/>
      <dgm:t>
        <a:bodyPr/>
        <a:lstStyle/>
        <a:p>
          <a:r>
            <a:rPr lang="vi-VN" sz="1800" dirty="0">
              <a:latin typeface="Arial" pitchFamily="34" charset="0"/>
              <a:cs typeface="Arial" pitchFamily="34" charset="0"/>
            </a:rPr>
            <a:t>Có, vì thầy đã hướng suy nghĩ của học sinh vào việc cứu cây hoa.</a:t>
          </a:r>
        </a:p>
      </dgm:t>
    </dgm:pt>
    <dgm:pt modelId="{008BD94C-202B-4AC1-9023-729FFE57813A}" type="parTrans" cxnId="{DC3D8AB6-8832-488F-B87E-6B426A8631D4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E6A00A1B-C253-4C17-8751-F137A758E9F4}" type="sibTrans" cxnId="{DC3D8AB6-8832-488F-B87E-6B426A8631D4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F857CD3B-E544-4FA3-B8F5-3ABD1251BAD7}">
      <dgm:prSet custT="1"/>
      <dgm:spPr/>
      <dgm:t>
        <a:bodyPr/>
        <a:lstStyle/>
        <a:p>
          <a:r>
            <a:rPr lang="vi-VN" sz="2000" dirty="0">
              <a:latin typeface="Arial" pitchFamily="34" charset="0"/>
              <a:cs typeface="Arial" pitchFamily="34" charset="0"/>
            </a:rPr>
            <a:t>C</a:t>
          </a:r>
        </a:p>
      </dgm:t>
    </dgm:pt>
    <dgm:pt modelId="{AEB4BECF-FB8F-4230-AD45-1F08930F861F}" type="parTrans" cxnId="{6BC64CA1-3104-489B-B392-E1710F9803F5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CF064B47-2B1E-4338-901D-87240AE5215E}" type="sibTrans" cxnId="{6BC64CA1-3104-489B-B392-E1710F9803F5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013114C5-3A5B-4CD8-805C-776ED36AD298}">
      <dgm:prSet custT="1"/>
      <dgm:spPr/>
      <dgm:t>
        <a:bodyPr/>
        <a:lstStyle/>
        <a:p>
          <a:r>
            <a:rPr lang="vi-VN" sz="1800" dirty="0">
              <a:latin typeface="Arial" pitchFamily="34" charset="0"/>
              <a:cs typeface="Arial" pitchFamily="34" charset="0"/>
            </a:rPr>
            <a:t>Có, vì thầy tránh cho Huy và Lân phải tranh cãi xem ai có lỗi.</a:t>
          </a:r>
        </a:p>
      </dgm:t>
    </dgm:pt>
    <dgm:pt modelId="{E3908836-A8AA-4B4C-B218-E5F870379141}" type="parTrans" cxnId="{E6C4EE10-EBE0-4F7D-B3E7-DF30E4C20BF1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90A68852-B7CF-40C9-A74E-262A0875CD41}" type="sibTrans" cxnId="{E6C4EE10-EBE0-4F7D-B3E7-DF30E4C20BF1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AC931A39-F611-40CB-8601-0559D3C744B6}" type="pres">
      <dgm:prSet presAssocID="{5A2B51EB-CB62-4148-A095-6E7A2CE185DB}" presName="linearFlow" presStyleCnt="0">
        <dgm:presLayoutVars>
          <dgm:dir/>
          <dgm:animLvl val="lvl"/>
          <dgm:resizeHandles val="exact"/>
        </dgm:presLayoutVars>
      </dgm:prSet>
      <dgm:spPr/>
    </dgm:pt>
    <dgm:pt modelId="{AB66C865-DBD8-4B3E-BCC4-49B6AC169FB1}" type="pres">
      <dgm:prSet presAssocID="{BFBB97F8-3A05-48E9-A6D7-6E153B2E0AE6}" presName="composite" presStyleCnt="0"/>
      <dgm:spPr/>
    </dgm:pt>
    <dgm:pt modelId="{A03DD156-AD62-4AC6-AA03-0775495621E2}" type="pres">
      <dgm:prSet presAssocID="{BFBB97F8-3A05-48E9-A6D7-6E153B2E0AE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3C8B74B-9149-4399-9178-A804A914569A}" type="pres">
      <dgm:prSet presAssocID="{BFBB97F8-3A05-48E9-A6D7-6E153B2E0AE6}" presName="descendantText" presStyleLbl="alignAcc1" presStyleIdx="0" presStyleCnt="3">
        <dgm:presLayoutVars>
          <dgm:bulletEnabled val="1"/>
        </dgm:presLayoutVars>
      </dgm:prSet>
      <dgm:spPr/>
    </dgm:pt>
    <dgm:pt modelId="{7A5D7CEB-5941-4F49-8229-C775204CF1FA}" type="pres">
      <dgm:prSet presAssocID="{24AE967C-E5D4-4C1E-BFA9-70DE67CA05DA}" presName="sp" presStyleCnt="0"/>
      <dgm:spPr/>
    </dgm:pt>
    <dgm:pt modelId="{0D8E4BCF-78E0-4EB5-AEF4-1BBC8D984DB6}" type="pres">
      <dgm:prSet presAssocID="{ADA765A7-0435-4363-B659-6BE3682F8218}" presName="composite" presStyleCnt="0"/>
      <dgm:spPr/>
    </dgm:pt>
    <dgm:pt modelId="{47610961-7E3B-476B-B7E3-FEA334B874E4}" type="pres">
      <dgm:prSet presAssocID="{ADA765A7-0435-4363-B659-6BE3682F821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FF8A881-A6A5-4FE4-BB0F-0C754F5AC428}" type="pres">
      <dgm:prSet presAssocID="{ADA765A7-0435-4363-B659-6BE3682F8218}" presName="descendantText" presStyleLbl="alignAcc1" presStyleIdx="1" presStyleCnt="3">
        <dgm:presLayoutVars>
          <dgm:bulletEnabled val="1"/>
        </dgm:presLayoutVars>
      </dgm:prSet>
      <dgm:spPr/>
    </dgm:pt>
    <dgm:pt modelId="{E1B51028-5D8C-474A-AF62-B982ACEC760E}" type="pres">
      <dgm:prSet presAssocID="{DA89777B-4ACF-4C1F-9D0C-BB0F952621FE}" presName="sp" presStyleCnt="0"/>
      <dgm:spPr/>
    </dgm:pt>
    <dgm:pt modelId="{D15BA668-31DA-466B-AE7B-23AC6B7E70A9}" type="pres">
      <dgm:prSet presAssocID="{F857CD3B-E544-4FA3-B8F5-3ABD1251BAD7}" presName="composite" presStyleCnt="0"/>
      <dgm:spPr/>
    </dgm:pt>
    <dgm:pt modelId="{E40A3D8F-888D-4FFB-9573-C2BE68129217}" type="pres">
      <dgm:prSet presAssocID="{F857CD3B-E544-4FA3-B8F5-3ABD1251BAD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7196E73-1856-40DB-A33F-14304D307961}" type="pres">
      <dgm:prSet presAssocID="{F857CD3B-E544-4FA3-B8F5-3ABD1251BAD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6C4EE10-EBE0-4F7D-B3E7-DF30E4C20BF1}" srcId="{F857CD3B-E544-4FA3-B8F5-3ABD1251BAD7}" destId="{013114C5-3A5B-4CD8-805C-776ED36AD298}" srcOrd="0" destOrd="0" parTransId="{E3908836-A8AA-4B4C-B218-E5F870379141}" sibTransId="{90A68852-B7CF-40C9-A74E-262A0875CD41}"/>
    <dgm:cxn modelId="{05B18324-E9D4-4E05-8F0F-E6895A93BD09}" srcId="{5A2B51EB-CB62-4148-A095-6E7A2CE185DB}" destId="{BFBB97F8-3A05-48E9-A6D7-6E153B2E0AE6}" srcOrd="0" destOrd="0" parTransId="{8A6E42AC-D220-4075-87E0-A1C0BEFB8FB6}" sibTransId="{24AE967C-E5D4-4C1E-BFA9-70DE67CA05DA}"/>
    <dgm:cxn modelId="{3A7C7E3F-80CC-4B72-B523-C72BC84814CA}" type="presOf" srcId="{B75EAC88-0FEB-45F7-95A1-CF0138C0D93F}" destId="{0FF8A881-A6A5-4FE4-BB0F-0C754F5AC428}" srcOrd="0" destOrd="0" presId="urn:microsoft.com/office/officeart/2005/8/layout/chevron2"/>
    <dgm:cxn modelId="{5876F37B-ED03-40E7-9AD0-72CB90B567DE}" type="presOf" srcId="{7C4FD07D-F8CA-450A-AF19-BE9D7DC02431}" destId="{F3C8B74B-9149-4399-9178-A804A914569A}" srcOrd="0" destOrd="0" presId="urn:microsoft.com/office/officeart/2005/8/layout/chevron2"/>
    <dgm:cxn modelId="{B23F377C-1B59-41FF-A702-A3DCCBC5ECBD}" type="presOf" srcId="{ADA765A7-0435-4363-B659-6BE3682F8218}" destId="{47610961-7E3B-476B-B7E3-FEA334B874E4}" srcOrd="0" destOrd="0" presId="urn:microsoft.com/office/officeart/2005/8/layout/chevron2"/>
    <dgm:cxn modelId="{4316AD85-2B9A-498A-87E7-0CE15C41B191}" type="presOf" srcId="{5A2B51EB-CB62-4148-A095-6E7A2CE185DB}" destId="{AC931A39-F611-40CB-8601-0559D3C744B6}" srcOrd="0" destOrd="0" presId="urn:microsoft.com/office/officeart/2005/8/layout/chevron2"/>
    <dgm:cxn modelId="{6D248B91-7C31-4DE8-B486-2DEEF18F1447}" type="presOf" srcId="{013114C5-3A5B-4CD8-805C-776ED36AD298}" destId="{27196E73-1856-40DB-A33F-14304D307961}" srcOrd="0" destOrd="0" presId="urn:microsoft.com/office/officeart/2005/8/layout/chevron2"/>
    <dgm:cxn modelId="{39DB7599-A5D8-49A2-8EB0-3A080DCDF5D9}" srcId="{5A2B51EB-CB62-4148-A095-6E7A2CE185DB}" destId="{ADA765A7-0435-4363-B659-6BE3682F8218}" srcOrd="1" destOrd="0" parTransId="{7F416BA8-A1DA-4142-BD08-11E017AD9D54}" sibTransId="{DA89777B-4ACF-4C1F-9D0C-BB0F952621FE}"/>
    <dgm:cxn modelId="{6BC64CA1-3104-489B-B392-E1710F9803F5}" srcId="{5A2B51EB-CB62-4148-A095-6E7A2CE185DB}" destId="{F857CD3B-E544-4FA3-B8F5-3ABD1251BAD7}" srcOrd="2" destOrd="0" parTransId="{AEB4BECF-FB8F-4230-AD45-1F08930F861F}" sibTransId="{CF064B47-2B1E-4338-901D-87240AE5215E}"/>
    <dgm:cxn modelId="{DC3D8AB6-8832-488F-B87E-6B426A8631D4}" srcId="{ADA765A7-0435-4363-B659-6BE3682F8218}" destId="{B75EAC88-0FEB-45F7-95A1-CF0138C0D93F}" srcOrd="0" destOrd="0" parTransId="{008BD94C-202B-4AC1-9023-729FFE57813A}" sibTransId="{E6A00A1B-C253-4C17-8751-F137A758E9F4}"/>
    <dgm:cxn modelId="{4EB30EB8-9BDA-4D0D-9D0B-AFFAACA94521}" type="presOf" srcId="{F857CD3B-E544-4FA3-B8F5-3ABD1251BAD7}" destId="{E40A3D8F-888D-4FFB-9573-C2BE68129217}" srcOrd="0" destOrd="0" presId="urn:microsoft.com/office/officeart/2005/8/layout/chevron2"/>
    <dgm:cxn modelId="{8A99D9C7-1B03-4855-BD29-0AE135C1E05F}" srcId="{BFBB97F8-3A05-48E9-A6D7-6E153B2E0AE6}" destId="{7C4FD07D-F8CA-450A-AF19-BE9D7DC02431}" srcOrd="0" destOrd="0" parTransId="{46776553-D5B0-4A22-8625-707306C3E264}" sibTransId="{ECDFAC98-E9E7-4D49-AC31-0E1C67395E39}"/>
    <dgm:cxn modelId="{3858E3E4-F156-4CC0-B224-A705D3EF77D4}" type="presOf" srcId="{BFBB97F8-3A05-48E9-A6D7-6E153B2E0AE6}" destId="{A03DD156-AD62-4AC6-AA03-0775495621E2}" srcOrd="0" destOrd="0" presId="urn:microsoft.com/office/officeart/2005/8/layout/chevron2"/>
    <dgm:cxn modelId="{B2DFF2F7-F19C-4CBB-B301-9DB67BB2BA97}" type="presParOf" srcId="{AC931A39-F611-40CB-8601-0559D3C744B6}" destId="{AB66C865-DBD8-4B3E-BCC4-49B6AC169FB1}" srcOrd="0" destOrd="0" presId="urn:microsoft.com/office/officeart/2005/8/layout/chevron2"/>
    <dgm:cxn modelId="{4AD5CE7F-4F73-4D10-8FE3-48065DD8AF1A}" type="presParOf" srcId="{AB66C865-DBD8-4B3E-BCC4-49B6AC169FB1}" destId="{A03DD156-AD62-4AC6-AA03-0775495621E2}" srcOrd="0" destOrd="0" presId="urn:microsoft.com/office/officeart/2005/8/layout/chevron2"/>
    <dgm:cxn modelId="{5E66CA91-9DE5-4523-91F3-A6A573E65E4E}" type="presParOf" srcId="{AB66C865-DBD8-4B3E-BCC4-49B6AC169FB1}" destId="{F3C8B74B-9149-4399-9178-A804A914569A}" srcOrd="1" destOrd="0" presId="urn:microsoft.com/office/officeart/2005/8/layout/chevron2"/>
    <dgm:cxn modelId="{CC6E2AAC-9968-45E6-B0FB-289E4A880FB7}" type="presParOf" srcId="{AC931A39-F611-40CB-8601-0559D3C744B6}" destId="{7A5D7CEB-5941-4F49-8229-C775204CF1FA}" srcOrd="1" destOrd="0" presId="urn:microsoft.com/office/officeart/2005/8/layout/chevron2"/>
    <dgm:cxn modelId="{08F7FF2A-6E64-4D4F-9A11-EBB5EB1CF5FD}" type="presParOf" srcId="{AC931A39-F611-40CB-8601-0559D3C744B6}" destId="{0D8E4BCF-78E0-4EB5-AEF4-1BBC8D984DB6}" srcOrd="2" destOrd="0" presId="urn:microsoft.com/office/officeart/2005/8/layout/chevron2"/>
    <dgm:cxn modelId="{1E9ED802-FBA8-4155-A027-FA8D192F00A7}" type="presParOf" srcId="{0D8E4BCF-78E0-4EB5-AEF4-1BBC8D984DB6}" destId="{47610961-7E3B-476B-B7E3-FEA334B874E4}" srcOrd="0" destOrd="0" presId="urn:microsoft.com/office/officeart/2005/8/layout/chevron2"/>
    <dgm:cxn modelId="{7D385B81-52E4-4180-A915-79BB6F62475F}" type="presParOf" srcId="{0D8E4BCF-78E0-4EB5-AEF4-1BBC8D984DB6}" destId="{0FF8A881-A6A5-4FE4-BB0F-0C754F5AC428}" srcOrd="1" destOrd="0" presId="urn:microsoft.com/office/officeart/2005/8/layout/chevron2"/>
    <dgm:cxn modelId="{99D64894-5863-4904-81BF-463954D707D9}" type="presParOf" srcId="{AC931A39-F611-40CB-8601-0559D3C744B6}" destId="{E1B51028-5D8C-474A-AF62-B982ACEC760E}" srcOrd="3" destOrd="0" presId="urn:microsoft.com/office/officeart/2005/8/layout/chevron2"/>
    <dgm:cxn modelId="{687A7134-557F-46D2-95D9-EB3EC58C22B2}" type="presParOf" srcId="{AC931A39-F611-40CB-8601-0559D3C744B6}" destId="{D15BA668-31DA-466B-AE7B-23AC6B7E70A9}" srcOrd="4" destOrd="0" presId="urn:microsoft.com/office/officeart/2005/8/layout/chevron2"/>
    <dgm:cxn modelId="{CA3FBFCC-7CF6-40B6-912F-9C49B03846E1}" type="presParOf" srcId="{D15BA668-31DA-466B-AE7B-23AC6B7E70A9}" destId="{E40A3D8F-888D-4FFB-9573-C2BE68129217}" srcOrd="0" destOrd="0" presId="urn:microsoft.com/office/officeart/2005/8/layout/chevron2"/>
    <dgm:cxn modelId="{2AF7ECA3-B62B-4617-AD51-091F55085501}" type="presParOf" srcId="{D15BA668-31DA-466B-AE7B-23AC6B7E70A9}" destId="{27196E73-1856-40DB-A33F-14304D3079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DD156-AD62-4AC6-AA03-0775495621E2}">
      <dsp:nvSpPr>
        <dsp:cNvPr id="0" name=""/>
        <dsp:cNvSpPr/>
      </dsp:nvSpPr>
      <dsp:spPr>
        <a:xfrm rot="5400000">
          <a:off x="-142557" y="144970"/>
          <a:ext cx="950380" cy="6652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latin typeface="Arial" pitchFamily="34" charset="0"/>
              <a:cs typeface="Arial" pitchFamily="34" charset="0"/>
            </a:rPr>
            <a:t>A</a:t>
          </a:r>
        </a:p>
      </dsp:txBody>
      <dsp:txXfrm rot="-5400000">
        <a:off x="0" y="335046"/>
        <a:ext cx="665266" cy="285114"/>
      </dsp:txXfrm>
    </dsp:sp>
    <dsp:sp modelId="{F3C8B74B-9149-4399-9178-A804A914569A}">
      <dsp:nvSpPr>
        <dsp:cNvPr id="0" name=""/>
        <dsp:cNvSpPr/>
      </dsp:nvSpPr>
      <dsp:spPr>
        <a:xfrm rot="5400000">
          <a:off x="3082035" y="-2414355"/>
          <a:ext cx="618072" cy="5451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800" kern="1200" dirty="0">
              <a:latin typeface="Arial" pitchFamily="34" charset="0"/>
              <a:cs typeface="Arial" pitchFamily="34" charset="0"/>
            </a:rPr>
            <a:t>Không, vì thầy chưa làm rõ ai mắc lỗi nặng hơn</a:t>
          </a:r>
        </a:p>
      </dsp:txBody>
      <dsp:txXfrm rot="-5400000">
        <a:off x="665266" y="32586"/>
        <a:ext cx="5421438" cy="557728"/>
      </dsp:txXfrm>
    </dsp:sp>
    <dsp:sp modelId="{47610961-7E3B-476B-B7E3-FEA334B874E4}">
      <dsp:nvSpPr>
        <dsp:cNvPr id="0" name=""/>
        <dsp:cNvSpPr/>
      </dsp:nvSpPr>
      <dsp:spPr>
        <a:xfrm rot="5400000">
          <a:off x="-142557" y="886566"/>
          <a:ext cx="950380" cy="665266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latin typeface="Arial" pitchFamily="34" charset="0"/>
              <a:cs typeface="Arial" pitchFamily="34" charset="0"/>
            </a:rPr>
            <a:t>B</a:t>
          </a:r>
        </a:p>
      </dsp:txBody>
      <dsp:txXfrm rot="-5400000">
        <a:off x="0" y="1076642"/>
        <a:ext cx="665266" cy="285114"/>
      </dsp:txXfrm>
    </dsp:sp>
    <dsp:sp modelId="{0FF8A881-A6A5-4FE4-BB0F-0C754F5AC428}">
      <dsp:nvSpPr>
        <dsp:cNvPr id="0" name=""/>
        <dsp:cNvSpPr/>
      </dsp:nvSpPr>
      <dsp:spPr>
        <a:xfrm rot="5400000">
          <a:off x="3082198" y="-1672921"/>
          <a:ext cx="617747" cy="5451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800" kern="1200" dirty="0">
              <a:latin typeface="Arial" pitchFamily="34" charset="0"/>
              <a:cs typeface="Arial" pitchFamily="34" charset="0"/>
            </a:rPr>
            <a:t>Có, vì thầy đã hướng suy nghĩ của học sinh vào việc cứu cây hoa.</a:t>
          </a:r>
        </a:p>
      </dsp:txBody>
      <dsp:txXfrm rot="-5400000">
        <a:off x="665267" y="774166"/>
        <a:ext cx="5421454" cy="557435"/>
      </dsp:txXfrm>
    </dsp:sp>
    <dsp:sp modelId="{E40A3D8F-888D-4FFB-9573-C2BE68129217}">
      <dsp:nvSpPr>
        <dsp:cNvPr id="0" name=""/>
        <dsp:cNvSpPr/>
      </dsp:nvSpPr>
      <dsp:spPr>
        <a:xfrm rot="5400000">
          <a:off x="-142557" y="1628162"/>
          <a:ext cx="950380" cy="665266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latin typeface="Arial" pitchFamily="34" charset="0"/>
              <a:cs typeface="Arial" pitchFamily="34" charset="0"/>
            </a:rPr>
            <a:t>C</a:t>
          </a:r>
        </a:p>
      </dsp:txBody>
      <dsp:txXfrm rot="-5400000">
        <a:off x="0" y="1818238"/>
        <a:ext cx="665266" cy="285114"/>
      </dsp:txXfrm>
    </dsp:sp>
    <dsp:sp modelId="{27196E73-1856-40DB-A33F-14304D307961}">
      <dsp:nvSpPr>
        <dsp:cNvPr id="0" name=""/>
        <dsp:cNvSpPr/>
      </dsp:nvSpPr>
      <dsp:spPr>
        <a:xfrm rot="5400000">
          <a:off x="3082198" y="-931325"/>
          <a:ext cx="617747" cy="5451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800" kern="1200" dirty="0">
              <a:latin typeface="Arial" pitchFamily="34" charset="0"/>
              <a:cs typeface="Arial" pitchFamily="34" charset="0"/>
            </a:rPr>
            <a:t>Có, vì thầy tránh cho Huy và Lân phải tranh cãi xem ai có lỗi.</a:t>
          </a:r>
        </a:p>
      </dsp:txBody>
      <dsp:txXfrm rot="-5400000">
        <a:off x="665267" y="1515762"/>
        <a:ext cx="5421454" cy="557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59E84-8BA9-4735-802B-4BDED00FA282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9D8B6-9352-4129-B7D2-781B4120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9D8B6-9352-4129-B7D2-781B4120E8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5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8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2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2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0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2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7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1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E29B-9062-4A6B-AAB4-F76E875876B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microsoft.com/office/2007/relationships/hdphoto" Target="../media/hdphoto1.wdp"/><Relationship Id="rId12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gif"/><Relationship Id="rId5" Type="http://schemas.openxmlformats.org/officeDocument/2006/relationships/slide" Target="slide5.xml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wav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.xml"/><Relationship Id="rId4" Type="http://schemas.openxmlformats.org/officeDocument/2006/relationships/audio" Target="../media/media2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wav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.xml"/><Relationship Id="rId4" Type="http://schemas.openxmlformats.org/officeDocument/2006/relationships/audio" Target="../media/media2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wav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.xml"/><Relationship Id="rId4" Type="http://schemas.openxmlformats.org/officeDocument/2006/relationships/audio" Target="../media/media2.wav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762000" y="959784"/>
            <a:ext cx="6248400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  <a:t>CHÀO MỪNG CÁC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  <a:t> ĐẾN VỚI TIẾT HỌC!</a:t>
            </a:r>
            <a:endParaRPr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1752600" y="2814518"/>
            <a:ext cx="3080427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69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21233"/>
            <a:ext cx="3505200" cy="2201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1981200" cy="231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9228"/>
            <a:ext cx="1046223" cy="1147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0003" y="1581150"/>
            <a:ext cx="3585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3587868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95600" y="-19050"/>
            <a:ext cx="3048000" cy="571500"/>
          </a:xfrm>
        </p:spPr>
        <p:txBody>
          <a:bodyPr>
            <a:normAutofit fontScale="90000"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Chậu hoa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438150"/>
            <a:ext cx="8534400" cy="470535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1.Giờ ra chơi, thầy giáo vừa kịp viết lên bảng mấy chữ mẫu cho tiết sau thì nghe tiếng “rầm” ngoài hành lang.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Nhóm học trò nhao nhao: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- Bạn Huy làm vỡ chậu hoa.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Cậu bé Huy buồn bã: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- Em xin lỗi thầy. Nhưng lại bạn Lân đẩy em đấy ạ.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- Thưa thầy, em chỉ va vào bạn thôi. - Lân nói.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2. Thầy giáo nâng cây hoa lên, nói: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– Trước hết, phải cứu cây hoa đã!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Rồi thầy hỏi: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- Các em thử nghĩ xem, nếu cây hoa biết nói, nó sẽ nói gì với các em? Nhiều ý kiến được đưa ra: “Các bạn có thương tôi không?”, “Tôi sẽ không nở hoa được nữa!”,…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Thầy giáo mỉm cười: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- Các em mang chiếc xô nhựa đến đây, trồng tạm cây hoa vào đó. Ngày mai, ta sẽ tìm cho nó một cái chậu mới. Được không nào?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Nghe thầy nói, Lân cũng nhận lỗi. Lên xin lỗi thầy và các bạn.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3. Sau hồi trống vào lớp, cây hoa đã được nằm trong xô nhựa. Ngày mai, nó sẽ được đặt vào một chiếc chậu mới.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Theo A-mô-na-svi-li (Vũ Nho Dịch)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20588" r="91176"/>
                    </a14:imgEffect>
                  </a14:imgLayer>
                </a14:imgProps>
              </a:ext>
            </a:extLst>
          </a:blip>
          <a:srcRect l="11765" t="2728"/>
          <a:stretch/>
        </p:blipFill>
        <p:spPr>
          <a:xfrm>
            <a:off x="5916592" y="1009650"/>
            <a:ext cx="1897789" cy="1692195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39431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95600" y="209550"/>
            <a:ext cx="3048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Chậu hoa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1029484"/>
            <a:ext cx="83820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1.Giờ ra chơi, thầy giáo vừa kịp viết lên bảng mấy chữ mẫu cho tiết sau thì nghe tiếng “rầm” ngoài hành lang.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Nhóm học trò nhao nhao: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- Bạn Huy làm vỡ chậu hoa.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Cậu bé Huy buồn bã 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- Em xin lỗi thầy. Nhưng lại bạn Lân đẩy em đấy ạ.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- Thưa thầy, em chỉ va vào bạn thôi. - Lân nói.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44319" y="1387231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hành lang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5554" y="1848894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nhao nhao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700" y="4171950"/>
            <a:ext cx="8458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2300" b="1" dirty="0">
                <a:latin typeface="Arial" pitchFamily="34" charset="0"/>
                <a:cs typeface="Arial" pitchFamily="34" charset="0"/>
              </a:rPr>
              <a:t>Giờ ra chơi, thầy giáo vừa kịp viết lên bảng mấy chữ mẫu cho tiết sau thì nghe tiếng “rầm” ngoài hành lang.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34159" y="4171950"/>
            <a:ext cx="156882" cy="41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55718" y="4582910"/>
            <a:ext cx="156882" cy="41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620000" y="4596570"/>
            <a:ext cx="156882" cy="41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541559" y="4596570"/>
            <a:ext cx="156882" cy="41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05000" y="2724357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buồn bã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520700" y="104775"/>
            <a:ext cx="1624854" cy="781050"/>
          </a:xfrm>
          <a:prstGeom prst="flowChartTerminator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LUYỆN ĐỌC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634592"/>
            <a:ext cx="2057400" cy="164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9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1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52400" y="438150"/>
            <a:ext cx="8991600" cy="470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vi-VN" sz="1800" dirty="0">
                <a:latin typeface="Arial" pitchFamily="34" charset="0"/>
                <a:cs typeface="Arial" pitchFamily="34" charset="0"/>
              </a:rPr>
              <a:t>2. Thầy giáo nâng cây hoa lên, nói: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1800" dirty="0">
                <a:latin typeface="Arial" pitchFamily="34" charset="0"/>
                <a:cs typeface="Arial" pitchFamily="34" charset="0"/>
              </a:rPr>
              <a:t>– Trước hết, phải cứu cây hoa đã!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1800" dirty="0">
                <a:latin typeface="Arial" pitchFamily="34" charset="0"/>
                <a:cs typeface="Arial" pitchFamily="34" charset="0"/>
              </a:rPr>
              <a:t>Rồi thầy hỏi: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000" dirty="0">
                <a:latin typeface="Arial" pitchFamily="34" charset="0"/>
                <a:cs typeface="Arial" pitchFamily="34" charset="0"/>
              </a:rPr>
              <a:t>- Các em thử nghĩ xem, nếu cây hoa biết nói, nó sẽ nói gì với các em? Nhiều ý kiến được đưa ra: “Các bạn có thương tôi không?”, “Tôi sẽ không nở hoa được nữa!”,…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000" dirty="0">
                <a:latin typeface="Arial" pitchFamily="34" charset="0"/>
                <a:cs typeface="Arial" pitchFamily="34" charset="0"/>
              </a:rPr>
              <a:t>Thầy giáo mỉm cười: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000" dirty="0">
                <a:latin typeface="Arial" pitchFamily="34" charset="0"/>
                <a:cs typeface="Arial" pitchFamily="34" charset="0"/>
              </a:rPr>
              <a:t>- Các em mang chiếc xô nhựa đến đây, trồng tạm cây hoa vào đó. Ngày mai, ta sẽ tìm cho nó một cái chậu mới. Được không nào?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vi-VN" sz="2000" dirty="0">
                <a:latin typeface="Arial" pitchFamily="34" charset="0"/>
                <a:cs typeface="Arial" pitchFamily="34" charset="0"/>
              </a:rPr>
              <a:t>Nghe thầy nói, Lân cũng nhận lỗi. Lên xin lỗi thầy và các bạn.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000" dirty="0">
                <a:latin typeface="Arial" pitchFamily="34" charset="0"/>
                <a:cs typeface="Arial" pitchFamily="34" charset="0"/>
              </a:rPr>
              <a:t>3. Sau hồi trống vào lớp, cây hoa đã được nằm trong xô nhựa. Ngày mai, nó sẽ được đặt vào một chiếc chậu mới.</a:t>
            </a:r>
          </a:p>
          <a:p>
            <a:pPr marL="0" indent="0" algn="r">
              <a:spcBef>
                <a:spcPts val="600"/>
              </a:spcBef>
              <a:buFont typeface="Arial" pitchFamily="34" charset="0"/>
              <a:buNone/>
            </a:pPr>
            <a:r>
              <a:rPr lang="vi-VN" sz="2000" dirty="0">
                <a:latin typeface="Arial" pitchFamily="34" charset="0"/>
                <a:cs typeface="Arial" pitchFamily="34" charset="0"/>
              </a:rPr>
              <a:t>Theo A-mô-na-svi-li (Vũ Nho Dịch)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1800" y="3409950"/>
            <a:ext cx="1083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nhận lỗi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8703" y="3792399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hồi trống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20588" r="91176"/>
                    </a14:imgEffect>
                  </a14:imgLayer>
                </a14:imgProps>
              </a:ext>
            </a:extLst>
          </a:blip>
          <a:srcRect l="11765" t="2728"/>
          <a:stretch/>
        </p:blipFill>
        <p:spPr>
          <a:xfrm>
            <a:off x="6096000" y="209550"/>
            <a:ext cx="1235490" cy="1101645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330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95600" y="-12526"/>
            <a:ext cx="3048000" cy="571500"/>
          </a:xfrm>
        </p:spPr>
        <p:txBody>
          <a:bodyPr>
            <a:norm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Chậu hoa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438150"/>
            <a:ext cx="8534400" cy="470535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1.Giờ ra chơi, thầy giáo vừa kịp viết lên bảng mấy chữ mẫu cho tiết sau thì nghe tiếng “rầm” ngoài hành lang.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Nhóm học trò nhao nhao: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- Bạn Huy làm vỡ chậu hoa.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Cậu bé Huy buồn bã: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- Em xin lỗi thầy. Nhưng lại bạn Lân đẩy em đấy ạ.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- Thưa thầy, em chỉ va vào bạn thôi. - Lân nói.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2. Thầy giáo nâng cây hoa lên, nói: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– Trước hết, phải cứu cây hoa đã!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Rồi thầy hỏi: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- Các em thử nghĩ xem, nếu cây hoa biết nói, nó sẽ nói gì với các em? Nhiều ý kiến được đưa ra: “Các bạn có thương tôi không?”, “Tôi sẽ không nở hoa được nữa!”,…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Thầy giáo mỉm cười: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- Các em mang chiếc xô nhựa đến đây, trồng tạm cây hoa vào đó. Ngày mai, ta sẽ tìm cho nó một cái chậu mới. Được không nào?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Nghe thầy nói, Lân cũng nhận lỗi. Lên xin lỗi thầy và các bạn.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3. Sau hồi trống vào lớp, cây hoa đã được nằm trong xô nhựa. Ngày mai, nó sẽ được đặt vào một chiếc chậu mới.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Theo A-mô-na-svi-li (Vũ Nho Dịch)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5780" y="470862"/>
            <a:ext cx="0" cy="16436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2266950"/>
            <a:ext cx="0" cy="216189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5780" y="4477062"/>
            <a:ext cx="0" cy="45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64680" y="425564"/>
            <a:ext cx="279604" cy="2671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00768" y="2222134"/>
            <a:ext cx="273858" cy="2516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228600" y="4428849"/>
            <a:ext cx="273858" cy="2516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</a:t>
            </a:r>
            <a:endParaRPr lang="vi-V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5638800" y="1604273"/>
            <a:ext cx="2057400" cy="677905"/>
          </a:xfrm>
          <a:prstGeom prst="flowChartTerminator">
            <a:avLst/>
          </a:prstGeom>
          <a:solidFill>
            <a:srgbClr val="DA180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5181600" y="1374785"/>
            <a:ext cx="3200400" cy="892165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ĐỌC CHIA LÀM MẤY ĐOẠN</a:t>
            </a:r>
          </a:p>
        </p:txBody>
      </p:sp>
    </p:spTree>
    <p:extLst>
      <p:ext uri="{BB962C8B-B14F-4D97-AF65-F5344CB8AC3E}">
        <p14:creationId xmlns:p14="http://schemas.microsoft.com/office/powerpoint/2010/main" val="29030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95600" y="-19050"/>
            <a:ext cx="3048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Chậu hoa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438150"/>
            <a:ext cx="8534400" cy="470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1.Giờ ra chơi, thầy giáo vừa kịp viết lên bảng mấy chữ mẫu cho tiết sau thì nghe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tiếng “rầm” ngoài hành lang.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Nhóm học trò nhao nhao: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- Bạn Huy làm vỡ chậu hoa.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Cậu bé Huy buồn bã: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- Em xin lỗi thầy. Nhưng lại bạn Lân đẩy em đấy ạ.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- Thưa thầy, em chỉ va vào bạn thôi. - Lân nói.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2. Thầy giáo nâng cây hoa lên, nói: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– Trước hết, phải cứu cây hoa đã!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Rồi thầy hỏi: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- Các em thử nghĩ xem, nếu cây hoa biết nói, nó sẽ nói gì với các em? Nhiều ý kiến được đưa ra: “Các bạn có thương tôi không?”, “Tôi sẽ không nở hoa được nữa!”,…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Thầy giáo mỉm cười: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- Các em mang chiếc xô nhựa đến đây, trồng tạm cây hoa vào đó. Ngày mai, ta sẽ tìm cho nó một cái chậu mới. Được không nào?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Nghe thầy nói, Lân cũng nhận lỗi. Lên xin lỗi thầy và các bạn.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3. Sau hồi trống vào lớp, cây hoa đã được nằm trong xô nhựa. Ngày mai, nó sẽ được đặt vào một chiếc chậu mới.</a:t>
            </a: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>
                <a:latin typeface="Arial" pitchFamily="34" charset="0"/>
                <a:cs typeface="Arial" pitchFamily="34" charset="0"/>
              </a:rPr>
              <a:t>Theo A-mô-na-svi-li (Vũ Nho Dịch)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7149353" y="57150"/>
            <a:ext cx="1981200" cy="762000"/>
          </a:xfrm>
          <a:prstGeom prst="flowChartTerminator">
            <a:avLst/>
          </a:prstGeom>
          <a:solidFill>
            <a:srgbClr val="DA180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17499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47750"/>
            <a:ext cx="1981200" cy="231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1428750"/>
            <a:ext cx="3966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894195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1428750"/>
            <a:ext cx="502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ĐỌC HIỂU</a:t>
            </a:r>
            <a:endParaRPr lang="en-US" sz="66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599" y="1127742"/>
            <a:ext cx="6593563" cy="980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Khi thầy giáo đang viết bài thì nghe tiếng “rầm” ngoài hành lang do bạn Huy làm vỡ chậu hoa.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9901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Chuyện gì xả ra ngoài hành lang khi thầy giáo đang viết bài?</a:t>
            </a:r>
          </a:p>
        </p:txBody>
      </p:sp>
      <p:sp>
        <p:nvSpPr>
          <p:cNvPr id="5" name="Rectangle 4"/>
          <p:cNvSpPr/>
          <p:nvPr/>
        </p:nvSpPr>
        <p:spPr>
          <a:xfrm>
            <a:off x="965200" y="2406917"/>
            <a:ext cx="734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Thầy giáo nói gì với nhóm học trò đang vây quanh?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9267" y="3444103"/>
            <a:ext cx="513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“Trước hết, phải cứu cây hoa đã!”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9267" y="3905767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“Các em thử nghĩ xem, nếu cây hoa biết nói, nó sẽ nói gì với các em.”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20588" r="91176"/>
                    </a14:imgEffect>
                  </a14:imgLayer>
                </a14:imgProps>
              </a:ext>
            </a:extLst>
          </a:blip>
          <a:srcRect l="11765" t="2728"/>
          <a:stretch/>
        </p:blipFill>
        <p:spPr>
          <a:xfrm>
            <a:off x="7584163" y="1127742"/>
            <a:ext cx="1290873" cy="115102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3104" r="-1482" b="13334"/>
          <a:stretch/>
        </p:blipFill>
        <p:spPr>
          <a:xfrm>
            <a:off x="213704" y="265710"/>
            <a:ext cx="1001014" cy="736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3104" r="-1482" b="13334"/>
          <a:stretch/>
        </p:blipFill>
        <p:spPr>
          <a:xfrm>
            <a:off x="191292" y="2501548"/>
            <a:ext cx="1001014" cy="7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85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951" y="152101"/>
            <a:ext cx="763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Các bạn trong lớp tưởng tượng cây hoa nói gì?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4006" y="623069"/>
            <a:ext cx="619307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Các bạn có thương tôi không?”</a:t>
            </a:r>
          </a:p>
          <a:p>
            <a:pPr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“Tôi sẽ không nở hoa được nữa!”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509381"/>
            <a:ext cx="8039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Em có thích cách giải quyết sự việc của thầy giáo không? Chọn câu trả lời của em: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02872931"/>
              </p:ext>
            </p:extLst>
          </p:nvPr>
        </p:nvGraphicFramePr>
        <p:xfrm>
          <a:off x="2265122" y="2495550"/>
          <a:ext cx="6116877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Facts] Tin theo những &amp;quot;kỹ năng sinh tồn dởm&amp;quot; này có thể khiến anh em đánh  đổi bằng tính mạng | Tinh tế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3562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3104" r="-1482" b="13334"/>
          <a:stretch/>
        </p:blipFill>
        <p:spPr>
          <a:xfrm>
            <a:off x="12843" y="2424"/>
            <a:ext cx="1001014" cy="736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3104" r="-1482" b="13334"/>
          <a:stretch/>
        </p:blipFill>
        <p:spPr>
          <a:xfrm>
            <a:off x="0" y="1414204"/>
            <a:ext cx="1001014" cy="7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/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95350"/>
            <a:ext cx="4986708" cy="2499758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61" y="509588"/>
            <a:ext cx="1199842" cy="1295012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402" y="442492"/>
            <a:ext cx="930785" cy="1149504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628" y="2924890"/>
            <a:ext cx="3862365" cy="948473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62793" y="1849029"/>
            <a:ext cx="657131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489617" y="1632566"/>
            <a:ext cx="465077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6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Microsoft YaHei" panose="020B0503020204020204" charset="-122"/>
                <a:cs typeface="Arial" pitchFamily="34" charset="0"/>
              </a:rPr>
              <a:t>Khởi động</a:t>
            </a:r>
            <a:endParaRPr lang="en-US" altLang="zh-CN" sz="6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Microsoft YaHei" panose="020B050302020402020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504950"/>
            <a:ext cx="6248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cap="none" spc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0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05000" y="2495550"/>
            <a:ext cx="3657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Em xin lỗi thầy.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884329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Tìm lời xin lỗi của Huy trong câu chuyện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92" b="84505" l="18960" r="50366">
                        <a14:foregroundMark x1="46925" y1="27344" x2="47657" y2="36979"/>
                        <a14:foregroundMark x1="44583" y1="33594" x2="45168" y2="39844"/>
                        <a14:foregroundMark x1="42533" y1="38802" x2="42972" y2="41927"/>
                      </a14:backgroundRemoval>
                    </a14:imgEffect>
                  </a14:imgLayer>
                </a14:imgProps>
              </a:ext>
            </a:extLst>
          </a:blip>
          <a:srcRect l="18960" t="20834" r="49415" b="15624"/>
          <a:stretch/>
        </p:blipFill>
        <p:spPr>
          <a:xfrm>
            <a:off x="5867400" y="1848029"/>
            <a:ext cx="2590801" cy="2926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3104" r="-1482" b="13334"/>
          <a:stretch/>
        </p:blipFill>
        <p:spPr>
          <a:xfrm>
            <a:off x="152400" y="666750"/>
            <a:ext cx="1386496" cy="101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2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7158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Sau khi nghe thầy nói, Lân đã nhận ra lỗi của mình. Theo em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b) Lân xin lỗi như thế nào?</a:t>
            </a:r>
          </a:p>
          <a:p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vi-VN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vi-VN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c) Người được Lân xin lỗi sẽ nói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142" y="1581150"/>
            <a:ext cx="8617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Lân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năn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230" y="3328541"/>
            <a:ext cx="8305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Lân cậu cẩn thận hơn nhé! Không sao! Ổn cả rồi.</a:t>
            </a:r>
          </a:p>
        </p:txBody>
      </p:sp>
    </p:spTree>
    <p:extLst>
      <p:ext uri="{BB962C8B-B14F-4D97-AF65-F5344CB8AC3E}">
        <p14:creationId xmlns:p14="http://schemas.microsoft.com/office/powerpoint/2010/main" val="30515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95600" y="133350"/>
            <a:ext cx="3048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Chậu hoa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52425" y="704850"/>
            <a:ext cx="813435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1.Giờ ra chơi, thầy giáo vừa kịp viết lên bảng mấy chữ mẫu cho tiết sau thì nghe tiếng “rầm” ngoài hành lang.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Nhóm học trò nhao nhao: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- Bạn Huy làm vỡ chậu hoa.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Cậu bé Huy buồn bã: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- Em xin lỗi thầy. Nhưng lại bạn Lân đẩy em đấy ạ.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- Thưa thầy, em chỉ va vào bạn thôi. - Lân nói.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04950"/>
            <a:ext cx="3381375" cy="195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7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57150"/>
            <a:ext cx="8534400" cy="470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vi-VN" sz="2200" dirty="0">
                <a:latin typeface="Arial" pitchFamily="34" charset="0"/>
                <a:cs typeface="Arial" pitchFamily="34" charset="0"/>
              </a:rPr>
              <a:t>2. Thầy giáo nâng cây hoa lên, nói: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vi-VN" sz="2200" dirty="0">
                <a:latin typeface="Arial" pitchFamily="34" charset="0"/>
                <a:cs typeface="Arial" pitchFamily="34" charset="0"/>
              </a:rPr>
              <a:t>– Trước hết, phải cứu cây hoa đã!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vi-VN" sz="2200" dirty="0">
                <a:latin typeface="Arial" pitchFamily="34" charset="0"/>
                <a:cs typeface="Arial" pitchFamily="34" charset="0"/>
              </a:rPr>
              <a:t>Rồi thầy hỏi: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>
                <a:latin typeface="Arial" pitchFamily="34" charset="0"/>
                <a:cs typeface="Arial" pitchFamily="34" charset="0"/>
              </a:rPr>
              <a:t>- Các em thử nghĩ xem, nếu cây hoa biết nói, nó sẽ nói gì với các em? Nhiều ý kiến được đưa ra: “Các bạn có thương tôi không?”, “Tôi sẽ không nở hoa được nữa!”,…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>
                <a:latin typeface="Arial" pitchFamily="34" charset="0"/>
                <a:cs typeface="Arial" pitchFamily="34" charset="0"/>
              </a:rPr>
              <a:t>Thầy giáo mỉm cười: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>
                <a:latin typeface="Arial" pitchFamily="34" charset="0"/>
                <a:cs typeface="Arial" pitchFamily="34" charset="0"/>
              </a:rPr>
              <a:t>- Các em mang chiếc xô nhựa đến đây, trồng tạm cây hoa vào đó. Ngày mai, ta sẽ tìm cho nó một cái chậu mới. Được không nào?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>
                <a:latin typeface="Arial" pitchFamily="34" charset="0"/>
                <a:cs typeface="Arial" pitchFamily="34" charset="0"/>
              </a:rPr>
              <a:t>Nghe thầy nói, Lân cũng nhận lỗi. Lên xin lỗi thầy và các bạn.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>
                <a:latin typeface="Arial" pitchFamily="34" charset="0"/>
                <a:cs typeface="Arial" pitchFamily="34" charset="0"/>
              </a:rPr>
              <a:t>3. Sau hồi trống vào lớp, cây hoa đã được nằm trong xô nhựa. Ngày mai, nó sẽ được đặt vào một chiếc chậu mới.</a:t>
            </a:r>
          </a:p>
          <a:p>
            <a:pPr marL="0" indent="0" algn="r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>
                <a:latin typeface="Arial" pitchFamily="34" charset="0"/>
                <a:cs typeface="Arial" pitchFamily="34" charset="0"/>
              </a:rPr>
              <a:t>Theo A-mô-na-svi-li (Vũ Nho Dịch)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20588" r="91176"/>
                    </a14:imgEffect>
                  </a14:imgLayer>
                </a14:imgProps>
              </a:ext>
            </a:extLst>
          </a:blip>
          <a:srcRect l="11765" t="2728"/>
          <a:stretch/>
        </p:blipFill>
        <p:spPr>
          <a:xfrm>
            <a:off x="6553200" y="0"/>
            <a:ext cx="1495514" cy="1333500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513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09550"/>
            <a:ext cx="4114800" cy="762000"/>
          </a:xfrm>
        </p:spPr>
        <p:txBody>
          <a:bodyPr>
            <a:noAutofit/>
          </a:bodyPr>
          <a:lstStyle/>
          <a:p>
            <a:r>
              <a:rPr lang="en-US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</a:t>
            </a:r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dò</a:t>
            </a:r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476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2038350"/>
            <a:ext cx="5791200" cy="762000"/>
          </a:xfrm>
        </p:spPr>
        <p:txBody>
          <a:bodyPr>
            <a:noAutofit/>
          </a:bodyPr>
          <a:lstStyle/>
          <a:p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Cảm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ơn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đã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 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dõi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60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77324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vi-VN" sz="72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vi-VN" sz="7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vi-VN" sz="72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vi-VN" sz="7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vi-VN" sz="72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vi-VN" sz="7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4600" y="67889"/>
            <a:ext cx="1159669" cy="121920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9934" r="6340" b="20221"/>
          <a:stretch/>
        </p:blipFill>
        <p:spPr>
          <a:xfrm>
            <a:off x="3200400" y="3169046"/>
            <a:ext cx="1965021" cy="1318912"/>
          </a:xfrm>
          <a:prstGeom prst="round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75903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ạo Hiệu Ứng Bướm Bay Trong Blog 360Pl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07" y="-40636"/>
            <a:ext cx="533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6190" r="7999" b="6572"/>
          <a:stretch/>
        </p:blipFill>
        <p:spPr>
          <a:xfrm>
            <a:off x="717935" y="3197529"/>
            <a:ext cx="1775660" cy="1835784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2752475" y="3007439"/>
            <a:ext cx="1131518" cy="992010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4058667" y="3619416"/>
            <a:ext cx="1131518" cy="99201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5509950" y="3067811"/>
            <a:ext cx="1131518" cy="992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54475" r="9333" b="5715"/>
          <a:stretch/>
        </p:blipFill>
        <p:spPr>
          <a:xfrm>
            <a:off x="754998" y="4214636"/>
            <a:ext cx="1715537" cy="837727"/>
          </a:xfrm>
          <a:prstGeom prst="rect">
            <a:avLst/>
          </a:prstGeom>
        </p:spPr>
      </p:pic>
      <p:pic>
        <p:nvPicPr>
          <p:cNvPr id="1026" name="Picture 2" descr="PHIM ẤN ĐỘ ĐẶC SẮC TOI,THAPKI: bươm bướm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7" y="2661747"/>
            <a:ext cx="1210805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rId12" action="ppaction://hlinksldjump"/>
          </p:cNvPr>
          <p:cNvSpPr/>
          <p:nvPr/>
        </p:nvSpPr>
        <p:spPr>
          <a:xfrm>
            <a:off x="8229600" y="3422355"/>
            <a:ext cx="718159" cy="53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8" y="1114613"/>
            <a:ext cx="4762500" cy="2676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00" y="1859265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7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9753E-6 L -0.23559 0.108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16962 1.11022E-16 C -0.24566 1.11022E-16 -0.33906 0.01142 -0.33906 0.02068 L -0.33906 0.04136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2" y="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21962 -2.59259E-6 C -0.3184 -2.59259E-6 -0.43906 0.02315 -0.43906 0.04198 L -0.43906 0.08488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17" y="57150"/>
            <a:ext cx="8534400" cy="1015663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chi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vắng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lặng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3317" y="1184254"/>
            <a:ext cx="8534400" cy="40011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Tiếng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trống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dội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559" y="1746199"/>
            <a:ext cx="8534400" cy="40011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Sân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ngập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tràn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niềm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vui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tiếng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đùa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khắp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sân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trường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559" y="2379612"/>
            <a:ext cx="8534400" cy="40011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C.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Tiếng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tiếng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phấn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bảng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397" y="2936818"/>
            <a:ext cx="8534400" cy="707886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D.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Trong lớp, bảng đen mơ về phấn trắng. Ngoài sân trường vắng lặng, chỉ nghe tiếng thì thầm cùng bóng cây.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1524000" y="3664198"/>
            <a:ext cx="1131518" cy="992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4569648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3067833" y="3637140"/>
            <a:ext cx="1131518" cy="9920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4734316" y="3665842"/>
            <a:ext cx="1131518" cy="9920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6228567" y="3664198"/>
            <a:ext cx="1131518" cy="992010"/>
          </a:xfrm>
          <a:prstGeom prst="rect">
            <a:avLst/>
          </a:prstGeom>
        </p:spPr>
      </p:pic>
      <p:pic>
        <p:nvPicPr>
          <p:cNvPr id="18" name="dung-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3035104"/>
            <a:ext cx="609600" cy="609600"/>
          </a:xfrm>
          <a:prstGeom prst="rect">
            <a:avLst/>
          </a:prstGeom>
        </p:spPr>
      </p:pic>
      <p:pic>
        <p:nvPicPr>
          <p:cNvPr id="19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1841509"/>
            <a:ext cx="609600" cy="609600"/>
          </a:xfrm>
          <a:prstGeom prst="rect">
            <a:avLst/>
          </a:prstGeom>
        </p:spPr>
      </p:pic>
      <p:pic>
        <p:nvPicPr>
          <p:cNvPr id="20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805" y="1384309"/>
            <a:ext cx="609600" cy="609600"/>
          </a:xfrm>
          <a:prstGeom prst="rect">
            <a:avLst/>
          </a:prstGeom>
        </p:spPr>
      </p:pic>
      <p:pic>
        <p:nvPicPr>
          <p:cNvPr id="22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8005" y="765036"/>
            <a:ext cx="609600" cy="609600"/>
          </a:xfrm>
          <a:prstGeom prst="rect">
            <a:avLst/>
          </a:prstGeom>
        </p:spPr>
      </p:pic>
      <p:pic>
        <p:nvPicPr>
          <p:cNvPr id="24" name="Picture 2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61" y="4117214"/>
            <a:ext cx="1023872" cy="1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66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3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0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207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17" y="57150"/>
            <a:ext cx="8534400" cy="120032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mời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580" y="1504950"/>
            <a:ext cx="2961883" cy="65883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đen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6239" y="2574725"/>
            <a:ext cx="2961883" cy="65883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6239" y="1581150"/>
            <a:ext cx="2961883" cy="738664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trường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580" y="2578953"/>
            <a:ext cx="2961883" cy="66120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B. Tiếng trống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1524000" y="3664198"/>
            <a:ext cx="1131518" cy="992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4569648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6192033" y="3665842"/>
            <a:ext cx="1131518" cy="992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4734316" y="3665842"/>
            <a:ext cx="1131518" cy="9920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3067833" y="3627298"/>
            <a:ext cx="1131518" cy="992010"/>
          </a:xfrm>
          <a:prstGeom prst="rect">
            <a:avLst/>
          </a:prstGeom>
        </p:spPr>
      </p:pic>
      <p:pic>
        <p:nvPicPr>
          <p:cNvPr id="15" name="dung-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3035104"/>
            <a:ext cx="609600" cy="609600"/>
          </a:xfrm>
          <a:prstGeom prst="rect">
            <a:avLst/>
          </a:prstGeom>
        </p:spPr>
      </p:pic>
      <p:pic>
        <p:nvPicPr>
          <p:cNvPr id="16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1841509"/>
            <a:ext cx="609600" cy="609600"/>
          </a:xfrm>
          <a:prstGeom prst="rect">
            <a:avLst/>
          </a:prstGeom>
        </p:spPr>
      </p:pic>
      <p:pic>
        <p:nvPicPr>
          <p:cNvPr id="17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805" y="1384309"/>
            <a:ext cx="609600" cy="609600"/>
          </a:xfrm>
          <a:prstGeom prst="rect">
            <a:avLst/>
          </a:prstGeom>
        </p:spPr>
      </p:pic>
      <p:pic>
        <p:nvPicPr>
          <p:cNvPr id="18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8005" y="765036"/>
            <a:ext cx="609600" cy="609600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61" y="4117214"/>
            <a:ext cx="1023872" cy="1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15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90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0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7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17" y="57150"/>
            <a:ext cx="8534400" cy="95410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964" y="1405291"/>
            <a:ext cx="2770340" cy="66120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tá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8905" y="1392009"/>
            <a:ext cx="2770340" cy="66120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173" y="2375893"/>
            <a:ext cx="2770340" cy="738664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vệ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7146" y="2368790"/>
            <a:ext cx="2770340" cy="65883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C. Thầy cô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1524000" y="3664198"/>
            <a:ext cx="1131518" cy="992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4569648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6192033" y="3665842"/>
            <a:ext cx="1131518" cy="992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3075140" y="3747787"/>
            <a:ext cx="1131518" cy="9920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4668033" y="3680977"/>
            <a:ext cx="1131518" cy="992010"/>
          </a:xfrm>
          <a:prstGeom prst="rect">
            <a:avLst/>
          </a:prstGeom>
        </p:spPr>
      </p:pic>
      <p:pic>
        <p:nvPicPr>
          <p:cNvPr id="15" name="dung-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3035104"/>
            <a:ext cx="609600" cy="609600"/>
          </a:xfrm>
          <a:prstGeom prst="rect">
            <a:avLst/>
          </a:prstGeom>
        </p:spPr>
      </p:pic>
      <p:pic>
        <p:nvPicPr>
          <p:cNvPr id="16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1841509"/>
            <a:ext cx="609600" cy="609600"/>
          </a:xfrm>
          <a:prstGeom prst="rect">
            <a:avLst/>
          </a:prstGeom>
        </p:spPr>
      </p:pic>
      <p:pic>
        <p:nvPicPr>
          <p:cNvPr id="17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805" y="1384309"/>
            <a:ext cx="609600" cy="609600"/>
          </a:xfrm>
          <a:prstGeom prst="rect">
            <a:avLst/>
          </a:prstGeom>
        </p:spPr>
      </p:pic>
      <p:pic>
        <p:nvPicPr>
          <p:cNvPr id="18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8005" y="765036"/>
            <a:ext cx="609600" cy="609600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61" y="4117214"/>
            <a:ext cx="1023872" cy="1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80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90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0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7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4600" y="2038350"/>
            <a:ext cx="4648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Chậu hoa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r="23931" b="4292"/>
          <a:stretch/>
        </p:blipFill>
        <p:spPr>
          <a:xfrm>
            <a:off x="381000" y="560608"/>
            <a:ext cx="1340285" cy="2231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6297" r="14734" b="12120"/>
          <a:stretch/>
        </p:blipFill>
        <p:spPr>
          <a:xfrm>
            <a:off x="6324600" y="592184"/>
            <a:ext cx="1219200" cy="15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3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47750"/>
            <a:ext cx="1981200" cy="231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4563" y="1352550"/>
            <a:ext cx="3966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13769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1762</Words>
  <Application>Microsoft Office PowerPoint</Application>
  <PresentationFormat>On-screen Show (16:9)</PresentationFormat>
  <Paragraphs>162</Paragraphs>
  <Slides>26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等线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Chậu hoa</vt:lpstr>
      <vt:lpstr>PowerPoint Presentation</vt:lpstr>
      <vt:lpstr>PowerPoint Presentation</vt:lpstr>
      <vt:lpstr>Chậu hoa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dò:</vt:lpstr>
      <vt:lpstr>Cảm ơn các em đã chú ý theo dõi!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TA</cp:lastModifiedBy>
  <cp:revision>47</cp:revision>
  <dcterms:created xsi:type="dcterms:W3CDTF">2021-07-17T01:47:53Z</dcterms:created>
  <dcterms:modified xsi:type="dcterms:W3CDTF">2025-10-12T04:23:56Z</dcterms:modified>
</cp:coreProperties>
</file>