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1" r:id="rId4"/>
    <p:sldId id="353" r:id="rId5"/>
    <p:sldId id="278" r:id="rId6"/>
    <p:sldId id="351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5" r:id="rId16"/>
    <p:sldId id="366" r:id="rId17"/>
    <p:sldId id="363" r:id="rId18"/>
    <p:sldId id="367" r:id="rId19"/>
    <p:sldId id="368" r:id="rId20"/>
    <p:sldId id="369" r:id="rId21"/>
    <p:sldId id="379" r:id="rId22"/>
    <p:sldId id="380" r:id="rId23"/>
    <p:sldId id="364" r:id="rId24"/>
    <p:sldId id="372" r:id="rId25"/>
    <p:sldId id="373" r:id="rId26"/>
    <p:sldId id="344" r:id="rId27"/>
    <p:sldId id="382" r:id="rId28"/>
    <p:sldId id="374" r:id="rId29"/>
    <p:sldId id="375" r:id="rId30"/>
    <p:sldId id="376" r:id="rId31"/>
    <p:sldId id="377" r:id="rId32"/>
    <p:sldId id="378" r:id="rId33"/>
    <p:sldId id="348" r:id="rId34"/>
    <p:sldId id="352" r:id="rId35"/>
    <p:sldId id="275" r:id="rId36"/>
    <p:sldId id="381" r:id="rId37"/>
  </p:sldIdLst>
  <p:sldSz cx="12192000" cy="6858000"/>
  <p:notesSz cx="6858000" cy="9144000"/>
  <p:embeddedFontLst>
    <p:embeddedFont>
      <p:font typeface="UTM Avo" panose="02040603050506020204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ip64yhF0r7J0CaSH6C3hFLdlXQ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D9EBEA"/>
    <a:srgbClr val="75B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572"/>
  </p:normalViewPr>
  <p:slideViewPr>
    <p:cSldViewPr snapToGrid="0">
      <p:cViewPr varScale="1">
        <p:scale>
          <a:sx n="105" d="100"/>
          <a:sy n="105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5890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0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GV click 1 lần vào màn hình để xuất hiện câu trả lời đúng</a:t>
            </a:r>
          </a:p>
          <a:p>
            <a:r>
              <a:rPr lang="en-VN" dirty="0"/>
              <a:t>GV click 1 lần vào màn hình/ nhấn phím Enter để chuyển sang 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32794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6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1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3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5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4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mEdPuRTg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41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41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hyperlink" Target="https://www.facebook.com/groups/hoc10donghanhcunggiaovientieuh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5-tap-1/1/678/4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R_mEdPuRTg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5;p1">
            <a:extLst>
              <a:ext uri="{FF2B5EF4-FFF2-40B4-BE49-F238E27FC236}">
                <a16:creationId xmlns:a16="http://schemas.microsoft.com/office/drawing/2014/main" id="{04997C8A-9E83-13FD-80B9-F2ED615C8F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292626"/>
            <a:ext cx="9144000" cy="205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lnSpc>
                <a:spcPct val="150000"/>
              </a:lnSpc>
              <a:buSzPts val="5200"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Tuần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5</a:t>
            </a:r>
            <a:br>
              <a:rPr lang="en-US" sz="4800" b="1" dirty="0">
                <a:solidFill>
                  <a:srgbClr val="00206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</a:b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Làm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thủ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/>
                <a:ea typeface="Arial"/>
                <a:cs typeface="Arial"/>
                <a:sym typeface="Arial"/>
              </a:rPr>
              <a:t>công</a:t>
            </a:r>
            <a:endParaRPr sz="4800" b="1" dirty="0">
              <a:solidFill>
                <a:srgbClr val="002060"/>
              </a:solidFill>
              <a:latin typeface="UTM Avo" panose="02040603050506020204" pitchFamily="18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E605A-D04E-8DAC-543C-D3386EC51CA5}"/>
              </a:ext>
            </a:extLst>
          </p:cNvPr>
          <p:cNvSpPr txBox="1"/>
          <p:nvPr/>
        </p:nvSpPr>
        <p:spPr>
          <a:xfrm>
            <a:off x="8423255" y="265463"/>
            <a:ext cx="3490452" cy="100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lnSpc>
                <a:spcPts val="3840"/>
              </a:lnSpc>
              <a:defRPr/>
            </a:pP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</a:rPr>
              <a:t>TIẾNG VIỆT 5</a:t>
            </a:r>
          </a:p>
          <a:p>
            <a:pPr algn="r" defTabSz="914377">
              <a:lnSpc>
                <a:spcPts val="3840"/>
              </a:lnSpc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E5B82-18F1-59A5-87C4-D8135167B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B458DB-58CC-4471-6C5D-92871913109A}"/>
              </a:ext>
            </a:extLst>
          </p:cNvPr>
          <p:cNvSpPr/>
          <p:nvPr/>
        </p:nvSpPr>
        <p:spPr>
          <a:xfrm>
            <a:off x="273436" y="1620629"/>
            <a:ext cx="11411904" cy="49314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151961">
              <a:lnSpc>
                <a:spcPct val="150000"/>
              </a:lnSpc>
              <a:defRPr/>
            </a:pPr>
            <a:r>
              <a:rPr lang="en-US" sz="2000" b="1" kern="0" dirty="0">
                <a:latin typeface="+mj-lt"/>
              </a:rPr>
              <a:t>       </a:t>
            </a:r>
            <a:r>
              <a:rPr lang="en-US" sz="2000" b="1" kern="0" dirty="0" err="1">
                <a:latin typeface="+mj-lt"/>
              </a:rPr>
              <a:t>Bài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đọc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có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thể</a:t>
            </a:r>
            <a:r>
              <a:rPr lang="en-US" sz="2000" b="1" kern="0" dirty="0">
                <a:latin typeface="+mj-lt"/>
              </a:rPr>
              <a:t> chia </a:t>
            </a:r>
            <a:r>
              <a:rPr lang="en-US" sz="2000" b="1" kern="0" dirty="0" err="1">
                <a:latin typeface="+mj-lt"/>
              </a:rPr>
              <a:t>thành</a:t>
            </a:r>
            <a:r>
              <a:rPr lang="en-US" sz="2000" b="1" kern="0" dirty="0">
                <a:latin typeface="+mj-lt"/>
              </a:rPr>
              <a:t> 4 </a:t>
            </a:r>
            <a:r>
              <a:rPr lang="en-US" sz="2000" b="1" kern="0" dirty="0" err="1">
                <a:latin typeface="+mj-lt"/>
              </a:rPr>
              <a:t>đoạn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như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sau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để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luyện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đọc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và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tìm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ý</a:t>
            </a:r>
            <a:r>
              <a:rPr lang="en-US" sz="2000" b="1" kern="0" dirty="0">
                <a:latin typeface="+mj-lt"/>
              </a:rPr>
              <a:t>:</a:t>
            </a:r>
            <a:endParaRPr lang="en-US" sz="2000" kern="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73D21-5AFA-627C-6F90-9110B08D7C2E}"/>
              </a:ext>
            </a:extLst>
          </p:cNvPr>
          <p:cNvSpPr/>
          <p:nvPr/>
        </p:nvSpPr>
        <p:spPr>
          <a:xfrm>
            <a:off x="671852" y="2300128"/>
            <a:ext cx="2389309" cy="829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buClr>
                <a:srgbClr val="000000"/>
              </a:buClr>
              <a:defRPr/>
            </a:pPr>
            <a:r>
              <a:rPr lang="en-US" sz="2000" b="1" kern="0">
                <a:solidFill>
                  <a:schemeClr val="tx1"/>
                </a:solidFill>
                <a:latin typeface="+mj-lt"/>
                <a:sym typeface="Arial"/>
              </a:rPr>
              <a:t>Đoạn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EFB6A-9710-D0A8-2037-7C65E3840458}"/>
              </a:ext>
            </a:extLst>
          </p:cNvPr>
          <p:cNvSpPr/>
          <p:nvPr/>
        </p:nvSpPr>
        <p:spPr>
          <a:xfrm>
            <a:off x="3323115" y="2287032"/>
            <a:ext cx="2656273" cy="829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buClr>
                <a:srgbClr val="000000"/>
              </a:buClr>
              <a:defRPr/>
            </a:pPr>
            <a:r>
              <a:rPr lang="en-US" sz="2000" b="1" kern="0">
                <a:solidFill>
                  <a:schemeClr val="tx1"/>
                </a:solidFill>
                <a:latin typeface="+mj-lt"/>
                <a:sym typeface="Arial"/>
              </a:rPr>
              <a:t>Đoạn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E6E398-E91F-227D-421E-56BEB5C624A2}"/>
              </a:ext>
            </a:extLst>
          </p:cNvPr>
          <p:cNvSpPr/>
          <p:nvPr/>
        </p:nvSpPr>
        <p:spPr>
          <a:xfrm>
            <a:off x="6241342" y="2290528"/>
            <a:ext cx="3022742" cy="8297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buClr>
                <a:srgbClr val="000000"/>
              </a:buClr>
              <a:defRPr/>
            </a:pPr>
            <a:r>
              <a:rPr lang="en-US" sz="2000" b="1" kern="0">
                <a:solidFill>
                  <a:schemeClr val="tx1"/>
                </a:solidFill>
                <a:latin typeface="+mj-lt"/>
                <a:sym typeface="Arial"/>
              </a:rPr>
              <a:t>Đoạn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7AB1AD-2E37-C3AB-7B61-32EED9FC5197}"/>
              </a:ext>
            </a:extLst>
          </p:cNvPr>
          <p:cNvSpPr/>
          <p:nvPr/>
        </p:nvSpPr>
        <p:spPr>
          <a:xfrm>
            <a:off x="9525955" y="2300128"/>
            <a:ext cx="1994107" cy="7905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buClr>
                <a:srgbClr val="000000"/>
              </a:buClr>
              <a:defRPr/>
            </a:pPr>
            <a:r>
              <a:rPr lang="en-US" sz="2000" b="1" kern="0">
                <a:solidFill>
                  <a:schemeClr val="tx1"/>
                </a:solidFill>
                <a:latin typeface="+mj-lt"/>
                <a:sym typeface="Arial"/>
              </a:rPr>
              <a:t>Đoạn 4</a:t>
            </a:r>
          </a:p>
        </p:txBody>
      </p:sp>
      <p:sp>
        <p:nvSpPr>
          <p:cNvPr id="10" name="Down Arrow 5">
            <a:extLst>
              <a:ext uri="{FF2B5EF4-FFF2-40B4-BE49-F238E27FC236}">
                <a16:creationId xmlns:a16="http://schemas.microsoft.com/office/drawing/2014/main" id="{571423EE-2BBE-FCFA-D5A2-3208C5AC493B}"/>
              </a:ext>
            </a:extLst>
          </p:cNvPr>
          <p:cNvSpPr/>
          <p:nvPr/>
        </p:nvSpPr>
        <p:spPr>
          <a:xfrm>
            <a:off x="1234786" y="3392785"/>
            <a:ext cx="1073255" cy="6856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0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" name="Rounded Rectangle 104">
            <a:extLst>
              <a:ext uri="{FF2B5EF4-FFF2-40B4-BE49-F238E27FC236}">
                <a16:creationId xmlns:a16="http://schemas.microsoft.com/office/drawing/2014/main" id="{44B01210-B7EA-91B0-19A3-9D4E6A5486BC}"/>
              </a:ext>
            </a:extLst>
          </p:cNvPr>
          <p:cNvSpPr/>
          <p:nvPr/>
        </p:nvSpPr>
        <p:spPr>
          <a:xfrm>
            <a:off x="671853" y="4195106"/>
            <a:ext cx="2389309" cy="2496670"/>
          </a:xfrm>
          <a:prstGeom prst="roundRect">
            <a:avLst>
              <a:gd name="adj" fmla="val 11053"/>
            </a:avLst>
          </a:prstGeom>
          <a:solidFill>
            <a:srgbClr val="FFFFFF"/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</a:pPr>
            <a:r>
              <a:rPr lang="en-US" sz="200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Từ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đầu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đến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“Đẹp chưa?”</a:t>
            </a:r>
            <a:endParaRPr lang="en-US" sz="2000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Down Arrow 5">
            <a:extLst>
              <a:ext uri="{FF2B5EF4-FFF2-40B4-BE49-F238E27FC236}">
                <a16:creationId xmlns:a16="http://schemas.microsoft.com/office/drawing/2014/main" id="{31300ACF-B05D-C5E6-3D72-2ED532A337C7}"/>
              </a:ext>
            </a:extLst>
          </p:cNvPr>
          <p:cNvSpPr/>
          <p:nvPr/>
        </p:nvSpPr>
        <p:spPr>
          <a:xfrm>
            <a:off x="4095420" y="3392785"/>
            <a:ext cx="1073255" cy="6856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0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3" name="Rounded Rectangle 104">
            <a:extLst>
              <a:ext uri="{FF2B5EF4-FFF2-40B4-BE49-F238E27FC236}">
                <a16:creationId xmlns:a16="http://schemas.microsoft.com/office/drawing/2014/main" id="{9EB523B9-2A2D-89AC-88B1-F5B6F2C1974C}"/>
              </a:ext>
            </a:extLst>
          </p:cNvPr>
          <p:cNvSpPr/>
          <p:nvPr/>
        </p:nvSpPr>
        <p:spPr>
          <a:xfrm>
            <a:off x="3323115" y="4188911"/>
            <a:ext cx="2627543" cy="2496670"/>
          </a:xfrm>
          <a:prstGeom prst="roundRect">
            <a:avLst>
              <a:gd name="adj" fmla="val 11053"/>
            </a:avLst>
          </a:prstGeom>
          <a:solidFill>
            <a:srgbClr val="FFFFFF"/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</a:pPr>
            <a:r>
              <a:rPr lang="vi-VN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Từ “Lý nhìn chữ U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của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bạn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” đến “như của tớ đấy!”</a:t>
            </a:r>
            <a:endParaRPr lang="en-US" sz="2000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Down Arrow 5">
            <a:extLst>
              <a:ext uri="{FF2B5EF4-FFF2-40B4-BE49-F238E27FC236}">
                <a16:creationId xmlns:a16="http://schemas.microsoft.com/office/drawing/2014/main" id="{B90DD639-E4AF-B009-B8DC-BCC049354C2D}"/>
              </a:ext>
            </a:extLst>
          </p:cNvPr>
          <p:cNvSpPr/>
          <p:nvPr/>
        </p:nvSpPr>
        <p:spPr>
          <a:xfrm>
            <a:off x="7216085" y="3392785"/>
            <a:ext cx="1073255" cy="6856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0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5" name="Rounded Rectangle 104">
            <a:extLst>
              <a:ext uri="{FF2B5EF4-FFF2-40B4-BE49-F238E27FC236}">
                <a16:creationId xmlns:a16="http://schemas.microsoft.com/office/drawing/2014/main" id="{E478A7D9-0D00-7079-FAB9-7D72BE7564EC}"/>
              </a:ext>
            </a:extLst>
          </p:cNvPr>
          <p:cNvSpPr/>
          <p:nvPr/>
        </p:nvSpPr>
        <p:spPr>
          <a:xfrm>
            <a:off x="6241342" y="4188911"/>
            <a:ext cx="3022742" cy="2496670"/>
          </a:xfrm>
          <a:prstGeom prst="roundRect">
            <a:avLst>
              <a:gd name="adj" fmla="val 11053"/>
            </a:avLst>
          </a:prstGeom>
          <a:solidFill>
            <a:srgbClr val="FFFFFF"/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</a:pPr>
            <a:r>
              <a:rPr lang="vi-VN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Từ “Bỗng Lý thắc mắc</a:t>
            </a:r>
            <a:r>
              <a:rPr lang="en-US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” đến “thì mới khéo tay được”</a:t>
            </a:r>
            <a:endParaRPr lang="en-US" sz="2000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Down Arrow 5">
            <a:extLst>
              <a:ext uri="{FF2B5EF4-FFF2-40B4-BE49-F238E27FC236}">
                <a16:creationId xmlns:a16="http://schemas.microsoft.com/office/drawing/2014/main" id="{02110499-9AC2-602C-9228-4BB205029F05}"/>
              </a:ext>
            </a:extLst>
          </p:cNvPr>
          <p:cNvSpPr/>
          <p:nvPr/>
        </p:nvSpPr>
        <p:spPr>
          <a:xfrm>
            <a:off x="9883959" y="3385145"/>
            <a:ext cx="1073255" cy="6856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0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7" name="Rounded Rectangle 104">
            <a:extLst>
              <a:ext uri="{FF2B5EF4-FFF2-40B4-BE49-F238E27FC236}">
                <a16:creationId xmlns:a16="http://schemas.microsoft.com/office/drawing/2014/main" id="{960C7F40-D937-6363-1A72-EB56715FF4BC}"/>
              </a:ext>
            </a:extLst>
          </p:cNvPr>
          <p:cNvSpPr/>
          <p:nvPr/>
        </p:nvSpPr>
        <p:spPr>
          <a:xfrm>
            <a:off x="9525956" y="4182322"/>
            <a:ext cx="1994107" cy="2509033"/>
          </a:xfrm>
          <a:prstGeom prst="roundRect">
            <a:avLst>
              <a:gd name="adj" fmla="val 11053"/>
            </a:avLst>
          </a:prstGeom>
          <a:solidFill>
            <a:srgbClr val="FFFFFF"/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1961"/>
            <a:r>
              <a:rPr lang="en-US" sz="2000" kern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Phần còn lại</a:t>
            </a:r>
            <a:endParaRPr lang="en-US" sz="2000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75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4860C-99DC-FA68-B5B7-C33E42796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0">
            <a:extLst>
              <a:ext uri="{FF2B5EF4-FFF2-40B4-BE49-F238E27FC236}">
                <a16:creationId xmlns:a16="http://schemas.microsoft.com/office/drawing/2014/main" id="{35B471F4-9357-E164-FEFE-28BDB0BF6A99}"/>
              </a:ext>
            </a:extLst>
          </p:cNvPr>
          <p:cNvSpPr txBox="1"/>
          <p:nvPr/>
        </p:nvSpPr>
        <p:spPr>
          <a:xfrm>
            <a:off x="5661554" y="2601576"/>
            <a:ext cx="5380526" cy="207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75981">
              <a:lnSpc>
                <a:spcPct val="150000"/>
              </a:lnSpc>
              <a:defRPr/>
            </a:pPr>
            <a:r>
              <a:rPr lang="vi-VN" sz="48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vi-VN" sz="48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 defTabSz="575981">
              <a:lnSpc>
                <a:spcPct val="150000"/>
              </a:lnSpc>
              <a:defRPr/>
            </a:pPr>
            <a:r>
              <a:rPr lang="vi-VN" sz="4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8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endParaRPr lang="vi-VN" sz="48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A117088-04AB-D146-A057-AFD6E5675A6C}"/>
              </a:ext>
            </a:extLst>
          </p:cNvPr>
          <p:cNvSpPr/>
          <p:nvPr/>
        </p:nvSpPr>
        <p:spPr>
          <a:xfrm>
            <a:off x="871842" y="2051013"/>
            <a:ext cx="4940035" cy="3422508"/>
          </a:xfrm>
          <a:custGeom>
            <a:avLst/>
            <a:gdLst/>
            <a:ahLst/>
            <a:cxnLst/>
            <a:rect l="l" t="t" r="r" b="b"/>
            <a:pathLst>
              <a:path w="2026303" h="1403844">
                <a:moveTo>
                  <a:pt x="0" y="0"/>
                </a:moveTo>
                <a:lnTo>
                  <a:pt x="2026303" y="0"/>
                </a:lnTo>
                <a:lnTo>
                  <a:pt x="2026303" y="1403844"/>
                </a:lnTo>
                <a:lnTo>
                  <a:pt x="0" y="1403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01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3A95C-575F-05E8-5A69-EA4584638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22329BD-D624-70DD-68E5-4B9241F6313F}"/>
              </a:ext>
            </a:extLst>
          </p:cNvPr>
          <p:cNvGrpSpPr/>
          <p:nvPr/>
        </p:nvGrpSpPr>
        <p:grpSpPr>
          <a:xfrm>
            <a:off x="441550" y="1689363"/>
            <a:ext cx="4939105" cy="1644387"/>
            <a:chOff x="1251341" y="123532"/>
            <a:chExt cx="3726184" cy="2105252"/>
          </a:xfrm>
        </p:grpSpPr>
        <p:sp>
          <p:nvSpPr>
            <p:cNvPr id="20" name="Rectangle: Diagonal Corners Rounded 9">
              <a:extLst>
                <a:ext uri="{FF2B5EF4-FFF2-40B4-BE49-F238E27FC236}">
                  <a16:creationId xmlns:a16="http://schemas.microsoft.com/office/drawing/2014/main" id="{7D1080D8-9044-D583-F86E-C1158A38F14D}"/>
                </a:ext>
              </a:extLst>
            </p:cNvPr>
            <p:cNvSpPr/>
            <p:nvPr/>
          </p:nvSpPr>
          <p:spPr>
            <a:xfrm>
              <a:off x="1251341" y="123532"/>
              <a:ext cx="3726184" cy="2105252"/>
            </a:xfrm>
            <a:prstGeom prst="round2Diag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151961">
                <a:defRPr/>
              </a:pPr>
              <a:endParaRPr lang="en-US" sz="2200" kern="0">
                <a:solidFill>
                  <a:srgbClr val="E9E1D4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C6E097-591D-077D-4A20-A09185432FB2}"/>
                </a:ext>
              </a:extLst>
            </p:cNvPr>
            <p:cNvSpPr txBox="1"/>
            <p:nvPr/>
          </p:nvSpPr>
          <p:spPr>
            <a:xfrm>
              <a:off x="1479092" y="137052"/>
              <a:ext cx="3498433" cy="1225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Các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em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hãy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đọc thầm lại bài đọc và thảo luận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theo nhóm trả lời </a:t>
              </a:r>
              <a:r>
                <a:rPr lang="en-US" sz="2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từng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câu hỏi </a:t>
              </a:r>
              <a:r>
                <a:rPr lang="en-US" sz="2200" dirty="0" err="1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sau</a:t>
              </a:r>
              <a:r>
                <a:rPr lang="en-US" sz="2200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  <a:sym typeface="Arial"/>
                </a:rPr>
                <a:t>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BC9BC7-80C4-A816-CBB9-0EB208315004}"/>
              </a:ext>
            </a:extLst>
          </p:cNvPr>
          <p:cNvSpPr txBox="1"/>
          <p:nvPr/>
        </p:nvSpPr>
        <p:spPr>
          <a:xfrm>
            <a:off x="5557249" y="720734"/>
            <a:ext cx="663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51961">
              <a:defRPr/>
            </a:pPr>
            <a:r>
              <a:rPr lang="en-US" sz="22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HOẠT ĐỘNG NHÓM</a:t>
            </a:r>
            <a:endParaRPr lang="vi-VN" sz="2200" b="1" i="1" kern="0" dirty="0">
              <a:solidFill>
                <a:schemeClr val="tx1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D5618-E634-659A-544D-B0DD4B3E056C}"/>
              </a:ext>
            </a:extLst>
          </p:cNvPr>
          <p:cNvSpPr txBox="1"/>
          <p:nvPr/>
        </p:nvSpPr>
        <p:spPr>
          <a:xfrm>
            <a:off x="5677938" y="1224323"/>
            <a:ext cx="6218812" cy="5483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30"/>
              </a:spcAft>
            </a:pPr>
            <a:r>
              <a:rPr lang="vi-VN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lang="vi-VN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Vì sao Diệp muốn giúp Lý cắt chữ U?</a:t>
            </a:r>
            <a:endParaRPr lang="en-US" sz="2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ct val="150000"/>
              </a:lnSpc>
              <a:spcAft>
                <a:spcPts val="630"/>
              </a:spcAft>
            </a:pPr>
            <a:r>
              <a:rPr lang="vi-VN" sz="2200" b="1" kern="0" dirty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Câu </a:t>
            </a:r>
            <a:r>
              <a:rPr lang="en-US" sz="2200" b="1" kern="0" dirty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2200" b="1" kern="0" dirty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: </a:t>
            </a:r>
            <a:r>
              <a:rPr lang="vi-VN" sz="2200" kern="0" dirty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Vì sao lúc đầu Lý định nhờ Diệp cắt chữ U nhưng sau đó lại không nhờ nữa?</a:t>
            </a:r>
            <a:endParaRPr lang="en-US" sz="2200" kern="0" dirty="0">
              <a:solidFill>
                <a:srgbClr val="0D0F1C"/>
              </a:solidFill>
              <a:latin typeface="+mj-lt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spcAft>
                <a:spcPts val="630"/>
              </a:spcAft>
            </a:pPr>
            <a:r>
              <a:rPr lang="vi-VN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</a:t>
            </a:r>
            <a:r>
              <a:rPr lang="en-US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Lý đã cố gắng như thế nào để cắt được chữ U ưng ý?</a:t>
            </a:r>
            <a:endParaRPr lang="en-US" sz="22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just">
              <a:lnSpc>
                <a:spcPct val="150000"/>
              </a:lnSpc>
              <a:spcAft>
                <a:spcPts val="630"/>
              </a:spcAft>
            </a:pPr>
            <a:r>
              <a:rPr lang="fr-FR" sz="22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chuyện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Diệp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Aft>
                <a:spcPts val="630"/>
              </a:spcAft>
              <a:buAutoNum type="alphaLcParenR"/>
            </a:pP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22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spcAft>
                <a:spcPts val="630"/>
              </a:spcAft>
              <a:buAutoNum type="alphaLcParenR"/>
            </a:pP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fr-FR" sz="2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103BD8-2ECB-2D84-D26F-11DB980C9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72" y="3524251"/>
            <a:ext cx="3441459" cy="3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08B829-292E-F8E4-831A-4D255402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278D245-42F4-9039-9784-5DAE102ACA64}"/>
              </a:ext>
            </a:extLst>
          </p:cNvPr>
          <p:cNvGrpSpPr/>
          <p:nvPr/>
        </p:nvGrpSpPr>
        <p:grpSpPr>
          <a:xfrm>
            <a:off x="934176" y="3002595"/>
            <a:ext cx="5572358" cy="2882602"/>
            <a:chOff x="640842" y="1722473"/>
            <a:chExt cx="4422940" cy="2288003"/>
          </a:xfrm>
        </p:grpSpPr>
        <p:sp>
          <p:nvSpPr>
            <p:cNvPr id="13" name="Folded Corner 22">
              <a:extLst>
                <a:ext uri="{FF2B5EF4-FFF2-40B4-BE49-F238E27FC236}">
                  <a16:creationId xmlns:a16="http://schemas.microsoft.com/office/drawing/2014/main" id="{777E4557-EF26-8441-63F5-2A8289CE7C8E}"/>
                </a:ext>
              </a:extLst>
            </p:cNvPr>
            <p:cNvSpPr/>
            <p:nvPr/>
          </p:nvSpPr>
          <p:spPr>
            <a:xfrm>
              <a:off x="640842" y="1722473"/>
              <a:ext cx="4422940" cy="2288003"/>
            </a:xfrm>
            <a:prstGeom prst="foldedCorner">
              <a:avLst/>
            </a:prstGeom>
            <a:solidFill>
              <a:srgbClr val="E3EEF5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51961">
                <a:defRPr/>
              </a:pPr>
              <a:endParaRPr lang="en-US" sz="2400" kern="0">
                <a:solidFill>
                  <a:srgbClr val="F8C865"/>
                </a:solidFill>
                <a:latin typeface="+mn-lt"/>
                <a:cs typeface="Arial"/>
                <a:sym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3079C3-4294-A220-1A58-FA900CFFB7D1}"/>
                </a:ext>
              </a:extLst>
            </p:cNvPr>
            <p:cNvSpPr txBox="1"/>
            <p:nvPr/>
          </p:nvSpPr>
          <p:spPr>
            <a:xfrm>
              <a:off x="1003518" y="1948579"/>
              <a:ext cx="3691935" cy="176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rgbClr val="00000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Vì Diệp thấy Lý lóng ngóng, cắt mãi, chữ vẫn méo. Diệp cảm thấy sốt ruột, muốn cắt giúp cho nhanh và đẹp. </a:t>
              </a:r>
              <a:endParaRPr lang="vi-VN" sz="240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5" name="Picture 14" descr="A group of kids making crafts&#10;&#10;Description automatically generated">
            <a:extLst>
              <a:ext uri="{FF2B5EF4-FFF2-40B4-BE49-F238E27FC236}">
                <a16:creationId xmlns:a16="http://schemas.microsoft.com/office/drawing/2014/main" id="{B340A597-615D-5899-CF67-592780FBF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" t="2091" r="2551" b="6853"/>
          <a:stretch/>
        </p:blipFill>
        <p:spPr>
          <a:xfrm>
            <a:off x="7111041" y="3086358"/>
            <a:ext cx="4146783" cy="26320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1000B2-4F8A-CF3F-C8F3-B057CB1B5A26}"/>
              </a:ext>
            </a:extLst>
          </p:cNvPr>
          <p:cNvSpPr txBox="1"/>
          <p:nvPr/>
        </p:nvSpPr>
        <p:spPr>
          <a:xfrm>
            <a:off x="2586037" y="2034581"/>
            <a:ext cx="7019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30"/>
              </a:spcAft>
            </a:pPr>
            <a:r>
              <a:rPr lang="vi-VN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</a:t>
            </a:r>
            <a:r>
              <a:rPr lang="vi-VN" sz="24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Vì sao Diệp muốn giúp Lý cắt chữ U?</a:t>
            </a:r>
          </a:p>
        </p:txBody>
      </p:sp>
    </p:spTree>
    <p:extLst>
      <p:ext uri="{BB962C8B-B14F-4D97-AF65-F5344CB8AC3E}">
        <p14:creationId xmlns:p14="http://schemas.microsoft.com/office/powerpoint/2010/main" val="35192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44D19E-AF78-4A93-1220-6737CD2B6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29021C-F51D-EFE7-DA4E-E8A33E80C107}"/>
              </a:ext>
            </a:extLst>
          </p:cNvPr>
          <p:cNvSpPr/>
          <p:nvPr/>
        </p:nvSpPr>
        <p:spPr>
          <a:xfrm>
            <a:off x="456184" y="1526074"/>
            <a:ext cx="11279631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151961">
              <a:lnSpc>
                <a:spcPct val="150000"/>
              </a:lnSpc>
              <a:defRPr/>
            </a:pPr>
            <a:r>
              <a:rPr lang="en-US" sz="2000" b="1" kern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      </a:t>
            </a:r>
            <a:r>
              <a:rPr lang="vi-VN" sz="2000" b="1" kern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Câu </a:t>
            </a:r>
            <a:r>
              <a:rPr lang="en-US" sz="2000" b="1" kern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2</a:t>
            </a:r>
            <a:r>
              <a:rPr lang="vi-VN" sz="2000" b="1" kern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: </a:t>
            </a:r>
            <a:r>
              <a:rPr lang="vi-VN" sz="2000" kern="0">
                <a:solidFill>
                  <a:srgbClr val="0D0F1C"/>
                </a:solidFill>
                <a:latin typeface="+mj-lt"/>
                <a:cs typeface="Arial"/>
                <a:sym typeface="Arial"/>
              </a:rPr>
              <a:t>Vì sao lúc đầu Lý định nhờ Diệp cắt chữ U nhưng sau đó lại không nhờ nữa?</a:t>
            </a:r>
          </a:p>
        </p:txBody>
      </p:sp>
      <p:sp>
        <p:nvSpPr>
          <p:cNvPr id="6" name="Rounded Rectangle 103">
            <a:extLst>
              <a:ext uri="{FF2B5EF4-FFF2-40B4-BE49-F238E27FC236}">
                <a16:creationId xmlns:a16="http://schemas.microsoft.com/office/drawing/2014/main" id="{1EB44077-9361-604F-9F9E-76E006A40297}"/>
              </a:ext>
            </a:extLst>
          </p:cNvPr>
          <p:cNvSpPr/>
          <p:nvPr/>
        </p:nvSpPr>
        <p:spPr>
          <a:xfrm>
            <a:off x="515861" y="2208583"/>
            <a:ext cx="3888105" cy="4467341"/>
          </a:xfrm>
          <a:prstGeom prst="roundRect">
            <a:avLst>
              <a:gd name="adj" fmla="val 11255"/>
            </a:avLst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</a:pPr>
            <a:r>
              <a:rPr lang="vi-VN" sz="20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Lý định nhờ Diệp cắt chữ U nhưng sau đó lại không nhờ nữa</a:t>
            </a:r>
            <a:r>
              <a:rPr lang="en-US" sz="20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vì</a:t>
            </a:r>
            <a:r>
              <a:rPr lang="en-US" sz="20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endParaRPr lang="vi-VN" sz="2000" b="1" kern="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104">
            <a:extLst>
              <a:ext uri="{FF2B5EF4-FFF2-40B4-BE49-F238E27FC236}">
                <a16:creationId xmlns:a16="http://schemas.microsoft.com/office/drawing/2014/main" id="{7C113DF7-4154-AA69-0078-ADA8619C6029}"/>
              </a:ext>
            </a:extLst>
          </p:cNvPr>
          <p:cNvSpPr/>
          <p:nvPr/>
        </p:nvSpPr>
        <p:spPr>
          <a:xfrm>
            <a:off x="5150931" y="2208583"/>
            <a:ext cx="6117220" cy="1365018"/>
          </a:xfrm>
          <a:prstGeom prst="roundRect">
            <a:avLst>
              <a:gd name="adj" fmla="val 1105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151961">
              <a:lnSpc>
                <a:spcPct val="150000"/>
              </a:lnSpc>
            </a:pPr>
            <a:r>
              <a:rPr lang="vi-VN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Lúc đầu, Lý thấy Diệp cắt chữ đẹp hơn nên định nhờ Diệp cắt cho đẹp</a:t>
            </a:r>
            <a:r>
              <a:rPr lang="en-US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en-US" sz="2000" kern="0" dirty="0">
              <a:solidFill>
                <a:srgbClr val="00000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09BD15-C2E8-08BE-2E02-8EDCFD70158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4403966" y="2891092"/>
            <a:ext cx="746966" cy="1551162"/>
          </a:xfrm>
          <a:prstGeom prst="straightConnector1">
            <a:avLst/>
          </a:prstGeom>
          <a:noFill/>
          <a:ln w="19050" cap="flat" cmpd="sng" algn="ctr">
            <a:solidFill>
              <a:srgbClr val="E9FCE3">
                <a:lumMod val="10000"/>
              </a:srgbClr>
            </a:solidFill>
            <a:prstDash val="solid"/>
            <a:tailEnd type="triangle"/>
          </a:ln>
          <a:effectLst/>
        </p:spPr>
      </p:cxnSp>
      <p:sp>
        <p:nvSpPr>
          <p:cNvPr id="9" name="Rounded Rectangle 108">
            <a:extLst>
              <a:ext uri="{FF2B5EF4-FFF2-40B4-BE49-F238E27FC236}">
                <a16:creationId xmlns:a16="http://schemas.microsoft.com/office/drawing/2014/main" id="{1A1E3648-A046-2797-C1C4-E415577DCCCD}"/>
              </a:ext>
            </a:extLst>
          </p:cNvPr>
          <p:cNvSpPr/>
          <p:nvPr/>
        </p:nvSpPr>
        <p:spPr>
          <a:xfrm>
            <a:off x="5150931" y="3759744"/>
            <a:ext cx="6117220" cy="1365018"/>
          </a:xfrm>
          <a:prstGeom prst="roundRect">
            <a:avLst>
              <a:gd name="adj" fmla="val 1105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151961">
              <a:lnSpc>
                <a:spcPct val="150000"/>
              </a:lnSpc>
            </a:pPr>
            <a:r>
              <a:rPr lang="en-US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Hơn nữa, </a:t>
            </a:r>
            <a:r>
              <a:rPr lang="vi-VN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Lý nghĩ Diệp cắt hộ Lý là bạn bè giúp nhau – như cô giáo vẫn dặn dò học sinh. </a:t>
            </a:r>
            <a:endParaRPr lang="en-US" sz="2000" kern="0" dirty="0">
              <a:solidFill>
                <a:srgbClr val="00000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CFB016-92FA-ED8A-A7EC-2903ECB3875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4403966" y="4442253"/>
            <a:ext cx="746966" cy="1"/>
          </a:xfrm>
          <a:prstGeom prst="straightConnector1">
            <a:avLst/>
          </a:prstGeom>
          <a:noFill/>
          <a:ln w="19050" cap="flat" cmpd="sng" algn="ctr">
            <a:solidFill>
              <a:srgbClr val="E9FCE3">
                <a:lumMod val="10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9C2324-9CA9-6618-1562-1D95144CD00A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>
            <a:off x="4403966" y="4442254"/>
            <a:ext cx="746966" cy="1551162"/>
          </a:xfrm>
          <a:prstGeom prst="straightConnector1">
            <a:avLst/>
          </a:prstGeom>
          <a:noFill/>
          <a:ln w="19050" cap="flat" cmpd="sng" algn="ctr">
            <a:solidFill>
              <a:srgbClr val="E9FCE3">
                <a:lumMod val="10000"/>
              </a:srgbClr>
            </a:solidFill>
            <a:prstDash val="solid"/>
            <a:tailEnd type="triangle"/>
          </a:ln>
          <a:effectLst/>
        </p:spPr>
      </p:cxnSp>
      <p:sp>
        <p:nvSpPr>
          <p:cNvPr id="12" name="Rounded Rectangle 108">
            <a:extLst>
              <a:ext uri="{FF2B5EF4-FFF2-40B4-BE49-F238E27FC236}">
                <a16:creationId xmlns:a16="http://schemas.microsoft.com/office/drawing/2014/main" id="{6C148DF5-90DE-93D1-DC49-8FF55F7C708D}"/>
              </a:ext>
            </a:extLst>
          </p:cNvPr>
          <p:cNvSpPr/>
          <p:nvPr/>
        </p:nvSpPr>
        <p:spPr>
          <a:xfrm>
            <a:off x="5150931" y="5310906"/>
            <a:ext cx="6117220" cy="1365019"/>
          </a:xfrm>
          <a:prstGeom prst="roundRect">
            <a:avLst>
              <a:gd name="adj" fmla="val 11053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E9FCE3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151961">
              <a:lnSpc>
                <a:spcPct val="150000"/>
              </a:lnSpc>
            </a:pPr>
            <a:r>
              <a:rPr lang="vi-VN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Nhưng sau đó, Lý tự cắt, vì nghĩ mình phải tự cắt thì mới luyện được cho tay mình</a:t>
            </a:r>
            <a:r>
              <a:rPr lang="en-US" sz="2000" kern="0">
                <a:solidFill>
                  <a:srgbClr val="000000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en-US" sz="2000" kern="0" dirty="0">
              <a:solidFill>
                <a:srgbClr val="00000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8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894BC0-45DB-2A99-FAEF-459CB9EF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4A946A-73F8-CD6C-1256-BA1407721FC5}"/>
              </a:ext>
            </a:extLst>
          </p:cNvPr>
          <p:cNvSpPr txBox="1"/>
          <p:nvPr/>
        </p:nvSpPr>
        <p:spPr>
          <a:xfrm>
            <a:off x="3039279" y="1753971"/>
            <a:ext cx="645692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RÚT RA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Ý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ĐOẠN 1 VÀ ĐOẠN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ED569C-CBAD-5FFE-290D-CEDEE6F564DE}"/>
              </a:ext>
            </a:extLst>
          </p:cNvPr>
          <p:cNvGrpSpPr/>
          <p:nvPr/>
        </p:nvGrpSpPr>
        <p:grpSpPr>
          <a:xfrm>
            <a:off x="631204" y="2725343"/>
            <a:ext cx="5293054" cy="3312222"/>
            <a:chOff x="580749" y="624127"/>
            <a:chExt cx="8402497" cy="52580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2B086FED-F3BD-DEF3-C848-FF4A601AC107}"/>
                </a:ext>
              </a:extLst>
            </p:cNvPr>
            <p:cNvSpPr/>
            <p:nvPr/>
          </p:nvSpPr>
          <p:spPr>
            <a:xfrm flipH="1">
              <a:off x="580749" y="624127"/>
              <a:ext cx="8402497" cy="5258010"/>
            </a:xfrm>
            <a:custGeom>
              <a:avLst/>
              <a:gdLst/>
              <a:ahLst/>
              <a:cxnLst/>
              <a:rect l="l" t="t" r="r" b="b"/>
              <a:pathLst>
                <a:path w="8402497" h="5258010">
                  <a:moveTo>
                    <a:pt x="8402497" y="0"/>
                  </a:moveTo>
                  <a:lnTo>
                    <a:pt x="0" y="0"/>
                  </a:lnTo>
                  <a:lnTo>
                    <a:pt x="0" y="5258009"/>
                  </a:lnTo>
                  <a:lnTo>
                    <a:pt x="8402497" y="5258009"/>
                  </a:lnTo>
                  <a:lnTo>
                    <a:pt x="840249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4900"/>
              </a:stretch>
            </a:blipFill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A92E86-87D4-ED8E-2981-8D6192350DBB}"/>
                </a:ext>
              </a:extLst>
            </p:cNvPr>
            <p:cNvSpPr txBox="1"/>
            <p:nvPr/>
          </p:nvSpPr>
          <p:spPr>
            <a:xfrm>
              <a:off x="1755877" y="1772436"/>
              <a:ext cx="6154273" cy="266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Rút ra ý đoạn 1: </a:t>
              </a:r>
              <a:endParaRPr lang="en-US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Lý loay hoay trong việc cắt chữ U.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61F511-79FF-44D3-2B09-57EE5FCEFD81}"/>
              </a:ext>
            </a:extLst>
          </p:cNvPr>
          <p:cNvGrpSpPr/>
          <p:nvPr/>
        </p:nvGrpSpPr>
        <p:grpSpPr>
          <a:xfrm>
            <a:off x="6267742" y="2725343"/>
            <a:ext cx="5293054" cy="3312222"/>
            <a:chOff x="9333498" y="4553178"/>
            <a:chExt cx="8402497" cy="5258010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3897C86-3E1D-180E-55C0-B5674AD4C6A3}"/>
                </a:ext>
              </a:extLst>
            </p:cNvPr>
            <p:cNvSpPr/>
            <p:nvPr/>
          </p:nvSpPr>
          <p:spPr>
            <a:xfrm flipH="1">
              <a:off x="9333498" y="4553178"/>
              <a:ext cx="8402497" cy="5258010"/>
            </a:xfrm>
            <a:custGeom>
              <a:avLst/>
              <a:gdLst/>
              <a:ahLst/>
              <a:cxnLst/>
              <a:rect l="l" t="t" r="r" b="b"/>
              <a:pathLst>
                <a:path w="8402497" h="5258010">
                  <a:moveTo>
                    <a:pt x="8402497" y="0"/>
                  </a:moveTo>
                  <a:lnTo>
                    <a:pt x="0" y="0"/>
                  </a:lnTo>
                  <a:lnTo>
                    <a:pt x="0" y="5258009"/>
                  </a:lnTo>
                  <a:lnTo>
                    <a:pt x="8402497" y="5258009"/>
                  </a:lnTo>
                  <a:lnTo>
                    <a:pt x="840249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64900"/>
              </a:stretch>
            </a:blipFill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C75469-7E31-4167-C048-17713AC2B8F2}"/>
                </a:ext>
              </a:extLst>
            </p:cNvPr>
            <p:cNvSpPr txBox="1"/>
            <p:nvPr/>
          </p:nvSpPr>
          <p:spPr>
            <a:xfrm>
              <a:off x="10298593" y="5627548"/>
              <a:ext cx="6406992" cy="266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Rút ra ý đoạn 2: </a:t>
              </a:r>
              <a:endParaRPr lang="en-US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vi-VN" sz="2400">
                  <a:solidFill>
                    <a:srgbClr val="000000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Lý nhờ Diệp làm hộ vì Diệp cắt chữ U đẹp.</a:t>
              </a:r>
              <a:endParaRPr lang="en-US" sz="24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4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5A0614-BF92-AFA1-4209-4F995BD04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EAD7DDA-1B0D-8329-726A-6F7748899C50}"/>
              </a:ext>
            </a:extLst>
          </p:cNvPr>
          <p:cNvSpPr txBox="1"/>
          <p:nvPr/>
        </p:nvSpPr>
        <p:spPr>
          <a:xfrm>
            <a:off x="1007863" y="1987173"/>
            <a:ext cx="10176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30"/>
              </a:spcAft>
            </a:pPr>
            <a:r>
              <a:rPr lang="vi-VN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24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Lý đã cố gắng như thế nào để cắt được chữ U ưng ý?</a:t>
            </a:r>
          </a:p>
        </p:txBody>
      </p:sp>
      <p:pic>
        <p:nvPicPr>
          <p:cNvPr id="11" name="Picture 10" descr="A cartoon of a child holding scissors and paper&#10;&#10;Description automatically generated">
            <a:extLst>
              <a:ext uri="{FF2B5EF4-FFF2-40B4-BE49-F238E27FC236}">
                <a16:creationId xmlns:a16="http://schemas.microsoft.com/office/drawing/2014/main" id="{AFC1D66D-0938-601A-C4BA-44F3A7AC9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4444" r="5555" b="15528"/>
          <a:stretch/>
        </p:blipFill>
        <p:spPr>
          <a:xfrm>
            <a:off x="1007863" y="2657384"/>
            <a:ext cx="3820095" cy="31678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BB362D-3442-E576-1CD4-3A6CCC50E8A9}"/>
              </a:ext>
            </a:extLst>
          </p:cNvPr>
          <p:cNvSpPr/>
          <p:nvPr/>
        </p:nvSpPr>
        <p:spPr>
          <a:xfrm>
            <a:off x="5427800" y="3267726"/>
            <a:ext cx="5654330" cy="1947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Lý chăm chút cắt 1 chữ, 2 chữ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…</a:t>
            </a:r>
            <a:endParaRPr lang="en-US" sz="2400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đến chữ thứ 12 thì Lý ưng ý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</a:t>
            </a:r>
            <a:endParaRPr lang="vi-VN" sz="24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8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9B704-F081-C7E7-0680-315DE9E3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65B8AF-6B24-1C23-A9DC-38036A69082F}"/>
              </a:ext>
            </a:extLst>
          </p:cNvPr>
          <p:cNvSpPr/>
          <p:nvPr/>
        </p:nvSpPr>
        <p:spPr>
          <a:xfrm>
            <a:off x="971549" y="2379833"/>
            <a:ext cx="6453089" cy="3381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RÚT RA Ý ĐOẠN 3, 4: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2400" dirty="0">
                <a:solidFill>
                  <a:schemeClr val="tx1"/>
                </a:solidFill>
                <a:cs typeface="Arial" panose="020B0604020202020204" pitchFamily="34" charset="0"/>
              </a:rPr>
              <a:t>Lý đã tự cắt chữ U và được cô giáo khen cắt rất khéo léo và đẹp. 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9F351-316C-5CFE-201E-A370AB86C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8905" y="2542241"/>
            <a:ext cx="341405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747E8A-0B27-7FA5-4D65-46B9C722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ECB64F7-0CC6-49EA-F668-33FD371B24DF}"/>
              </a:ext>
            </a:extLst>
          </p:cNvPr>
          <p:cNvSpPr txBox="1"/>
          <p:nvPr/>
        </p:nvSpPr>
        <p:spPr>
          <a:xfrm>
            <a:off x="628649" y="1856091"/>
            <a:ext cx="11153775" cy="57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Câu 4. </a:t>
            </a:r>
            <a:r>
              <a:rPr lang="fr-FR" sz="240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Từ câu chuyện của Diệp và Lý, em rút ra bài học gì cho bản thân: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8107B2-E3E4-47B5-71BA-FDD39B5F24CE}"/>
              </a:ext>
            </a:extLst>
          </p:cNvPr>
          <p:cNvSpPr/>
          <p:nvPr/>
        </p:nvSpPr>
        <p:spPr>
          <a:xfrm>
            <a:off x="1182959" y="3084082"/>
            <a:ext cx="4483067" cy="2847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B39188-FF82-8375-4ABE-FC8018D41042}"/>
              </a:ext>
            </a:extLst>
          </p:cNvPr>
          <p:cNvSpPr/>
          <p:nvPr/>
        </p:nvSpPr>
        <p:spPr>
          <a:xfrm>
            <a:off x="6525976" y="3084082"/>
            <a:ext cx="4483067" cy="28479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C4016-6B4E-8E76-C70A-85DAF7636DED}"/>
              </a:ext>
            </a:extLst>
          </p:cNvPr>
          <p:cNvSpPr txBox="1"/>
          <p:nvPr/>
        </p:nvSpPr>
        <p:spPr>
          <a:xfrm>
            <a:off x="1576021" y="3670146"/>
            <a:ext cx="3696942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E4519-4AED-B2EC-56DB-C20AFDF69CB2}"/>
              </a:ext>
            </a:extLst>
          </p:cNvPr>
          <p:cNvSpPr txBox="1"/>
          <p:nvPr/>
        </p:nvSpPr>
        <p:spPr>
          <a:xfrm>
            <a:off x="6794534" y="3947145"/>
            <a:ext cx="394595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rèn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01C7C-D58A-621A-45C8-F1A5FD80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A2144B-F601-0AC3-41CC-B42EC79177EE}"/>
              </a:ext>
            </a:extLst>
          </p:cNvPr>
          <p:cNvSpPr txBox="1"/>
          <p:nvPr/>
        </p:nvSpPr>
        <p:spPr>
          <a:xfrm>
            <a:off x="3911940" y="1596477"/>
            <a:ext cx="436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GỢI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Ý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TRẢ LỜI CÂU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F68361-CBD9-D689-D827-B5242DAEA32D}"/>
              </a:ext>
            </a:extLst>
          </p:cNvPr>
          <p:cNvSpPr/>
          <p:nvPr/>
        </p:nvSpPr>
        <p:spPr>
          <a:xfrm>
            <a:off x="736469" y="2139592"/>
            <a:ext cx="10730178" cy="605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cách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giúp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đỡ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nhau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A37C83-A257-DEB5-BDB8-876355D251C4}"/>
              </a:ext>
            </a:extLst>
          </p:cNvPr>
          <p:cNvGrpSpPr/>
          <p:nvPr/>
        </p:nvGrpSpPr>
        <p:grpSpPr>
          <a:xfrm>
            <a:off x="736469" y="2956530"/>
            <a:ext cx="3445035" cy="3789763"/>
            <a:chOff x="736469" y="2956530"/>
            <a:chExt cx="3445035" cy="3789763"/>
          </a:xfrm>
        </p:grpSpPr>
        <p:sp>
          <p:nvSpPr>
            <p:cNvPr id="9" name="Rectangle: Diagonal Corners Rounded 29">
              <a:extLst>
                <a:ext uri="{FF2B5EF4-FFF2-40B4-BE49-F238E27FC236}">
                  <a16:creationId xmlns:a16="http://schemas.microsoft.com/office/drawing/2014/main" id="{5DCADF95-124D-E016-3DDB-4FFA6CAD62E0}"/>
                </a:ext>
              </a:extLst>
            </p:cNvPr>
            <p:cNvSpPr/>
            <p:nvPr/>
          </p:nvSpPr>
          <p:spPr>
            <a:xfrm>
              <a:off x="736469" y="2956530"/>
              <a:ext cx="3445035" cy="1789103"/>
            </a:xfrm>
            <a:prstGeom prst="round2Diag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2303922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Bạn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bè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phải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quý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mến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nhau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,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giúp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đỡ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nhau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3" name="Freeform 26">
              <a:extLst>
                <a:ext uri="{FF2B5EF4-FFF2-40B4-BE49-F238E27FC236}">
                  <a16:creationId xmlns:a16="http://schemas.microsoft.com/office/drawing/2014/main" id="{CA9ECD98-E400-BEF9-E7DC-77E03CD05196}"/>
                </a:ext>
              </a:extLst>
            </p:cNvPr>
            <p:cNvSpPr/>
            <p:nvPr/>
          </p:nvSpPr>
          <p:spPr>
            <a:xfrm>
              <a:off x="843859" y="4957191"/>
              <a:ext cx="2715904" cy="1789102"/>
            </a:xfrm>
            <a:custGeom>
              <a:avLst/>
              <a:gdLst/>
              <a:ahLst/>
              <a:cxnLst/>
              <a:rect l="l" t="t" r="r" b="b"/>
              <a:pathLst>
                <a:path w="3176391" h="2092448">
                  <a:moveTo>
                    <a:pt x="0" y="0"/>
                  </a:moveTo>
                  <a:lnTo>
                    <a:pt x="3176391" y="0"/>
                  </a:lnTo>
                  <a:lnTo>
                    <a:pt x="3176391" y="2092448"/>
                  </a:lnTo>
                  <a:lnTo>
                    <a:pt x="0" y="2092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B9DB2E-2118-4C84-2435-8D53B7D0FC9A}"/>
              </a:ext>
            </a:extLst>
          </p:cNvPr>
          <p:cNvGrpSpPr/>
          <p:nvPr/>
        </p:nvGrpSpPr>
        <p:grpSpPr>
          <a:xfrm>
            <a:off x="8021608" y="2956529"/>
            <a:ext cx="3445039" cy="3660488"/>
            <a:chOff x="8021608" y="2956529"/>
            <a:chExt cx="3445039" cy="3660488"/>
          </a:xfrm>
        </p:grpSpPr>
        <p:sp>
          <p:nvSpPr>
            <p:cNvPr id="11" name="Rectangle: Diagonal Corners Rounded 29">
              <a:extLst>
                <a:ext uri="{FF2B5EF4-FFF2-40B4-BE49-F238E27FC236}">
                  <a16:creationId xmlns:a16="http://schemas.microsoft.com/office/drawing/2014/main" id="{AAFF12C2-B51F-EAA9-CF0D-F8F9997A0B7B}"/>
                </a:ext>
              </a:extLst>
            </p:cNvPr>
            <p:cNvSpPr/>
            <p:nvPr/>
          </p:nvSpPr>
          <p:spPr>
            <a:xfrm>
              <a:off x="8021608" y="2956529"/>
              <a:ext cx="3445039" cy="1789103"/>
            </a:xfrm>
            <a:prstGeom prst="round2Diag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2303922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Giúp bạn trong học tập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như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vi-VN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hướng dẫn bạn cách học. </a:t>
              </a:r>
              <a:endParaRPr lang="en-US" sz="2300" kern="0" dirty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4" name="Freeform 40">
              <a:extLst>
                <a:ext uri="{FF2B5EF4-FFF2-40B4-BE49-F238E27FC236}">
                  <a16:creationId xmlns:a16="http://schemas.microsoft.com/office/drawing/2014/main" id="{442D8143-324B-50D9-A17A-F18A92FE2CE8}"/>
                </a:ext>
              </a:extLst>
            </p:cNvPr>
            <p:cNvSpPr/>
            <p:nvPr/>
          </p:nvSpPr>
          <p:spPr>
            <a:xfrm>
              <a:off x="8361897" y="4957189"/>
              <a:ext cx="2764460" cy="1659828"/>
            </a:xfrm>
            <a:custGeom>
              <a:avLst/>
              <a:gdLst/>
              <a:ahLst/>
              <a:cxnLst/>
              <a:rect l="l" t="t" r="r" b="b"/>
              <a:pathLst>
                <a:path w="3484993" h="2092448">
                  <a:moveTo>
                    <a:pt x="0" y="0"/>
                  </a:moveTo>
                  <a:lnTo>
                    <a:pt x="3484992" y="0"/>
                  </a:lnTo>
                  <a:lnTo>
                    <a:pt x="3484992" y="2092448"/>
                  </a:lnTo>
                  <a:lnTo>
                    <a:pt x="0" y="20924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1819FE-65AF-DC3E-73D8-83AFE4F65FD9}"/>
              </a:ext>
            </a:extLst>
          </p:cNvPr>
          <p:cNvGrpSpPr/>
          <p:nvPr/>
        </p:nvGrpSpPr>
        <p:grpSpPr>
          <a:xfrm>
            <a:off x="4520277" y="2956530"/>
            <a:ext cx="3162558" cy="3696050"/>
            <a:chOff x="4520277" y="2956530"/>
            <a:chExt cx="3162558" cy="3696050"/>
          </a:xfrm>
        </p:grpSpPr>
        <p:sp>
          <p:nvSpPr>
            <p:cNvPr id="10" name="Rectangle: Diagonal Corners Rounded 29">
              <a:extLst>
                <a:ext uri="{FF2B5EF4-FFF2-40B4-BE49-F238E27FC236}">
                  <a16:creationId xmlns:a16="http://schemas.microsoft.com/office/drawing/2014/main" id="{0B06AE82-65C9-271F-3100-C2F42E8C30A2}"/>
                </a:ext>
              </a:extLst>
            </p:cNvPr>
            <p:cNvSpPr/>
            <p:nvPr/>
          </p:nvSpPr>
          <p:spPr>
            <a:xfrm>
              <a:off x="4520277" y="2956530"/>
              <a:ext cx="3162558" cy="1789102"/>
            </a:xfrm>
            <a:prstGeom prst="round2Diag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2303922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Cần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biết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giúp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bạn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đúng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23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cách</a:t>
              </a:r>
              <a:r>
                <a:rPr lang="en-US" sz="23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. </a:t>
              </a:r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4184FE90-606A-B14E-2DF4-D6AA38D43B1D}"/>
                </a:ext>
              </a:extLst>
            </p:cNvPr>
            <p:cNvSpPr/>
            <p:nvPr/>
          </p:nvSpPr>
          <p:spPr>
            <a:xfrm>
              <a:off x="5480361" y="4957189"/>
              <a:ext cx="1231278" cy="1695391"/>
            </a:xfrm>
            <a:custGeom>
              <a:avLst/>
              <a:gdLst/>
              <a:ahLst/>
              <a:cxnLst/>
              <a:rect l="l" t="t" r="r" b="b"/>
              <a:pathLst>
                <a:path w="4862646" h="6695554">
                  <a:moveTo>
                    <a:pt x="0" y="0"/>
                  </a:moveTo>
                  <a:lnTo>
                    <a:pt x="4862646" y="0"/>
                  </a:lnTo>
                  <a:lnTo>
                    <a:pt x="4862646" y="6695554"/>
                  </a:lnTo>
                  <a:lnTo>
                    <a:pt x="0" y="6695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8939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CA2C3082-CEE9-4777-B3D7-C4F6D07CC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71612-3277-9245-064E-6413600B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A6ADA-1DBD-B1E9-B889-7CB5ED3337BB}"/>
              </a:ext>
            </a:extLst>
          </p:cNvPr>
          <p:cNvSpPr txBox="1"/>
          <p:nvPr/>
        </p:nvSpPr>
        <p:spPr>
          <a:xfrm>
            <a:off x="3911940" y="1596477"/>
            <a:ext cx="436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GỢI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Ý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TRẢ LỜI CÂU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D93E6-EF6D-84CB-0F0A-B96FD272F742}"/>
              </a:ext>
            </a:extLst>
          </p:cNvPr>
          <p:cNvSpPr/>
          <p:nvPr/>
        </p:nvSpPr>
        <p:spPr>
          <a:xfrm>
            <a:off x="736469" y="2139592"/>
            <a:ext cx="10730178" cy="605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rèn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" name="Rectangle: Diagonal Corners Rounded 29">
            <a:extLst>
              <a:ext uri="{FF2B5EF4-FFF2-40B4-BE49-F238E27FC236}">
                <a16:creationId xmlns:a16="http://schemas.microsoft.com/office/drawing/2014/main" id="{49A3E000-5191-4823-7360-3050C19D481A}"/>
              </a:ext>
            </a:extLst>
          </p:cNvPr>
          <p:cNvSpPr/>
          <p:nvPr/>
        </p:nvSpPr>
        <p:spPr>
          <a:xfrm>
            <a:off x="736469" y="2928175"/>
            <a:ext cx="5054731" cy="1626732"/>
          </a:xfrm>
          <a:prstGeom prst="round2Diag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30392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Muốn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đạt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thì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cần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quyết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cao</a:t>
            </a:r>
            <a:r>
              <a:rPr lang="en-US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sp>
        <p:nvSpPr>
          <p:cNvPr id="12" name="Rectangle: Diagonal Corners Rounded 29">
            <a:extLst>
              <a:ext uri="{FF2B5EF4-FFF2-40B4-BE49-F238E27FC236}">
                <a16:creationId xmlns:a16="http://schemas.microsoft.com/office/drawing/2014/main" id="{520A67A1-15DF-7725-C2A6-A5B3FE52D477}"/>
              </a:ext>
            </a:extLst>
          </p:cNvPr>
          <p:cNvSpPr/>
          <p:nvPr/>
        </p:nvSpPr>
        <p:spPr>
          <a:xfrm>
            <a:off x="6400800" y="2928175"/>
            <a:ext cx="5065847" cy="1626732"/>
          </a:xfrm>
          <a:prstGeom prst="round2Diag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30392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4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Cố gắng rèn luyện thì nhất định sẽ có kết quả tốt. </a:t>
            </a:r>
            <a:endParaRPr lang="en-US" sz="24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63C95D-568A-2E34-81BA-6F2A674CF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26" y="4778547"/>
            <a:ext cx="1968053" cy="20794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4A5356-F18D-998C-DE8A-7B50D73D4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081" y="4733270"/>
            <a:ext cx="2160058" cy="21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CE8E2-C846-094E-8E15-3480E499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B73581-741A-91F3-B829-5C6181E2395F}"/>
              </a:ext>
            </a:extLst>
          </p:cNvPr>
          <p:cNvSpPr txBox="1"/>
          <p:nvPr/>
        </p:nvSpPr>
        <p:spPr>
          <a:xfrm>
            <a:off x="3911940" y="1596477"/>
            <a:ext cx="436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GỢI </a:t>
            </a:r>
            <a:r>
              <a:rPr lang="en-US" sz="2300" b="1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Ý</a:t>
            </a:r>
            <a:r>
              <a:rPr lang="en-US" sz="23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TRẢ LỜI CÂU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01CC3-BAFB-78B0-A5D7-C6C7A490C47D}"/>
              </a:ext>
            </a:extLst>
          </p:cNvPr>
          <p:cNvSpPr/>
          <p:nvPr/>
        </p:nvSpPr>
        <p:spPr>
          <a:xfrm>
            <a:off x="736469" y="2139592"/>
            <a:ext cx="10730178" cy="605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tâm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rèn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Rectangle: Diagonal Corners Rounded 29">
            <a:extLst>
              <a:ext uri="{FF2B5EF4-FFF2-40B4-BE49-F238E27FC236}">
                <a16:creationId xmlns:a16="http://schemas.microsoft.com/office/drawing/2014/main" id="{D7E414DF-E326-4946-5E6D-DD105F44A410}"/>
              </a:ext>
            </a:extLst>
          </p:cNvPr>
          <p:cNvSpPr/>
          <p:nvPr/>
        </p:nvSpPr>
        <p:spPr>
          <a:xfrm>
            <a:off x="736469" y="2938952"/>
            <a:ext cx="5130241" cy="1411684"/>
          </a:xfrm>
          <a:prstGeom prst="round2Diag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30392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Không có thành công nào cho người không nỗ lực học tập. </a:t>
            </a:r>
            <a:endParaRPr lang="en-US" sz="2000" kern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4" name="Rectangle: Diagonal Corners Rounded 29">
            <a:extLst>
              <a:ext uri="{FF2B5EF4-FFF2-40B4-BE49-F238E27FC236}">
                <a16:creationId xmlns:a16="http://schemas.microsoft.com/office/drawing/2014/main" id="{7088F73A-957C-98E1-16DB-6CAF1152725A}"/>
              </a:ext>
            </a:extLst>
          </p:cNvPr>
          <p:cNvSpPr/>
          <p:nvPr/>
        </p:nvSpPr>
        <p:spPr>
          <a:xfrm>
            <a:off x="6336405" y="2938952"/>
            <a:ext cx="5130241" cy="1411684"/>
          </a:xfrm>
          <a:prstGeom prst="round2Diag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2303922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Muốn học giỏi thì mình phải tự làm bài, không nên nhờ người khác làm giúp. </a:t>
            </a:r>
            <a:endParaRPr lang="en-US" sz="20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6EB15-B31C-991B-8210-E14D7592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703" y="4587596"/>
            <a:ext cx="2485644" cy="2129782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BB8D828C-D91F-9CF5-B55A-760F440DC1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36"/>
          <a:stretch/>
        </p:blipFill>
        <p:spPr>
          <a:xfrm>
            <a:off x="2551782" y="4544616"/>
            <a:ext cx="1499614" cy="21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5572E-7C7A-2320-8EAE-A2CC69D5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C92809AF-E9E9-D4B0-3608-08D4394E7AB1}"/>
              </a:ext>
            </a:extLst>
          </p:cNvPr>
          <p:cNvSpPr txBox="1"/>
          <p:nvPr/>
        </p:nvSpPr>
        <p:spPr>
          <a:xfrm>
            <a:off x="5939632" y="2616070"/>
            <a:ext cx="5380526" cy="1855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75981">
              <a:lnSpc>
                <a:spcPct val="150000"/>
              </a:lnSpc>
              <a:defRPr/>
            </a:pPr>
            <a:r>
              <a:rPr lang="vi-VN" sz="4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lang="en-US" sz="4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4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 defTabSz="575981">
              <a:lnSpc>
                <a:spcPct val="150000"/>
              </a:lnSpc>
              <a:defRPr/>
            </a:pPr>
            <a:r>
              <a:rPr lang="vi-VN" sz="43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ĐỌC </a:t>
            </a:r>
            <a:r>
              <a:rPr lang="en-US" sz="43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NÂNG CAO</a:t>
            </a:r>
            <a:endParaRPr lang="vi-VN" sz="43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4826F245-2819-E585-9C98-426BF8D27300}"/>
              </a:ext>
            </a:extLst>
          </p:cNvPr>
          <p:cNvSpPr/>
          <p:nvPr/>
        </p:nvSpPr>
        <p:spPr>
          <a:xfrm>
            <a:off x="871842" y="2051013"/>
            <a:ext cx="4940035" cy="3422508"/>
          </a:xfrm>
          <a:custGeom>
            <a:avLst/>
            <a:gdLst/>
            <a:ahLst/>
            <a:cxnLst/>
            <a:rect l="l" t="t" r="r" b="b"/>
            <a:pathLst>
              <a:path w="2026303" h="1403844">
                <a:moveTo>
                  <a:pt x="0" y="0"/>
                </a:moveTo>
                <a:lnTo>
                  <a:pt x="2026303" y="0"/>
                </a:lnTo>
                <a:lnTo>
                  <a:pt x="2026303" y="1403844"/>
                </a:lnTo>
                <a:lnTo>
                  <a:pt x="0" y="1403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303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B19DD3-8689-C7A6-E7C3-717F063A5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95F298-3E0A-1348-DF46-11A769EEF61C}"/>
              </a:ext>
            </a:extLst>
          </p:cNvPr>
          <p:cNvSpPr txBox="1"/>
          <p:nvPr/>
        </p:nvSpPr>
        <p:spPr>
          <a:xfrm>
            <a:off x="956269" y="2336571"/>
            <a:ext cx="10176275" cy="1241191"/>
          </a:xfrm>
          <a:prstGeom prst="roundRect">
            <a:avLst/>
          </a:prstGeom>
          <a:solidFill>
            <a:srgbClr val="FFF5D5"/>
          </a:solidFill>
          <a:ln w="38100" cap="flat" cmpd="sng" algn="ctr">
            <a:noFill/>
            <a:prstDash val="dash"/>
          </a:ln>
          <a:effectLst/>
        </p:spPr>
        <p:txBody>
          <a:bodyPr wrap="square">
            <a:spAutoFit/>
          </a:bodyPr>
          <a:lstStyle/>
          <a:p>
            <a:pPr algn="just" defTabSz="575981">
              <a:lnSpc>
                <a:spcPct val="150000"/>
              </a:lnSpc>
              <a:defRPr/>
            </a:pP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em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hãy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tiến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hành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nối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tiếp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đoạn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3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và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xác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định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giọng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đoạn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này</a:t>
            </a:r>
            <a:r>
              <a:rPr lang="en-US" sz="2400" kern="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endParaRPr lang="vi-VN" sz="2400" i="1" kern="0" dirty="0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ounded Rectangle 104">
            <a:extLst>
              <a:ext uri="{FF2B5EF4-FFF2-40B4-BE49-F238E27FC236}">
                <a16:creationId xmlns:a16="http://schemas.microsoft.com/office/drawing/2014/main" id="{1EB1D226-81F9-A764-E94F-4D5F751B35B2}"/>
              </a:ext>
            </a:extLst>
          </p:cNvPr>
          <p:cNvSpPr/>
          <p:nvPr/>
        </p:nvSpPr>
        <p:spPr>
          <a:xfrm>
            <a:off x="956269" y="4468967"/>
            <a:ext cx="4847259" cy="202533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66548">
                <a:lumMod val="2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  <a:defRPr/>
            </a:pP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Đọc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diễn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cảm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một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câu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thể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hiện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lời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nói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các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vật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,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ngắt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nghỉ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đúng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latin typeface="+mj-lt"/>
                <a:cs typeface="Arial" panose="020B0604020202020204" pitchFamily="34" charset="0"/>
                <a:sym typeface="Arial"/>
              </a:rPr>
              <a:t>chỗ</a:t>
            </a:r>
            <a:r>
              <a:rPr lang="en-US" sz="2400" kern="0" dirty="0">
                <a:latin typeface="+mj-lt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8" name="Rounded Rectangle 104">
            <a:extLst>
              <a:ext uri="{FF2B5EF4-FFF2-40B4-BE49-F238E27FC236}">
                <a16:creationId xmlns:a16="http://schemas.microsoft.com/office/drawing/2014/main" id="{0DE33D18-3147-8CDE-C970-98E73C7C7780}"/>
              </a:ext>
            </a:extLst>
          </p:cNvPr>
          <p:cNvSpPr/>
          <p:nvPr/>
        </p:nvSpPr>
        <p:spPr>
          <a:xfrm>
            <a:off x="6285287" y="4468968"/>
            <a:ext cx="4847257" cy="202532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E66548">
                <a:lumMod val="2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algn="ctr" defTabSz="1151961">
              <a:lnSpc>
                <a:spcPct val="150000"/>
              </a:lnSpc>
              <a:defRPr/>
            </a:pPr>
            <a:r>
              <a:rPr lang="en-US" sz="2400" kern="0">
                <a:latin typeface="+mj-lt"/>
                <a:cs typeface="Arial" panose="020B0604020202020204" pitchFamily="34" charset="0"/>
                <a:sym typeface="Arial"/>
              </a:rPr>
              <a:t>Biết nhấn mạnh vào những </a:t>
            </a:r>
          </a:p>
          <a:p>
            <a:pPr algn="ctr" defTabSz="1151961">
              <a:lnSpc>
                <a:spcPct val="150000"/>
              </a:lnSpc>
              <a:defRPr/>
            </a:pPr>
            <a:r>
              <a:rPr lang="en-US" sz="2400" kern="0">
                <a:latin typeface="+mj-lt"/>
                <a:cs typeface="Arial" panose="020B0604020202020204" pitchFamily="34" charset="0"/>
                <a:sym typeface="Arial"/>
              </a:rPr>
              <a:t>từ ngữ quan trọng. </a:t>
            </a:r>
            <a:endParaRPr lang="en-US" sz="2400" kern="0" dirty="0"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Down Arrow 5">
            <a:extLst>
              <a:ext uri="{FF2B5EF4-FFF2-40B4-BE49-F238E27FC236}">
                <a16:creationId xmlns:a16="http://schemas.microsoft.com/office/drawing/2014/main" id="{ABC5F034-9A8E-AB47-7472-BAA9FD316610}"/>
              </a:ext>
            </a:extLst>
          </p:cNvPr>
          <p:cNvSpPr/>
          <p:nvPr/>
        </p:nvSpPr>
        <p:spPr>
          <a:xfrm>
            <a:off x="3016391" y="3780315"/>
            <a:ext cx="727014" cy="5004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4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0" name="Down Arrow 5">
            <a:extLst>
              <a:ext uri="{FF2B5EF4-FFF2-40B4-BE49-F238E27FC236}">
                <a16:creationId xmlns:a16="http://schemas.microsoft.com/office/drawing/2014/main" id="{96F63E90-5848-2742-A501-DCB2DB9612B3}"/>
              </a:ext>
            </a:extLst>
          </p:cNvPr>
          <p:cNvSpPr/>
          <p:nvPr/>
        </p:nvSpPr>
        <p:spPr>
          <a:xfrm>
            <a:off x="8345408" y="3780315"/>
            <a:ext cx="727014" cy="50047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endParaRPr lang="en-US" sz="2400" kern="0">
              <a:solidFill>
                <a:srgbClr val="191919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D31E9C1C-ED50-B7AB-E387-5D0EA43EBBBD}"/>
              </a:ext>
            </a:extLst>
          </p:cNvPr>
          <p:cNvSpPr/>
          <p:nvPr/>
        </p:nvSpPr>
        <p:spPr>
          <a:xfrm>
            <a:off x="2587201" y="1587889"/>
            <a:ext cx="7017597" cy="733425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r>
              <a:rPr lang="en-US" sz="2400" b="1" kern="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HOẠT ĐỘNG CẢ LỚP 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452B2A7-4303-AF0F-072A-4B041DA32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649" y="601692"/>
            <a:ext cx="2107269" cy="15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7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A0F22-06B8-8D04-B9AD-F73D8EE92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42A117-FD59-1688-FEFB-FC3268DCCD73}"/>
              </a:ext>
            </a:extLst>
          </p:cNvPr>
          <p:cNvGrpSpPr/>
          <p:nvPr/>
        </p:nvGrpSpPr>
        <p:grpSpPr>
          <a:xfrm>
            <a:off x="814387" y="1819275"/>
            <a:ext cx="10563225" cy="4764432"/>
            <a:chOff x="548646" y="245941"/>
            <a:chExt cx="7823126" cy="4738862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9893075E-38B3-1E7A-1C42-F47DEBD576E0}"/>
                </a:ext>
              </a:extLst>
            </p:cNvPr>
            <p:cNvSpPr/>
            <p:nvPr/>
          </p:nvSpPr>
          <p:spPr>
            <a:xfrm>
              <a:off x="548646" y="245941"/>
              <a:ext cx="7823126" cy="4738862"/>
            </a:xfrm>
            <a:prstGeom prst="roundRect">
              <a:avLst>
                <a:gd name="adj" fmla="val 5285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accent2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 defTabSz="1151961">
                <a:defRPr/>
              </a:pPr>
              <a:endParaRPr lang="en-US" sz="2268" kern="0">
                <a:solidFill>
                  <a:srgbClr val="EBE0DD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F9BFDA-6380-7AE7-8D43-2D91C04D22C2}"/>
                </a:ext>
              </a:extLst>
            </p:cNvPr>
            <p:cNvSpPr txBox="1"/>
            <p:nvPr/>
          </p:nvSpPr>
          <p:spPr>
            <a:xfrm>
              <a:off x="1072796" y="426472"/>
              <a:ext cx="6774827" cy="571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endParaRPr lang="vi-VN" sz="2400" kern="0">
                <a:solidFill>
                  <a:sysClr val="windowText" lastClr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5C91F6-1D07-3526-6C54-A9307183E882}"/>
              </a:ext>
            </a:extLst>
          </p:cNvPr>
          <p:cNvSpPr txBox="1"/>
          <p:nvPr/>
        </p:nvSpPr>
        <p:spPr>
          <a:xfrm>
            <a:off x="2002570" y="1841242"/>
            <a:ext cx="818685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Bỗng Lý thắc mắc</a:t>
            </a:r>
            <a:r>
              <a:rPr lang="vi-VN" sz="2000" kern="0" dirty="0">
                <a:latin typeface="+mj-lt"/>
                <a:cs typeface="Arial"/>
                <a:sym typeface="Arial"/>
              </a:rPr>
              <a:t>: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 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– Này,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làm thủ công để làm gì nhỉ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?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Diệp tròn xoe mắt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://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– Ơ,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cô giáo chẳng bảo chúng mình/ tập cho khéo tay là gì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?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Lý lưỡng lự một chút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 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rồi trả chữ U cho Diệp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: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– Thôi,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trả cậu.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Tớ tự cắt lấy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.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Diệp ngạc nhiên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: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– Cậu cắt có đẹp đâu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!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Lý dứt khoát</a:t>
            </a:r>
            <a:r>
              <a:rPr lang="vi-VN" sz="20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: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  <a:p>
            <a:pPr algn="just" defTabSz="1151961">
              <a:lnSpc>
                <a:spcPct val="150000"/>
              </a:lnSpc>
              <a:defRPr/>
            </a:pP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– Tớ phải tự cắt</a:t>
            </a:r>
            <a:r>
              <a:rPr lang="vi-VN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000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 thì mới khéo tay được.</a:t>
            </a:r>
            <a:r>
              <a:rPr lang="en-US" sz="20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  <a:endParaRPr lang="vi-VN" sz="2000" kern="0" dirty="0">
              <a:solidFill>
                <a:srgbClr val="C00000"/>
              </a:solidFill>
              <a:latin typeface="+mj-lt"/>
              <a:cs typeface="Arial"/>
              <a:sym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35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D87C6FD-FB68-0996-1AB7-C7BF91F39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5E7DF-A4EB-B297-5D0B-AEE1B42A8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D239CA-D6DF-5B74-2C63-AD711F3604EF}"/>
              </a:ext>
            </a:extLst>
          </p:cNvPr>
          <p:cNvSpPr/>
          <p:nvPr/>
        </p:nvSpPr>
        <p:spPr>
          <a:xfrm>
            <a:off x="397565" y="795130"/>
            <a:ext cx="4045226" cy="93427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Google Shape;923;p37">
            <a:extLst>
              <a:ext uri="{FF2B5EF4-FFF2-40B4-BE49-F238E27FC236}">
                <a16:creationId xmlns:a16="http://schemas.microsoft.com/office/drawing/2014/main" id="{9B96A046-9C43-FBDE-FD56-5EBDBB88B6C5}"/>
              </a:ext>
            </a:extLst>
          </p:cNvPr>
          <p:cNvCxnSpPr>
            <a:cxnSpLocks/>
          </p:cNvCxnSpPr>
          <p:nvPr/>
        </p:nvCxnSpPr>
        <p:spPr>
          <a:xfrm>
            <a:off x="1663952" y="1421617"/>
            <a:ext cx="8910875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C93A2A2-4618-492B-E92B-F72B75A8140C}"/>
              </a:ext>
            </a:extLst>
          </p:cNvPr>
          <p:cNvSpPr txBox="1"/>
          <p:nvPr/>
        </p:nvSpPr>
        <p:spPr>
          <a:xfrm>
            <a:off x="539238" y="855921"/>
            <a:ext cx="11160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51961">
              <a:defRPr/>
            </a:pPr>
            <a:r>
              <a:rPr lang="vi-VN" sz="24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Trò chơi </a:t>
            </a:r>
            <a:r>
              <a:rPr lang="en-US" sz="24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“</a:t>
            </a:r>
            <a:r>
              <a:rPr lang="vi-VN" sz="24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Ai thông minh hơn học sinh lớp 5</a:t>
            </a:r>
            <a:r>
              <a:rPr lang="en-US" sz="24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”</a:t>
            </a:r>
            <a:r>
              <a:rPr lang="vi-VN" sz="2400" b="1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 </a:t>
            </a:r>
            <a:endParaRPr lang="en-US" sz="2400" b="1" i="1" kern="0" dirty="0">
              <a:solidFill>
                <a:schemeClr val="tx1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E99E5A-3C23-A806-1C86-D0236805768D}"/>
              </a:ext>
            </a:extLst>
          </p:cNvPr>
          <p:cNvGrpSpPr/>
          <p:nvPr/>
        </p:nvGrpSpPr>
        <p:grpSpPr>
          <a:xfrm>
            <a:off x="1296396" y="1917575"/>
            <a:ext cx="6035848" cy="3284687"/>
            <a:chOff x="1201202" y="2972034"/>
            <a:chExt cx="9581649" cy="52143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15C2C4A-9BC1-66BC-7802-92BD571AB731}"/>
                </a:ext>
              </a:extLst>
            </p:cNvPr>
            <p:cNvSpPr/>
            <p:nvPr/>
          </p:nvSpPr>
          <p:spPr>
            <a:xfrm>
              <a:off x="1201202" y="2972034"/>
              <a:ext cx="9581649" cy="5214300"/>
            </a:xfrm>
            <a:prstGeom prst="wedgeRectCallout">
              <a:avLst>
                <a:gd name="adj1" fmla="val 62711"/>
                <a:gd name="adj2" fmla="val 38895"/>
              </a:avLst>
            </a:prstGeom>
            <a:grpFill/>
            <a:ln>
              <a:solidFill>
                <a:srgbClr val="002060"/>
              </a:solidFill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48EE13-7408-302E-A6ED-317F2F4213A6}"/>
                </a:ext>
              </a:extLst>
            </p:cNvPr>
            <p:cNvSpPr txBox="1"/>
            <p:nvPr/>
          </p:nvSpPr>
          <p:spPr>
            <a:xfrm>
              <a:off x="1784681" y="3235528"/>
              <a:ext cx="8414687" cy="441922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400" kern="0">
                  <a:solidFill>
                    <a:sysClr val="windowText" lastClr="000000"/>
                  </a:solidFill>
                  <a:latin typeface="+mj-lt"/>
                  <a:cs typeface="Arial"/>
                  <a:sym typeface="Arial"/>
                </a:rPr>
                <a:t>GV chiếu từng câu hỏi trắc nghiệm lên màn hình, HS giơ tay phát biểu sau hiệu lệnh của GV. HS nào trả lời được nhiều câu đúng sẽ được</a:t>
              </a:r>
              <a:r>
                <a:rPr lang="en-US" sz="2400" kern="0">
                  <a:solidFill>
                    <a:sysClr val="windowText" lastClr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vi-VN" sz="2400" kern="0">
                  <a:solidFill>
                    <a:sysClr val="windowText" lastClr="000000"/>
                  </a:solidFill>
                  <a:latin typeface="+mj-lt"/>
                  <a:cs typeface="Arial"/>
                  <a:sym typeface="Arial"/>
                </a:rPr>
                <a:t>phần thưởn</a:t>
              </a:r>
              <a:r>
                <a:rPr lang="en-US" sz="2400" kern="0">
                  <a:solidFill>
                    <a:sysClr val="windowText" lastClr="000000"/>
                  </a:solidFill>
                  <a:latin typeface="+mj-lt"/>
                  <a:cs typeface="Arial"/>
                  <a:sym typeface="Arial"/>
                </a:rPr>
                <a:t>g từ GV.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896ECDA-22D2-0786-86B9-61274F6F5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76" y="3058222"/>
            <a:ext cx="3844500" cy="361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C7E5EE-FA57-F62E-0CC9-12135D23F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5E9631D6-F6E4-4561-3B87-9F6CA2D78D0F}"/>
              </a:ext>
            </a:extLst>
          </p:cNvPr>
          <p:cNvSpPr/>
          <p:nvPr/>
        </p:nvSpPr>
        <p:spPr>
          <a:xfrm>
            <a:off x="963289" y="837723"/>
            <a:ext cx="10265421" cy="1595821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1</a:t>
            </a: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Đề bài môn thủ công của các bạn trong bài đọc là gì?</a:t>
            </a: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CB67C98E-2990-4C41-FBDC-C6705443A77F}"/>
              </a:ext>
            </a:extLst>
          </p:cNvPr>
          <p:cNvSpPr/>
          <p:nvPr/>
        </p:nvSpPr>
        <p:spPr>
          <a:xfrm>
            <a:off x="963289" y="2834891"/>
            <a:ext cx="5004804" cy="159582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A. Cắt chữ V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773537BB-7383-1EA1-F59B-BC6D5663F163}"/>
              </a:ext>
            </a:extLst>
          </p:cNvPr>
          <p:cNvSpPr/>
          <p:nvPr/>
        </p:nvSpPr>
        <p:spPr>
          <a:xfrm>
            <a:off x="963289" y="4827816"/>
            <a:ext cx="5004804" cy="159582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C. Cắt chữ Ư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8B12A9D1-326E-644C-DECB-7C3299AB5095}"/>
              </a:ext>
            </a:extLst>
          </p:cNvPr>
          <p:cNvSpPr/>
          <p:nvPr/>
        </p:nvSpPr>
        <p:spPr>
          <a:xfrm>
            <a:off x="6223906" y="2834891"/>
            <a:ext cx="5004804" cy="159582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B. Cắt chữ U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D2ADC9A1-4B3D-2F8A-9ADC-C5ACDB7BFFAB}"/>
              </a:ext>
            </a:extLst>
          </p:cNvPr>
          <p:cNvSpPr/>
          <p:nvPr/>
        </p:nvSpPr>
        <p:spPr>
          <a:xfrm>
            <a:off x="6223906" y="4827816"/>
            <a:ext cx="5004805" cy="159582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D. Cắt chữ G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BFC70F26-583C-B9C2-69BA-7CBFF4D79018}"/>
              </a:ext>
            </a:extLst>
          </p:cNvPr>
          <p:cNvSpPr/>
          <p:nvPr/>
        </p:nvSpPr>
        <p:spPr>
          <a:xfrm>
            <a:off x="6223906" y="2834891"/>
            <a:ext cx="5004804" cy="159582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B. Cắt chữ U</a:t>
            </a:r>
          </a:p>
        </p:txBody>
      </p:sp>
    </p:spTree>
    <p:extLst>
      <p:ext uri="{BB962C8B-B14F-4D97-AF65-F5344CB8AC3E}">
        <p14:creationId xmlns:p14="http://schemas.microsoft.com/office/powerpoint/2010/main" val="34285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FFB336-74FF-D634-1265-AC00D06AE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2D53A355-B9A5-C326-1AD2-4687541BE292}"/>
              </a:ext>
            </a:extLst>
          </p:cNvPr>
          <p:cNvSpPr/>
          <p:nvPr/>
        </p:nvSpPr>
        <p:spPr>
          <a:xfrm>
            <a:off x="963289" y="921052"/>
            <a:ext cx="10265421" cy="1368240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2</a:t>
            </a: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Nhân vật chính trong bài đọc là ai? </a:t>
            </a: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A6B6BCB3-60EA-F6DD-7496-727BB4FA1291}"/>
              </a:ext>
            </a:extLst>
          </p:cNvPr>
          <p:cNvSpPr/>
          <p:nvPr/>
        </p:nvSpPr>
        <p:spPr>
          <a:xfrm>
            <a:off x="963289" y="2628733"/>
            <a:ext cx="5004804" cy="176939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A. Lý và Diệp</a:t>
            </a: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0D08DF0C-2212-9930-5F61-9959DE2107FC}"/>
              </a:ext>
            </a:extLst>
          </p:cNvPr>
          <p:cNvSpPr/>
          <p:nvPr/>
        </p:nvSpPr>
        <p:spPr>
          <a:xfrm>
            <a:off x="963289" y="4737569"/>
            <a:ext cx="5004804" cy="176939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C. Ly và Dung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F9DEA9CF-54A6-2921-5157-A696DCE00BB9}"/>
              </a:ext>
            </a:extLst>
          </p:cNvPr>
          <p:cNvSpPr/>
          <p:nvPr/>
        </p:nvSpPr>
        <p:spPr>
          <a:xfrm>
            <a:off x="6223906" y="2628733"/>
            <a:ext cx="5004804" cy="176939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B. Ly và Diệp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1B64F463-3A0B-709A-F271-0580182B2127}"/>
              </a:ext>
            </a:extLst>
          </p:cNvPr>
          <p:cNvSpPr/>
          <p:nvPr/>
        </p:nvSpPr>
        <p:spPr>
          <a:xfrm>
            <a:off x="6223906" y="4737569"/>
            <a:ext cx="5004805" cy="1769397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D. Lý và Dung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D0C56745-CFA2-C279-3B3D-BA5CEA1EF08A}"/>
              </a:ext>
            </a:extLst>
          </p:cNvPr>
          <p:cNvSpPr/>
          <p:nvPr/>
        </p:nvSpPr>
        <p:spPr>
          <a:xfrm>
            <a:off x="953003" y="2628733"/>
            <a:ext cx="5015089" cy="1769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A. Lý và Diệp</a:t>
            </a:r>
          </a:p>
        </p:txBody>
      </p:sp>
    </p:spTree>
    <p:extLst>
      <p:ext uri="{BB962C8B-B14F-4D97-AF65-F5344CB8AC3E}">
        <p14:creationId xmlns:p14="http://schemas.microsoft.com/office/powerpoint/2010/main" val="29628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4FFC82-00D9-D131-019C-79449C07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F0D124DA-16D6-E67E-C50C-982BFE675119}"/>
              </a:ext>
            </a:extLst>
          </p:cNvPr>
          <p:cNvSpPr/>
          <p:nvPr/>
        </p:nvSpPr>
        <p:spPr>
          <a:xfrm>
            <a:off x="963289" y="874256"/>
            <a:ext cx="10265421" cy="1573414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3</a:t>
            </a: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Mục đích của giờ học thủ công là gì?</a:t>
            </a: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C5DE0E82-1570-F1A9-05E6-6CF8B7C173EB}"/>
              </a:ext>
            </a:extLst>
          </p:cNvPr>
          <p:cNvSpPr/>
          <p:nvPr/>
        </p:nvSpPr>
        <p:spPr>
          <a:xfrm>
            <a:off x="963289" y="3022620"/>
            <a:ext cx="5004804" cy="157341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es-ES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A. Tập cho quen tay</a:t>
            </a:r>
            <a:endParaRPr lang="vi-VN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F5C85618-58AB-D4F0-9462-FD022FB9DAC3}"/>
              </a:ext>
            </a:extLst>
          </p:cNvPr>
          <p:cNvSpPr/>
          <p:nvPr/>
        </p:nvSpPr>
        <p:spPr>
          <a:xfrm>
            <a:off x="963289" y="4886755"/>
            <a:ext cx="5004804" cy="157341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C. Tập cắt giấy</a:t>
            </a: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DEF3D5E9-A28F-5BCA-0499-B66F9E8B6B31}"/>
              </a:ext>
            </a:extLst>
          </p:cNvPr>
          <p:cNvSpPr/>
          <p:nvPr/>
        </p:nvSpPr>
        <p:spPr>
          <a:xfrm>
            <a:off x="6223906" y="3022620"/>
            <a:ext cx="5004804" cy="157341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B. Tập cho khéo tay</a:t>
            </a: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C3E10EB1-62B7-CD03-856B-D51880E46040}"/>
              </a:ext>
            </a:extLst>
          </p:cNvPr>
          <p:cNvSpPr/>
          <p:nvPr/>
        </p:nvSpPr>
        <p:spPr>
          <a:xfrm>
            <a:off x="6223906" y="4886755"/>
            <a:ext cx="5004805" cy="157341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D. Rèn sự kiên nhẫn</a:t>
            </a: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3E2C279E-CC52-1F2B-5E90-234424FDED10}"/>
              </a:ext>
            </a:extLst>
          </p:cNvPr>
          <p:cNvSpPr/>
          <p:nvPr/>
        </p:nvSpPr>
        <p:spPr>
          <a:xfrm>
            <a:off x="6223906" y="3022618"/>
            <a:ext cx="5004804" cy="157341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B. Tập cho khéo tay</a:t>
            </a:r>
          </a:p>
        </p:txBody>
      </p:sp>
    </p:spTree>
    <p:extLst>
      <p:ext uri="{BB962C8B-B14F-4D97-AF65-F5344CB8AC3E}">
        <p14:creationId xmlns:p14="http://schemas.microsoft.com/office/powerpoint/2010/main" val="31367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5E0CB514-A64B-2EBA-72B1-DB3FCE293D8C}"/>
              </a:ext>
            </a:extLst>
          </p:cNvPr>
          <p:cNvSpPr/>
          <p:nvPr/>
        </p:nvSpPr>
        <p:spPr>
          <a:xfrm>
            <a:off x="5473441" y="4216529"/>
            <a:ext cx="5928073" cy="2256061"/>
          </a:xfrm>
          <a:prstGeom prst="plaqu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Bức ảnh là hình ảnh bạn nhỏ đang tự mình cắt dán thủ công để tạo ra những con chữ ưng ý,...</a:t>
            </a:r>
            <a:endParaRPr lang="en-US" sz="2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39F8F9-2186-623F-447E-8B2A409098B7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>
            <a:off x="8437478" y="3529495"/>
            <a:ext cx="0" cy="687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que 6">
            <a:extLst>
              <a:ext uri="{FF2B5EF4-FFF2-40B4-BE49-F238E27FC236}">
                <a16:creationId xmlns:a16="http://schemas.microsoft.com/office/drawing/2014/main" id="{4047A3D2-4DFD-7549-5ABB-49E513BA3114}"/>
              </a:ext>
            </a:extLst>
          </p:cNvPr>
          <p:cNvSpPr/>
          <p:nvPr/>
        </p:nvSpPr>
        <p:spPr>
          <a:xfrm>
            <a:off x="5473442" y="1753447"/>
            <a:ext cx="5928072" cy="1776048"/>
          </a:xfrm>
          <a:prstGeom prst="plaque">
            <a:avLst/>
          </a:prstGeom>
          <a:solidFill>
            <a:srgbClr val="FFF5D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Các em </a:t>
            </a:r>
            <a:r>
              <a:rPr lang="vi-VN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xem </a:t>
            </a:r>
            <a:r>
              <a:rPr lang="en-US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hình </a:t>
            </a:r>
            <a:r>
              <a:rPr lang="vi-VN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vi-VN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US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– tr.40) và</a:t>
            </a:r>
            <a:r>
              <a:rPr lang="vi-VN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nêu cảm nhận</a:t>
            </a:r>
            <a:r>
              <a:rPr lang="en-US" sz="240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của bản thân.</a:t>
            </a:r>
            <a:endParaRPr lang="vi-VN" sz="2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age of a book with text&#10;&#10;Description automatically generated">
            <a:extLst>
              <a:ext uri="{FF2B5EF4-FFF2-40B4-BE49-F238E27FC236}">
                <a16:creationId xmlns:a16="http://schemas.microsoft.com/office/drawing/2014/main" id="{829A1E0D-3566-8624-E594-57D5478CEA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t="10097" r="50000" b="58768"/>
          <a:stretch/>
        </p:blipFill>
        <p:spPr>
          <a:xfrm>
            <a:off x="677549" y="1672463"/>
            <a:ext cx="4198764" cy="431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81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456D6E-FB51-29BD-99B7-88D7233A8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D5E1D0FD-7CB9-FB9D-27EB-B0C0F4F8CAF8}"/>
              </a:ext>
            </a:extLst>
          </p:cNvPr>
          <p:cNvSpPr/>
          <p:nvPr/>
        </p:nvSpPr>
        <p:spPr>
          <a:xfrm>
            <a:off x="849797" y="822090"/>
            <a:ext cx="10512283" cy="1619432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3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Câu </a:t>
            </a:r>
            <a:r>
              <a:rPr lang="en-US" sz="23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4</a:t>
            </a:r>
            <a:r>
              <a:rPr lang="vi-VN" sz="23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en-US" sz="23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Vì sao Diệp muốn cắt giấy giúp Lý?</a:t>
            </a:r>
          </a:p>
        </p:txBody>
      </p:sp>
      <p:sp>
        <p:nvSpPr>
          <p:cNvPr id="3" name="Đáp án đúng">
            <a:extLst>
              <a:ext uri="{FF2B5EF4-FFF2-40B4-BE49-F238E27FC236}">
                <a16:creationId xmlns:a16="http://schemas.microsoft.com/office/drawing/2014/main" id="{389A66FF-E4E8-2246-E761-F2B18A3315BC}"/>
              </a:ext>
            </a:extLst>
          </p:cNvPr>
          <p:cNvSpPr/>
          <p:nvPr/>
        </p:nvSpPr>
        <p:spPr>
          <a:xfrm>
            <a:off x="849797" y="2943804"/>
            <a:ext cx="5004804" cy="161943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A. Vì muốn giúp Lý hoàn thành bài thật nhanh để đi chơi</a:t>
            </a:r>
            <a:r>
              <a:rPr lang="en-US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3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214B3B50-2A1D-F2CC-EF3F-03B99330035B}"/>
              </a:ext>
            </a:extLst>
          </p:cNvPr>
          <p:cNvSpPr/>
          <p:nvPr/>
        </p:nvSpPr>
        <p:spPr>
          <a:xfrm>
            <a:off x="849797" y="4833697"/>
            <a:ext cx="5004804" cy="161943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C. Vì thấy Diệp cắt rất chậm, </a:t>
            </a:r>
            <a:endParaRPr lang="en-US" sz="23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cứ lóng nga lóng ngóng</a:t>
            </a:r>
            <a:r>
              <a:rPr lang="en-US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3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Đáp án sai 2">
            <a:extLst>
              <a:ext uri="{FF2B5EF4-FFF2-40B4-BE49-F238E27FC236}">
                <a16:creationId xmlns:a16="http://schemas.microsoft.com/office/drawing/2014/main" id="{32E21DBE-8B4C-5EB9-CE1B-97A7A1EFF526}"/>
              </a:ext>
            </a:extLst>
          </p:cNvPr>
          <p:cNvSpPr/>
          <p:nvPr/>
        </p:nvSpPr>
        <p:spPr>
          <a:xfrm>
            <a:off x="6213274" y="2943804"/>
            <a:ext cx="5148806" cy="161943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B. Vì sợ Lý không kịp hoàn thành bài tập để nộp cô</a:t>
            </a:r>
            <a:r>
              <a:rPr lang="en-US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3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3">
            <a:extLst>
              <a:ext uri="{FF2B5EF4-FFF2-40B4-BE49-F238E27FC236}">
                <a16:creationId xmlns:a16="http://schemas.microsoft.com/office/drawing/2014/main" id="{4E93B271-F681-2EAB-3A80-390840264448}"/>
              </a:ext>
            </a:extLst>
          </p:cNvPr>
          <p:cNvSpPr/>
          <p:nvPr/>
        </p:nvSpPr>
        <p:spPr>
          <a:xfrm>
            <a:off x="6213273" y="4833697"/>
            <a:ext cx="5148807" cy="1619433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D. Vì sợ Lý bị cô giáo chấm điểm thủ công thấp thì sẽ bị mẹ đánh</a:t>
            </a:r>
            <a:r>
              <a:rPr lang="en-US" sz="23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3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đúng">
            <a:extLst>
              <a:ext uri="{FF2B5EF4-FFF2-40B4-BE49-F238E27FC236}">
                <a16:creationId xmlns:a16="http://schemas.microsoft.com/office/drawing/2014/main" id="{6FE03707-C74C-859F-EED9-EE8C097448D4}"/>
              </a:ext>
            </a:extLst>
          </p:cNvPr>
          <p:cNvSpPr/>
          <p:nvPr/>
        </p:nvSpPr>
        <p:spPr>
          <a:xfrm>
            <a:off x="839511" y="4833696"/>
            <a:ext cx="5015090" cy="16194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C. Vì thấy Diệp cắt rất chậm, </a:t>
            </a:r>
          </a:p>
          <a:p>
            <a:pPr algn="ctr" defTabSz="863971">
              <a:lnSpc>
                <a:spcPct val="150000"/>
              </a:lnSpc>
              <a:defRPr/>
            </a:pPr>
            <a:r>
              <a:rPr lang="vi-VN" sz="23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cứ lóng nga lóng ngóng.</a:t>
            </a:r>
          </a:p>
        </p:txBody>
      </p:sp>
    </p:spTree>
    <p:extLst>
      <p:ext uri="{BB962C8B-B14F-4D97-AF65-F5344CB8AC3E}">
        <p14:creationId xmlns:p14="http://schemas.microsoft.com/office/powerpoint/2010/main" val="1236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ECF1F-9040-0F8E-4E89-58E43DA8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âu hỏi">
            <a:extLst>
              <a:ext uri="{FF2B5EF4-FFF2-40B4-BE49-F238E27FC236}">
                <a16:creationId xmlns:a16="http://schemas.microsoft.com/office/drawing/2014/main" id="{7E4E73A5-18F8-9573-8DD7-6B971FB72B80}"/>
              </a:ext>
            </a:extLst>
          </p:cNvPr>
          <p:cNvSpPr/>
          <p:nvPr/>
        </p:nvSpPr>
        <p:spPr>
          <a:xfrm>
            <a:off x="527849" y="824948"/>
            <a:ext cx="11136301" cy="1451831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Câu 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5</a:t>
            </a:r>
            <a:r>
              <a:rPr lang="vi-VN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:</a:t>
            </a:r>
            <a:r>
              <a:rPr lang="en-US" sz="2400" b="1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Vì sao Lý quyết tâm tự cắt chữ U để dán vào vở?</a:t>
            </a: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1A6E8777-7DC1-5ABF-E956-A4444592BE2B}"/>
              </a:ext>
            </a:extLst>
          </p:cNvPr>
          <p:cNvSpPr/>
          <p:nvPr/>
        </p:nvSpPr>
        <p:spPr>
          <a:xfrm>
            <a:off x="527848" y="2754247"/>
            <a:ext cx="5388815" cy="169838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A. Vì cô giáo phát hiện ra Diệp cắt giúp Lý và yêu cầu Lý phải tự cắt chữ U</a:t>
            </a:r>
            <a:r>
              <a:rPr lang="en-US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173819A4-AF01-4DC1-B265-9298B12862E8}"/>
              </a:ext>
            </a:extLst>
          </p:cNvPr>
          <p:cNvSpPr/>
          <p:nvPr/>
        </p:nvSpPr>
        <p:spPr>
          <a:xfrm>
            <a:off x="527849" y="4727187"/>
            <a:ext cx="5388815" cy="169838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C. Vì Lý sợ cô giáo nhận ra chữ U đó không phải do mình cắt</a:t>
            </a:r>
            <a:r>
              <a:rPr lang="en-US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E1DE6BF8-EB4B-8E17-3DB6-8834284648FE}"/>
              </a:ext>
            </a:extLst>
          </p:cNvPr>
          <p:cNvSpPr/>
          <p:nvPr/>
        </p:nvSpPr>
        <p:spPr>
          <a:xfrm>
            <a:off x="6275336" y="2754247"/>
            <a:ext cx="5388814" cy="169838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lnSpc>
                <a:spcPct val="150000"/>
              </a:lnSpc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B. Vì Diệp bận việc khác, không </a:t>
            </a:r>
            <a:endParaRPr lang="en-US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algn="ctr" defTabSz="863971">
              <a:lnSpc>
                <a:spcPct val="150000"/>
              </a:lnSpc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cắt giúp Diệp nữa</a:t>
            </a:r>
            <a:r>
              <a:rPr lang="en-US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9FD7DA69-27A0-9423-7727-0F6C9087814F}"/>
              </a:ext>
            </a:extLst>
          </p:cNvPr>
          <p:cNvSpPr/>
          <p:nvPr/>
        </p:nvSpPr>
        <p:spPr>
          <a:xfrm>
            <a:off x="6275335" y="4727187"/>
            <a:ext cx="5388815" cy="1698385"/>
          </a:xfrm>
          <a:prstGeom prst="round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D. Vì Lý muốn mình khéo tay hơn</a:t>
            </a:r>
            <a:r>
              <a:rPr lang="en-US" sz="2400" noProof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.</a:t>
            </a:r>
            <a:endParaRPr lang="vi-VN" sz="2400" noProof="1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id="{FB28EBF3-46B4-A703-3006-EA5D35F12F6B}"/>
              </a:ext>
            </a:extLst>
          </p:cNvPr>
          <p:cNvSpPr/>
          <p:nvPr/>
        </p:nvSpPr>
        <p:spPr>
          <a:xfrm>
            <a:off x="6278765" y="4727186"/>
            <a:ext cx="5385384" cy="16983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863971">
              <a:defRPr/>
            </a:pPr>
            <a:r>
              <a:rPr lang="vi-VN" sz="2400" noProof="1">
                <a:solidFill>
                  <a:srgbClr val="FFFFFF"/>
                </a:solidFill>
                <a:latin typeface="+mj-lt"/>
                <a:cs typeface="Arial" panose="020B0604020202020204" pitchFamily="34" charset="0"/>
                <a:sym typeface="Arial"/>
              </a:rPr>
              <a:t>D. Vì Lý muốn mình khéo tay hơn.</a:t>
            </a:r>
          </a:p>
        </p:txBody>
      </p:sp>
    </p:spTree>
    <p:extLst>
      <p:ext uri="{BB962C8B-B14F-4D97-AF65-F5344CB8AC3E}">
        <p14:creationId xmlns:p14="http://schemas.microsoft.com/office/powerpoint/2010/main" val="13025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8992B98D-C131-7D65-5ABF-C89863B6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4A9D20D-659A-E3FC-7645-0C6D5B8A5F05}"/>
              </a:ext>
            </a:extLst>
          </p:cNvPr>
          <p:cNvGrpSpPr/>
          <p:nvPr/>
        </p:nvGrpSpPr>
        <p:grpSpPr>
          <a:xfrm>
            <a:off x="980333" y="1949815"/>
            <a:ext cx="4768625" cy="3704009"/>
            <a:chOff x="826947" y="1949815"/>
            <a:chExt cx="4768625" cy="37040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3C8783-99F3-2F57-62CE-85A39E9A8FB5}"/>
                </a:ext>
              </a:extLst>
            </p:cNvPr>
            <p:cNvGrpSpPr/>
            <p:nvPr/>
          </p:nvGrpSpPr>
          <p:grpSpPr>
            <a:xfrm>
              <a:off x="826947" y="2390775"/>
              <a:ext cx="4768625" cy="3263049"/>
              <a:chOff x="1051750" y="1519237"/>
              <a:chExt cx="9544289" cy="2816135"/>
            </a:xfrm>
          </p:grpSpPr>
          <p:grpSp>
            <p:nvGrpSpPr>
              <p:cNvPr id="15" name="Group 3">
                <a:extLst>
                  <a:ext uri="{FF2B5EF4-FFF2-40B4-BE49-F238E27FC236}">
                    <a16:creationId xmlns:a16="http://schemas.microsoft.com/office/drawing/2014/main" id="{274793A3-7DFB-954A-560B-3421440F6D70}"/>
                  </a:ext>
                </a:extLst>
              </p:cNvPr>
              <p:cNvGrpSpPr/>
              <p:nvPr/>
            </p:nvGrpSpPr>
            <p:grpSpPr>
              <a:xfrm>
                <a:off x="1051750" y="1519237"/>
                <a:ext cx="9544289" cy="2816135"/>
                <a:chOff x="0" y="-47625"/>
                <a:chExt cx="2353866" cy="2224011"/>
              </a:xfrm>
            </p:grpSpPr>
            <p:sp>
              <p:nvSpPr>
                <p:cNvPr id="17" name="Freeform 4">
                  <a:extLst>
                    <a:ext uri="{FF2B5EF4-FFF2-40B4-BE49-F238E27FC236}">
                      <a16:creationId xmlns:a16="http://schemas.microsoft.com/office/drawing/2014/main" id="{31CBE665-ADA9-454B-1B77-EBFA9A349B1D}"/>
                    </a:ext>
                  </a:extLst>
                </p:cNvPr>
                <p:cNvSpPr/>
                <p:nvPr/>
              </p:nvSpPr>
              <p:spPr>
                <a:xfrm>
                  <a:off x="35110" y="-247"/>
                  <a:ext cx="2318756" cy="2176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71" h="1971386">
                      <a:moveTo>
                        <a:pt x="44154" y="0"/>
                      </a:moveTo>
                      <a:lnTo>
                        <a:pt x="2311016" y="0"/>
                      </a:lnTo>
                      <a:cubicBezTo>
                        <a:pt x="2322727" y="0"/>
                        <a:pt x="2333958" y="4652"/>
                        <a:pt x="2342238" y="12932"/>
                      </a:cubicBezTo>
                      <a:cubicBezTo>
                        <a:pt x="2350519" y="21213"/>
                        <a:pt x="2355171" y="32444"/>
                        <a:pt x="2355171" y="44154"/>
                      </a:cubicBezTo>
                      <a:lnTo>
                        <a:pt x="2355171" y="1927232"/>
                      </a:lnTo>
                      <a:cubicBezTo>
                        <a:pt x="2355171" y="1938943"/>
                        <a:pt x="2350519" y="1950174"/>
                        <a:pt x="2342238" y="1958454"/>
                      </a:cubicBezTo>
                      <a:cubicBezTo>
                        <a:pt x="2333958" y="1966735"/>
                        <a:pt x="2322727" y="1971386"/>
                        <a:pt x="2311016" y="1971386"/>
                      </a:cubicBezTo>
                      <a:lnTo>
                        <a:pt x="44154" y="1971386"/>
                      </a:lnTo>
                      <a:cubicBezTo>
                        <a:pt x="32444" y="1971386"/>
                        <a:pt x="21213" y="1966735"/>
                        <a:pt x="12932" y="1958454"/>
                      </a:cubicBezTo>
                      <a:cubicBezTo>
                        <a:pt x="4652" y="1950174"/>
                        <a:pt x="0" y="1938943"/>
                        <a:pt x="0" y="1927232"/>
                      </a:cubicBezTo>
                      <a:lnTo>
                        <a:pt x="0" y="44154"/>
                      </a:lnTo>
                      <a:cubicBezTo>
                        <a:pt x="0" y="32444"/>
                        <a:pt x="4652" y="21213"/>
                        <a:pt x="12932" y="12932"/>
                      </a:cubicBezTo>
                      <a:cubicBezTo>
                        <a:pt x="21213" y="4652"/>
                        <a:pt x="32444" y="0"/>
                        <a:pt x="441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5">
                  <a:extLst>
                    <a:ext uri="{FF2B5EF4-FFF2-40B4-BE49-F238E27FC236}">
                      <a16:creationId xmlns:a16="http://schemas.microsoft.com/office/drawing/2014/main" id="{018BC634-FEDC-D103-12C9-4F241E068617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32001" tIns="32001" rIns="32001" bIns="32001" rtlCol="0" anchor="ctr"/>
                <a:lstStyle/>
                <a:p>
                  <a:pPr algn="ctr">
                    <a:lnSpc>
                      <a:spcPts val="1675"/>
                    </a:lnSpc>
                  </a:pPr>
                  <a:endParaRPr sz="24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4B2407-AF9F-C687-8D9D-0E05A713C9A1}"/>
                  </a:ext>
                </a:extLst>
              </p:cNvPr>
              <p:cNvSpPr txBox="1"/>
              <p:nvPr/>
            </p:nvSpPr>
            <p:spPr>
              <a:xfrm>
                <a:off x="1741571" y="2317505"/>
                <a:ext cx="8307006" cy="144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Lắng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 GV </a:t>
                </a:r>
                <a:r>
                  <a:rPr lang="vi-VN" sz="2400" dirty="0">
                    <a:solidFill>
                      <a:schemeClr val="tx1"/>
                    </a:solidFill>
                    <a:latin typeface="+mj-lt"/>
                    <a:ea typeface="Calibri" panose="020F0502020204030204" pitchFamily="34" charset="0"/>
                    <a:cs typeface="Arial" panose="020B0604020202020204" pitchFamily="34" charset="0"/>
                  </a:rPr>
                  <a:t>nhận xét tiết học, khen ngợi biểu dương những HS học tốt.</a:t>
                </a:r>
                <a:endPara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A365A89-D082-7316-EA72-0FE6B986199D}"/>
                </a:ext>
              </a:extLst>
            </p:cNvPr>
            <p:cNvGrpSpPr/>
            <p:nvPr/>
          </p:nvGrpSpPr>
          <p:grpSpPr>
            <a:xfrm>
              <a:off x="2688823" y="1949815"/>
              <a:ext cx="1116000" cy="1116000"/>
              <a:chOff x="5769735" y="837127"/>
              <a:chExt cx="1116000" cy="1116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D6ED372-A125-58BF-0165-B78DD5750C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69735" y="837127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" name="Freeform 9">
                <a:extLst>
                  <a:ext uri="{FF2B5EF4-FFF2-40B4-BE49-F238E27FC236}">
                    <a16:creationId xmlns:a16="http://schemas.microsoft.com/office/drawing/2014/main" id="{CC2623DD-F3FB-E7DD-1C91-AB8F4A4FA4B2}"/>
                  </a:ext>
                </a:extLst>
              </p:cNvPr>
              <p:cNvSpPr/>
              <p:nvPr/>
            </p:nvSpPr>
            <p:spPr>
              <a:xfrm>
                <a:off x="5975956" y="1017240"/>
                <a:ext cx="703557" cy="755774"/>
              </a:xfrm>
              <a:custGeom>
                <a:avLst/>
                <a:gdLst/>
                <a:ahLst/>
                <a:cxnLst/>
                <a:rect l="l" t="t" r="r" b="b"/>
                <a:pathLst>
                  <a:path w="1468090" h="1577050">
                    <a:moveTo>
                      <a:pt x="0" y="0"/>
                    </a:moveTo>
                    <a:lnTo>
                      <a:pt x="1468091" y="0"/>
                    </a:lnTo>
                    <a:lnTo>
                      <a:pt x="1468091" y="1577051"/>
                    </a:lnTo>
                    <a:lnTo>
                      <a:pt x="0" y="157705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</p:spPr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AB068F-75E1-257F-E5C5-A50C9C29D19F}"/>
              </a:ext>
            </a:extLst>
          </p:cNvPr>
          <p:cNvGrpSpPr/>
          <p:nvPr/>
        </p:nvGrpSpPr>
        <p:grpSpPr>
          <a:xfrm>
            <a:off x="6443042" y="1902712"/>
            <a:ext cx="4768625" cy="3751112"/>
            <a:chOff x="6477999" y="1902712"/>
            <a:chExt cx="4768625" cy="3751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94467E-0519-4333-4A28-48432EEB44B5}"/>
                </a:ext>
              </a:extLst>
            </p:cNvPr>
            <p:cNvGrpSpPr/>
            <p:nvPr/>
          </p:nvGrpSpPr>
          <p:grpSpPr>
            <a:xfrm>
              <a:off x="6477999" y="2390775"/>
              <a:ext cx="4768625" cy="3263049"/>
              <a:chOff x="1051750" y="1519237"/>
              <a:chExt cx="9544289" cy="2830786"/>
            </a:xfrm>
          </p:grpSpPr>
          <p:grpSp>
            <p:nvGrpSpPr>
              <p:cNvPr id="5" name="Group 3">
                <a:extLst>
                  <a:ext uri="{FF2B5EF4-FFF2-40B4-BE49-F238E27FC236}">
                    <a16:creationId xmlns:a16="http://schemas.microsoft.com/office/drawing/2014/main" id="{50F5CDBC-E077-9D3C-D797-CABB8B006A4F}"/>
                  </a:ext>
                </a:extLst>
              </p:cNvPr>
              <p:cNvGrpSpPr/>
              <p:nvPr/>
            </p:nvGrpSpPr>
            <p:grpSpPr>
              <a:xfrm>
                <a:off x="1051750" y="1519237"/>
                <a:ext cx="9544289" cy="2830786"/>
                <a:chOff x="0" y="-47625"/>
                <a:chExt cx="2353866" cy="2235581"/>
              </a:xfrm>
            </p:grpSpPr>
            <p:sp>
              <p:nvSpPr>
                <p:cNvPr id="7" name="Freeform 4">
                  <a:extLst>
                    <a:ext uri="{FF2B5EF4-FFF2-40B4-BE49-F238E27FC236}">
                      <a16:creationId xmlns:a16="http://schemas.microsoft.com/office/drawing/2014/main" id="{BD92DB9B-BBF7-2164-3181-228F5EF35275}"/>
                    </a:ext>
                  </a:extLst>
                </p:cNvPr>
                <p:cNvSpPr/>
                <p:nvPr/>
              </p:nvSpPr>
              <p:spPr>
                <a:xfrm>
                  <a:off x="35111" y="0"/>
                  <a:ext cx="2318755" cy="2187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71" h="1971386">
                      <a:moveTo>
                        <a:pt x="44154" y="0"/>
                      </a:moveTo>
                      <a:lnTo>
                        <a:pt x="2311016" y="0"/>
                      </a:lnTo>
                      <a:cubicBezTo>
                        <a:pt x="2322727" y="0"/>
                        <a:pt x="2333958" y="4652"/>
                        <a:pt x="2342238" y="12932"/>
                      </a:cubicBezTo>
                      <a:cubicBezTo>
                        <a:pt x="2350519" y="21213"/>
                        <a:pt x="2355171" y="32444"/>
                        <a:pt x="2355171" y="44154"/>
                      </a:cubicBezTo>
                      <a:lnTo>
                        <a:pt x="2355171" y="1927232"/>
                      </a:lnTo>
                      <a:cubicBezTo>
                        <a:pt x="2355171" y="1938943"/>
                        <a:pt x="2350519" y="1950174"/>
                        <a:pt x="2342238" y="1958454"/>
                      </a:cubicBezTo>
                      <a:cubicBezTo>
                        <a:pt x="2333958" y="1966735"/>
                        <a:pt x="2322727" y="1971386"/>
                        <a:pt x="2311016" y="1971386"/>
                      </a:cubicBezTo>
                      <a:lnTo>
                        <a:pt x="44154" y="1971386"/>
                      </a:lnTo>
                      <a:cubicBezTo>
                        <a:pt x="32444" y="1971386"/>
                        <a:pt x="21213" y="1966735"/>
                        <a:pt x="12932" y="1958454"/>
                      </a:cubicBezTo>
                      <a:cubicBezTo>
                        <a:pt x="4652" y="1950174"/>
                        <a:pt x="0" y="1938943"/>
                        <a:pt x="0" y="1927232"/>
                      </a:cubicBezTo>
                      <a:lnTo>
                        <a:pt x="0" y="44154"/>
                      </a:lnTo>
                      <a:cubicBezTo>
                        <a:pt x="0" y="32444"/>
                        <a:pt x="4652" y="21213"/>
                        <a:pt x="12932" y="12932"/>
                      </a:cubicBezTo>
                      <a:cubicBezTo>
                        <a:pt x="21213" y="4652"/>
                        <a:pt x="32444" y="0"/>
                        <a:pt x="441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  <a:prstDash val="solid"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TextBox 5">
                  <a:extLst>
                    <a:ext uri="{FF2B5EF4-FFF2-40B4-BE49-F238E27FC236}">
                      <a16:creationId xmlns:a16="http://schemas.microsoft.com/office/drawing/2014/main" id="{C6A9AD44-5D66-5B6A-F6F7-275867FA061E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32001" tIns="32001" rIns="32001" bIns="32001" rtlCol="0" anchor="ctr"/>
                <a:lstStyle/>
                <a:p>
                  <a:pPr algn="ctr">
                    <a:lnSpc>
                      <a:spcPts val="1675"/>
                    </a:lnSpc>
                  </a:pPr>
                  <a:endParaRPr sz="2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3D2ACF-1E7E-3FA4-D077-52DD5FB52002}"/>
                  </a:ext>
                </a:extLst>
              </p:cNvPr>
              <p:cNvSpPr txBox="1"/>
              <p:nvPr/>
            </p:nvSpPr>
            <p:spPr>
              <a:xfrm>
                <a:off x="1194117" y="2450153"/>
                <a:ext cx="9084153" cy="4587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2BAACF-D4A6-2E70-E196-2C86CBFE7456}"/>
                </a:ext>
              </a:extLst>
            </p:cNvPr>
            <p:cNvSpPr txBox="1"/>
            <p:nvPr/>
          </p:nvSpPr>
          <p:spPr>
            <a:xfrm>
              <a:off x="6725184" y="3309185"/>
              <a:ext cx="4345384" cy="16823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Mở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rộng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vốn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i="1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hành</a:t>
              </a:r>
              <a:r>
                <a:rPr lang="en-US" sz="2400" dirty="0">
                  <a:solidFill>
                    <a:schemeClr val="tx1"/>
                  </a:solidFill>
                  <a:latin typeface="+mj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FD0DB5-2F7E-9C50-AF50-239976E9D4B5}"/>
                </a:ext>
              </a:extLst>
            </p:cNvPr>
            <p:cNvGrpSpPr/>
            <p:nvPr/>
          </p:nvGrpSpPr>
          <p:grpSpPr>
            <a:xfrm>
              <a:off x="8339876" y="1902712"/>
              <a:ext cx="1116000" cy="1116000"/>
              <a:chOff x="7987940" y="833815"/>
              <a:chExt cx="1116000" cy="1116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62ECE3D-782D-617E-2C4D-E87F65183D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87940" y="833815"/>
                <a:ext cx="1116000" cy="111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Freeform 23">
                <a:extLst>
                  <a:ext uri="{FF2B5EF4-FFF2-40B4-BE49-F238E27FC236}">
                    <a16:creationId xmlns:a16="http://schemas.microsoft.com/office/drawing/2014/main" id="{265B8090-04B7-4719-E617-96900A452F9B}"/>
                  </a:ext>
                </a:extLst>
              </p:cNvPr>
              <p:cNvSpPr/>
              <p:nvPr/>
            </p:nvSpPr>
            <p:spPr>
              <a:xfrm>
                <a:off x="8182780" y="977421"/>
                <a:ext cx="726320" cy="828788"/>
              </a:xfrm>
              <a:custGeom>
                <a:avLst/>
                <a:gdLst/>
                <a:ahLst/>
                <a:cxnLst/>
                <a:rect l="l" t="t" r="r" b="b"/>
                <a:pathLst>
                  <a:path w="1214958" h="1386363">
                    <a:moveTo>
                      <a:pt x="0" y="0"/>
                    </a:moveTo>
                    <a:lnTo>
                      <a:pt x="1214958" y="0"/>
                    </a:lnTo>
                    <a:lnTo>
                      <a:pt x="1214958" y="1386362"/>
                    </a:lnTo>
                    <a:lnTo>
                      <a:pt x="0" y="13863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  <a:ln w="9525">
                <a:noFill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28672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FCF29249-CB3B-2A4F-6E05-828AC11BA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855" y="2999936"/>
            <a:ext cx="2952289" cy="16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">
            <a:extLst>
              <a:ext uri="{FF2B5EF4-FFF2-40B4-BE49-F238E27FC236}">
                <a16:creationId xmlns:a16="http://schemas.microsoft.com/office/drawing/2014/main" id="{36919C95-6C79-DD8C-6A7B-E5B149577403}"/>
              </a:ext>
            </a:extLst>
          </p:cNvPr>
          <p:cNvSpPr txBox="1"/>
          <p:nvPr/>
        </p:nvSpPr>
        <p:spPr>
          <a:xfrm>
            <a:off x="715474" y="2501374"/>
            <a:ext cx="5380526" cy="1855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615EC159-17AD-57A4-5484-D8BE4D250402}"/>
              </a:ext>
            </a:extLst>
          </p:cNvPr>
          <p:cNvSpPr/>
          <p:nvPr/>
        </p:nvSpPr>
        <p:spPr>
          <a:xfrm>
            <a:off x="6536491" y="2012377"/>
            <a:ext cx="4940035" cy="3422508"/>
          </a:xfrm>
          <a:custGeom>
            <a:avLst/>
            <a:gdLst/>
            <a:ahLst/>
            <a:cxnLst/>
            <a:rect l="l" t="t" r="r" b="b"/>
            <a:pathLst>
              <a:path w="2026303" h="1403844">
                <a:moveTo>
                  <a:pt x="0" y="0"/>
                </a:moveTo>
                <a:lnTo>
                  <a:pt x="2026303" y="0"/>
                </a:lnTo>
                <a:lnTo>
                  <a:pt x="2026303" y="1403844"/>
                </a:lnTo>
                <a:lnTo>
                  <a:pt x="0" y="14038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139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424E5-06C9-B957-6CAD-3A8B1266E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7">
            <a:extLst>
              <a:ext uri="{FF2B5EF4-FFF2-40B4-BE49-F238E27FC236}">
                <a16:creationId xmlns:a16="http://schemas.microsoft.com/office/drawing/2014/main" id="{2D97422E-569C-ED4C-E4FC-1942766A8AFC}"/>
              </a:ext>
            </a:extLst>
          </p:cNvPr>
          <p:cNvSpPr/>
          <p:nvPr/>
        </p:nvSpPr>
        <p:spPr>
          <a:xfrm>
            <a:off x="5219611" y="2412604"/>
            <a:ext cx="6000162" cy="1508041"/>
          </a:xfrm>
          <a:prstGeom prst="wedgeRoundRectCallout">
            <a:avLst>
              <a:gd name="adj1" fmla="val -56648"/>
              <a:gd name="adj2" fmla="val 51590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Giọng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chậm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rãi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3899D638-825F-7C13-4FFF-0DE8BA0FB838}"/>
              </a:ext>
            </a:extLst>
          </p:cNvPr>
          <p:cNvSpPr/>
          <p:nvPr/>
        </p:nvSpPr>
        <p:spPr>
          <a:xfrm>
            <a:off x="5219611" y="4252817"/>
            <a:ext cx="6000162" cy="2049213"/>
          </a:xfrm>
          <a:prstGeom prst="wedgeRoundRectCallout">
            <a:avLst>
              <a:gd name="adj1" fmla="val -56462"/>
              <a:gd name="adj2" fmla="val -41992"/>
              <a:gd name="adj3" fmla="val 16667"/>
            </a:avLst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Nhấn giọng ở những từ ngữ thể hiện tâm trạng, cảm trong cuộc đối thoại giữa Diệp và Lý,...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63845-7886-5212-B9C5-0C0A6C7BEEA3}"/>
              </a:ext>
            </a:extLst>
          </p:cNvPr>
          <p:cNvSpPr txBox="1"/>
          <p:nvPr/>
        </p:nvSpPr>
        <p:spPr>
          <a:xfrm>
            <a:off x="3048000" y="1570045"/>
            <a:ext cx="6096000" cy="55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5981">
              <a:lnSpc>
                <a:spcPct val="150000"/>
              </a:lnSpc>
              <a:defRPr/>
            </a:pPr>
            <a:r>
              <a:rPr lang="en-US" sz="23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GIỌNG ĐỌC TRONG BÀI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1BFD-65A4-4662-BAC7-EF2B06F0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27" y="2290450"/>
            <a:ext cx="3142573" cy="3884348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5D9E9DF6-E246-7DA5-5169-231F19DEF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649" y="601692"/>
            <a:ext cx="2107269" cy="15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39A5A-D1A7-E5E5-6FCC-DE5E3980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A1B51E66-B05B-B4EC-BBFA-E8B3D165C9F3}"/>
              </a:ext>
            </a:extLst>
          </p:cNvPr>
          <p:cNvSpPr/>
          <p:nvPr/>
        </p:nvSpPr>
        <p:spPr>
          <a:xfrm>
            <a:off x="1336392" y="1724674"/>
            <a:ext cx="6190781" cy="570249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151961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/>
                <a:sym typeface="Arial"/>
              </a:rPr>
              <a:t>LUYỆN ĐỌC MỘT SỐ TỪ KHÓ</a:t>
            </a:r>
            <a:endParaRPr lang="vi-VN" sz="2400" b="1" kern="0" dirty="0">
              <a:solidFill>
                <a:sysClr val="windowText" lastClr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2BE865E-9395-FEF1-580B-383B90225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748013" y="2109062"/>
            <a:ext cx="3596222" cy="4040697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392265E-EC82-5354-6453-03109E1B425D}"/>
              </a:ext>
            </a:extLst>
          </p:cNvPr>
          <p:cNvSpPr/>
          <p:nvPr/>
        </p:nvSpPr>
        <p:spPr>
          <a:xfrm>
            <a:off x="695271" y="2570918"/>
            <a:ext cx="3168086" cy="1825785"/>
          </a:xfrm>
          <a:prstGeom prst="cloud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400" i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sốt ruột</a:t>
            </a:r>
            <a:endParaRPr lang="en-US" sz="2400" i="1" dirty="0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704702E-4A94-62DF-2C70-2388DE02A5F8}"/>
              </a:ext>
            </a:extLst>
          </p:cNvPr>
          <p:cNvSpPr/>
          <p:nvPr/>
        </p:nvSpPr>
        <p:spPr>
          <a:xfrm>
            <a:off x="695271" y="4724067"/>
            <a:ext cx="3168086" cy="1707300"/>
          </a:xfrm>
          <a:prstGeom prst="cloud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400" i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ngọt xớt</a:t>
            </a:r>
            <a:endParaRPr lang="en-US" sz="2400" i="1" dirty="0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DA8474B-3D89-2B9B-CB18-3A19AC92DDD6}"/>
              </a:ext>
            </a:extLst>
          </p:cNvPr>
          <p:cNvSpPr/>
          <p:nvPr/>
        </p:nvSpPr>
        <p:spPr>
          <a:xfrm>
            <a:off x="4579927" y="4724067"/>
            <a:ext cx="3168086" cy="1707299"/>
          </a:xfrm>
          <a:prstGeom prst="cloud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2400" i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ngần</a:t>
            </a:r>
            <a:r>
              <a:rPr lang="en-US" sz="2400" i="1" dirty="0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ngừ</a:t>
            </a:r>
            <a:endParaRPr lang="en-US" sz="2400" i="1" dirty="0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1F22BDE-71DC-DC25-6153-81C8ED6D3353}"/>
              </a:ext>
            </a:extLst>
          </p:cNvPr>
          <p:cNvSpPr/>
          <p:nvPr/>
        </p:nvSpPr>
        <p:spPr>
          <a:xfrm>
            <a:off x="4431783" y="2570918"/>
            <a:ext cx="3168086" cy="1825785"/>
          </a:xfrm>
          <a:prstGeom prst="cloud">
            <a:avLst/>
          </a:prstGeom>
          <a:solidFill>
            <a:sysClr val="window" lastClr="FFFFFF"/>
          </a:solidFill>
          <a:ln w="381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400" i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lóng nga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i="1">
                <a:solidFill>
                  <a:prstClr val="black"/>
                </a:solidFill>
                <a:latin typeface="+mj-lt"/>
                <a:cs typeface="Arial" panose="020B0604020202020204" pitchFamily="34" charset="0"/>
                <a:sym typeface="Arial"/>
              </a:rPr>
              <a:t>lóng ngóng</a:t>
            </a:r>
            <a:endParaRPr lang="en-US" sz="2400" i="1" dirty="0">
              <a:solidFill>
                <a:prstClr val="black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2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DC97A-9682-BB38-3588-C3724408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C795FF-6E6A-9EF4-F8AC-2E837C7F10EE}"/>
              </a:ext>
            </a:extLst>
          </p:cNvPr>
          <p:cNvSpPr/>
          <p:nvPr/>
        </p:nvSpPr>
        <p:spPr>
          <a:xfrm>
            <a:off x="2547936" y="1865489"/>
            <a:ext cx="4138614" cy="7716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Arial"/>
              </a:rPr>
              <a:t>LUYỆN ĐỌC CÂU DÀI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B2CA28-1219-BD18-EA5E-D81842003D91}"/>
              </a:ext>
            </a:extLst>
          </p:cNvPr>
          <p:cNvSpPr/>
          <p:nvPr/>
        </p:nvSpPr>
        <p:spPr>
          <a:xfrm>
            <a:off x="896539" y="2950843"/>
            <a:ext cx="7441408" cy="30102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Lý nhìn chữ U của bạn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mà thèm.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Bạn ấy cắt đẹp thế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mà mình thì cắt xấu ơi là xấu.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Thôi,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mình nhờ Diệp cắt vậy.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Cô giáo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</a:t>
            </a:r>
            <a:r>
              <a:rPr lang="vi-VN" sz="24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chẳng dặn bạn bè phải giúp đỡ nhau là gì</a:t>
            </a:r>
            <a:r>
              <a:rPr lang="vi-VN" sz="2400" kern="0" dirty="0">
                <a:solidFill>
                  <a:schemeClr val="tx1"/>
                </a:solidFill>
                <a:latin typeface="+mj-lt"/>
                <a:cs typeface="Arial"/>
                <a:sym typeface="Arial"/>
              </a:rPr>
              <a:t>?</a:t>
            </a:r>
            <a:r>
              <a:rPr lang="vi-VN" sz="2400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//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9ADCA7-7186-D571-4B49-EDA78A9B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382" y="2609416"/>
            <a:ext cx="2568296" cy="33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1610B-93B4-4A29-486D-E4EDCF39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1ABF3B6-B07E-EA8F-31C7-C0FA1642F23C}"/>
              </a:ext>
            </a:extLst>
          </p:cNvPr>
          <p:cNvGrpSpPr/>
          <p:nvPr/>
        </p:nvGrpSpPr>
        <p:grpSpPr>
          <a:xfrm>
            <a:off x="722169" y="2269299"/>
            <a:ext cx="10548544" cy="999620"/>
            <a:chOff x="1766440" y="4733541"/>
            <a:chExt cx="8372681" cy="793427"/>
          </a:xfrm>
          <a:noFill/>
        </p:grpSpPr>
        <p:pic>
          <p:nvPicPr>
            <p:cNvPr id="15" name="Picture 14" descr="https://cdn-icons-png.flaticon.com/128/981/981221.png">
              <a:extLst>
                <a:ext uri="{FF2B5EF4-FFF2-40B4-BE49-F238E27FC236}">
                  <a16:creationId xmlns:a16="http://schemas.microsoft.com/office/drawing/2014/main" id="{23FBFFEF-5E66-B24C-EAA7-AE8010804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440" y="4898773"/>
              <a:ext cx="628195" cy="628196"/>
            </a:xfrm>
            <a:prstGeom prst="rect">
              <a:avLst/>
            </a:prstGeom>
            <a:grp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64BBF8-0A5B-C100-C5B3-C28B9DAE3B31}"/>
                </a:ext>
              </a:extLst>
            </p:cNvPr>
            <p:cNvSpPr txBox="1"/>
            <p:nvPr/>
          </p:nvSpPr>
          <p:spPr>
            <a:xfrm>
              <a:off x="2529589" y="4733541"/>
              <a:ext cx="7609532" cy="7543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Giọng điệu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mỉa</a:t>
              </a:r>
              <a:r>
                <a:rPr lang="en-US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mai</a:t>
              </a: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Đưa tớ cắt hộ. Tay cậu lóng nga lóng ngóng thế nào ấy. Đẹp như của tớ đấy!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endParaRPr lang="vi-VN" sz="2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BF4984-9C88-9273-3CB5-1F1C8BC30B43}"/>
              </a:ext>
            </a:extLst>
          </p:cNvPr>
          <p:cNvGrpSpPr/>
          <p:nvPr/>
        </p:nvGrpSpPr>
        <p:grpSpPr>
          <a:xfrm>
            <a:off x="691690" y="3396000"/>
            <a:ext cx="10579023" cy="950325"/>
            <a:chOff x="1766440" y="4848081"/>
            <a:chExt cx="8368869" cy="754300"/>
          </a:xfrm>
          <a:noFill/>
        </p:grpSpPr>
        <p:pic>
          <p:nvPicPr>
            <p:cNvPr id="21" name="Picture 20" descr="https://cdn-icons-png.flaticon.com/128/981/981221.png">
              <a:extLst>
                <a:ext uri="{FF2B5EF4-FFF2-40B4-BE49-F238E27FC236}">
                  <a16:creationId xmlns:a16="http://schemas.microsoft.com/office/drawing/2014/main" id="{93883E06-7EC2-0D74-FE51-E1FC69043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440" y="4898773"/>
              <a:ext cx="628195" cy="628196"/>
            </a:xfrm>
            <a:prstGeom prst="rect">
              <a:avLst/>
            </a:prstGeom>
            <a:grp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FF5C58-D4D4-6BF2-BDEF-9F725D5F0800}"/>
                </a:ext>
              </a:extLst>
            </p:cNvPr>
            <p:cNvSpPr txBox="1"/>
            <p:nvPr/>
          </p:nvSpPr>
          <p:spPr>
            <a:xfrm>
              <a:off x="2527043" y="4848081"/>
              <a:ext cx="7608266" cy="7543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Giọng điệu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nghi</a:t>
              </a:r>
              <a:r>
                <a:rPr lang="en-US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vấn</a:t>
              </a: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à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y, làm thủ công để làm gì nhỉ?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; 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Ơ, cô giáo chẳng bảo chúng mình tập cho khéo tay là gì?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endParaRPr lang="vi-VN" sz="2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A853AE-2A72-D807-AAFC-46890B1B0E0A}"/>
              </a:ext>
            </a:extLst>
          </p:cNvPr>
          <p:cNvGrpSpPr/>
          <p:nvPr/>
        </p:nvGrpSpPr>
        <p:grpSpPr>
          <a:xfrm>
            <a:off x="691692" y="4369184"/>
            <a:ext cx="10560310" cy="791448"/>
            <a:chOff x="1766440" y="4898773"/>
            <a:chExt cx="8366064" cy="628195"/>
          </a:xfrm>
          <a:noFill/>
        </p:grpSpPr>
        <p:pic>
          <p:nvPicPr>
            <p:cNvPr id="24" name="Picture 23" descr="https://cdn-icons-png.flaticon.com/128/981/981221.png">
              <a:extLst>
                <a:ext uri="{FF2B5EF4-FFF2-40B4-BE49-F238E27FC236}">
                  <a16:creationId xmlns:a16="http://schemas.microsoft.com/office/drawing/2014/main" id="{C3C7448D-0597-6199-4061-B9332FF4F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440" y="4898773"/>
              <a:ext cx="628195" cy="628196"/>
            </a:xfrm>
            <a:prstGeom prst="rect">
              <a:avLst/>
            </a:prstGeom>
            <a:grpFill/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C301A3-E134-703C-0685-5FA885867C04}"/>
                </a:ext>
              </a:extLst>
            </p:cNvPr>
            <p:cNvSpPr txBox="1"/>
            <p:nvPr/>
          </p:nvSpPr>
          <p:spPr>
            <a:xfrm>
              <a:off x="2530854" y="4974504"/>
              <a:ext cx="7601650" cy="3914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Giọng điệu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ngập</a:t>
              </a:r>
              <a:r>
                <a:rPr lang="en-US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ngừng</a:t>
              </a: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Thôi, trả cậu. Tớ tự cắt lấy.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endParaRPr lang="vi-VN" sz="2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A89AA4-A998-E367-A439-53536B0BB783}"/>
              </a:ext>
            </a:extLst>
          </p:cNvPr>
          <p:cNvGrpSpPr/>
          <p:nvPr/>
        </p:nvGrpSpPr>
        <p:grpSpPr>
          <a:xfrm>
            <a:off x="720602" y="5183492"/>
            <a:ext cx="10540208" cy="791448"/>
            <a:chOff x="1766440" y="4898773"/>
            <a:chExt cx="8366064" cy="628195"/>
          </a:xfrm>
          <a:noFill/>
        </p:grpSpPr>
        <p:pic>
          <p:nvPicPr>
            <p:cNvPr id="27" name="Picture 26" descr="https://cdn-icons-png.flaticon.com/128/981/981221.png">
              <a:extLst>
                <a:ext uri="{FF2B5EF4-FFF2-40B4-BE49-F238E27FC236}">
                  <a16:creationId xmlns:a16="http://schemas.microsoft.com/office/drawing/2014/main" id="{6E84728E-C3FA-53FA-D4EE-10BC8461E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440" y="4898773"/>
              <a:ext cx="628195" cy="628196"/>
            </a:xfrm>
            <a:prstGeom prst="rect">
              <a:avLst/>
            </a:prstGeom>
            <a:grpFill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817B169-0428-5299-A685-87C093BCDB45}"/>
                </a:ext>
              </a:extLst>
            </p:cNvPr>
            <p:cNvSpPr txBox="1"/>
            <p:nvPr/>
          </p:nvSpPr>
          <p:spPr>
            <a:xfrm>
              <a:off x="2509365" y="4974504"/>
              <a:ext cx="7623139" cy="3914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Giọng điệu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ngạc</a:t>
              </a:r>
              <a:r>
                <a:rPr lang="en-US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nhiên</a:t>
              </a: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Cậu cắt có đẹp đâu!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endParaRPr lang="vi-VN" sz="2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E0A0E6-4D9B-6244-D237-867300CEEA85}"/>
              </a:ext>
            </a:extLst>
          </p:cNvPr>
          <p:cNvGrpSpPr/>
          <p:nvPr/>
        </p:nvGrpSpPr>
        <p:grpSpPr>
          <a:xfrm>
            <a:off x="691694" y="5997800"/>
            <a:ext cx="10560309" cy="791448"/>
            <a:chOff x="1766440" y="4898773"/>
            <a:chExt cx="8382019" cy="628195"/>
          </a:xfrm>
          <a:noFill/>
        </p:grpSpPr>
        <p:pic>
          <p:nvPicPr>
            <p:cNvPr id="30" name="Picture 29" descr="https://cdn-icons-png.flaticon.com/128/981/981221.png">
              <a:extLst>
                <a:ext uri="{FF2B5EF4-FFF2-40B4-BE49-F238E27FC236}">
                  <a16:creationId xmlns:a16="http://schemas.microsoft.com/office/drawing/2014/main" id="{3CD3B168-7466-BB34-458E-B54A772A6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766440" y="4898773"/>
              <a:ext cx="628195" cy="628196"/>
            </a:xfrm>
            <a:prstGeom prst="rect">
              <a:avLst/>
            </a:prstGeom>
            <a:grpFill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50CABD-F226-9EA7-C9C1-B2011495A7F3}"/>
                </a:ext>
              </a:extLst>
            </p:cNvPr>
            <p:cNvSpPr txBox="1"/>
            <p:nvPr/>
          </p:nvSpPr>
          <p:spPr>
            <a:xfrm>
              <a:off x="2532311" y="4974504"/>
              <a:ext cx="7616148" cy="3914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 defTabSz="1151961">
                <a:lnSpc>
                  <a:spcPct val="150000"/>
                </a:lnSpc>
                <a:defRPr/>
              </a:pP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Giọng điệu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dứt</a:t>
              </a:r>
              <a:r>
                <a:rPr lang="en-US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b="1" kern="0" dirty="0" err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khoát</a:t>
              </a:r>
              <a:r>
                <a:rPr lang="vi-VN" sz="2000" b="1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: </a:t>
              </a:r>
              <a:r>
                <a:rPr lang="en-US" sz="200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“</a:t>
              </a:r>
              <a:r>
                <a:rPr lang="vi-VN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Tớ phải tự cắt thì mới khéo tay được.</a:t>
              </a:r>
              <a:r>
                <a:rPr lang="en-US" sz="2000" kern="0" dirty="0">
                  <a:solidFill>
                    <a:schemeClr val="tx1"/>
                  </a:solidFill>
                  <a:latin typeface="+mn-lt"/>
                  <a:cs typeface="Arial" panose="020B0604020202020204" pitchFamily="34" charset="0"/>
                  <a:sym typeface="Arial"/>
                </a:rPr>
                <a:t>”</a:t>
              </a:r>
              <a:endParaRPr lang="vi-VN" sz="2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9AE491-7D27-193D-DC7B-6DABFF8E9004}"/>
              </a:ext>
            </a:extLst>
          </p:cNvPr>
          <p:cNvSpPr txBox="1"/>
          <p:nvPr/>
        </p:nvSpPr>
        <p:spPr>
          <a:xfrm>
            <a:off x="2066690" y="1748498"/>
            <a:ext cx="877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1961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Luyện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đọc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một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số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câu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thể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hiện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cảm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xúc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của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nhân</a:t>
            </a:r>
            <a:r>
              <a:rPr lang="en-US" sz="24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  <a:sym typeface="Arial"/>
              </a:rPr>
              <a:t>vật</a:t>
            </a:r>
            <a:endParaRPr lang="vi-VN" sz="2400" b="1" kern="0" dirty="0">
              <a:solidFill>
                <a:sysClr val="windowText" lastClr="000000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8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1534</Words>
  <Application>Microsoft Office PowerPoint</Application>
  <PresentationFormat>Widescreen</PresentationFormat>
  <Paragraphs>137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UTM Avo</vt:lpstr>
      <vt:lpstr>Calibri Light</vt:lpstr>
      <vt:lpstr>2_Office Theme</vt:lpstr>
      <vt:lpstr>Office Theme</vt:lpstr>
      <vt:lpstr>Tuần 5 Bài đọc 2: Làm thủ công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OnePercent</dc:creator>
  <cp:lastModifiedBy>Monkey</cp:lastModifiedBy>
  <cp:revision>137</cp:revision>
  <dcterms:created xsi:type="dcterms:W3CDTF">2023-10-19T01:39:18Z</dcterms:created>
  <dcterms:modified xsi:type="dcterms:W3CDTF">2024-10-16T07:05:42Z</dcterms:modified>
</cp:coreProperties>
</file>