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8.svg" ContentType="image/svg+xml"/>
  <Override PartName="/ppt/media/image25.svg" ContentType="image/svg+xml"/>
  <Override PartName="/ppt/media/image29.svg" ContentType="image/svg+xml"/>
  <Override PartName="/ppt/media/image31.svg" ContentType="image/svg+xml"/>
  <Override PartName="/ppt/media/image33.svg" ContentType="image/svg+xml"/>
  <Override PartName="/ppt/media/image36.svg" ContentType="image/svg+xml"/>
  <Override PartName="/ppt/media/image48.svg" ContentType="image/svg+xml"/>
  <Override PartName="/ppt/media/image50.svg" ContentType="image/svg+xml"/>
  <Override PartName="/ppt/media/image53.svg" ContentType="image/svg+xml"/>
  <Override PartName="/ppt/media/image59.svg" ContentType="image/svg+xml"/>
  <Override PartName="/ppt/media/image61.svg" ContentType="image/svg+xml"/>
  <Override PartName="/ppt/media/image63.svg" ContentType="image/svg+xml"/>
  <Override PartName="/ppt/media/image65.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3"/>
  </p:sldMasterIdLst>
  <p:notesMasterIdLst>
    <p:notesMasterId r:id="rId5"/>
  </p:notesMasterIdLst>
  <p:sldIdLst>
    <p:sldId id="256" r:id="rId4"/>
    <p:sldId id="343" r:id="rId6"/>
    <p:sldId id="356" r:id="rId7"/>
    <p:sldId id="357" r:id="rId8"/>
    <p:sldId id="358" r:id="rId9"/>
    <p:sldId id="359" r:id="rId10"/>
    <p:sldId id="360" r:id="rId11"/>
    <p:sldId id="281" r:id="rId12"/>
    <p:sldId id="353" r:id="rId13"/>
    <p:sldId id="278" r:id="rId14"/>
    <p:sldId id="351" r:id="rId15"/>
    <p:sldId id="393" r:id="rId16"/>
    <p:sldId id="361" r:id="rId17"/>
    <p:sldId id="362" r:id="rId18"/>
    <p:sldId id="363"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44" r:id="rId33"/>
    <p:sldId id="354" r:id="rId34"/>
    <p:sldId id="377" r:id="rId35"/>
    <p:sldId id="379" r:id="rId36"/>
    <p:sldId id="388" r:id="rId37"/>
    <p:sldId id="389" r:id="rId38"/>
    <p:sldId id="390" r:id="rId39"/>
    <p:sldId id="391" r:id="rId40"/>
    <p:sldId id="392" r:id="rId41"/>
    <p:sldId id="348" r:id="rId42"/>
    <p:sldId id="352" r:id="rId43"/>
    <p:sldId id="384" r:id="rId44"/>
    <p:sldId id="385" r:id="rId45"/>
    <p:sldId id="386" r:id="rId46"/>
    <p:sldId id="275" r:id="rId47"/>
    <p:sldId id="394" r:id="rId48"/>
  </p:sldIdLst>
  <p:sldSz cx="12192000" cy="6858000"/>
  <p:notesSz cx="6858000" cy="9144000"/>
  <p:embeddedFontLst>
    <p:embeddedFont>
      <p:font typeface="Calibri" panose="020F0502020204030204"/>
      <p:regular r:id="rId52"/>
    </p:embeddedFont>
    <p:embeddedFont>
      <p:font typeface="UTM Avo" panose="02040603050506020204" pitchFamily="18"/>
      <p:bold r:id="rId53"/>
      <p:boldItalic r:id="rId54"/>
    </p:embeddedFont>
    <p:embeddedFont>
      <p:font typeface="Calibri" panose="020F0502020204030204" pitchFamily="34" charset="0"/>
      <p:regular r:id="rId55"/>
      <p:bold r:id="rId56"/>
      <p:italic r:id="rId57"/>
      <p:boldItalic r:id="rId58"/>
    </p:embeddedFont>
    <p:embeddedFont>
      <p:font typeface="UTM Avo" panose="02040603050506020204" pitchFamily="18" charset="0"/>
      <p:bold r:id="rId59"/>
      <p:boldItalic r:id="rId60"/>
    </p:embeddedFont>
    <p:embeddedFont>
      <p:font typeface="Calibri Light" panose="020F0302020204030204" charset="0"/>
      <p:regular r:id="rId61"/>
      <p: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E8D"/>
    <a:srgbClr val="000000"/>
    <a:srgbClr val="002060"/>
    <a:srgbClr val="548235"/>
    <a:srgbClr val="C55A11"/>
    <a:srgbClr val="E98641"/>
    <a:srgbClr val="75B7A1"/>
    <a:srgbClr val="D9EB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9" autoAdjust="0"/>
    <p:restoredTop sz="94595"/>
  </p:normalViewPr>
  <p:slideViewPr>
    <p:cSldViewPr snapToGrid="0">
      <p:cViewPr varScale="1">
        <p:scale>
          <a:sx n="105" d="100"/>
          <a:sy n="105" d="100"/>
        </p:scale>
        <p:origin x="6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2.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notesMaster" Target="notesMasters/notesMaster1.xml"/><Relationship Id="rId49" Type="http://schemas.openxmlformats.org/officeDocument/2006/relationships/presProps" Target="presProps.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a:t>Bấm vào từng quả cam để đến câu hỏi.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a:t>Sau khi thu hoạch xong bấm vào </a:t>
            </a:r>
            <a:r>
              <a:rPr lang="en-US" b="1" dirty="0"/>
              <a:t>q</a:t>
            </a:r>
            <a:r>
              <a:rPr lang="en-US" b="1" dirty="0" err="1"/>
              <a:t>u</a:t>
            </a:r>
            <a:r>
              <a:rPr lang="en-US" b="1" baseline="0" dirty="0" err="1"/>
              <a:t>ả</a:t>
            </a:r>
            <a:r>
              <a:rPr lang="en-US" b="1" dirty="0"/>
              <a:t> cam b</a:t>
            </a:r>
            <a:r>
              <a:rPr lang="en-US" b="1" dirty="0" err="1"/>
              <a:t>ê</a:t>
            </a:r>
            <a:r>
              <a:rPr lang="en-US" b="1" dirty="0"/>
              <a:t>n góc phải </a:t>
            </a:r>
            <a:r>
              <a:rPr lang="en-US" dirty="0"/>
              <a:t>để sang</a:t>
            </a:r>
            <a:r>
              <a:rPr lang="en-US" baseline="0" dirty="0"/>
              <a:t> </a:t>
            </a:r>
            <a:r>
              <a:rPr lang="en-US" baseline="0" dirty="0" err="1"/>
              <a:t>nội</a:t>
            </a:r>
            <a:r>
              <a:rPr lang="en-US" baseline="0" dirty="0"/>
              <a:t> dung </a:t>
            </a:r>
            <a:r>
              <a:rPr lang="en-US" baseline="0" dirty="0" err="1"/>
              <a:t>tiếp</a:t>
            </a:r>
            <a:r>
              <a:rPr lang="en-US" baseline="0" dirty="0"/>
              <a:t> </a:t>
            </a:r>
            <a:r>
              <a:rPr lang="en-US" baseline="0" dirty="0" err="1"/>
              <a:t>theo.</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Tx/>
              <a:buChar char="-"/>
            </a:pPr>
            <a:r>
              <a:rPr lang="vi-VN" dirty="0"/>
              <a:t>GV click vào đáp án để kiểm tra đúng/sai</a:t>
            </a:r>
            <a:endParaRPr lang="en-US" dirty="0"/>
          </a:p>
          <a:p>
            <a:pPr marL="171450" lvl="0" indent="-171450" algn="l" rtl="0">
              <a:spcBef>
                <a:spcPts val="0"/>
              </a:spcBef>
              <a:spcAft>
                <a:spcPts val="0"/>
              </a:spcAft>
              <a:buFontTx/>
              <a:buChar char="-"/>
            </a:pPr>
            <a:r>
              <a:rPr lang="en-US" dirty="0"/>
              <a:t>Bấm vào </a:t>
            </a:r>
            <a:r>
              <a:rPr lang="en-US" b="1" dirty="0"/>
              <a:t>q</a:t>
            </a:r>
            <a:r>
              <a:rPr lang="en-US" b="1" dirty="0" err="1"/>
              <a:t>u</a:t>
            </a:r>
            <a:r>
              <a:rPr lang="en-US" b="1" baseline="0" dirty="0" err="1"/>
              <a:t>ả</a:t>
            </a:r>
            <a:r>
              <a:rPr lang="en-US" b="1" dirty="0"/>
              <a:t> cam góc phải </a:t>
            </a:r>
            <a:r>
              <a:rPr lang="en-US" dirty="0"/>
              <a:t>để trở lại slide chọn câu hỏi</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Tx/>
              <a:buChar char="-"/>
            </a:pPr>
            <a:r>
              <a:rPr lang="vi-VN" dirty="0"/>
              <a:t>GV click vào đáp án để kiểm tra đúng/sai</a:t>
            </a:r>
            <a:endParaRPr lang="en-US" dirty="0"/>
          </a:p>
          <a:p>
            <a:pPr marL="171450" lvl="0" indent="-171450" algn="l" rtl="0">
              <a:spcBef>
                <a:spcPts val="0"/>
              </a:spcBef>
              <a:spcAft>
                <a:spcPts val="0"/>
              </a:spcAft>
              <a:buFontTx/>
              <a:buChar char="-"/>
            </a:pPr>
            <a:r>
              <a:rPr lang="en-US" dirty="0"/>
              <a:t>Bấm vào </a:t>
            </a:r>
            <a:r>
              <a:rPr lang="en-US" b="1" dirty="0"/>
              <a:t>q</a:t>
            </a:r>
            <a:r>
              <a:rPr lang="en-US" b="1" dirty="0" err="1"/>
              <a:t>u</a:t>
            </a:r>
            <a:r>
              <a:rPr lang="en-US" b="1" baseline="0" dirty="0" err="1"/>
              <a:t>ả</a:t>
            </a:r>
            <a:r>
              <a:rPr lang="en-US" b="1" dirty="0"/>
              <a:t> cam góc phải </a:t>
            </a:r>
            <a:r>
              <a:rPr lang="en-US" dirty="0"/>
              <a:t>để trở lại slide chọn câu hỏi</a:t>
            </a:r>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Tx/>
              <a:buChar char="-"/>
            </a:pPr>
            <a:r>
              <a:rPr lang="vi-VN" dirty="0"/>
              <a:t>GV click vào đáp án để kiểm tra đúng/sai</a:t>
            </a:r>
            <a:endParaRPr lang="en-US" dirty="0"/>
          </a:p>
          <a:p>
            <a:pPr marL="171450" lvl="0" indent="-171450" algn="l" rtl="0">
              <a:spcBef>
                <a:spcPts val="0"/>
              </a:spcBef>
              <a:spcAft>
                <a:spcPts val="0"/>
              </a:spcAft>
              <a:buFontTx/>
              <a:buChar char="-"/>
            </a:pPr>
            <a:r>
              <a:rPr lang="en-US" dirty="0"/>
              <a:t>Bấm vào </a:t>
            </a:r>
            <a:r>
              <a:rPr lang="en-US" b="1" dirty="0"/>
              <a:t>q</a:t>
            </a:r>
            <a:r>
              <a:rPr lang="en-US" b="1" dirty="0" err="1"/>
              <a:t>u</a:t>
            </a:r>
            <a:r>
              <a:rPr lang="en-US" b="1" baseline="0" dirty="0" err="1"/>
              <a:t>ả</a:t>
            </a:r>
            <a:r>
              <a:rPr lang="en-US" b="1" dirty="0"/>
              <a:t> cam góc phải </a:t>
            </a:r>
            <a:r>
              <a:rPr lang="en-US" dirty="0"/>
              <a:t>để trở lại slide chọn câu hỏi</a:t>
            </a:r>
            <a:endParaRPr lang="en-US" dirty="0"/>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Tx/>
              <a:buChar char="-"/>
            </a:pPr>
            <a:r>
              <a:rPr lang="vi-VN" dirty="0"/>
              <a:t>GV click vào đáp án để kiểm tra đúng/sai </a:t>
            </a:r>
            <a:endParaRPr lang="vi-VN" dirty="0"/>
          </a:p>
          <a:p>
            <a:pPr marL="628650" lvl="1" indent="-171450" algn="l" rtl="0">
              <a:spcBef>
                <a:spcPts val="0"/>
              </a:spcBef>
              <a:spcAft>
                <a:spcPts val="0"/>
              </a:spcAft>
              <a:buFontTx/>
              <a:buChar char="-"/>
            </a:pPr>
            <a:r>
              <a:rPr lang="vi-VN" dirty="0"/>
              <a:t>Đúng: ô chuyển màu xanh + âm thanh đúng</a:t>
            </a:r>
            <a:endParaRPr lang="vi-VN" dirty="0"/>
          </a:p>
          <a:p>
            <a:pPr marL="628650" lvl="1" indent="-171450" algn="l" rtl="0">
              <a:spcBef>
                <a:spcPts val="0"/>
              </a:spcBef>
              <a:spcAft>
                <a:spcPts val="0"/>
              </a:spcAft>
              <a:buFontTx/>
              <a:buChar char="-"/>
            </a:pPr>
            <a:r>
              <a:rPr lang="vi-VN" dirty="0"/>
              <a:t>Sai: ô chuyển màu đỏ + âm thanh sai</a:t>
            </a:r>
            <a:endParaRPr lang="en-US" dirty="0"/>
          </a:p>
          <a:p>
            <a:pPr marL="171450" lvl="0" indent="-171450" algn="l" rtl="0">
              <a:spcBef>
                <a:spcPts val="0"/>
              </a:spcBef>
              <a:spcAft>
                <a:spcPts val="0"/>
              </a:spcAft>
              <a:buFontTx/>
              <a:buChar char="-"/>
            </a:pPr>
            <a:r>
              <a:rPr lang="en-US" dirty="0"/>
              <a:t>Bấm vào </a:t>
            </a:r>
            <a:r>
              <a:rPr lang="en-US" b="1" dirty="0"/>
              <a:t>q</a:t>
            </a:r>
            <a:r>
              <a:rPr lang="en-US" b="1" dirty="0" err="1"/>
              <a:t>u</a:t>
            </a:r>
            <a:r>
              <a:rPr lang="en-US" b="1" baseline="0" dirty="0" err="1"/>
              <a:t>ả</a:t>
            </a:r>
            <a:r>
              <a:rPr lang="en-US" b="1" dirty="0"/>
              <a:t> cam góc phải </a:t>
            </a:r>
            <a:r>
              <a:rPr lang="en-US" dirty="0"/>
              <a:t>để trở lại slide chọn câu hỏi</a:t>
            </a:r>
            <a:endParaRPr lang="en-US" dirty="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Tx/>
              <a:buChar char="-"/>
            </a:pPr>
            <a:r>
              <a:rPr lang="vi-VN" dirty="0"/>
              <a:t>GV click vào đáp án để kiểm tra đúng/sai</a:t>
            </a:r>
            <a:endParaRPr lang="en-US" dirty="0"/>
          </a:p>
          <a:p>
            <a:pPr marL="171450" lvl="0" indent="-171450" algn="l" rtl="0">
              <a:spcBef>
                <a:spcPts val="0"/>
              </a:spcBef>
              <a:spcAft>
                <a:spcPts val="0"/>
              </a:spcAft>
              <a:buFontTx/>
              <a:buChar char="-"/>
            </a:pPr>
            <a:r>
              <a:rPr lang="en-US" dirty="0"/>
              <a:t>Bấm vào </a:t>
            </a:r>
            <a:r>
              <a:rPr lang="en-US" b="1" dirty="0"/>
              <a:t>q</a:t>
            </a:r>
            <a:r>
              <a:rPr lang="en-US" b="1" dirty="0" err="1"/>
              <a:t>u</a:t>
            </a:r>
            <a:r>
              <a:rPr lang="en-US" b="1" baseline="0" dirty="0" err="1"/>
              <a:t>ả</a:t>
            </a:r>
            <a:r>
              <a:rPr lang="en-US" b="1" dirty="0"/>
              <a:t> cam góc phải </a:t>
            </a:r>
            <a:r>
              <a:rPr lang="en-US" dirty="0"/>
              <a:t>để trở lại slide chọn câu hỏi</a:t>
            </a:r>
            <a:endParaRPr lang="en-US" dirty="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7CDEAE1-69FA-42CF-B65D-944C8BD08C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7CDEAE1-69FA-42CF-B65D-944C8BD08C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7CDEAE1-69FA-42CF-B65D-944C8BD08C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7CDEAE1-69FA-42CF-B65D-944C8BD08CC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7CDEAE1-69FA-42CF-B65D-944C8BD08CC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7CDEAE1-69FA-42CF-B65D-944C8BD08CC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DEAE1-69FA-42CF-B65D-944C8BD08CC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7CDEAE1-69FA-42CF-B65D-944C8BD08CC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7CDEAE1-69FA-42CF-B65D-944C8BD08CC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7CDEAE1-69FA-42CF-B65D-944C8BD08C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7CDEAE1-69FA-42CF-B65D-944C8BD08C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CAD0A-DAF0-46D1-BC9F-C74D8000573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www.hoc10.vn/doc-sach/tieng-viet-5-tap-1/1/678/37/" TargetMode="Externa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www.hoc10.vn/doc-sach/tieng-viet-5-tap-1/1/678/37/" TargetMode="Externa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9.svg"/><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3.svg"/><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6.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16.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www.hoc10.vn/doc-sach/tieng-viet-5-tap-1/1/678/37/" TargetMode="External"/><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3.jpeg"/><Relationship Id="rId6" Type="http://schemas.openxmlformats.org/officeDocument/2006/relationships/image" Target="../media/image42.pn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3.jpe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9" Type="http://schemas.openxmlformats.org/officeDocument/2006/relationships/slide" Target="slide38.xml"/><Relationship Id="rId8" Type="http://schemas.openxmlformats.org/officeDocument/2006/relationships/slide" Target="slide37.xml"/><Relationship Id="rId7" Type="http://schemas.openxmlformats.org/officeDocument/2006/relationships/slide" Target="slide36.xml"/><Relationship Id="rId6" Type="http://schemas.openxmlformats.org/officeDocument/2006/relationships/slide" Target="slide35.xml"/><Relationship Id="rId5" Type="http://schemas.openxmlformats.org/officeDocument/2006/relationships/image" Target="../media/image51.png"/><Relationship Id="rId4" Type="http://schemas.openxmlformats.org/officeDocument/2006/relationships/slide" Target="slide33.xml"/><Relationship Id="rId3" Type="http://schemas.openxmlformats.org/officeDocument/2006/relationships/image" Target="../media/image50.svg"/><Relationship Id="rId2" Type="http://schemas.openxmlformats.org/officeDocument/2006/relationships/image" Target="../media/image49.png"/><Relationship Id="rId17" Type="http://schemas.openxmlformats.org/officeDocument/2006/relationships/notesSlide" Target="../notesSlides/notesSlide2.xml"/><Relationship Id="rId16" Type="http://schemas.openxmlformats.org/officeDocument/2006/relationships/slideLayout" Target="../slideLayouts/slideLayout2.xml"/><Relationship Id="rId15" Type="http://schemas.openxmlformats.org/officeDocument/2006/relationships/image" Target="../media/image43.jpeg"/><Relationship Id="rId14" Type="http://schemas.openxmlformats.org/officeDocument/2006/relationships/image" Target="../media/image48.svg"/><Relationship Id="rId13" Type="http://schemas.openxmlformats.org/officeDocument/2006/relationships/image" Target="../media/image47.png"/><Relationship Id="rId12" Type="http://schemas.openxmlformats.org/officeDocument/2006/relationships/slide" Target="slide34.xml"/><Relationship Id="rId11" Type="http://schemas.openxmlformats.org/officeDocument/2006/relationships/image" Target="../media/image53.svg"/><Relationship Id="rId10" Type="http://schemas.openxmlformats.org/officeDocument/2006/relationships/image" Target="../media/image52.png"/><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slide" Target="slide32.xml"/><Relationship Id="rId7" Type="http://schemas.openxmlformats.org/officeDocument/2006/relationships/image" Target="../media/image43.jpe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54.png"/><Relationship Id="rId3" Type="http://schemas.microsoft.com/office/2007/relationships/media" Target="../media/audio1.wav"/><Relationship Id="rId2" Type="http://schemas.openxmlformats.org/officeDocument/2006/relationships/audio" Target="../media/audio1.wav"/><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image" Target="../media/image39.png"/></Relationships>
</file>

<file path=ppt/slides/_rels/slide34.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slide" Target="slide32.xml"/><Relationship Id="rId7" Type="http://schemas.openxmlformats.org/officeDocument/2006/relationships/image" Target="../media/image43.jpe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54.png"/><Relationship Id="rId3" Type="http://schemas.microsoft.com/office/2007/relationships/media" Target="../media/audio1.wav"/><Relationship Id="rId2" Type="http://schemas.openxmlformats.org/officeDocument/2006/relationships/audio" Target="../media/audio1.wav"/><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slide" Target="slide32.xml"/><Relationship Id="rId7" Type="http://schemas.openxmlformats.org/officeDocument/2006/relationships/image" Target="../media/image43.jpe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54.png"/><Relationship Id="rId3" Type="http://schemas.microsoft.com/office/2007/relationships/media" Target="../media/audio1.wav"/><Relationship Id="rId2" Type="http://schemas.openxmlformats.org/officeDocument/2006/relationships/audio" Target="../media/audio1.wav"/><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image" Target="../media/image39.png"/></Relationships>
</file>

<file path=ppt/slides/_rels/slide36.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slide" Target="slide32.xml"/><Relationship Id="rId7" Type="http://schemas.openxmlformats.org/officeDocument/2006/relationships/image" Target="../media/image43.jpe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54.png"/><Relationship Id="rId3" Type="http://schemas.microsoft.com/office/2007/relationships/media" Target="../media/audio1.wav"/><Relationship Id="rId2" Type="http://schemas.openxmlformats.org/officeDocument/2006/relationships/audio" Target="../media/audio1.wav"/><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image" Target="../media/image39.png"/></Relationships>
</file>

<file path=ppt/slides/_rels/slide37.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slide" Target="slide32.xml"/><Relationship Id="rId7" Type="http://schemas.openxmlformats.org/officeDocument/2006/relationships/image" Target="../media/image43.jpe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54.png"/><Relationship Id="rId3" Type="http://schemas.microsoft.com/office/2007/relationships/media" Target="../media/audio1.wav"/><Relationship Id="rId2" Type="http://schemas.openxmlformats.org/officeDocument/2006/relationships/audio" Target="../media/audio1.wav"/><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image" Target="../media/image39.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www.hoc10.vn/doc-sach/tieng-viet-5-tap-1/1/678/37/" TargetMode="External"/><Relationship Id="rId1"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9" Type="http://schemas.openxmlformats.org/officeDocument/2006/relationships/image" Target="../media/image65.svg"/><Relationship Id="rId8" Type="http://schemas.openxmlformats.org/officeDocument/2006/relationships/image" Target="../media/image64.png"/><Relationship Id="rId7" Type="http://schemas.openxmlformats.org/officeDocument/2006/relationships/image" Target="../media/image63.svg"/><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3" Type="http://schemas.openxmlformats.org/officeDocument/2006/relationships/image" Target="../media/image59.svg"/><Relationship Id="rId2" Type="http://schemas.openxmlformats.org/officeDocument/2006/relationships/image" Target="../media/image58.png"/><Relationship Id="rId10" Type="http://schemas.openxmlformats.org/officeDocument/2006/relationships/slideLayout" Target="../slideLayouts/slideLayout2.xml"/><Relationship Id="rId1"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66.jpe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1.xml"/><Relationship Id="rId5" Type="http://schemas.openxmlformats.org/officeDocument/2006/relationships/image" Target="../media/image70.png"/><Relationship Id="rId4" Type="http://schemas.microsoft.com/office/2007/relationships/hdphoto" Target="../media/image69.wdp"/><Relationship Id="rId3" Type="http://schemas.openxmlformats.org/officeDocument/2006/relationships/image" Target="../media/image68.png"/><Relationship Id="rId2" Type="http://schemas.openxmlformats.org/officeDocument/2006/relationships/hyperlink" Target="https://www.facebook.com/groups/hoc10donghanhcunggiaovientieuhoc" TargetMode="External"/><Relationship Id="rId1" Type="http://schemas.openxmlformats.org/officeDocument/2006/relationships/image" Target="../media/image6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www.hoc10.vn/doc-sach/tieng-viet-5-tap-1/1/678/37/" TargetMode="Externa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83"/>
        <p:cNvGrpSpPr/>
        <p:nvPr/>
      </p:nvGrpSpPr>
      <p:grpSpPr>
        <a:xfrm>
          <a:off x="0" y="0"/>
          <a:ext cx="0" cy="0"/>
          <a:chOff x="0" y="0"/>
          <a:chExt cx="0" cy="0"/>
        </a:xfrm>
      </p:grpSpPr>
      <p:sp>
        <p:nvSpPr>
          <p:cNvPr id="12" name="Google Shape;235;p1"/>
          <p:cNvSpPr txBox="1">
            <a:spLocks noGrp="1"/>
          </p:cNvSpPr>
          <p:nvPr>
            <p:ph type="ctrTitle"/>
          </p:nvPr>
        </p:nvSpPr>
        <p:spPr>
          <a:xfrm>
            <a:off x="1524000" y="2239618"/>
            <a:ext cx="9144000" cy="2055249"/>
          </a:xfrm>
          <a:prstGeom prst="rect">
            <a:avLst/>
          </a:prstGeom>
          <a:noFill/>
          <a:ln>
            <a:noFill/>
          </a:ln>
        </p:spPr>
        <p:txBody>
          <a:bodyPr spcFirstLastPara="1" wrap="square" lIns="91425" tIns="45700" rIns="91425" bIns="45700" anchor="b" anchorCtr="0">
            <a:noAutofit/>
          </a:bodyPr>
          <a:lstStyle/>
          <a:p>
            <a:pPr>
              <a:lnSpc>
                <a:spcPct val="150000"/>
              </a:lnSpc>
              <a:buSzPts val="5200"/>
            </a:pPr>
            <a:r>
              <a:rPr lang="en-US" sz="4400" b="1" dirty="0" err="1">
                <a:solidFill>
                  <a:srgbClr val="002060"/>
                </a:solidFill>
                <a:latin typeface="UTM Avo" panose="02040603050506020204" pitchFamily="18"/>
                <a:ea typeface="Arial" panose="020B0604020202020204"/>
                <a:cs typeface="Arial" panose="020B0604020202020204"/>
                <a:sym typeface="Arial" panose="020B0604020202020204"/>
              </a:rPr>
              <a:t>Tuần</a:t>
            </a:r>
            <a:r>
              <a:rPr lang="en-US" sz="4400" b="1" dirty="0">
                <a:solidFill>
                  <a:srgbClr val="002060"/>
                </a:solidFill>
                <a:latin typeface="UTM Avo" panose="02040603050506020204" pitchFamily="18"/>
                <a:ea typeface="Arial" panose="020B0604020202020204"/>
                <a:cs typeface="Arial" panose="020B0604020202020204"/>
                <a:sym typeface="Arial" panose="020B0604020202020204"/>
              </a:rPr>
              <a:t> 5</a:t>
            </a:r>
            <a:br>
              <a:rPr lang="en-US" sz="4400" b="1" dirty="0">
                <a:solidFill>
                  <a:srgbClr val="002060"/>
                </a:solidFill>
                <a:latin typeface="UTM Avo" panose="02040603050506020204" pitchFamily="18"/>
                <a:ea typeface="Arial" panose="020B0604020202020204"/>
                <a:cs typeface="Arial" panose="020B0604020202020204"/>
                <a:sym typeface="Arial" panose="020B0604020202020204"/>
              </a:rPr>
            </a:br>
            <a:r>
              <a:rPr lang="en-US" sz="4400" b="1" dirty="0" err="1">
                <a:solidFill>
                  <a:srgbClr val="FF0000"/>
                </a:solidFill>
                <a:latin typeface="UTM Avo" panose="02040603050506020204" pitchFamily="18"/>
                <a:ea typeface="Arial" panose="020B0604020202020204"/>
                <a:cs typeface="Arial" panose="020B0604020202020204"/>
                <a:sym typeface="Arial" panose="020B0604020202020204"/>
              </a:rPr>
              <a:t>Bài</a:t>
            </a:r>
            <a:r>
              <a:rPr lang="en-US" sz="4400" b="1" dirty="0">
                <a:solidFill>
                  <a:srgbClr val="FF0000"/>
                </a:solidFill>
                <a:latin typeface="UTM Avo" panose="02040603050506020204" pitchFamily="18"/>
                <a:ea typeface="Arial" panose="020B0604020202020204"/>
                <a:cs typeface="Arial" panose="020B0604020202020204"/>
                <a:sym typeface="Arial" panose="020B0604020202020204"/>
              </a:rPr>
              <a:t> </a:t>
            </a:r>
            <a:r>
              <a:rPr lang="en-US" sz="4400" b="1" dirty="0" err="1">
                <a:solidFill>
                  <a:srgbClr val="FF0000"/>
                </a:solidFill>
                <a:latin typeface="UTM Avo" panose="02040603050506020204" pitchFamily="18"/>
                <a:ea typeface="Arial" panose="020B0604020202020204"/>
                <a:cs typeface="Arial" panose="020B0604020202020204"/>
                <a:sym typeface="Arial" panose="020B0604020202020204"/>
              </a:rPr>
              <a:t>đọc</a:t>
            </a:r>
            <a:r>
              <a:rPr lang="en-US" sz="4400" b="1" dirty="0">
                <a:solidFill>
                  <a:srgbClr val="FF0000"/>
                </a:solidFill>
                <a:latin typeface="UTM Avo" panose="02040603050506020204" pitchFamily="18"/>
                <a:ea typeface="Arial" panose="020B0604020202020204"/>
                <a:cs typeface="Arial" panose="020B0604020202020204"/>
                <a:sym typeface="Arial" panose="020B0604020202020204"/>
              </a:rPr>
              <a:t> 1: </a:t>
            </a:r>
            <a:r>
              <a:rPr lang="en-US" sz="4400" b="1" dirty="0" err="1">
                <a:solidFill>
                  <a:srgbClr val="FF0000"/>
                </a:solidFill>
                <a:latin typeface="UTM Avo" panose="02040603050506020204" pitchFamily="18"/>
                <a:ea typeface="Arial" panose="020B0604020202020204"/>
                <a:cs typeface="Arial" panose="020B0604020202020204"/>
                <a:sym typeface="Arial" panose="020B0604020202020204"/>
              </a:rPr>
              <a:t>Trái</a:t>
            </a:r>
            <a:r>
              <a:rPr lang="en-US" sz="4400" b="1" dirty="0">
                <a:solidFill>
                  <a:srgbClr val="FF0000"/>
                </a:solidFill>
                <a:latin typeface="UTM Avo" panose="02040603050506020204" pitchFamily="18"/>
                <a:ea typeface="Arial" panose="020B0604020202020204"/>
                <a:cs typeface="Arial" panose="020B0604020202020204"/>
                <a:sym typeface="Arial" panose="020B0604020202020204"/>
              </a:rPr>
              <a:t> cam </a:t>
            </a:r>
            <a:endParaRPr sz="4400" b="1" dirty="0">
              <a:solidFill>
                <a:srgbClr val="002060"/>
              </a:solidFill>
              <a:latin typeface="UTM Avo" panose="02040603050506020204" pitchFamily="18"/>
              <a:ea typeface="Arial" panose="020B0604020202020204"/>
              <a:cs typeface="Arial" panose="020B0604020202020204"/>
              <a:sym typeface="Arial" panose="020B0604020202020204"/>
            </a:endParaRPr>
          </a:p>
        </p:txBody>
      </p:sp>
      <p:sp>
        <p:nvSpPr>
          <p:cNvPr id="2" name="TextBox 1"/>
          <p:cNvSpPr txBox="1"/>
          <p:nvPr/>
        </p:nvSpPr>
        <p:spPr>
          <a:xfrm>
            <a:off x="8423255" y="265463"/>
            <a:ext cx="3490452" cy="1005147"/>
          </a:xfrm>
          <a:prstGeom prst="rect">
            <a:avLst/>
          </a:prstGeom>
          <a:noFill/>
        </p:spPr>
        <p:txBody>
          <a:bodyPr wrap="square" rtlCol="0">
            <a:spAutoFit/>
          </a:bodyPr>
          <a:lstStyle/>
          <a:p>
            <a:pPr algn="r" defTabSz="914400">
              <a:lnSpc>
                <a:spcPts val="3840"/>
              </a:lnSpc>
              <a:defRPr/>
            </a:pPr>
            <a:r>
              <a:rPr lang="en-US" sz="3200" dirty="0">
                <a:solidFill>
                  <a:srgbClr val="FFFFFF"/>
                </a:solidFill>
                <a:effectLst>
                  <a:outerShdw blurRad="38100" dist="38100" dir="2700000" algn="tl">
                    <a:srgbClr val="000000">
                      <a:alpha val="43137"/>
                    </a:srgbClr>
                  </a:outerShdw>
                </a:effectLst>
                <a:latin typeface="UTM Avo" panose="02040603050506020204" pitchFamily="18"/>
              </a:rPr>
              <a:t>TIẾNG VIỆT 5</a:t>
            </a:r>
            <a:endParaRPr lang="en-US" sz="3200" dirty="0">
              <a:solidFill>
                <a:srgbClr val="FFFFFF"/>
              </a:solidFill>
              <a:effectLst>
                <a:outerShdw blurRad="38100" dist="38100" dir="2700000" algn="tl">
                  <a:srgbClr val="000000">
                    <a:alpha val="43137"/>
                  </a:srgbClr>
                </a:outerShdw>
              </a:effectLst>
              <a:latin typeface="UTM Avo" panose="02040603050506020204" pitchFamily="18"/>
            </a:endParaRPr>
          </a:p>
          <a:p>
            <a:pPr algn="r" defTabSz="914400">
              <a:lnSpc>
                <a:spcPts val="3840"/>
              </a:lnSpc>
              <a:defRPr/>
            </a:pPr>
            <a:r>
              <a:rPr lang="en-US" sz="2400" dirty="0" err="1">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Tập</a:t>
            </a:r>
            <a:r>
              <a:rPr lang="en-US" sz="2400" dirty="0">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 1</a:t>
            </a:r>
            <a:endParaRPr lang="en-US" sz="2400" dirty="0">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619855" y="3014224"/>
            <a:ext cx="2952289" cy="1633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0" name="TextBox 69"/>
          <p:cNvSpPr txBox="1"/>
          <p:nvPr/>
        </p:nvSpPr>
        <p:spPr>
          <a:xfrm>
            <a:off x="827268" y="2703676"/>
            <a:ext cx="5693230" cy="1948675"/>
          </a:xfrm>
          <a:prstGeom prst="rect">
            <a:avLst/>
          </a:prstGeom>
          <a:noFill/>
        </p:spPr>
        <p:txBody>
          <a:bodyPr wrap="square" rtlCol="0">
            <a:spAutoFit/>
          </a:bodyPr>
          <a:lstStyle/>
          <a:p>
            <a:pPr algn="ctr" defTabSz="1151890">
              <a:lnSpc>
                <a:spcPct val="150000"/>
              </a:lnSpc>
              <a:buClrTx/>
              <a:defRPr/>
            </a:pPr>
            <a:r>
              <a:rPr lang="en-US" sz="4300" b="1" dirty="0">
                <a:solidFill>
                  <a:srgbClr val="C00000"/>
                </a:solidFill>
                <a:latin typeface="+mj-lt"/>
              </a:rPr>
              <a:t>HOẠT ĐỘNG 1</a:t>
            </a:r>
            <a:endParaRPr lang="en-US" sz="4300" b="1" dirty="0">
              <a:solidFill>
                <a:srgbClr val="C00000"/>
              </a:solidFill>
              <a:latin typeface="+mj-lt"/>
            </a:endParaRPr>
          </a:p>
          <a:p>
            <a:pPr algn="ctr" defTabSz="1151890">
              <a:lnSpc>
                <a:spcPct val="150000"/>
              </a:lnSpc>
              <a:buClrTx/>
              <a:defRPr/>
            </a:pPr>
            <a:r>
              <a:rPr lang="en-US" sz="4300" b="1" dirty="0">
                <a:latin typeface="+mj-lt"/>
              </a:rPr>
              <a:t>ĐỌC THÀNH TIẾNG</a:t>
            </a:r>
            <a:endParaRPr lang="en-US" sz="4300" b="1" dirty="0">
              <a:latin typeface="+mj-lt"/>
            </a:endParaRPr>
          </a:p>
        </p:txBody>
      </p:sp>
      <p:sp>
        <p:nvSpPr>
          <p:cNvPr id="2" name="Freeform 13"/>
          <p:cNvSpPr/>
          <p:nvPr/>
        </p:nvSpPr>
        <p:spPr>
          <a:xfrm>
            <a:off x="6835850" y="1658641"/>
            <a:ext cx="4528882" cy="4932445"/>
          </a:xfrm>
          <a:custGeom>
            <a:avLst/>
            <a:gdLst/>
            <a:ahLst/>
            <a:cxnLst/>
            <a:rect l="l" t="t" r="r" b="b"/>
            <a:pathLst>
              <a:path w="7762338" h="8454031">
                <a:moveTo>
                  <a:pt x="0" y="0"/>
                </a:moveTo>
                <a:lnTo>
                  <a:pt x="7762338" y="0"/>
                </a:lnTo>
                <a:lnTo>
                  <a:pt x="7762338" y="8454031"/>
                </a:lnTo>
                <a:lnTo>
                  <a:pt x="0" y="84540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3"/>
          <p:cNvSpPr/>
          <p:nvPr/>
        </p:nvSpPr>
        <p:spPr>
          <a:xfrm>
            <a:off x="6096001" y="2148329"/>
            <a:ext cx="5379720" cy="1654627"/>
          </a:xfrm>
          <a:prstGeom prst="roundRect">
            <a:avLst>
              <a:gd name="adj" fmla="val 5080"/>
            </a:avLst>
          </a:prstGeom>
          <a:solidFill>
            <a:schemeClr val="accent4">
              <a:lumMod val="20000"/>
              <a:lumOff val="80000"/>
            </a:schemeClr>
          </a:solidFill>
          <a:ln w="19050" cap="flat" cmpd="sng" algn="ctr">
            <a:noFill/>
            <a:prstDash val="solid"/>
          </a:ln>
          <a:effectLst/>
        </p:spPr>
        <p:txBody>
          <a:bodyPr rtlCol="0" anchor="ctr"/>
          <a:lstStyle/>
          <a:p>
            <a:pPr algn="just" defTabSz="1219200">
              <a:lnSpc>
                <a:spcPct val="150000"/>
              </a:lnSpc>
              <a:buClrTx/>
            </a:pPr>
            <a:r>
              <a:rPr lang="en-US" sz="2400" dirty="0" err="1">
                <a:solidFill>
                  <a:srgbClr val="271D14"/>
                </a:solidFill>
                <a:latin typeface="+mj-lt"/>
                <a:ea typeface="+mn-ea"/>
                <a:cs typeface="Arial" panose="020B0604020202020204" pitchFamily="34" charset="0"/>
              </a:rPr>
              <a:t>Cả</a:t>
            </a:r>
            <a:r>
              <a:rPr lang="en-US" sz="2400" dirty="0">
                <a:solidFill>
                  <a:srgbClr val="271D14"/>
                </a:solidFill>
                <a:latin typeface="+mj-lt"/>
                <a:ea typeface="+mn-ea"/>
                <a:cs typeface="Arial" panose="020B0604020202020204" pitchFamily="34" charset="0"/>
              </a:rPr>
              <a:t> </a:t>
            </a:r>
            <a:r>
              <a:rPr lang="en-US" sz="2400" dirty="0" err="1">
                <a:solidFill>
                  <a:srgbClr val="271D14"/>
                </a:solidFill>
                <a:latin typeface="+mj-lt"/>
                <a:ea typeface="+mn-ea"/>
                <a:cs typeface="Arial" panose="020B0604020202020204" pitchFamily="34" charset="0"/>
              </a:rPr>
              <a:t>bài</a:t>
            </a:r>
            <a:r>
              <a:rPr lang="en-US" sz="2400" dirty="0">
                <a:solidFill>
                  <a:srgbClr val="271D14"/>
                </a:solidFill>
                <a:latin typeface="+mj-lt"/>
                <a:ea typeface="+mn-ea"/>
                <a:cs typeface="Arial" panose="020B0604020202020204" pitchFamily="34" charset="0"/>
              </a:rPr>
              <a:t> </a:t>
            </a:r>
            <a:r>
              <a:rPr lang="en-US" sz="2400" dirty="0" err="1">
                <a:solidFill>
                  <a:srgbClr val="271D14"/>
                </a:solidFill>
                <a:latin typeface="+mj-lt"/>
                <a:ea typeface="+mn-ea"/>
                <a:cs typeface="Arial" panose="020B0604020202020204" pitchFamily="34" charset="0"/>
              </a:rPr>
              <a:t>đọc</a:t>
            </a:r>
            <a:r>
              <a:rPr lang="en-US" sz="2400" dirty="0">
                <a:solidFill>
                  <a:srgbClr val="271D14"/>
                </a:solidFill>
                <a:latin typeface="+mj-lt"/>
                <a:ea typeface="+mn-ea"/>
                <a:cs typeface="Arial" panose="020B0604020202020204" pitchFamily="34" charset="0"/>
              </a:rPr>
              <a:t> </a:t>
            </a:r>
            <a:r>
              <a:rPr lang="en-US" sz="2400" dirty="0" err="1">
                <a:solidFill>
                  <a:srgbClr val="271D14"/>
                </a:solidFill>
                <a:latin typeface="+mj-lt"/>
                <a:ea typeface="+mn-ea"/>
                <a:cs typeface="Arial" panose="020B0604020202020204" pitchFamily="34" charset="0"/>
              </a:rPr>
              <a:t>với</a:t>
            </a:r>
            <a:r>
              <a:rPr lang="en-US" sz="2400" dirty="0">
                <a:solidFill>
                  <a:srgbClr val="271D14"/>
                </a:solidFill>
                <a:latin typeface="+mj-lt"/>
                <a:ea typeface="+mn-ea"/>
                <a:cs typeface="Arial" panose="020B0604020202020204" pitchFamily="34" charset="0"/>
              </a:rPr>
              <a:t> </a:t>
            </a:r>
            <a:r>
              <a:rPr lang="en-US" sz="2400" dirty="0" err="1">
                <a:solidFill>
                  <a:srgbClr val="271D14"/>
                </a:solidFill>
                <a:latin typeface="+mj-lt"/>
                <a:ea typeface="+mn-ea"/>
                <a:cs typeface="Arial" panose="020B0604020202020204" pitchFamily="34" charset="0"/>
              </a:rPr>
              <a:t>giọng</a:t>
            </a:r>
            <a:r>
              <a:rPr lang="en-US" sz="2400" dirty="0">
                <a:solidFill>
                  <a:srgbClr val="271D14"/>
                </a:solidFill>
                <a:latin typeface="+mj-lt"/>
                <a:ea typeface="+mn-ea"/>
                <a:cs typeface="Arial" panose="020B0604020202020204" pitchFamily="34" charset="0"/>
              </a:rPr>
              <a:t> </a:t>
            </a:r>
            <a:r>
              <a:rPr lang="vi-VN" sz="2400" dirty="0">
                <a:solidFill>
                  <a:srgbClr val="271D14"/>
                </a:solidFill>
                <a:latin typeface="+mj-lt"/>
                <a:ea typeface="+mn-ea"/>
                <a:cs typeface="Arial" panose="020B0604020202020204" pitchFamily="34" charset="0"/>
              </a:rPr>
              <a:t>vui tươi</a:t>
            </a:r>
            <a:r>
              <a:rPr lang="en-US" sz="2400" dirty="0">
                <a:solidFill>
                  <a:srgbClr val="271D14"/>
                </a:solidFill>
                <a:latin typeface="+mj-lt"/>
                <a:ea typeface="+mn-ea"/>
                <a:cs typeface="Arial" panose="020B0604020202020204" pitchFamily="34" charset="0"/>
              </a:rPr>
              <a:t> </a:t>
            </a:r>
            <a:r>
              <a:rPr lang="en-US" sz="2400" dirty="0" err="1">
                <a:solidFill>
                  <a:srgbClr val="271D14"/>
                </a:solidFill>
                <a:latin typeface="+mj-lt"/>
                <a:ea typeface="+mn-ea"/>
                <a:cs typeface="Arial" panose="020B0604020202020204" pitchFamily="34" charset="0"/>
              </a:rPr>
              <a:t>và</a:t>
            </a:r>
            <a:r>
              <a:rPr lang="vi-VN" sz="2400" dirty="0">
                <a:solidFill>
                  <a:srgbClr val="271D14"/>
                </a:solidFill>
                <a:latin typeface="+mj-lt"/>
                <a:ea typeface="+mn-ea"/>
                <a:cs typeface="Arial" panose="020B0604020202020204" pitchFamily="34" charset="0"/>
              </a:rPr>
              <a:t> thư thái</a:t>
            </a:r>
            <a:r>
              <a:rPr lang="en-US" sz="2400" dirty="0">
                <a:solidFill>
                  <a:srgbClr val="271D14"/>
                </a:solidFill>
                <a:latin typeface="+mj-lt"/>
                <a:ea typeface="+mn-ea"/>
                <a:cs typeface="Arial" panose="020B0604020202020204" pitchFamily="34" charset="0"/>
              </a:rPr>
              <a:t>.</a:t>
            </a:r>
            <a:endParaRPr lang="vi-VN" sz="2400" dirty="0">
              <a:solidFill>
                <a:srgbClr val="271D14"/>
              </a:solidFill>
              <a:latin typeface="+mj-lt"/>
              <a:ea typeface="+mn-ea"/>
              <a:cs typeface="Arial" panose="020B0604020202020204" pitchFamily="34" charset="0"/>
            </a:endParaRPr>
          </a:p>
        </p:txBody>
      </p:sp>
      <p:sp>
        <p:nvSpPr>
          <p:cNvPr id="3" name="Rounded Rectangle 4"/>
          <p:cNvSpPr/>
          <p:nvPr/>
        </p:nvSpPr>
        <p:spPr>
          <a:xfrm>
            <a:off x="6096001" y="4225973"/>
            <a:ext cx="5379720" cy="2329544"/>
          </a:xfrm>
          <a:prstGeom prst="roundRect">
            <a:avLst>
              <a:gd name="adj" fmla="val 5080"/>
            </a:avLst>
          </a:prstGeom>
          <a:solidFill>
            <a:schemeClr val="accent4">
              <a:lumMod val="20000"/>
              <a:lumOff val="80000"/>
            </a:schemeClr>
          </a:solidFill>
          <a:ln w="19050" cap="flat" cmpd="sng" algn="ctr">
            <a:noFill/>
            <a:prstDash val="solid"/>
          </a:ln>
          <a:effectLst/>
        </p:spPr>
        <p:txBody>
          <a:bodyPr rtlCol="0" anchor="ctr"/>
          <a:lstStyle/>
          <a:p>
            <a:pPr algn="just" defTabSz="1219200">
              <a:lnSpc>
                <a:spcPct val="150000"/>
              </a:lnSpc>
              <a:buClrTx/>
            </a:pPr>
            <a:r>
              <a:rPr lang="vi-VN" sz="2400" dirty="0">
                <a:solidFill>
                  <a:srgbClr val="271D14"/>
                </a:solidFill>
                <a:latin typeface="+mj-lt"/>
                <a:ea typeface="+mn-ea"/>
                <a:cs typeface="Arial" panose="020B0604020202020204" pitchFamily="34" charset="0"/>
              </a:rPr>
              <a:t>Nhấn giọng, gây ấn tượng ở những từ ngữ quan trọng: </a:t>
            </a:r>
            <a:r>
              <a:rPr lang="vi-VN" sz="2400" i="1" dirty="0">
                <a:solidFill>
                  <a:schemeClr val="tx1"/>
                </a:solidFill>
                <a:latin typeface="+mj-lt"/>
                <a:ea typeface="+mn-ea"/>
                <a:cs typeface="Arial" panose="020B0604020202020204" pitchFamily="34" charset="0"/>
              </a:rPr>
              <a:t>bí mật, mâm xôi, mật ngọt, ngay ngắn, trái ngon</a:t>
            </a:r>
            <a:r>
              <a:rPr lang="vi-VN" sz="2400" dirty="0">
                <a:solidFill>
                  <a:schemeClr val="tx1"/>
                </a:solidFill>
                <a:latin typeface="+mj-lt"/>
                <a:ea typeface="+mn-ea"/>
                <a:cs typeface="Arial" panose="020B0604020202020204" pitchFamily="34" charset="0"/>
              </a:rPr>
              <a:t>.</a:t>
            </a:r>
            <a:endParaRPr lang="vi-VN" sz="2400" dirty="0">
              <a:solidFill>
                <a:schemeClr val="tx1"/>
              </a:solidFill>
              <a:latin typeface="+mj-lt"/>
              <a:ea typeface="+mn-ea"/>
              <a:cs typeface="Arial" panose="020B0604020202020204" pitchFamily="34" charset="0"/>
            </a:endParaRPr>
          </a:p>
        </p:txBody>
      </p:sp>
      <p:sp>
        <p:nvSpPr>
          <p:cNvPr id="13" name="Down Arrow 5"/>
          <p:cNvSpPr/>
          <p:nvPr/>
        </p:nvSpPr>
        <p:spPr>
          <a:xfrm rot="16200000">
            <a:off x="4525331" y="2526665"/>
            <a:ext cx="1083936" cy="892585"/>
          </a:xfrm>
          <a:prstGeom prst="downArrow">
            <a:avLst/>
          </a:prstGeom>
          <a:solidFill>
            <a:srgbClr val="FF741F">
              <a:lumMod val="75000"/>
            </a:srgbClr>
          </a:solidFill>
          <a:ln w="25400" cap="flat" cmpd="sng" algn="ctr">
            <a:noFill/>
            <a:prstDash val="solid"/>
          </a:ln>
          <a:effectLst/>
        </p:spPr>
        <p:txBody>
          <a:bodyPr rtlCol="0" anchor="ctr"/>
          <a:lstStyle/>
          <a:p>
            <a:pPr algn="ctr" defTabSz="1219200">
              <a:buClrTx/>
              <a:defRPr/>
            </a:pPr>
            <a:endParaRPr lang="en-US" sz="2400">
              <a:solidFill>
                <a:srgbClr val="191919"/>
              </a:solidFill>
              <a:ea typeface="+mn-ea"/>
            </a:endParaRPr>
          </a:p>
        </p:txBody>
      </p:sp>
      <p:sp>
        <p:nvSpPr>
          <p:cNvPr id="14" name="Down Arrow 6"/>
          <p:cNvSpPr/>
          <p:nvPr/>
        </p:nvSpPr>
        <p:spPr>
          <a:xfrm rot="16200000">
            <a:off x="4525332" y="4944452"/>
            <a:ext cx="1083936" cy="892585"/>
          </a:xfrm>
          <a:prstGeom prst="downArrow">
            <a:avLst/>
          </a:prstGeom>
          <a:solidFill>
            <a:srgbClr val="FF741F">
              <a:lumMod val="75000"/>
            </a:srgbClr>
          </a:solidFill>
          <a:ln w="25400" cap="flat" cmpd="sng" algn="ctr">
            <a:noFill/>
            <a:prstDash val="solid"/>
          </a:ln>
          <a:effectLst/>
        </p:spPr>
        <p:txBody>
          <a:bodyPr rtlCol="0" anchor="ctr"/>
          <a:lstStyle/>
          <a:p>
            <a:pPr algn="ctr" defTabSz="1219200">
              <a:buClrTx/>
              <a:defRPr/>
            </a:pPr>
            <a:endParaRPr lang="en-US" sz="2400">
              <a:solidFill>
                <a:srgbClr val="191919"/>
              </a:solidFill>
              <a:ea typeface="+mn-ea"/>
            </a:endParaRPr>
          </a:p>
        </p:txBody>
      </p:sp>
      <p:pic>
        <p:nvPicPr>
          <p:cNvPr id="15" name="Picture 14"/>
          <p:cNvPicPr>
            <a:picLocks noChangeAspect="1"/>
          </p:cNvPicPr>
          <p:nvPr/>
        </p:nvPicPr>
        <p:blipFill>
          <a:blip r:embed="rId2"/>
          <a:stretch>
            <a:fillRect/>
          </a:stretch>
        </p:blipFill>
        <p:spPr>
          <a:xfrm>
            <a:off x="556773" y="1993828"/>
            <a:ext cx="3481825" cy="4101979"/>
          </a:xfrm>
          <a:prstGeom prst="rect">
            <a:avLst/>
          </a:prstGeom>
        </p:spPr>
      </p:pic>
      <p:grpSp>
        <p:nvGrpSpPr>
          <p:cNvPr id="16" name="Group 15"/>
          <p:cNvGrpSpPr/>
          <p:nvPr/>
        </p:nvGrpSpPr>
        <p:grpSpPr>
          <a:xfrm>
            <a:off x="4291587" y="844981"/>
            <a:ext cx="7900413" cy="938535"/>
            <a:chOff x="-302985" y="244933"/>
            <a:chExt cx="9920515" cy="555163"/>
          </a:xfrm>
        </p:grpSpPr>
        <p:cxnSp>
          <p:nvCxnSpPr>
            <p:cNvPr id="17" name="Straight Connector 16"/>
            <p:cNvCxnSpPr/>
            <p:nvPr/>
          </p:nvCxnSpPr>
          <p:spPr>
            <a:xfrm>
              <a:off x="-302985" y="531591"/>
              <a:ext cx="9920515" cy="0"/>
            </a:xfrm>
            <a:prstGeom prst="line">
              <a:avLst/>
            </a:prstGeom>
            <a:noFill/>
            <a:ln w="19050" cap="flat" cmpd="sng" algn="ctr">
              <a:solidFill>
                <a:srgbClr val="002060"/>
              </a:solidFill>
              <a:prstDash val="solid"/>
            </a:ln>
            <a:effectLst/>
          </p:spPr>
        </p:cxnSp>
        <p:sp>
          <p:nvSpPr>
            <p:cNvPr id="18" name="Rectangle: Rounded Corners 17"/>
            <p:cNvSpPr/>
            <p:nvPr/>
          </p:nvSpPr>
          <p:spPr>
            <a:xfrm>
              <a:off x="688491" y="244933"/>
              <a:ext cx="7767017" cy="555163"/>
            </a:xfrm>
            <a:prstGeom prst="roundRect">
              <a:avLst>
                <a:gd name="adj" fmla="val 50000"/>
              </a:avLst>
            </a:prstGeom>
            <a:solidFill>
              <a:srgbClr val="FFFFFF"/>
            </a:solidFill>
            <a:ln w="25400" cap="flat" cmpd="sng" algn="ctr">
              <a:solidFill>
                <a:srgbClr val="002060"/>
              </a:solidFill>
              <a:prstDash val="solid"/>
            </a:ln>
            <a:effectLst/>
          </p:spPr>
          <p:txBody>
            <a:bodyPr rtlCol="0" anchor="ctr"/>
            <a:lstStyle/>
            <a:p>
              <a:pPr algn="ctr" defTabSz="1219200">
                <a:buClrTx/>
                <a:defRPr/>
              </a:pPr>
              <a:r>
                <a:rPr lang="en-US" sz="3200" b="1" dirty="0">
                  <a:solidFill>
                    <a:srgbClr val="002060"/>
                  </a:solidFill>
                  <a:latin typeface="+mj-lt"/>
                  <a:ea typeface="+mn-ea"/>
                </a:rPr>
                <a:t>GIỌNG ĐỌC TRONG BÀI</a:t>
              </a:r>
              <a:endParaRPr lang="vi-VN" sz="3200" b="1" dirty="0">
                <a:solidFill>
                  <a:srgbClr val="002060"/>
                </a:solidFill>
                <a:latin typeface="+mj-lt"/>
                <a:ea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14" presetClass="entr" presetSubtype="10" fill="hold" grpId="0" nodeType="withEffect">
                                  <p:stCondLst>
                                    <p:cond delay="100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368135" y="1764845"/>
            <a:ext cx="5568150" cy="461665"/>
          </a:xfrm>
          <a:prstGeom prst="rect">
            <a:avLst/>
          </a:prstGeom>
          <a:noFill/>
        </p:spPr>
        <p:txBody>
          <a:bodyPr wrap="square" rtlCol="0">
            <a:spAutoFit/>
          </a:bodyPr>
          <a:lstStyle/>
          <a:p>
            <a:pPr algn="ctr" defTabSz="575945">
              <a:buClrTx/>
              <a:defRPr/>
            </a:pPr>
            <a:r>
              <a:rPr lang="en-US" sz="2400" b="1" kern="1200" dirty="0">
                <a:solidFill>
                  <a:schemeClr val="tx1"/>
                </a:solidFill>
                <a:latin typeface="+mj-lt"/>
                <a:ea typeface="+mn-ea"/>
                <a:cs typeface="Arial" panose="020B0604020202020204" pitchFamily="34" charset="0"/>
              </a:rPr>
              <a:t>GIẢI NGHĨA TỪ KHÓ</a:t>
            </a:r>
            <a:endParaRPr lang="en-US" sz="2400" b="1" kern="1200" dirty="0">
              <a:solidFill>
                <a:schemeClr val="tx1"/>
              </a:solidFill>
              <a:latin typeface="+mj-lt"/>
              <a:ea typeface="+mn-ea"/>
              <a:cs typeface="Arial" panose="020B0604020202020204" pitchFamily="34" charset="0"/>
            </a:endParaRPr>
          </a:p>
        </p:txBody>
      </p:sp>
      <p:sp>
        <p:nvSpPr>
          <p:cNvPr id="5" name="Rectangle: Rounded Corners 25"/>
          <p:cNvSpPr/>
          <p:nvPr/>
        </p:nvSpPr>
        <p:spPr>
          <a:xfrm>
            <a:off x="566522" y="2468649"/>
            <a:ext cx="2390743" cy="1515231"/>
          </a:xfrm>
          <a:prstGeom prst="roundRect">
            <a:avLst/>
          </a:prstGeom>
          <a:solidFill>
            <a:schemeClr val="accent4">
              <a:lumMod val="40000"/>
              <a:lumOff val="6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575945">
              <a:lnSpc>
                <a:spcPct val="150000"/>
              </a:lnSpc>
              <a:buClrTx/>
              <a:defRPr/>
            </a:pPr>
            <a:r>
              <a:rPr lang="vi-VN" sz="2000" i="1" kern="1200" dirty="0">
                <a:solidFill>
                  <a:srgbClr val="002060"/>
                </a:solidFill>
                <a:latin typeface="+mj-lt"/>
                <a:ea typeface="+mn-ea"/>
                <a:cs typeface="Arial" panose="020B0604020202020204" pitchFamily="34" charset="0"/>
              </a:rPr>
              <a:t>xáo: </a:t>
            </a:r>
            <a:r>
              <a:rPr lang="vi-VN" sz="2000" kern="1200" dirty="0">
                <a:solidFill>
                  <a:schemeClr val="tx1"/>
                </a:solidFill>
                <a:latin typeface="+mj-lt"/>
                <a:ea typeface="+mn-ea"/>
                <a:cs typeface="Arial" panose="020B0604020202020204" pitchFamily="34" charset="0"/>
              </a:rPr>
              <a:t>xới đất </a:t>
            </a:r>
            <a:endParaRPr lang="vi-VN" sz="2000" kern="1200" dirty="0">
              <a:solidFill>
                <a:schemeClr val="tx1"/>
              </a:solidFill>
              <a:latin typeface="+mj-lt"/>
              <a:ea typeface="+mn-ea"/>
              <a:cs typeface="Arial" panose="020B0604020202020204" pitchFamily="34" charset="0"/>
            </a:endParaRPr>
          </a:p>
          <a:p>
            <a:pPr algn="ctr" defTabSz="575945">
              <a:lnSpc>
                <a:spcPct val="150000"/>
              </a:lnSpc>
              <a:buClrTx/>
              <a:defRPr/>
            </a:pPr>
            <a:r>
              <a:rPr lang="vi-VN" sz="2000" kern="1200" dirty="0">
                <a:solidFill>
                  <a:schemeClr val="tx1"/>
                </a:solidFill>
                <a:latin typeface="+mj-lt"/>
                <a:ea typeface="+mn-ea"/>
                <a:cs typeface="Arial" panose="020B0604020202020204" pitchFamily="34" charset="0"/>
              </a:rPr>
              <a:t>cho tơi. </a:t>
            </a:r>
            <a:endParaRPr lang="vi-VN" sz="2000" kern="1200" dirty="0">
              <a:solidFill>
                <a:schemeClr val="tx1"/>
              </a:solidFill>
              <a:latin typeface="+mj-lt"/>
              <a:ea typeface="+mn-ea"/>
              <a:cs typeface="Arial" panose="020B0604020202020204" pitchFamily="34" charset="0"/>
            </a:endParaRPr>
          </a:p>
        </p:txBody>
      </p:sp>
      <p:sp>
        <p:nvSpPr>
          <p:cNvPr id="6" name="Rectangle: Rounded Corners 26"/>
          <p:cNvSpPr/>
          <p:nvPr/>
        </p:nvSpPr>
        <p:spPr>
          <a:xfrm>
            <a:off x="3316760" y="2473672"/>
            <a:ext cx="2835450" cy="1515231"/>
          </a:xfrm>
          <a:prstGeom prst="roundRect">
            <a:avLst/>
          </a:prstGeom>
          <a:solidFill>
            <a:schemeClr val="accent4">
              <a:lumMod val="40000"/>
              <a:lumOff val="6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575945">
              <a:lnSpc>
                <a:spcPct val="150000"/>
              </a:lnSpc>
              <a:buClrTx/>
              <a:defRPr/>
            </a:pPr>
            <a:r>
              <a:rPr lang="vi-VN" sz="2000" i="1" kern="1200" dirty="0">
                <a:solidFill>
                  <a:srgbClr val="002060"/>
                </a:solidFill>
                <a:latin typeface="+mj-lt"/>
                <a:ea typeface="+mn-ea"/>
                <a:cs typeface="Arial" panose="020B0604020202020204" pitchFamily="34" charset="0"/>
              </a:rPr>
              <a:t>vồng: </a:t>
            </a:r>
            <a:r>
              <a:rPr lang="vi-VN" sz="2000" kern="1200" dirty="0">
                <a:solidFill>
                  <a:schemeClr val="tx1"/>
                </a:solidFill>
                <a:latin typeface="+mj-lt"/>
                <a:ea typeface="+mn-ea"/>
                <a:cs typeface="Arial" panose="020B0604020202020204" pitchFamily="34" charset="0"/>
              </a:rPr>
              <a:t>(luống đất) cao ở giữa, thoai thoải xuống hai bên</a:t>
            </a:r>
            <a:endParaRPr lang="vi-VN" sz="2000" kern="1200" dirty="0">
              <a:solidFill>
                <a:schemeClr val="tx1"/>
              </a:solidFill>
              <a:latin typeface="+mj-lt"/>
              <a:ea typeface="+mn-ea"/>
              <a:cs typeface="Arial" panose="020B0604020202020204" pitchFamily="34" charset="0"/>
            </a:endParaRPr>
          </a:p>
        </p:txBody>
      </p:sp>
      <p:pic>
        <p:nvPicPr>
          <p:cNvPr id="7" name="Picture 2" descr="Xới đất trồng rau đúng cách"/>
          <p:cNvPicPr>
            <a:picLocks noChangeAspect="1" noChangeArrowheads="1"/>
          </p:cNvPicPr>
          <p:nvPr/>
        </p:nvPicPr>
        <p:blipFill rotWithShape="1">
          <a:blip r:embed="rId2">
            <a:extLst>
              <a:ext uri="{28A0092B-C50C-407E-A947-70E740481C1C}">
                <a14:useLocalDpi xmlns:a14="http://schemas.microsoft.com/office/drawing/2010/main" val="0"/>
              </a:ext>
            </a:extLst>
          </a:blip>
          <a:srcRect t="3112" b="23493"/>
          <a:stretch>
            <a:fillRect/>
          </a:stretch>
        </p:blipFill>
        <p:spPr bwMode="auto">
          <a:xfrm>
            <a:off x="566522" y="4377771"/>
            <a:ext cx="2395885" cy="175846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Trải nghiệm Pù Luông: Lắng nghe “bản giao hưởng” của đất tr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790" y="4377210"/>
            <a:ext cx="2663391" cy="175902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Rounded Corners 1"/>
          <p:cNvSpPr/>
          <p:nvPr/>
        </p:nvSpPr>
        <p:spPr>
          <a:xfrm>
            <a:off x="6511703" y="2473672"/>
            <a:ext cx="2220015" cy="1515229"/>
          </a:xfrm>
          <a:prstGeom prst="roundRect">
            <a:avLst/>
          </a:prstGeom>
          <a:solidFill>
            <a:schemeClr val="accent4">
              <a:lumMod val="40000"/>
              <a:lumOff val="6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575945">
              <a:lnSpc>
                <a:spcPct val="150000"/>
              </a:lnSpc>
              <a:buClrTx/>
              <a:defRPr/>
            </a:pPr>
            <a:r>
              <a:rPr lang="vi-VN" sz="2000" i="1" kern="1200" dirty="0">
                <a:solidFill>
                  <a:srgbClr val="002060"/>
                </a:solidFill>
                <a:latin typeface="+mj-lt"/>
                <a:ea typeface="+mn-ea"/>
                <a:cs typeface="Arial" panose="020B0604020202020204" pitchFamily="34" charset="0"/>
              </a:rPr>
              <a:t>đỏ ối: </a:t>
            </a:r>
            <a:r>
              <a:rPr lang="vi-VN" sz="2000" kern="1200" dirty="0">
                <a:solidFill>
                  <a:schemeClr val="tx1"/>
                </a:solidFill>
                <a:latin typeface="+mj-lt"/>
                <a:ea typeface="+mn-ea"/>
                <a:cs typeface="Arial" panose="020B0604020202020204" pitchFamily="34" charset="0"/>
              </a:rPr>
              <a:t>đỏ </a:t>
            </a:r>
            <a:endParaRPr lang="vi-VN" sz="2000" kern="1200" dirty="0">
              <a:solidFill>
                <a:schemeClr val="tx1"/>
              </a:solidFill>
              <a:latin typeface="+mj-lt"/>
              <a:ea typeface="+mn-ea"/>
              <a:cs typeface="Arial" panose="020B0604020202020204" pitchFamily="34" charset="0"/>
            </a:endParaRPr>
          </a:p>
          <a:p>
            <a:pPr algn="ctr" defTabSz="575945">
              <a:lnSpc>
                <a:spcPct val="150000"/>
              </a:lnSpc>
              <a:buClrTx/>
              <a:defRPr/>
            </a:pPr>
            <a:r>
              <a:rPr lang="vi-VN" sz="2000" kern="1200" dirty="0">
                <a:solidFill>
                  <a:schemeClr val="tx1"/>
                </a:solidFill>
                <a:latin typeface="+mj-lt"/>
                <a:ea typeface="+mn-ea"/>
                <a:cs typeface="Arial" panose="020B0604020202020204" pitchFamily="34" charset="0"/>
              </a:rPr>
              <a:t>và đều khắp </a:t>
            </a:r>
            <a:endParaRPr lang="vi-VN" sz="2000" kern="1200" dirty="0">
              <a:solidFill>
                <a:schemeClr val="tx1"/>
              </a:solidFill>
              <a:latin typeface="+mj-lt"/>
              <a:ea typeface="+mn-ea"/>
              <a:cs typeface="Arial" panose="020B0604020202020204" pitchFamily="34" charset="0"/>
            </a:endParaRPr>
          </a:p>
        </p:txBody>
      </p:sp>
      <p:sp>
        <p:nvSpPr>
          <p:cNvPr id="10" name="Rectangle: Rounded Corners 2"/>
          <p:cNvSpPr/>
          <p:nvPr/>
        </p:nvSpPr>
        <p:spPr>
          <a:xfrm>
            <a:off x="8970071" y="2468649"/>
            <a:ext cx="2805632" cy="1515231"/>
          </a:xfrm>
          <a:prstGeom prst="roundRect">
            <a:avLst/>
          </a:prstGeom>
          <a:solidFill>
            <a:schemeClr val="accent4">
              <a:lumMod val="40000"/>
              <a:lumOff val="6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575945">
              <a:lnSpc>
                <a:spcPct val="150000"/>
              </a:lnSpc>
              <a:buClrTx/>
              <a:defRPr/>
            </a:pPr>
            <a:r>
              <a:rPr lang="vi-VN" sz="2000" i="1" kern="1200" dirty="0">
                <a:solidFill>
                  <a:srgbClr val="002060"/>
                </a:solidFill>
                <a:latin typeface="+mj-lt"/>
                <a:ea typeface="+mn-ea"/>
                <a:cs typeface="Arial" panose="020B0604020202020204" pitchFamily="34" charset="0"/>
              </a:rPr>
              <a:t>bứt: </a:t>
            </a:r>
            <a:r>
              <a:rPr lang="vi-VN" sz="2000" kern="1200" dirty="0">
                <a:solidFill>
                  <a:schemeClr val="tx1"/>
                </a:solidFill>
                <a:latin typeface="+mj-lt"/>
                <a:ea typeface="+mn-ea"/>
                <a:cs typeface="Arial" panose="020B0604020202020204" pitchFamily="34" charset="0"/>
              </a:rPr>
              <a:t>lấy tay hái quả </a:t>
            </a:r>
            <a:endParaRPr lang="en-US" sz="2000" kern="1200" dirty="0">
              <a:solidFill>
                <a:schemeClr val="tx1"/>
              </a:solidFill>
              <a:latin typeface="+mj-lt"/>
              <a:ea typeface="+mn-ea"/>
              <a:cs typeface="Arial" panose="020B0604020202020204" pitchFamily="34" charset="0"/>
            </a:endParaRPr>
          </a:p>
          <a:p>
            <a:pPr algn="ctr" defTabSz="575945">
              <a:lnSpc>
                <a:spcPct val="150000"/>
              </a:lnSpc>
              <a:buClrTx/>
              <a:defRPr/>
            </a:pPr>
            <a:r>
              <a:rPr lang="vi-VN" sz="2000" kern="1200" dirty="0">
                <a:solidFill>
                  <a:schemeClr val="tx1"/>
                </a:solidFill>
                <a:latin typeface="+mj-lt"/>
                <a:ea typeface="+mn-ea"/>
                <a:cs typeface="Arial" panose="020B0604020202020204" pitchFamily="34" charset="0"/>
              </a:rPr>
              <a:t>(nghĩa trong bài) </a:t>
            </a:r>
            <a:endParaRPr lang="vi-VN" sz="2000" kern="1200" dirty="0">
              <a:solidFill>
                <a:schemeClr val="tx1"/>
              </a:solidFill>
              <a:latin typeface="+mj-lt"/>
              <a:ea typeface="+mn-ea"/>
              <a:cs typeface="Arial" panose="020B0604020202020204" pitchFamily="34" charset="0"/>
            </a:endParaRPr>
          </a:p>
        </p:txBody>
      </p:sp>
      <p:pic>
        <p:nvPicPr>
          <p:cNvPr id="11" name="Picture 2" descr="TẢN MẠN VỀ CÂY PHONG LÁ Đ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995" y="4376550"/>
            <a:ext cx="2485432" cy="175846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Xuất khẩu trái cây sang Mỹ bứt phá qua vận tải hàng không trực tiếp - Khánh  Hà Logis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7242" y="4376551"/>
            <a:ext cx="2391291" cy="175846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0" name="TextBox 69"/>
          <p:cNvSpPr txBox="1"/>
          <p:nvPr/>
        </p:nvSpPr>
        <p:spPr>
          <a:xfrm>
            <a:off x="5705928" y="2725848"/>
            <a:ext cx="5693230" cy="1991827"/>
          </a:xfrm>
          <a:prstGeom prst="rect">
            <a:avLst/>
          </a:prstGeom>
          <a:noFill/>
        </p:spPr>
        <p:txBody>
          <a:bodyPr wrap="square" rtlCol="0">
            <a:spAutoFit/>
          </a:bodyPr>
          <a:lstStyle/>
          <a:p>
            <a:pPr algn="ctr" defTabSz="1151890">
              <a:lnSpc>
                <a:spcPct val="150000"/>
              </a:lnSpc>
              <a:buClrTx/>
              <a:defRPr/>
            </a:pPr>
            <a:r>
              <a:rPr lang="en-US" sz="4400" b="1" dirty="0">
                <a:solidFill>
                  <a:srgbClr val="C00000"/>
                </a:solidFill>
                <a:latin typeface="+mj-lt"/>
              </a:rPr>
              <a:t>HOẠT ĐỘNG 2</a:t>
            </a:r>
            <a:endParaRPr lang="en-US" sz="4400" b="1" dirty="0">
              <a:solidFill>
                <a:srgbClr val="C00000"/>
              </a:solidFill>
              <a:latin typeface="+mj-lt"/>
            </a:endParaRPr>
          </a:p>
          <a:p>
            <a:pPr algn="ctr" defTabSz="1151890">
              <a:lnSpc>
                <a:spcPct val="150000"/>
              </a:lnSpc>
              <a:buClrTx/>
              <a:defRPr/>
            </a:pPr>
            <a:r>
              <a:rPr lang="en-US" sz="4400" b="1" dirty="0">
                <a:solidFill>
                  <a:schemeClr val="tx1"/>
                </a:solidFill>
                <a:latin typeface="+mj-lt"/>
              </a:rPr>
              <a:t>ĐỌC HIỂU</a:t>
            </a:r>
            <a:endParaRPr lang="en-US" sz="4400" b="1" dirty="0">
              <a:solidFill>
                <a:schemeClr val="tx1"/>
              </a:solidFill>
              <a:latin typeface="+mj-lt"/>
            </a:endParaRPr>
          </a:p>
        </p:txBody>
      </p:sp>
      <p:sp>
        <p:nvSpPr>
          <p:cNvPr id="3" name="Freeform 13"/>
          <p:cNvSpPr/>
          <p:nvPr/>
        </p:nvSpPr>
        <p:spPr>
          <a:xfrm>
            <a:off x="1389080" y="1751406"/>
            <a:ext cx="4528882" cy="4932445"/>
          </a:xfrm>
          <a:custGeom>
            <a:avLst/>
            <a:gdLst/>
            <a:ahLst/>
            <a:cxnLst/>
            <a:rect l="l" t="t" r="r" b="b"/>
            <a:pathLst>
              <a:path w="7762338" h="8454031">
                <a:moveTo>
                  <a:pt x="0" y="0"/>
                </a:moveTo>
                <a:lnTo>
                  <a:pt x="7762338" y="0"/>
                </a:lnTo>
                <a:lnTo>
                  <a:pt x="7762338" y="8454031"/>
                </a:lnTo>
                <a:lnTo>
                  <a:pt x="0" y="84540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p:cNvSpPr/>
          <p:nvPr/>
        </p:nvSpPr>
        <p:spPr>
          <a:xfrm>
            <a:off x="1113183" y="2157757"/>
            <a:ext cx="10018643" cy="4531279"/>
          </a:xfrm>
          <a:prstGeom prst="roundRect">
            <a:avLst>
              <a:gd name="adj" fmla="val 2488"/>
            </a:avLst>
          </a:prstGeom>
          <a:ln w="12700"/>
        </p:spPr>
        <p:style>
          <a:lnRef idx="2">
            <a:schemeClr val="accent2"/>
          </a:lnRef>
          <a:fillRef idx="1">
            <a:schemeClr val="lt1"/>
          </a:fillRef>
          <a:effectRef idx="0">
            <a:schemeClr val="accent2"/>
          </a:effectRef>
          <a:fontRef idx="minor">
            <a:schemeClr val="dk1"/>
          </a:fontRef>
        </p:style>
        <p:txBody>
          <a:bodyPr rtlCol="0" anchor="ctr"/>
          <a:lstStyle/>
          <a:p>
            <a:pPr algn="ctr" defTabSz="1151890">
              <a:buClrTx/>
              <a:defRPr/>
            </a:pPr>
            <a:endParaRPr lang="en-US" sz="2000">
              <a:solidFill>
                <a:srgbClr val="EBE0DD"/>
              </a:solidFill>
              <a:latin typeface="+mj-lt"/>
              <a:ea typeface="+mn-ea"/>
            </a:endParaRPr>
          </a:p>
        </p:txBody>
      </p:sp>
      <p:sp>
        <p:nvSpPr>
          <p:cNvPr id="4" name="TextBox 3"/>
          <p:cNvSpPr txBox="1"/>
          <p:nvPr/>
        </p:nvSpPr>
        <p:spPr>
          <a:xfrm>
            <a:off x="1310002" y="2330163"/>
            <a:ext cx="9571994" cy="4186467"/>
          </a:xfrm>
          <a:prstGeom prst="rect">
            <a:avLst/>
          </a:prstGeom>
          <a:noFill/>
        </p:spPr>
        <p:txBody>
          <a:bodyPr wrap="square" rtlCol="0">
            <a:spAutoFit/>
          </a:bodyPr>
          <a:lstStyle/>
          <a:p>
            <a:pPr lvl="0" algn="just">
              <a:lnSpc>
                <a:spcPct val="150000"/>
              </a:lnSpc>
              <a:buClrTx/>
              <a:defRPr/>
            </a:pPr>
            <a:r>
              <a:rPr lang="vi-VN" sz="2000" b="1" dirty="0">
                <a:solidFill>
                  <a:sysClr val="windowText" lastClr="000000"/>
                </a:solidFill>
                <a:latin typeface="+mj-lt"/>
              </a:rPr>
              <a:t>Câu 1: </a:t>
            </a:r>
            <a:r>
              <a:rPr lang="vi-VN" sz="2000" dirty="0">
                <a:solidFill>
                  <a:sysClr val="windowText" lastClr="000000"/>
                </a:solidFill>
                <a:latin typeface="+mj-lt"/>
              </a:rPr>
              <a:t>Theo em, chi tiết bạn nhỏ vừa ở lớp về đã “sà ngay vào luống đất” thể hiện điều gì? </a:t>
            </a:r>
            <a:endParaRPr lang="vi-VN" sz="2000" dirty="0">
              <a:solidFill>
                <a:sysClr val="windowText" lastClr="000000"/>
              </a:solidFill>
              <a:latin typeface="+mj-lt"/>
            </a:endParaRPr>
          </a:p>
          <a:p>
            <a:pPr lvl="0" algn="just">
              <a:lnSpc>
                <a:spcPct val="150000"/>
              </a:lnSpc>
              <a:buClrTx/>
              <a:defRPr/>
            </a:pPr>
            <a:r>
              <a:rPr lang="vi-VN" sz="2000" b="1" dirty="0">
                <a:solidFill>
                  <a:sysClr val="windowText" lastClr="000000"/>
                </a:solidFill>
                <a:latin typeface="+mj-lt"/>
              </a:rPr>
              <a:t>Câu 2: </a:t>
            </a:r>
            <a:r>
              <a:rPr lang="vi-VN" sz="2000" dirty="0">
                <a:solidFill>
                  <a:sysClr val="windowText" lastClr="000000"/>
                </a:solidFill>
                <a:latin typeface="+mj-lt"/>
              </a:rPr>
              <a:t>Tìm những từ ngữ, hình ảnh cho thấy bạn nhỏ yêu thích công việc và làm việc rất khéo léo. </a:t>
            </a:r>
            <a:endParaRPr lang="vi-VN" sz="2000" dirty="0">
              <a:solidFill>
                <a:sysClr val="windowText" lastClr="000000"/>
              </a:solidFill>
              <a:latin typeface="+mj-lt"/>
            </a:endParaRPr>
          </a:p>
          <a:p>
            <a:pPr lvl="0" algn="just">
              <a:lnSpc>
                <a:spcPct val="150000"/>
              </a:lnSpc>
              <a:buClrTx/>
              <a:defRPr/>
            </a:pPr>
            <a:r>
              <a:rPr lang="vi-VN" sz="2000" b="1" dirty="0">
                <a:solidFill>
                  <a:sysClr val="windowText" lastClr="000000"/>
                </a:solidFill>
                <a:latin typeface="+mj-lt"/>
              </a:rPr>
              <a:t>Câu 3: </a:t>
            </a:r>
            <a:r>
              <a:rPr lang="vi-VN" sz="2000" dirty="0">
                <a:solidFill>
                  <a:sysClr val="windowText" lastClr="000000"/>
                </a:solidFill>
                <a:latin typeface="+mj-lt"/>
              </a:rPr>
              <a:t>Mỗi lần nhận được thư của bạn nhỏ, bố của bạn cảm thấy thế nào? Vì sao? </a:t>
            </a:r>
            <a:endParaRPr lang="vi-VN" sz="2000" dirty="0">
              <a:solidFill>
                <a:sysClr val="windowText" lastClr="000000"/>
              </a:solidFill>
              <a:latin typeface="+mj-lt"/>
            </a:endParaRPr>
          </a:p>
          <a:p>
            <a:pPr lvl="0" algn="just">
              <a:lnSpc>
                <a:spcPct val="150000"/>
              </a:lnSpc>
              <a:buClrTx/>
              <a:defRPr/>
            </a:pPr>
            <a:r>
              <a:rPr lang="vi-VN" sz="2000" b="1" dirty="0">
                <a:solidFill>
                  <a:sysClr val="windowText" lastClr="000000"/>
                </a:solidFill>
                <a:latin typeface="+mj-lt"/>
              </a:rPr>
              <a:t>Câu 4: </a:t>
            </a:r>
            <a:r>
              <a:rPr lang="vi-VN" sz="2000" dirty="0">
                <a:solidFill>
                  <a:sysClr val="windowText" lastClr="000000"/>
                </a:solidFill>
                <a:latin typeface="+mj-lt"/>
              </a:rPr>
              <a:t>Em hiểu “điều bí mật” của bạn nhỏ là gì? “Điều bí mật” đó có kết quả tốt đẹp như thế nào? </a:t>
            </a:r>
            <a:endParaRPr lang="vi-VN" sz="2000" dirty="0">
              <a:solidFill>
                <a:sysClr val="windowText" lastClr="000000"/>
              </a:solidFill>
              <a:latin typeface="+mj-lt"/>
            </a:endParaRPr>
          </a:p>
          <a:p>
            <a:pPr lvl="0" algn="just">
              <a:lnSpc>
                <a:spcPct val="150000"/>
              </a:lnSpc>
              <a:buClrTx/>
              <a:defRPr/>
            </a:pPr>
            <a:r>
              <a:rPr lang="vi-VN" sz="2000" b="1" dirty="0">
                <a:solidFill>
                  <a:sysClr val="windowText" lastClr="000000"/>
                </a:solidFill>
                <a:latin typeface="+mj-lt"/>
              </a:rPr>
              <a:t>Câu 5: </a:t>
            </a:r>
            <a:r>
              <a:rPr lang="vi-VN" sz="2000" dirty="0">
                <a:solidFill>
                  <a:sysClr val="windowText" lastClr="000000"/>
                </a:solidFill>
                <a:latin typeface="+mj-lt"/>
              </a:rPr>
              <a:t>Bạn nhỏ trong bài thơ có những điểm gì đáng khen? </a:t>
            </a:r>
            <a:endParaRPr lang="vi-VN" sz="2000" dirty="0">
              <a:solidFill>
                <a:sysClr val="windowText" lastClr="000000"/>
              </a:solidFill>
              <a:latin typeface="+mj-lt"/>
            </a:endParaRPr>
          </a:p>
        </p:txBody>
      </p:sp>
      <p:sp>
        <p:nvSpPr>
          <p:cNvPr id="5" name="Rectangle: Diagonal Corners Rounded 5"/>
          <p:cNvSpPr/>
          <p:nvPr/>
        </p:nvSpPr>
        <p:spPr>
          <a:xfrm>
            <a:off x="3220900" y="1436623"/>
            <a:ext cx="5803207" cy="721134"/>
          </a:xfrm>
          <a:prstGeom prst="round2DiagRect">
            <a:avLst>
              <a:gd name="adj1" fmla="val 0"/>
              <a:gd name="adj2" fmla="val 34457"/>
            </a:avLst>
          </a:prstGeom>
          <a:noFill/>
          <a:ln w="25400" cap="flat" cmpd="sng" algn="ctr">
            <a:noFill/>
            <a:prstDash val="solid"/>
          </a:ln>
          <a:effectLst/>
        </p:spPr>
        <p:txBody>
          <a:bodyPr rtlCol="0" anchor="ctr"/>
          <a:lstStyle/>
          <a:p>
            <a:pPr algn="ctr" defTabSz="1151890">
              <a:buClrTx/>
              <a:defRPr/>
            </a:pPr>
            <a:r>
              <a:rPr lang="en-US" sz="2400" b="1" dirty="0">
                <a:solidFill>
                  <a:sysClr val="windowText" lastClr="000000"/>
                </a:solidFill>
                <a:latin typeface="+mj-lt"/>
                <a:ea typeface="+mn-ea"/>
              </a:rPr>
              <a:t>CÂU HỎI ĐƯA RA</a:t>
            </a:r>
            <a:endParaRPr lang="en-US" sz="2400" b="1" dirty="0">
              <a:solidFill>
                <a:sysClr val="windowText" lastClr="000000"/>
              </a:solidFill>
              <a:latin typeface="+mj-lt"/>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784412" y="1774674"/>
            <a:ext cx="10370071" cy="1099120"/>
            <a:chOff x="314638" y="2072165"/>
            <a:chExt cx="8048858" cy="1139176"/>
          </a:xfrm>
        </p:grpSpPr>
        <p:sp>
          <p:nvSpPr>
            <p:cNvPr id="5" name="Rounded Rectangle 151"/>
            <p:cNvSpPr/>
            <p:nvPr/>
          </p:nvSpPr>
          <p:spPr>
            <a:xfrm>
              <a:off x="314638" y="2119368"/>
              <a:ext cx="8048858" cy="1091973"/>
            </a:xfrm>
            <a:prstGeom prst="roundRect">
              <a:avLst/>
            </a:prstGeom>
            <a:solidFill>
              <a:schemeClr val="accent4">
                <a:lumMod val="40000"/>
                <a:lumOff val="60000"/>
              </a:schemeClr>
            </a:solidFill>
            <a:ln w="12700" cap="flat" cmpd="sng" algn="ctr">
              <a:solidFill>
                <a:srgbClr val="000000"/>
              </a:solidFill>
              <a:prstDash val="solid"/>
            </a:ln>
            <a:effectLst/>
          </p:spPr>
          <p:txBody>
            <a:bodyPr rtlCol="0" anchor="ctr"/>
            <a:lstStyle/>
            <a:p>
              <a:pPr algn="ctr" defTabSz="1151890">
                <a:buClrTx/>
                <a:defRPr/>
              </a:pPr>
              <a:endParaRPr lang="en-US" sz="2200">
                <a:solidFill>
                  <a:srgbClr val="FFFFFF"/>
                </a:solidFill>
                <a:latin typeface="+mn-lt"/>
                <a:ea typeface="+mn-ea"/>
              </a:endParaRPr>
            </a:p>
          </p:txBody>
        </p:sp>
        <p:sp>
          <p:nvSpPr>
            <p:cNvPr id="6" name="TextBox 5"/>
            <p:cNvSpPr txBox="1"/>
            <p:nvPr/>
          </p:nvSpPr>
          <p:spPr>
            <a:xfrm>
              <a:off x="640870" y="2072165"/>
              <a:ext cx="7267444" cy="1073877"/>
            </a:xfrm>
            <a:prstGeom prst="rect">
              <a:avLst/>
            </a:prstGeom>
            <a:noFill/>
          </p:spPr>
          <p:txBody>
            <a:bodyPr wrap="square" rtlCol="0">
              <a:spAutoFit/>
            </a:bodyPr>
            <a:lstStyle/>
            <a:p>
              <a:pPr algn="just" defTabSz="1151890">
                <a:lnSpc>
                  <a:spcPct val="150000"/>
                </a:lnSpc>
                <a:buClrTx/>
                <a:defRPr/>
              </a:pPr>
              <a:r>
                <a:rPr lang="vi-VN" sz="2200" b="1" dirty="0">
                  <a:solidFill>
                    <a:sysClr val="windowText" lastClr="000000"/>
                  </a:solidFill>
                  <a:latin typeface="+mn-lt"/>
                </a:rPr>
                <a:t>Câu 1: </a:t>
              </a:r>
              <a:r>
                <a:rPr lang="vi-VN" sz="2200" dirty="0">
                  <a:solidFill>
                    <a:sysClr val="windowText" lastClr="000000"/>
                  </a:solidFill>
                  <a:latin typeface="+mn-lt"/>
                </a:rPr>
                <a:t>Theo em, chi tiết bạn nhỏ vừa ở lớp về đã “sà ngay vào luống đất” thể hiện điều gì? </a:t>
              </a:r>
              <a:endParaRPr lang="vi-VN" sz="2200" dirty="0">
                <a:solidFill>
                  <a:sysClr val="windowText" lastClr="000000"/>
                </a:solidFill>
                <a:latin typeface="+mn-lt"/>
              </a:endParaRPr>
            </a:p>
          </p:txBody>
        </p:sp>
      </p:grpSp>
      <p:cxnSp>
        <p:nvCxnSpPr>
          <p:cNvPr id="7" name="Google Shape;1502;p81"/>
          <p:cNvCxnSpPr>
            <a:endCxn id="10" idx="1"/>
          </p:cNvCxnSpPr>
          <p:nvPr/>
        </p:nvCxnSpPr>
        <p:spPr>
          <a:xfrm flipV="1">
            <a:off x="3757961" y="3538853"/>
            <a:ext cx="1141743" cy="1297367"/>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8" name="Google Shape;1503;p81"/>
          <p:cNvCxnSpPr>
            <a:endCxn id="12" idx="1"/>
          </p:cNvCxnSpPr>
          <p:nvPr/>
        </p:nvCxnSpPr>
        <p:spPr>
          <a:xfrm>
            <a:off x="3757961" y="4836220"/>
            <a:ext cx="1141743" cy="1297368"/>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9" name="Google Shape;1504;p81"/>
          <p:cNvCxnSpPr>
            <a:endCxn id="11" idx="1"/>
          </p:cNvCxnSpPr>
          <p:nvPr/>
        </p:nvCxnSpPr>
        <p:spPr>
          <a:xfrm>
            <a:off x="3757962" y="4836220"/>
            <a:ext cx="1141742" cy="0"/>
          </a:xfrm>
          <a:prstGeom prst="straightConnector1">
            <a:avLst/>
          </a:prstGeom>
          <a:noFill/>
          <a:ln w="19050" cap="flat" cmpd="sng">
            <a:solidFill>
              <a:srgbClr val="000000"/>
            </a:solidFill>
            <a:prstDash val="solid"/>
            <a:round/>
            <a:headEnd type="none" w="med" len="med"/>
            <a:tailEnd type="none" w="med" len="med"/>
          </a:ln>
        </p:spPr>
      </p:cxnSp>
      <p:sp>
        <p:nvSpPr>
          <p:cNvPr id="10" name="Rectangle 9"/>
          <p:cNvSpPr/>
          <p:nvPr/>
        </p:nvSpPr>
        <p:spPr>
          <a:xfrm>
            <a:off x="4899705" y="3032548"/>
            <a:ext cx="6254779" cy="1012609"/>
          </a:xfrm>
          <a:prstGeom prst="rect">
            <a:avLst/>
          </a:prstGeom>
          <a:solidFill>
            <a:srgbClr val="FFFFFF"/>
          </a:solidFill>
          <a:ln w="19050" cap="flat" cmpd="sng" algn="ctr">
            <a:solidFill>
              <a:srgbClr val="002060"/>
            </a:solidFill>
            <a:prstDash val="solid"/>
          </a:ln>
          <a:effectLst/>
        </p:spPr>
        <p:txBody>
          <a:bodyPr rtlCol="0" anchor="ctr"/>
          <a:lstStyle/>
          <a:p>
            <a:pPr algn="just" defTabSz="575945">
              <a:buClrTx/>
            </a:pPr>
            <a:r>
              <a:rPr lang="vi-VN" sz="2200" kern="1200">
                <a:latin typeface="+mn-lt"/>
                <a:ea typeface="+mn-ea"/>
                <a:cs typeface="Arial" panose="020B0604020202020204" pitchFamily="34" charset="0"/>
              </a:rPr>
              <a:t>Bạn nh</a:t>
            </a:r>
            <a:r>
              <a:rPr lang="en-US" sz="2200" kern="1200">
                <a:latin typeface="+mn-lt"/>
                <a:ea typeface="+mn-ea"/>
                <a:cs typeface="Arial" panose="020B0604020202020204" pitchFamily="34" charset="0"/>
              </a:rPr>
              <a:t>ỏ</a:t>
            </a:r>
            <a:r>
              <a:rPr lang="vi-VN" sz="2200" kern="1200">
                <a:latin typeface="+mn-lt"/>
                <a:ea typeface="+mn-ea"/>
                <a:cs typeface="Arial" panose="020B0604020202020204" pitchFamily="34" charset="0"/>
              </a:rPr>
              <a:t> rất hào hứng với việc học. </a:t>
            </a:r>
            <a:endParaRPr lang="vi-VN" sz="2200" kern="1200">
              <a:latin typeface="+mn-lt"/>
              <a:ea typeface="+mn-ea"/>
              <a:cs typeface="Arial" panose="020B0604020202020204" pitchFamily="34" charset="0"/>
            </a:endParaRPr>
          </a:p>
        </p:txBody>
      </p:sp>
      <p:sp>
        <p:nvSpPr>
          <p:cNvPr id="11" name="Rectangle 10"/>
          <p:cNvSpPr/>
          <p:nvPr/>
        </p:nvSpPr>
        <p:spPr>
          <a:xfrm>
            <a:off x="4899704" y="4329916"/>
            <a:ext cx="6254779" cy="1012608"/>
          </a:xfrm>
          <a:prstGeom prst="rect">
            <a:avLst/>
          </a:prstGeom>
          <a:solidFill>
            <a:srgbClr val="FFFFFF"/>
          </a:solidFill>
          <a:ln w="19050" cap="flat" cmpd="sng" algn="ctr">
            <a:solidFill>
              <a:srgbClr val="002060"/>
            </a:solidFill>
            <a:prstDash val="solid"/>
          </a:ln>
          <a:effectLst/>
        </p:spPr>
        <p:txBody>
          <a:bodyPr rtlCol="0" anchor="ctr"/>
          <a:lstStyle/>
          <a:p>
            <a:pPr algn="just" defTabSz="575945">
              <a:buClrTx/>
            </a:pPr>
            <a:r>
              <a:rPr lang="vi-VN" sz="2200" kern="1200">
                <a:latin typeface="+mn-lt"/>
                <a:ea typeface="+mn-ea"/>
                <a:cs typeface="Arial" panose="020B0604020202020204" pitchFamily="34" charset="0"/>
              </a:rPr>
              <a:t>Bạn nhỏ rất chăm học.</a:t>
            </a:r>
            <a:endParaRPr lang="vi-VN" sz="2200" kern="1200">
              <a:latin typeface="+mn-lt"/>
              <a:ea typeface="+mn-ea"/>
              <a:cs typeface="Arial" panose="020B0604020202020204" pitchFamily="34" charset="0"/>
            </a:endParaRPr>
          </a:p>
        </p:txBody>
      </p:sp>
      <p:sp>
        <p:nvSpPr>
          <p:cNvPr id="12" name="Rectangle 11"/>
          <p:cNvSpPr/>
          <p:nvPr/>
        </p:nvSpPr>
        <p:spPr>
          <a:xfrm>
            <a:off x="4899705" y="5627284"/>
            <a:ext cx="6254779" cy="1012607"/>
          </a:xfrm>
          <a:prstGeom prst="rect">
            <a:avLst/>
          </a:prstGeom>
          <a:solidFill>
            <a:srgbClr val="FFFFFF"/>
          </a:solidFill>
          <a:ln w="19050" cap="flat" cmpd="sng" algn="ctr">
            <a:solidFill>
              <a:srgbClr val="002060"/>
            </a:solidFill>
            <a:prstDash val="solid"/>
          </a:ln>
          <a:effectLst/>
        </p:spPr>
        <p:txBody>
          <a:bodyPr rtlCol="0" anchor="ctr"/>
          <a:lstStyle/>
          <a:p>
            <a:pPr algn="just" defTabSz="575945">
              <a:buClrTx/>
            </a:pPr>
            <a:r>
              <a:rPr lang="en-US" sz="2200" kern="1200">
                <a:latin typeface="+mn-lt"/>
                <a:ea typeface="+mn-ea"/>
                <a:cs typeface="Arial" panose="020B0604020202020204" pitchFamily="34" charset="0"/>
              </a:rPr>
              <a:t>Bạn nhỏ rất thích trải nghiệm.</a:t>
            </a:r>
            <a:endParaRPr lang="vi-VN" sz="2200" kern="1200">
              <a:latin typeface="+mn-lt"/>
              <a:ea typeface="+mn-ea"/>
              <a:cs typeface="Arial" panose="020B0604020202020204" pitchFamily="34" charset="0"/>
            </a:endParaRPr>
          </a:p>
        </p:txBody>
      </p:sp>
      <p:sp>
        <p:nvSpPr>
          <p:cNvPr id="2" name="Freeform 9"/>
          <p:cNvSpPr/>
          <p:nvPr/>
        </p:nvSpPr>
        <p:spPr>
          <a:xfrm flipH="1">
            <a:off x="1207214" y="3140097"/>
            <a:ext cx="2461660" cy="3392245"/>
          </a:xfrm>
          <a:custGeom>
            <a:avLst/>
            <a:gdLst/>
            <a:ahLst/>
            <a:cxnLst/>
            <a:rect l="l" t="t" r="r" b="b"/>
            <a:pathLst>
              <a:path w="4448118" h="6129647">
                <a:moveTo>
                  <a:pt x="0" y="0"/>
                </a:moveTo>
                <a:lnTo>
                  <a:pt x="4448119" y="0"/>
                </a:lnTo>
                <a:lnTo>
                  <a:pt x="4448119" y="6129647"/>
                </a:lnTo>
                <a:lnTo>
                  <a:pt x="0" y="61296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680426" y="1647824"/>
            <a:ext cx="10872307" cy="1025535"/>
            <a:chOff x="108820" y="2068860"/>
            <a:chExt cx="8048858" cy="1019079"/>
          </a:xfrm>
        </p:grpSpPr>
        <p:sp>
          <p:nvSpPr>
            <p:cNvPr id="5" name="Rounded Rectangle 151"/>
            <p:cNvSpPr/>
            <p:nvPr/>
          </p:nvSpPr>
          <p:spPr>
            <a:xfrm>
              <a:off x="108820" y="2068860"/>
              <a:ext cx="8048858" cy="1019079"/>
            </a:xfrm>
            <a:prstGeom prst="roundRect">
              <a:avLst/>
            </a:prstGeom>
            <a:solidFill>
              <a:schemeClr val="accent4">
                <a:lumMod val="40000"/>
                <a:lumOff val="60000"/>
              </a:schemeClr>
            </a:solidFill>
            <a:ln w="12700" cap="flat" cmpd="sng" algn="ctr">
              <a:solidFill>
                <a:srgbClr val="000000"/>
              </a:solidFill>
              <a:prstDash val="solid"/>
            </a:ln>
            <a:effectLst/>
          </p:spPr>
          <p:txBody>
            <a:bodyPr rtlCol="0" anchor="ctr"/>
            <a:lstStyle/>
            <a:p>
              <a:pPr algn="ctr" defTabSz="1151890">
                <a:buClrTx/>
                <a:defRPr/>
              </a:pPr>
              <a:endParaRPr lang="en-US" sz="2000">
                <a:solidFill>
                  <a:srgbClr val="FFFFFF"/>
                </a:solidFill>
                <a:latin typeface="+mj-lt"/>
                <a:ea typeface="+mn-ea"/>
              </a:endParaRPr>
            </a:p>
          </p:txBody>
        </p:sp>
        <p:sp>
          <p:nvSpPr>
            <p:cNvPr id="6" name="TextBox 5"/>
            <p:cNvSpPr txBox="1"/>
            <p:nvPr/>
          </p:nvSpPr>
          <p:spPr>
            <a:xfrm>
              <a:off x="469568" y="2120754"/>
              <a:ext cx="7470322" cy="754300"/>
            </a:xfrm>
            <a:prstGeom prst="rect">
              <a:avLst/>
            </a:prstGeom>
            <a:noFill/>
          </p:spPr>
          <p:txBody>
            <a:bodyPr wrap="square" rtlCol="0">
              <a:spAutoFit/>
            </a:bodyPr>
            <a:lstStyle/>
            <a:p>
              <a:pPr algn="just" defTabSz="1151890">
                <a:lnSpc>
                  <a:spcPct val="150000"/>
                </a:lnSpc>
                <a:buClrTx/>
                <a:defRPr/>
              </a:pPr>
              <a:r>
                <a:rPr lang="vi-VN" sz="2000" b="1" dirty="0">
                  <a:solidFill>
                    <a:sysClr val="windowText" lastClr="000000"/>
                  </a:solidFill>
                  <a:latin typeface="+mj-lt"/>
                </a:rPr>
                <a:t>Câu </a:t>
              </a:r>
              <a:r>
                <a:rPr lang="en-US" sz="2000" b="1" dirty="0">
                  <a:solidFill>
                    <a:sysClr val="windowText" lastClr="000000"/>
                  </a:solidFill>
                  <a:latin typeface="+mj-lt"/>
                </a:rPr>
                <a:t>2</a:t>
              </a:r>
              <a:r>
                <a:rPr lang="vi-VN" sz="2000" b="1" dirty="0">
                  <a:solidFill>
                    <a:sysClr val="windowText" lastClr="000000"/>
                  </a:solidFill>
                  <a:latin typeface="+mj-lt"/>
                </a:rPr>
                <a:t>: </a:t>
              </a:r>
              <a:r>
                <a:rPr lang="vi-VN" sz="2000" dirty="0">
                  <a:solidFill>
                    <a:sysClr val="windowText" lastClr="000000"/>
                  </a:solidFill>
                  <a:latin typeface="+mj-lt"/>
                </a:rPr>
                <a:t>Tìm những từ ngữ, hình ảnh cho thấy bạn nhỏ yêu thích công việc và làm việc rất khéo léo. </a:t>
              </a:r>
              <a:endParaRPr lang="vi-VN" sz="2000" dirty="0">
                <a:solidFill>
                  <a:sysClr val="windowText" lastClr="000000"/>
                </a:solidFill>
                <a:latin typeface="+mj-lt"/>
              </a:endParaRPr>
            </a:p>
          </p:txBody>
        </p:sp>
      </p:grpSp>
      <p:grpSp>
        <p:nvGrpSpPr>
          <p:cNvPr id="7" name="Group 6"/>
          <p:cNvGrpSpPr/>
          <p:nvPr/>
        </p:nvGrpSpPr>
        <p:grpSpPr>
          <a:xfrm>
            <a:off x="680426" y="2850179"/>
            <a:ext cx="10491711" cy="608987"/>
            <a:chOff x="579437" y="956096"/>
            <a:chExt cx="8327571" cy="483370"/>
          </a:xfrm>
        </p:grpSpPr>
        <p:sp>
          <p:nvSpPr>
            <p:cNvPr id="8" name="Arrow: Pentagon 18"/>
            <p:cNvSpPr/>
            <p:nvPr/>
          </p:nvSpPr>
          <p:spPr>
            <a:xfrm>
              <a:off x="579437" y="956096"/>
              <a:ext cx="1249136" cy="483370"/>
            </a:xfrm>
            <a:prstGeom prst="homePlate">
              <a:avLst>
                <a:gd name="adj" fmla="val 32962"/>
              </a:avLst>
            </a:prstGeom>
            <a:solidFill>
              <a:srgbClr val="C55A11"/>
            </a:solidFill>
            <a:ln w="25400" cap="flat" cmpd="sng" algn="ctr">
              <a:noFill/>
              <a:prstDash val="solid"/>
            </a:ln>
            <a:effectLst/>
          </p:spPr>
          <p:txBody>
            <a:bodyPr rtlCol="0" anchor="ctr"/>
            <a:lstStyle/>
            <a:p>
              <a:pPr algn="ctr" defTabSz="1151890">
                <a:buClrTx/>
                <a:defRPr/>
              </a:pPr>
              <a:r>
                <a:rPr lang="en-US" sz="2000" b="1">
                  <a:solidFill>
                    <a:srgbClr val="FFFFFF"/>
                  </a:solidFill>
                  <a:latin typeface="+mj-lt"/>
                  <a:ea typeface="+mn-ea"/>
                  <a:cs typeface="Arial" panose="020B0604020202020204" pitchFamily="34" charset="0"/>
                </a:rPr>
                <a:t>01</a:t>
              </a:r>
              <a:endParaRPr lang="en-US" sz="2000" b="1">
                <a:solidFill>
                  <a:srgbClr val="FFFFFF"/>
                </a:solidFill>
                <a:latin typeface="+mj-lt"/>
                <a:ea typeface="+mn-ea"/>
                <a:cs typeface="Arial" panose="020B0604020202020204" pitchFamily="34" charset="0"/>
              </a:endParaRPr>
            </a:p>
          </p:txBody>
        </p:sp>
        <p:cxnSp>
          <p:nvCxnSpPr>
            <p:cNvPr id="9" name="Straight Connector 8"/>
            <p:cNvCxnSpPr/>
            <p:nvPr/>
          </p:nvCxnSpPr>
          <p:spPr>
            <a:xfrm>
              <a:off x="579437" y="1439439"/>
              <a:ext cx="8180614" cy="27"/>
            </a:xfrm>
            <a:prstGeom prst="line">
              <a:avLst/>
            </a:prstGeom>
            <a:ln>
              <a:solidFill>
                <a:schemeClr val="accent2">
                  <a:lumMod val="75000"/>
                </a:schemeClr>
              </a:solidFill>
            </a:ln>
          </p:spPr>
          <p:style>
            <a:lnRef idx="2">
              <a:schemeClr val="accent2"/>
            </a:lnRef>
            <a:fillRef idx="0">
              <a:schemeClr val="accent2"/>
            </a:fillRef>
            <a:effectRef idx="1">
              <a:schemeClr val="accent2"/>
            </a:effectRef>
            <a:fontRef idx="minor">
              <a:schemeClr val="tx1"/>
            </a:fontRef>
          </p:style>
        </p:cxnSp>
        <p:sp>
          <p:nvSpPr>
            <p:cNvPr id="10" name="Rectangle 9"/>
            <p:cNvSpPr/>
            <p:nvPr/>
          </p:nvSpPr>
          <p:spPr>
            <a:xfrm>
              <a:off x="1828573" y="1038991"/>
              <a:ext cx="7078435" cy="31757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151890">
                <a:defRPr/>
              </a:pPr>
              <a:r>
                <a:rPr lang="en-US" sz="2000" b="1" dirty="0" err="1">
                  <a:latin typeface="+mj-lt"/>
                </a:rPr>
                <a:t>Những</a:t>
              </a:r>
              <a:r>
                <a:rPr lang="en-US" sz="2000" b="1" dirty="0">
                  <a:latin typeface="+mj-lt"/>
                </a:rPr>
                <a:t> </a:t>
              </a:r>
              <a:r>
                <a:rPr lang="en-US" sz="2000" b="1" dirty="0" err="1">
                  <a:latin typeface="+mj-lt"/>
                </a:rPr>
                <a:t>từ</a:t>
              </a:r>
              <a:r>
                <a:rPr lang="en-US" sz="2000" b="1" dirty="0">
                  <a:latin typeface="+mj-lt"/>
                </a:rPr>
                <a:t> </a:t>
              </a:r>
              <a:r>
                <a:rPr lang="en-US" sz="2000" b="1" dirty="0" err="1">
                  <a:latin typeface="+mj-lt"/>
                </a:rPr>
                <a:t>ngữ</a:t>
              </a:r>
              <a:r>
                <a:rPr lang="en-US" sz="2000" b="1" dirty="0">
                  <a:latin typeface="+mj-lt"/>
                </a:rPr>
                <a:t> </a:t>
              </a:r>
              <a:r>
                <a:rPr lang="en-US" sz="2000" b="1" dirty="0" err="1">
                  <a:latin typeface="+mj-lt"/>
                </a:rPr>
                <a:t>cho</a:t>
              </a:r>
              <a:r>
                <a:rPr lang="en-US" sz="2000" b="1" dirty="0">
                  <a:latin typeface="+mj-lt"/>
                </a:rPr>
                <a:t> </a:t>
              </a:r>
              <a:r>
                <a:rPr lang="en-US" sz="2000" b="1" dirty="0" err="1">
                  <a:latin typeface="+mj-lt"/>
                </a:rPr>
                <a:t>thấy</a:t>
              </a:r>
              <a:r>
                <a:rPr lang="en-US" sz="2000" b="1" dirty="0">
                  <a:latin typeface="+mj-lt"/>
                </a:rPr>
                <a:t> </a:t>
              </a:r>
              <a:r>
                <a:rPr lang="en-US" sz="2000" b="1" dirty="0" err="1">
                  <a:latin typeface="+mj-lt"/>
                </a:rPr>
                <a:t>bạn</a:t>
              </a:r>
              <a:r>
                <a:rPr lang="en-US" sz="2000" b="1" dirty="0">
                  <a:latin typeface="+mj-lt"/>
                </a:rPr>
                <a:t> </a:t>
              </a:r>
              <a:r>
                <a:rPr lang="en-US" sz="2000" b="1" dirty="0" err="1">
                  <a:latin typeface="+mj-lt"/>
                </a:rPr>
                <a:t>nhỏ</a:t>
              </a:r>
              <a:r>
                <a:rPr lang="en-US" sz="2000" b="1" dirty="0">
                  <a:latin typeface="+mj-lt"/>
                </a:rPr>
                <a:t> </a:t>
              </a:r>
              <a:r>
                <a:rPr lang="en-US" sz="2000" b="1" dirty="0" err="1">
                  <a:latin typeface="+mj-lt"/>
                </a:rPr>
                <a:t>rất</a:t>
              </a:r>
              <a:r>
                <a:rPr lang="en-US" sz="2000" b="1" dirty="0">
                  <a:latin typeface="+mj-lt"/>
                </a:rPr>
                <a:t> </a:t>
              </a:r>
              <a:r>
                <a:rPr lang="en-US" sz="2000" b="1" dirty="0" err="1">
                  <a:latin typeface="+mj-lt"/>
                </a:rPr>
                <a:t>yêu</a:t>
              </a:r>
              <a:r>
                <a:rPr lang="en-US" sz="2000" b="1" dirty="0">
                  <a:latin typeface="+mj-lt"/>
                </a:rPr>
                <a:t> </a:t>
              </a:r>
              <a:r>
                <a:rPr lang="en-US" sz="2000" b="1" dirty="0" err="1">
                  <a:latin typeface="+mj-lt"/>
                </a:rPr>
                <a:t>thích</a:t>
              </a:r>
              <a:r>
                <a:rPr lang="en-US" sz="2000" b="1" dirty="0">
                  <a:latin typeface="+mj-lt"/>
                </a:rPr>
                <a:t> </a:t>
              </a:r>
              <a:r>
                <a:rPr lang="en-US" sz="2000" b="1" dirty="0" err="1">
                  <a:latin typeface="+mj-lt"/>
                </a:rPr>
                <a:t>công</a:t>
              </a:r>
              <a:r>
                <a:rPr lang="en-US" sz="2000" b="1" dirty="0">
                  <a:latin typeface="+mj-lt"/>
                </a:rPr>
                <a:t> </a:t>
              </a:r>
              <a:r>
                <a:rPr lang="en-US" sz="2000" b="1" dirty="0" err="1">
                  <a:latin typeface="+mj-lt"/>
                </a:rPr>
                <a:t>việc</a:t>
              </a:r>
              <a:r>
                <a:rPr lang="en-US" sz="2000" b="1" dirty="0">
                  <a:latin typeface="+mj-lt"/>
                </a:rPr>
                <a:t>: </a:t>
              </a:r>
              <a:endParaRPr lang="en-US" sz="2000" dirty="0">
                <a:latin typeface="+mj-lt"/>
              </a:endParaRPr>
            </a:p>
          </p:txBody>
        </p:sp>
      </p:grpSp>
      <p:sp>
        <p:nvSpPr>
          <p:cNvPr id="11" name="Rectangle: Diagonal Corners Rounded 29"/>
          <p:cNvSpPr/>
          <p:nvPr/>
        </p:nvSpPr>
        <p:spPr>
          <a:xfrm>
            <a:off x="680426" y="3869144"/>
            <a:ext cx="5878444" cy="1096021"/>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4415">
              <a:defRPr/>
            </a:pPr>
            <a:r>
              <a:rPr lang="en-US" sz="2000" i="1" dirty="0" err="1">
                <a:latin typeface="+mj-lt"/>
                <a:ea typeface="+mn-ea"/>
                <a:cs typeface="+mn-cs"/>
              </a:rPr>
              <a:t>vừa</a:t>
            </a:r>
            <a:r>
              <a:rPr lang="en-US" sz="2000" i="1" dirty="0">
                <a:latin typeface="+mj-lt"/>
                <a:ea typeface="+mn-ea"/>
                <a:cs typeface="+mn-cs"/>
              </a:rPr>
              <a:t> ở </a:t>
            </a:r>
            <a:r>
              <a:rPr lang="en-US" sz="2000" i="1" dirty="0" err="1">
                <a:latin typeface="+mj-lt"/>
                <a:ea typeface="+mn-ea"/>
                <a:cs typeface="+mn-cs"/>
              </a:rPr>
              <a:t>lớp</a:t>
            </a:r>
            <a:r>
              <a:rPr lang="en-US" sz="2000" i="1" dirty="0">
                <a:latin typeface="+mj-lt"/>
                <a:ea typeface="+mn-ea"/>
                <a:cs typeface="+mn-cs"/>
              </a:rPr>
              <a:t> </a:t>
            </a:r>
            <a:r>
              <a:rPr lang="en-US" sz="2000" i="1" dirty="0" err="1">
                <a:latin typeface="+mj-lt"/>
                <a:ea typeface="+mn-ea"/>
                <a:cs typeface="+mn-cs"/>
              </a:rPr>
              <a:t>về</a:t>
            </a:r>
            <a:r>
              <a:rPr lang="en-US" sz="2000" i="1" dirty="0">
                <a:latin typeface="+mj-lt"/>
                <a:ea typeface="+mn-ea"/>
                <a:cs typeface="+mn-cs"/>
              </a:rPr>
              <a:t> </a:t>
            </a:r>
            <a:r>
              <a:rPr lang="en-US" sz="2000" dirty="0">
                <a:latin typeface="+mj-lt"/>
                <a:ea typeface="+mn-ea"/>
                <a:cs typeface="+mn-cs"/>
              </a:rPr>
              <a:t>(</a:t>
            </a:r>
            <a:r>
              <a:rPr lang="en-US" sz="2000" dirty="0" err="1">
                <a:latin typeface="+mj-lt"/>
                <a:ea typeface="+mn-ea"/>
                <a:cs typeface="+mn-cs"/>
              </a:rPr>
              <a:t>đã</a:t>
            </a:r>
            <a:r>
              <a:rPr lang="en-US" sz="2000" dirty="0">
                <a:latin typeface="+mj-lt"/>
                <a:ea typeface="+mn-ea"/>
                <a:cs typeface="+mn-cs"/>
              </a:rPr>
              <a:t>) </a:t>
            </a:r>
            <a:r>
              <a:rPr lang="en-US" sz="2000" i="1" dirty="0" err="1">
                <a:latin typeface="+mj-lt"/>
                <a:ea typeface="+mn-ea"/>
                <a:cs typeface="+mn-cs"/>
              </a:rPr>
              <a:t>sà</a:t>
            </a:r>
            <a:r>
              <a:rPr lang="en-US" sz="2000" i="1" dirty="0">
                <a:latin typeface="+mj-lt"/>
                <a:ea typeface="+mn-ea"/>
                <a:cs typeface="+mn-cs"/>
              </a:rPr>
              <a:t> </a:t>
            </a:r>
            <a:r>
              <a:rPr lang="en-US" sz="2000" i="1" dirty="0" err="1">
                <a:latin typeface="+mj-lt"/>
                <a:ea typeface="+mn-ea"/>
                <a:cs typeface="+mn-cs"/>
              </a:rPr>
              <a:t>ngay</a:t>
            </a:r>
            <a:r>
              <a:rPr lang="en-US" sz="2000" i="1" dirty="0">
                <a:latin typeface="+mj-lt"/>
                <a:ea typeface="+mn-ea"/>
                <a:cs typeface="+mn-cs"/>
              </a:rPr>
              <a:t> </a:t>
            </a:r>
            <a:r>
              <a:rPr lang="en-US" sz="2000" i="1" dirty="0" err="1">
                <a:latin typeface="+mj-lt"/>
                <a:ea typeface="+mn-ea"/>
                <a:cs typeface="+mn-cs"/>
              </a:rPr>
              <a:t>vào</a:t>
            </a:r>
            <a:r>
              <a:rPr lang="en-US" sz="2000" i="1" dirty="0">
                <a:latin typeface="+mj-lt"/>
                <a:ea typeface="+mn-ea"/>
                <a:cs typeface="+mn-cs"/>
              </a:rPr>
              <a:t> </a:t>
            </a:r>
            <a:r>
              <a:rPr lang="en-US" sz="2000" i="1" dirty="0" err="1">
                <a:latin typeface="+mj-lt"/>
                <a:ea typeface="+mn-ea"/>
                <a:cs typeface="+mn-cs"/>
              </a:rPr>
              <a:t>luống</a:t>
            </a:r>
            <a:r>
              <a:rPr lang="en-US" sz="2000" i="1" dirty="0">
                <a:latin typeface="+mj-lt"/>
                <a:ea typeface="+mn-ea"/>
                <a:cs typeface="+mn-cs"/>
              </a:rPr>
              <a:t> </a:t>
            </a:r>
            <a:r>
              <a:rPr lang="en-US" sz="2000" i="1" dirty="0" err="1">
                <a:latin typeface="+mj-lt"/>
                <a:ea typeface="+mn-ea"/>
                <a:cs typeface="+mn-cs"/>
              </a:rPr>
              <a:t>đất</a:t>
            </a:r>
            <a:endParaRPr lang="en-US" sz="2000" i="1" dirty="0">
              <a:latin typeface="+mj-lt"/>
              <a:ea typeface="+mn-ea"/>
              <a:cs typeface="+mn-cs"/>
            </a:endParaRPr>
          </a:p>
        </p:txBody>
      </p:sp>
      <p:sp>
        <p:nvSpPr>
          <p:cNvPr id="12" name="Rectangle: Diagonal Corners Rounded 29"/>
          <p:cNvSpPr/>
          <p:nvPr/>
        </p:nvSpPr>
        <p:spPr>
          <a:xfrm>
            <a:off x="6947165" y="3858859"/>
            <a:ext cx="2098342" cy="1096021"/>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4415">
              <a:defRPr/>
            </a:pPr>
            <a:r>
              <a:rPr lang="en-US" sz="2000" i="1">
                <a:latin typeface="+mj-lt"/>
                <a:ea typeface="+mn-ea"/>
                <a:cs typeface="+mn-cs"/>
              </a:rPr>
              <a:t>làm đất</a:t>
            </a:r>
            <a:endParaRPr lang="en-US" sz="2000" i="1">
              <a:latin typeface="+mj-lt"/>
              <a:ea typeface="+mn-ea"/>
              <a:cs typeface="+mn-cs"/>
            </a:endParaRPr>
          </a:p>
        </p:txBody>
      </p:sp>
      <p:sp>
        <p:nvSpPr>
          <p:cNvPr id="13" name="Rectangle: Diagonal Corners Rounded 29"/>
          <p:cNvSpPr/>
          <p:nvPr/>
        </p:nvSpPr>
        <p:spPr>
          <a:xfrm>
            <a:off x="9433804" y="3858859"/>
            <a:ext cx="2098342" cy="1096021"/>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4415">
              <a:defRPr/>
            </a:pPr>
            <a:r>
              <a:rPr lang="en-US" sz="2000" i="1">
                <a:latin typeface="+mj-lt"/>
                <a:ea typeface="+mn-ea"/>
                <a:cs typeface="+mn-cs"/>
              </a:rPr>
              <a:t>cuốc</a:t>
            </a:r>
            <a:endParaRPr lang="en-US" sz="2000" i="1">
              <a:latin typeface="+mj-lt"/>
              <a:ea typeface="+mn-ea"/>
              <a:cs typeface="+mn-cs"/>
            </a:endParaRPr>
          </a:p>
        </p:txBody>
      </p:sp>
      <p:sp>
        <p:nvSpPr>
          <p:cNvPr id="14" name="Rectangle: Diagonal Corners Rounded 29"/>
          <p:cNvSpPr/>
          <p:nvPr/>
        </p:nvSpPr>
        <p:spPr>
          <a:xfrm>
            <a:off x="680427" y="5376404"/>
            <a:ext cx="1990338" cy="1186307"/>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4415">
              <a:defRPr/>
            </a:pPr>
            <a:r>
              <a:rPr lang="en-US" sz="2000" i="1">
                <a:latin typeface="+mj-lt"/>
                <a:ea typeface="+mn-ea"/>
                <a:cs typeface="+mn-cs"/>
              </a:rPr>
              <a:t>cào</a:t>
            </a:r>
            <a:endParaRPr lang="en-US" sz="2000" i="1">
              <a:latin typeface="+mj-lt"/>
              <a:ea typeface="+mn-ea"/>
              <a:cs typeface="+mn-cs"/>
            </a:endParaRPr>
          </a:p>
        </p:txBody>
      </p:sp>
      <p:sp>
        <p:nvSpPr>
          <p:cNvPr id="15" name="Rectangle: Diagonal Corners Rounded 29"/>
          <p:cNvSpPr/>
          <p:nvPr/>
        </p:nvSpPr>
        <p:spPr>
          <a:xfrm>
            <a:off x="3026918" y="5376402"/>
            <a:ext cx="1990338" cy="1186307"/>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4415">
              <a:defRPr/>
            </a:pPr>
            <a:r>
              <a:rPr lang="en-US" sz="2000" i="1" dirty="0" err="1">
                <a:latin typeface="+mj-lt"/>
                <a:ea typeface="+mn-ea"/>
                <a:cs typeface="+mn-cs"/>
              </a:rPr>
              <a:t>xáo</a:t>
            </a:r>
            <a:r>
              <a:rPr lang="en-US" sz="2000" i="1" dirty="0">
                <a:latin typeface="+mj-lt"/>
                <a:ea typeface="+mn-ea"/>
                <a:cs typeface="+mn-cs"/>
              </a:rPr>
              <a:t> </a:t>
            </a:r>
            <a:r>
              <a:rPr lang="en-US" sz="2000" dirty="0">
                <a:latin typeface="+mj-lt"/>
                <a:ea typeface="+mn-ea"/>
                <a:cs typeface="+mn-cs"/>
              </a:rPr>
              <a:t>(</a:t>
            </a:r>
            <a:r>
              <a:rPr lang="en-US" sz="2000" dirty="0" err="1">
                <a:latin typeface="+mj-lt"/>
                <a:ea typeface="+mn-ea"/>
                <a:cs typeface="+mn-cs"/>
              </a:rPr>
              <a:t>đất</a:t>
            </a:r>
            <a:r>
              <a:rPr lang="en-US" sz="2000" dirty="0">
                <a:latin typeface="+mj-lt"/>
                <a:ea typeface="+mn-ea"/>
                <a:cs typeface="+mn-cs"/>
              </a:rPr>
              <a:t>)</a:t>
            </a:r>
            <a:endParaRPr lang="en-US" sz="2000" dirty="0">
              <a:latin typeface="+mj-lt"/>
              <a:ea typeface="+mn-ea"/>
              <a:cs typeface="+mn-cs"/>
            </a:endParaRPr>
          </a:p>
        </p:txBody>
      </p:sp>
      <p:sp>
        <p:nvSpPr>
          <p:cNvPr id="16" name="Rectangle: Diagonal Corners Rounded 29"/>
          <p:cNvSpPr/>
          <p:nvPr/>
        </p:nvSpPr>
        <p:spPr>
          <a:xfrm>
            <a:off x="5373409" y="5376402"/>
            <a:ext cx="1990338" cy="1186307"/>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4415">
              <a:defRPr/>
            </a:pPr>
            <a:r>
              <a:rPr lang="en-US" sz="2000" i="1">
                <a:latin typeface="+mj-lt"/>
                <a:ea typeface="+mn-ea"/>
                <a:cs typeface="+mn-cs"/>
              </a:rPr>
              <a:t>ủ hạt</a:t>
            </a:r>
            <a:endParaRPr lang="en-US" sz="2000" i="1">
              <a:latin typeface="+mj-lt"/>
              <a:ea typeface="+mn-ea"/>
              <a:cs typeface="+mn-cs"/>
            </a:endParaRPr>
          </a:p>
        </p:txBody>
      </p:sp>
      <p:sp>
        <p:nvSpPr>
          <p:cNvPr id="17" name="Rectangle: Diagonal Corners Rounded 29"/>
          <p:cNvSpPr/>
          <p:nvPr/>
        </p:nvSpPr>
        <p:spPr>
          <a:xfrm>
            <a:off x="7719902" y="5376402"/>
            <a:ext cx="3812245" cy="1186307"/>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4415">
              <a:defRPr/>
            </a:pPr>
            <a:r>
              <a:rPr lang="vi-VN" sz="2000" i="1" dirty="0">
                <a:latin typeface="+mj-lt"/>
                <a:ea typeface="+mn-ea"/>
                <a:cs typeface="+mn-cs"/>
              </a:rPr>
              <a:t>tưới nước </a:t>
            </a:r>
            <a:r>
              <a:rPr lang="vi-VN" sz="2000" dirty="0">
                <a:latin typeface="+mj-lt"/>
                <a:ea typeface="+mn-ea"/>
                <a:cs typeface="+mn-cs"/>
              </a:rPr>
              <a:t>(cho cây cam) </a:t>
            </a:r>
            <a:endParaRPr lang="en-US" sz="2000" dirty="0">
              <a:latin typeface="+mj-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661273" y="2871192"/>
            <a:ext cx="10399138" cy="608987"/>
            <a:chOff x="579437" y="956097"/>
            <a:chExt cx="8254093" cy="483370"/>
          </a:xfrm>
        </p:grpSpPr>
        <p:sp>
          <p:nvSpPr>
            <p:cNvPr id="8" name="Arrow: Pentagon 18"/>
            <p:cNvSpPr/>
            <p:nvPr/>
          </p:nvSpPr>
          <p:spPr>
            <a:xfrm>
              <a:off x="579437" y="956097"/>
              <a:ext cx="1249136" cy="483370"/>
            </a:xfrm>
            <a:prstGeom prst="homePlate">
              <a:avLst>
                <a:gd name="adj" fmla="val 32962"/>
              </a:avLst>
            </a:prstGeom>
            <a:solidFill>
              <a:schemeClr val="accent6">
                <a:lumMod val="75000"/>
              </a:schemeClr>
            </a:solidFill>
            <a:ln w="25400" cap="flat" cmpd="sng" algn="ctr">
              <a:noFill/>
              <a:prstDash val="solid"/>
            </a:ln>
            <a:effectLst/>
          </p:spPr>
          <p:txBody>
            <a:bodyPr rtlCol="0" anchor="ctr"/>
            <a:lstStyle/>
            <a:p>
              <a:pPr algn="ctr" defTabSz="1151890">
                <a:buClrTx/>
                <a:defRPr/>
              </a:pPr>
              <a:r>
                <a:rPr lang="en-US" sz="2000" b="1" dirty="0">
                  <a:solidFill>
                    <a:schemeClr val="bg1"/>
                  </a:solidFill>
                  <a:latin typeface="+mj-lt"/>
                  <a:ea typeface="+mn-ea"/>
                  <a:cs typeface="Arial" panose="020B0604020202020204" pitchFamily="34" charset="0"/>
                </a:rPr>
                <a:t>02</a:t>
              </a:r>
              <a:endParaRPr lang="en-US" sz="2000" b="1" dirty="0">
                <a:solidFill>
                  <a:schemeClr val="bg1"/>
                </a:solidFill>
                <a:latin typeface="+mj-lt"/>
                <a:ea typeface="+mn-ea"/>
                <a:cs typeface="Arial" panose="020B0604020202020204" pitchFamily="34" charset="0"/>
              </a:endParaRPr>
            </a:p>
          </p:txBody>
        </p:sp>
        <p:cxnSp>
          <p:nvCxnSpPr>
            <p:cNvPr id="9" name="Straight Connector 8"/>
            <p:cNvCxnSpPr/>
            <p:nvPr/>
          </p:nvCxnSpPr>
          <p:spPr>
            <a:xfrm>
              <a:off x="579437" y="1439439"/>
              <a:ext cx="8180614" cy="27"/>
            </a:xfrm>
            <a:prstGeom prst="line">
              <a:avLst/>
            </a:prstGeom>
            <a:ln>
              <a:solidFill>
                <a:srgbClr val="548235"/>
              </a:solidFill>
            </a:ln>
          </p:spPr>
          <p:style>
            <a:lnRef idx="2">
              <a:schemeClr val="accent6"/>
            </a:lnRef>
            <a:fillRef idx="0">
              <a:schemeClr val="accent6"/>
            </a:fillRef>
            <a:effectRef idx="1">
              <a:schemeClr val="accent6"/>
            </a:effectRef>
            <a:fontRef idx="minor">
              <a:schemeClr val="tx1"/>
            </a:fontRef>
          </p:style>
        </p:cxnSp>
        <p:sp>
          <p:nvSpPr>
            <p:cNvPr id="10" name="Rectangle 9"/>
            <p:cNvSpPr/>
            <p:nvPr/>
          </p:nvSpPr>
          <p:spPr>
            <a:xfrm>
              <a:off x="1828573" y="1033813"/>
              <a:ext cx="7004957" cy="31757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151890">
                <a:defRPr/>
              </a:pPr>
              <a:r>
                <a:rPr lang="en-US" sz="2000" b="1" dirty="0" err="1">
                  <a:latin typeface="+mj-lt"/>
                </a:rPr>
                <a:t>Những</a:t>
              </a:r>
              <a:r>
                <a:rPr lang="en-US" sz="2000" b="1" dirty="0">
                  <a:latin typeface="+mj-lt"/>
                </a:rPr>
                <a:t> </a:t>
              </a:r>
              <a:r>
                <a:rPr lang="en-US" sz="2000" b="1" dirty="0" err="1">
                  <a:latin typeface="+mj-lt"/>
                </a:rPr>
                <a:t>từ</a:t>
              </a:r>
              <a:r>
                <a:rPr lang="en-US" sz="2000" b="1" dirty="0">
                  <a:latin typeface="+mj-lt"/>
                </a:rPr>
                <a:t> </a:t>
              </a:r>
              <a:r>
                <a:rPr lang="en-US" sz="2000" b="1" dirty="0" err="1">
                  <a:latin typeface="+mj-lt"/>
                </a:rPr>
                <a:t>ngữ</a:t>
              </a:r>
              <a:r>
                <a:rPr lang="en-US" sz="2000" b="1" dirty="0">
                  <a:latin typeface="+mj-lt"/>
                </a:rPr>
                <a:t> </a:t>
              </a:r>
              <a:r>
                <a:rPr lang="en-US" sz="2000" b="1" dirty="0" err="1">
                  <a:latin typeface="+mj-lt"/>
                </a:rPr>
                <a:t>cho</a:t>
              </a:r>
              <a:r>
                <a:rPr lang="en-US" sz="2000" b="1" dirty="0">
                  <a:latin typeface="+mj-lt"/>
                </a:rPr>
                <a:t> </a:t>
              </a:r>
              <a:r>
                <a:rPr lang="en-US" sz="2000" b="1" dirty="0" err="1">
                  <a:latin typeface="+mj-lt"/>
                </a:rPr>
                <a:t>thấy</a:t>
              </a:r>
              <a:r>
                <a:rPr lang="en-US" sz="2000" b="1" dirty="0">
                  <a:latin typeface="+mj-lt"/>
                </a:rPr>
                <a:t> </a:t>
              </a:r>
              <a:r>
                <a:rPr lang="en-US" sz="2000" b="1" dirty="0" err="1">
                  <a:latin typeface="+mj-lt"/>
                </a:rPr>
                <a:t>bạn</a:t>
              </a:r>
              <a:r>
                <a:rPr lang="en-US" sz="2000" b="1" dirty="0">
                  <a:latin typeface="+mj-lt"/>
                </a:rPr>
                <a:t> </a:t>
              </a:r>
              <a:r>
                <a:rPr lang="en-US" sz="2000" b="1" dirty="0" err="1">
                  <a:latin typeface="+mj-lt"/>
                </a:rPr>
                <a:t>nhỏ</a:t>
              </a:r>
              <a:r>
                <a:rPr lang="en-US" sz="2000" b="1" dirty="0">
                  <a:latin typeface="+mj-lt"/>
                </a:rPr>
                <a:t> </a:t>
              </a:r>
              <a:r>
                <a:rPr lang="en-US" sz="2000" b="1" dirty="0" err="1">
                  <a:latin typeface="+mj-lt"/>
                </a:rPr>
                <a:t>làm</a:t>
              </a:r>
              <a:r>
                <a:rPr lang="en-US" sz="2000" b="1" dirty="0">
                  <a:latin typeface="+mj-lt"/>
                </a:rPr>
                <a:t> </a:t>
              </a:r>
              <a:r>
                <a:rPr lang="en-US" sz="2000" b="1" dirty="0" err="1">
                  <a:latin typeface="+mj-lt"/>
                </a:rPr>
                <a:t>việc</a:t>
              </a:r>
              <a:r>
                <a:rPr lang="en-US" sz="2000" b="1" dirty="0">
                  <a:latin typeface="+mj-lt"/>
                </a:rPr>
                <a:t> </a:t>
              </a:r>
              <a:r>
                <a:rPr lang="en-US" sz="2000" b="1" dirty="0" err="1">
                  <a:latin typeface="+mj-lt"/>
                </a:rPr>
                <a:t>rất</a:t>
              </a:r>
              <a:r>
                <a:rPr lang="en-US" sz="2000" b="1" dirty="0">
                  <a:latin typeface="+mj-lt"/>
                </a:rPr>
                <a:t> </a:t>
              </a:r>
              <a:r>
                <a:rPr lang="en-US" sz="2000" b="1" dirty="0" err="1">
                  <a:latin typeface="+mj-lt"/>
                </a:rPr>
                <a:t>khéo</a:t>
              </a:r>
              <a:r>
                <a:rPr lang="en-US" sz="2000" b="1" dirty="0">
                  <a:latin typeface="+mj-lt"/>
                </a:rPr>
                <a:t> </a:t>
              </a:r>
              <a:r>
                <a:rPr lang="en-US" sz="2000" b="1" dirty="0" err="1">
                  <a:latin typeface="+mj-lt"/>
                </a:rPr>
                <a:t>léo</a:t>
              </a:r>
              <a:r>
                <a:rPr lang="en-US" sz="2000" b="1" dirty="0">
                  <a:latin typeface="+mj-lt"/>
                </a:rPr>
                <a:t>: </a:t>
              </a:r>
              <a:endParaRPr lang="en-US" sz="2000" dirty="0">
                <a:latin typeface="+mj-lt"/>
              </a:endParaRPr>
            </a:p>
          </p:txBody>
        </p:sp>
      </p:grpSp>
      <p:sp>
        <p:nvSpPr>
          <p:cNvPr id="11" name="Rectangle: Diagonal Corners Rounded 29"/>
          <p:cNvSpPr/>
          <p:nvPr/>
        </p:nvSpPr>
        <p:spPr>
          <a:xfrm>
            <a:off x="661273" y="3866277"/>
            <a:ext cx="4863551" cy="1183634"/>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4415">
              <a:defRPr/>
            </a:pPr>
            <a:r>
              <a:rPr lang="en-US" sz="2000" i="1">
                <a:latin typeface="+mj-lt"/>
                <a:ea typeface="+mn-ea"/>
                <a:cs typeface="+mn-cs"/>
              </a:rPr>
              <a:t>đất mịn vồng mâm xôi</a:t>
            </a:r>
            <a:endParaRPr lang="en-US" sz="2000" i="1">
              <a:latin typeface="+mj-lt"/>
              <a:ea typeface="+mn-ea"/>
              <a:cs typeface="+mn-cs"/>
            </a:endParaRPr>
          </a:p>
        </p:txBody>
      </p:sp>
      <p:sp>
        <p:nvSpPr>
          <p:cNvPr id="12" name="Rectangle: Diagonal Corners Rounded 29"/>
          <p:cNvSpPr/>
          <p:nvPr/>
        </p:nvSpPr>
        <p:spPr>
          <a:xfrm>
            <a:off x="6667176" y="3866277"/>
            <a:ext cx="4863551" cy="1183634"/>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4415">
              <a:defRPr/>
            </a:pPr>
            <a:r>
              <a:rPr lang="en-US" sz="2000" i="1">
                <a:latin typeface="+mj-lt"/>
                <a:ea typeface="+mn-ea"/>
                <a:cs typeface="+mn-cs"/>
              </a:rPr>
              <a:t>con nhẹ nhàng đôi tay</a:t>
            </a:r>
            <a:endParaRPr lang="en-US" sz="2000" i="1">
              <a:latin typeface="+mj-lt"/>
              <a:ea typeface="+mn-ea"/>
              <a:cs typeface="+mn-cs"/>
            </a:endParaRPr>
          </a:p>
        </p:txBody>
      </p:sp>
      <p:sp>
        <p:nvSpPr>
          <p:cNvPr id="13" name="Rectangle: Diagonal Corners Rounded 29"/>
          <p:cNvSpPr/>
          <p:nvPr/>
        </p:nvSpPr>
        <p:spPr>
          <a:xfrm>
            <a:off x="3684803" y="5436010"/>
            <a:ext cx="4863551" cy="1183532"/>
          </a:xfrm>
          <a:prstGeom prst="round2DiagRect">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2304415">
              <a:defRPr/>
            </a:pPr>
            <a:r>
              <a:rPr lang="en-US" sz="2000" i="1" dirty="0" err="1">
                <a:latin typeface="+mj-lt"/>
                <a:ea typeface="+mn-ea"/>
                <a:cs typeface="+mn-cs"/>
              </a:rPr>
              <a:t>nước</a:t>
            </a:r>
            <a:r>
              <a:rPr lang="en-US" sz="2000" i="1" dirty="0">
                <a:latin typeface="+mj-lt"/>
                <a:ea typeface="+mn-ea"/>
                <a:cs typeface="+mn-cs"/>
              </a:rPr>
              <a:t> </a:t>
            </a:r>
            <a:r>
              <a:rPr lang="en-US" sz="2000" i="1" dirty="0" err="1">
                <a:latin typeface="+mj-lt"/>
                <a:ea typeface="+mn-ea"/>
                <a:cs typeface="+mn-cs"/>
              </a:rPr>
              <a:t>rơi</a:t>
            </a:r>
            <a:r>
              <a:rPr lang="en-US" sz="2000" i="1" dirty="0">
                <a:latin typeface="+mj-lt"/>
                <a:ea typeface="+mn-ea"/>
                <a:cs typeface="+mn-cs"/>
              </a:rPr>
              <a:t> </a:t>
            </a:r>
            <a:r>
              <a:rPr lang="en-US" sz="2000" i="1" dirty="0" err="1">
                <a:latin typeface="+mj-lt"/>
                <a:ea typeface="+mn-ea"/>
                <a:cs typeface="+mn-cs"/>
              </a:rPr>
              <a:t>như</a:t>
            </a:r>
            <a:r>
              <a:rPr lang="en-US" sz="2000" i="1" dirty="0">
                <a:latin typeface="+mj-lt"/>
                <a:ea typeface="+mn-ea"/>
                <a:cs typeface="+mn-cs"/>
              </a:rPr>
              <a:t> </a:t>
            </a:r>
            <a:r>
              <a:rPr lang="en-US" sz="2000" i="1" dirty="0" err="1">
                <a:latin typeface="+mj-lt"/>
                <a:ea typeface="+mn-ea"/>
                <a:cs typeface="+mn-cs"/>
              </a:rPr>
              <a:t>mây</a:t>
            </a:r>
            <a:r>
              <a:rPr lang="en-US" sz="2000" i="1" dirty="0">
                <a:latin typeface="+mj-lt"/>
                <a:ea typeface="+mn-ea"/>
                <a:cs typeface="+mn-cs"/>
              </a:rPr>
              <a:t> bay</a:t>
            </a:r>
            <a:endParaRPr lang="en-US" sz="2000" i="1" dirty="0">
              <a:latin typeface="+mj-lt"/>
              <a:ea typeface="+mn-ea"/>
              <a:cs typeface="+mn-cs"/>
            </a:endParaRPr>
          </a:p>
        </p:txBody>
      </p:sp>
      <p:grpSp>
        <p:nvGrpSpPr>
          <p:cNvPr id="2" name="Group 1"/>
          <p:cNvGrpSpPr/>
          <p:nvPr/>
        </p:nvGrpSpPr>
        <p:grpSpPr>
          <a:xfrm>
            <a:off x="680426" y="1647824"/>
            <a:ext cx="10872307" cy="1025535"/>
            <a:chOff x="108820" y="2068860"/>
            <a:chExt cx="8048858" cy="1019079"/>
          </a:xfrm>
        </p:grpSpPr>
        <p:sp>
          <p:nvSpPr>
            <p:cNvPr id="3" name="Rounded Rectangle 151"/>
            <p:cNvSpPr/>
            <p:nvPr/>
          </p:nvSpPr>
          <p:spPr>
            <a:xfrm>
              <a:off x="108820" y="2068860"/>
              <a:ext cx="8048858" cy="1019079"/>
            </a:xfrm>
            <a:prstGeom prst="roundRect">
              <a:avLst/>
            </a:prstGeom>
            <a:solidFill>
              <a:schemeClr val="accent4">
                <a:lumMod val="40000"/>
                <a:lumOff val="60000"/>
              </a:schemeClr>
            </a:solidFill>
            <a:ln w="12700" cap="flat" cmpd="sng" algn="ctr">
              <a:solidFill>
                <a:srgbClr val="000000"/>
              </a:solidFill>
              <a:prstDash val="solid"/>
            </a:ln>
            <a:effectLst/>
          </p:spPr>
          <p:txBody>
            <a:bodyPr rtlCol="0" anchor="ctr"/>
            <a:lstStyle/>
            <a:p>
              <a:pPr algn="ctr" defTabSz="1151890">
                <a:buClrTx/>
                <a:defRPr/>
              </a:pPr>
              <a:endParaRPr lang="en-US" sz="2000">
                <a:solidFill>
                  <a:srgbClr val="FFFFFF"/>
                </a:solidFill>
                <a:latin typeface="+mj-lt"/>
                <a:ea typeface="+mn-ea"/>
              </a:endParaRPr>
            </a:p>
          </p:txBody>
        </p:sp>
        <p:sp>
          <p:nvSpPr>
            <p:cNvPr id="4" name="TextBox 3"/>
            <p:cNvSpPr txBox="1"/>
            <p:nvPr/>
          </p:nvSpPr>
          <p:spPr>
            <a:xfrm>
              <a:off x="469568" y="2120754"/>
              <a:ext cx="7470322" cy="754300"/>
            </a:xfrm>
            <a:prstGeom prst="rect">
              <a:avLst/>
            </a:prstGeom>
            <a:noFill/>
          </p:spPr>
          <p:txBody>
            <a:bodyPr wrap="square" rtlCol="0">
              <a:spAutoFit/>
            </a:bodyPr>
            <a:lstStyle/>
            <a:p>
              <a:pPr algn="just" defTabSz="1151890">
                <a:lnSpc>
                  <a:spcPct val="150000"/>
                </a:lnSpc>
                <a:buClrTx/>
                <a:defRPr/>
              </a:pPr>
              <a:r>
                <a:rPr lang="vi-VN" sz="2000" b="1" dirty="0">
                  <a:solidFill>
                    <a:sysClr val="windowText" lastClr="000000"/>
                  </a:solidFill>
                  <a:latin typeface="+mj-lt"/>
                </a:rPr>
                <a:t>Câu </a:t>
              </a:r>
              <a:r>
                <a:rPr lang="en-US" sz="2000" b="1" dirty="0">
                  <a:solidFill>
                    <a:sysClr val="windowText" lastClr="000000"/>
                  </a:solidFill>
                  <a:latin typeface="+mj-lt"/>
                </a:rPr>
                <a:t>2</a:t>
              </a:r>
              <a:r>
                <a:rPr lang="vi-VN" sz="2000" b="1" dirty="0">
                  <a:solidFill>
                    <a:sysClr val="windowText" lastClr="000000"/>
                  </a:solidFill>
                  <a:latin typeface="+mj-lt"/>
                </a:rPr>
                <a:t>: </a:t>
              </a:r>
              <a:r>
                <a:rPr lang="vi-VN" sz="2000" dirty="0">
                  <a:solidFill>
                    <a:sysClr val="windowText" lastClr="000000"/>
                  </a:solidFill>
                  <a:latin typeface="+mj-lt"/>
                </a:rPr>
                <a:t>Tìm những từ ngữ, hình ảnh cho thấy bạn nhỏ yêu thích công việc và làm việc rất khéo léo. </a:t>
              </a:r>
              <a:endParaRPr lang="vi-VN" sz="2000" dirty="0">
                <a:solidFill>
                  <a:sysClr val="windowText" lastClr="000000"/>
                </a:solidFill>
                <a:latin typeface="+mj-l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3277096" y="1980477"/>
            <a:ext cx="5637807" cy="482055"/>
          </a:xfrm>
          <a:prstGeom prst="rect">
            <a:avLst/>
          </a:prstGeom>
        </p:spPr>
        <p:txBody>
          <a:bodyPr wrap="square" lIns="0" tIns="0" rIns="0" bIns="0" rtlCol="0" anchor="t">
            <a:spAutoFit/>
          </a:bodyPr>
          <a:lstStyle/>
          <a:p>
            <a:pPr algn="ctr" defTabSz="575945">
              <a:lnSpc>
                <a:spcPct val="150000"/>
              </a:lnSpc>
              <a:spcBef>
                <a:spcPct val="0"/>
              </a:spcBef>
              <a:buClrTx/>
              <a:defRPr/>
            </a:pPr>
            <a:r>
              <a:rPr lang="en-US" sz="2400" b="1" kern="1200" spc="53" dirty="0">
                <a:solidFill>
                  <a:schemeClr val="tx1"/>
                </a:solidFill>
                <a:latin typeface="+mj-lt"/>
                <a:ea typeface="+mn-ea"/>
                <a:cs typeface="Arial" panose="020B0604020202020204" pitchFamily="34" charset="0"/>
              </a:rPr>
              <a:t>RÚT RA Ý KHỔ 1 VÀ KHỔ 2, 3 </a:t>
            </a:r>
            <a:endParaRPr lang="en-US" sz="2400" b="1" kern="1200" spc="53" dirty="0">
              <a:solidFill>
                <a:schemeClr val="tx1"/>
              </a:solidFill>
              <a:latin typeface="+mj-lt"/>
              <a:ea typeface="+mn-ea"/>
              <a:cs typeface="Arial" panose="020B0604020202020204" pitchFamily="34" charset="0"/>
            </a:endParaRPr>
          </a:p>
        </p:txBody>
      </p:sp>
      <p:grpSp>
        <p:nvGrpSpPr>
          <p:cNvPr id="5" name="Group 4"/>
          <p:cNvGrpSpPr/>
          <p:nvPr/>
        </p:nvGrpSpPr>
        <p:grpSpPr>
          <a:xfrm>
            <a:off x="619397" y="2920339"/>
            <a:ext cx="5019809" cy="2808859"/>
            <a:chOff x="619397" y="2920339"/>
            <a:chExt cx="5019809" cy="2808859"/>
          </a:xfrm>
        </p:grpSpPr>
        <p:grpSp>
          <p:nvGrpSpPr>
            <p:cNvPr id="19" name="Group 18"/>
            <p:cNvGrpSpPr/>
            <p:nvPr/>
          </p:nvGrpSpPr>
          <p:grpSpPr>
            <a:xfrm>
              <a:off x="619397" y="3429000"/>
              <a:ext cx="5019809" cy="2300198"/>
              <a:chOff x="691110" y="601781"/>
              <a:chExt cx="3984366" cy="1825733"/>
            </a:xfrm>
            <a:solidFill>
              <a:schemeClr val="accent1">
                <a:lumMod val="20000"/>
                <a:lumOff val="80000"/>
              </a:schemeClr>
            </a:solidFill>
          </p:grpSpPr>
          <p:grpSp>
            <p:nvGrpSpPr>
              <p:cNvPr id="20" name="Group 19"/>
              <p:cNvGrpSpPr/>
              <p:nvPr/>
            </p:nvGrpSpPr>
            <p:grpSpPr>
              <a:xfrm>
                <a:off x="691110" y="601781"/>
                <a:ext cx="3984366" cy="1825733"/>
                <a:chOff x="1028700" y="5338044"/>
                <a:chExt cx="8115300" cy="3920256"/>
              </a:xfrm>
              <a:grpFill/>
            </p:grpSpPr>
            <p:grpSp>
              <p:nvGrpSpPr>
                <p:cNvPr id="23" name="Group 3"/>
                <p:cNvGrpSpPr/>
                <p:nvPr/>
              </p:nvGrpSpPr>
              <p:grpSpPr>
                <a:xfrm>
                  <a:off x="1028700" y="5483087"/>
                  <a:ext cx="7973720" cy="3775213"/>
                  <a:chOff x="0" y="0"/>
                  <a:chExt cx="10805670" cy="5116019"/>
                </a:xfrm>
                <a:grpFill/>
              </p:grpSpPr>
              <p:sp>
                <p:nvSpPr>
                  <p:cNvPr id="26" name="Freeform 4"/>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bg1"/>
                  </a:solidFill>
                </p:spPr>
                <p:txBody>
                  <a:bodyPr/>
                  <a:lstStyle/>
                  <a:p>
                    <a:pPr defTabSz="575945">
                      <a:buClrTx/>
                      <a:defRPr/>
                    </a:pPr>
                    <a:endParaRPr lang="en-US" sz="2400" kern="1200">
                      <a:solidFill>
                        <a:prstClr val="black"/>
                      </a:solidFill>
                      <a:latin typeface="+mj-lt"/>
                      <a:ea typeface="+mn-ea"/>
                    </a:endParaRPr>
                  </a:p>
                </p:txBody>
              </p:sp>
            </p:grpSp>
            <p:grpSp>
              <p:nvGrpSpPr>
                <p:cNvPr id="24" name="Group 7"/>
                <p:cNvGrpSpPr/>
                <p:nvPr/>
              </p:nvGrpSpPr>
              <p:grpSpPr>
                <a:xfrm>
                  <a:off x="1178371" y="5338044"/>
                  <a:ext cx="7965629" cy="3758427"/>
                  <a:chOff x="0" y="0"/>
                  <a:chExt cx="10821129" cy="5105739"/>
                </a:xfrm>
                <a:grpFill/>
              </p:grpSpPr>
              <p:sp>
                <p:nvSpPr>
                  <p:cNvPr id="25" name="Freeform 8"/>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grpFill/>
                </p:spPr>
                <p:txBody>
                  <a:bodyPr/>
                  <a:lstStyle/>
                  <a:p>
                    <a:pPr defTabSz="575945">
                      <a:buClrTx/>
                      <a:defRPr/>
                    </a:pPr>
                    <a:endParaRPr lang="en-US" sz="2400" kern="1200">
                      <a:solidFill>
                        <a:prstClr val="black"/>
                      </a:solidFill>
                      <a:latin typeface="+mj-lt"/>
                      <a:ea typeface="+mn-ea"/>
                    </a:endParaRPr>
                  </a:p>
                </p:txBody>
              </p:sp>
            </p:grpSp>
          </p:grpSp>
          <p:sp>
            <p:nvSpPr>
              <p:cNvPr id="21" name="TextBox 20"/>
              <p:cNvSpPr txBox="1"/>
              <p:nvPr/>
            </p:nvSpPr>
            <p:spPr>
              <a:xfrm>
                <a:off x="1256496" y="997634"/>
                <a:ext cx="2925554" cy="890441"/>
              </a:xfrm>
              <a:prstGeom prst="rect">
                <a:avLst/>
              </a:prstGeom>
              <a:grpFill/>
            </p:spPr>
            <p:txBody>
              <a:bodyPr wrap="square">
                <a:spAutoFit/>
              </a:bodyPr>
              <a:lstStyle/>
              <a:p>
                <a:pPr algn="just" defTabSz="575945">
                  <a:lnSpc>
                    <a:spcPct val="150000"/>
                  </a:lnSpc>
                  <a:buClrTx/>
                  <a:defRPr/>
                </a:pPr>
                <a:r>
                  <a:rPr lang="en-US" sz="2400" b="1" kern="1200" dirty="0" err="1">
                    <a:solidFill>
                      <a:prstClr val="black"/>
                    </a:solidFill>
                    <a:latin typeface="+mj-lt"/>
                    <a:ea typeface="Calibri" panose="020F0502020204030204" pitchFamily="34" charset="0"/>
                    <a:cs typeface="Arial" panose="020B0604020202020204" pitchFamily="34" charset="0"/>
                  </a:rPr>
                  <a:t>Rút</a:t>
                </a:r>
                <a:r>
                  <a:rPr lang="en-US" sz="2400" b="1" kern="1200" dirty="0">
                    <a:solidFill>
                      <a:prstClr val="black"/>
                    </a:solidFill>
                    <a:latin typeface="+mj-lt"/>
                    <a:ea typeface="Calibri" panose="020F0502020204030204" pitchFamily="34" charset="0"/>
                    <a:cs typeface="Arial" panose="020B0604020202020204" pitchFamily="34" charset="0"/>
                  </a:rPr>
                  <a:t> </a:t>
                </a:r>
                <a:r>
                  <a:rPr lang="en-US" sz="2400" b="1" kern="1200" dirty="0" err="1">
                    <a:solidFill>
                      <a:prstClr val="black"/>
                    </a:solidFill>
                    <a:latin typeface="+mj-lt"/>
                    <a:ea typeface="Calibri" panose="020F0502020204030204" pitchFamily="34" charset="0"/>
                    <a:cs typeface="Arial" panose="020B0604020202020204" pitchFamily="34" charset="0"/>
                  </a:rPr>
                  <a:t>ra</a:t>
                </a:r>
                <a:r>
                  <a:rPr lang="en-US" sz="2400" b="1" kern="1200" dirty="0">
                    <a:solidFill>
                      <a:prstClr val="black"/>
                    </a:solidFill>
                    <a:latin typeface="+mj-lt"/>
                    <a:ea typeface="Calibri" panose="020F0502020204030204" pitchFamily="34" charset="0"/>
                    <a:cs typeface="Arial" panose="020B0604020202020204" pitchFamily="34" charset="0"/>
                  </a:rPr>
                  <a:t> </a:t>
                </a:r>
                <a:r>
                  <a:rPr lang="en-US" sz="2400" b="1" kern="1200" dirty="0" err="1">
                    <a:solidFill>
                      <a:prstClr val="black"/>
                    </a:solidFill>
                    <a:latin typeface="+mj-lt"/>
                    <a:ea typeface="Calibri" panose="020F0502020204030204" pitchFamily="34" charset="0"/>
                    <a:cs typeface="Arial" panose="020B0604020202020204" pitchFamily="34" charset="0"/>
                  </a:rPr>
                  <a:t>ý</a:t>
                </a:r>
                <a:r>
                  <a:rPr lang="en-US" sz="2400" b="1" kern="1200" dirty="0">
                    <a:solidFill>
                      <a:prstClr val="black"/>
                    </a:solidFill>
                    <a:latin typeface="+mj-lt"/>
                    <a:ea typeface="Calibri" panose="020F0502020204030204" pitchFamily="34" charset="0"/>
                    <a:cs typeface="Arial" panose="020B0604020202020204" pitchFamily="34" charset="0"/>
                  </a:rPr>
                  <a:t> </a:t>
                </a:r>
                <a:r>
                  <a:rPr lang="en-US" sz="2400" b="1" kern="1200" dirty="0" err="1">
                    <a:solidFill>
                      <a:prstClr val="black"/>
                    </a:solidFill>
                    <a:latin typeface="+mj-lt"/>
                    <a:ea typeface="Calibri" panose="020F0502020204030204" pitchFamily="34" charset="0"/>
                    <a:cs typeface="Arial" panose="020B0604020202020204" pitchFamily="34" charset="0"/>
                  </a:rPr>
                  <a:t>khổ</a:t>
                </a:r>
                <a:r>
                  <a:rPr lang="vi-VN" sz="2400" b="1" kern="1200" dirty="0">
                    <a:solidFill>
                      <a:prstClr val="black"/>
                    </a:solidFill>
                    <a:latin typeface="+mj-lt"/>
                    <a:ea typeface="Calibri" panose="020F0502020204030204" pitchFamily="34" charset="0"/>
                    <a:cs typeface="Arial" panose="020B0604020202020204" pitchFamily="34" charset="0"/>
                  </a:rPr>
                  <a:t> </a:t>
                </a:r>
                <a:r>
                  <a:rPr lang="en-US" sz="2400" b="1" kern="1200" dirty="0">
                    <a:solidFill>
                      <a:prstClr val="black"/>
                    </a:solidFill>
                    <a:latin typeface="+mj-lt"/>
                    <a:ea typeface="Calibri" panose="020F0502020204030204" pitchFamily="34" charset="0"/>
                    <a:cs typeface="Arial" panose="020B0604020202020204" pitchFamily="34" charset="0"/>
                  </a:rPr>
                  <a:t>1</a:t>
                </a:r>
                <a:r>
                  <a:rPr lang="vi-VN" sz="2400" b="1" kern="1200" dirty="0">
                    <a:solidFill>
                      <a:prstClr val="black"/>
                    </a:solidFill>
                    <a:latin typeface="+mj-lt"/>
                    <a:ea typeface="Calibri" panose="020F0502020204030204" pitchFamily="34" charset="0"/>
                    <a:cs typeface="Arial" panose="020B0604020202020204" pitchFamily="34" charset="0"/>
                  </a:rPr>
                  <a:t>: </a:t>
                </a:r>
                <a:r>
                  <a:rPr lang="vi-VN" sz="2400" kern="1200" dirty="0">
                    <a:solidFill>
                      <a:prstClr val="black"/>
                    </a:solidFill>
                    <a:latin typeface="+mj-lt"/>
                    <a:ea typeface="Calibri" panose="020F0502020204030204" pitchFamily="34" charset="0"/>
                    <a:cs typeface="Arial" panose="020B0604020202020204" pitchFamily="34" charset="0"/>
                  </a:rPr>
                  <a:t>Sự hào hứng của bạn nhỏ.</a:t>
                </a:r>
                <a:endParaRPr lang="en-US" sz="2400" kern="1200" dirty="0">
                  <a:solidFill>
                    <a:prstClr val="black"/>
                  </a:solidFill>
                  <a:latin typeface="+mj-lt"/>
                  <a:ea typeface="+mn-ea"/>
                  <a:cs typeface="Arial" panose="020B0604020202020204" pitchFamily="34" charset="0"/>
                </a:endParaRPr>
              </a:p>
            </p:txBody>
          </p:sp>
        </p:grpSp>
        <p:pic>
          <p:nvPicPr>
            <p:cNvPr id="2" name="Picture 1"/>
            <p:cNvPicPr>
              <a:picLocks noChangeAspect="1"/>
            </p:cNvPicPr>
            <p:nvPr/>
          </p:nvPicPr>
          <p:blipFill>
            <a:blip r:embed="rId2"/>
            <a:stretch>
              <a:fillRect/>
            </a:stretch>
          </p:blipFill>
          <p:spPr>
            <a:xfrm>
              <a:off x="2709375" y="2920339"/>
              <a:ext cx="750353" cy="719934"/>
            </a:xfrm>
            <a:prstGeom prst="rect">
              <a:avLst/>
            </a:prstGeom>
          </p:spPr>
        </p:pic>
      </p:grpSp>
      <p:grpSp>
        <p:nvGrpSpPr>
          <p:cNvPr id="6" name="Group 5"/>
          <p:cNvGrpSpPr/>
          <p:nvPr/>
        </p:nvGrpSpPr>
        <p:grpSpPr>
          <a:xfrm>
            <a:off x="6462131" y="2920339"/>
            <a:ext cx="5019809" cy="2755118"/>
            <a:chOff x="6554718" y="2901197"/>
            <a:chExt cx="5019809" cy="2755118"/>
          </a:xfrm>
        </p:grpSpPr>
        <p:grpSp>
          <p:nvGrpSpPr>
            <p:cNvPr id="28" name="Group 27"/>
            <p:cNvGrpSpPr/>
            <p:nvPr/>
          </p:nvGrpSpPr>
          <p:grpSpPr>
            <a:xfrm>
              <a:off x="6554718" y="3356117"/>
              <a:ext cx="5019809" cy="2300198"/>
              <a:chOff x="691110" y="601781"/>
              <a:chExt cx="3984366" cy="1825733"/>
            </a:xfrm>
          </p:grpSpPr>
          <p:grpSp>
            <p:nvGrpSpPr>
              <p:cNvPr id="29" name="Group 28"/>
              <p:cNvGrpSpPr/>
              <p:nvPr/>
            </p:nvGrpSpPr>
            <p:grpSpPr>
              <a:xfrm>
                <a:off x="691110" y="601781"/>
                <a:ext cx="3984366" cy="1825733"/>
                <a:chOff x="1028700" y="5338044"/>
                <a:chExt cx="8115300" cy="3920256"/>
              </a:xfrm>
            </p:grpSpPr>
            <p:grpSp>
              <p:nvGrpSpPr>
                <p:cNvPr id="32" name="Group 3"/>
                <p:cNvGrpSpPr/>
                <p:nvPr/>
              </p:nvGrpSpPr>
              <p:grpSpPr>
                <a:xfrm>
                  <a:off x="1028700" y="5483087"/>
                  <a:ext cx="7973720" cy="3775213"/>
                  <a:chOff x="0" y="0"/>
                  <a:chExt cx="10805670" cy="5116019"/>
                </a:xfrm>
              </p:grpSpPr>
              <p:sp>
                <p:nvSpPr>
                  <p:cNvPr id="35" name="Freeform 4"/>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ysClr val="window" lastClr="FFFFFF"/>
                  </a:solidFill>
                </p:spPr>
                <p:txBody>
                  <a:bodyPr/>
                  <a:lstStyle/>
                  <a:p>
                    <a:pPr defTabSz="575945">
                      <a:buClrTx/>
                      <a:defRPr/>
                    </a:pPr>
                    <a:endParaRPr lang="en-US" sz="2400" kern="1200">
                      <a:solidFill>
                        <a:prstClr val="black"/>
                      </a:solidFill>
                      <a:latin typeface="+mj-lt"/>
                      <a:ea typeface="+mn-ea"/>
                    </a:endParaRPr>
                  </a:p>
                </p:txBody>
              </p:sp>
            </p:grpSp>
            <p:grpSp>
              <p:nvGrpSpPr>
                <p:cNvPr id="33" name="Group 7"/>
                <p:cNvGrpSpPr/>
                <p:nvPr/>
              </p:nvGrpSpPr>
              <p:grpSpPr>
                <a:xfrm>
                  <a:off x="1178371" y="5338044"/>
                  <a:ext cx="7965629" cy="3758427"/>
                  <a:chOff x="0" y="0"/>
                  <a:chExt cx="10821129" cy="5105739"/>
                </a:xfrm>
              </p:grpSpPr>
              <p:sp>
                <p:nvSpPr>
                  <p:cNvPr id="34" name="Freeform 8"/>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1">
                      <a:lumMod val="20000"/>
                      <a:lumOff val="80000"/>
                    </a:schemeClr>
                  </a:solidFill>
                </p:spPr>
                <p:txBody>
                  <a:bodyPr/>
                  <a:lstStyle/>
                  <a:p>
                    <a:pPr defTabSz="575945">
                      <a:buClrTx/>
                      <a:defRPr/>
                    </a:pPr>
                    <a:endParaRPr lang="en-US" sz="2400" kern="1200">
                      <a:solidFill>
                        <a:prstClr val="black"/>
                      </a:solidFill>
                      <a:latin typeface="+mj-lt"/>
                      <a:ea typeface="+mn-ea"/>
                    </a:endParaRPr>
                  </a:p>
                </p:txBody>
              </p:sp>
            </p:grpSp>
          </p:grpSp>
          <p:sp>
            <p:nvSpPr>
              <p:cNvPr id="30" name="TextBox 29"/>
              <p:cNvSpPr txBox="1"/>
              <p:nvPr/>
            </p:nvSpPr>
            <p:spPr>
              <a:xfrm>
                <a:off x="1115087" y="997634"/>
                <a:ext cx="3265713" cy="890441"/>
              </a:xfrm>
              <a:prstGeom prst="rect">
                <a:avLst/>
              </a:prstGeom>
              <a:noFill/>
            </p:spPr>
            <p:txBody>
              <a:bodyPr wrap="square">
                <a:spAutoFit/>
              </a:bodyPr>
              <a:lstStyle/>
              <a:p>
                <a:pPr algn="just" defTabSz="575945">
                  <a:lnSpc>
                    <a:spcPct val="150000"/>
                  </a:lnSpc>
                  <a:buClrTx/>
                  <a:defRPr/>
                </a:pPr>
                <a:r>
                  <a:rPr lang="en-US" sz="2400" b="1" kern="1200" dirty="0" err="1">
                    <a:solidFill>
                      <a:prstClr val="black"/>
                    </a:solidFill>
                    <a:latin typeface="+mj-lt"/>
                    <a:ea typeface="Calibri" panose="020F0502020204030204" pitchFamily="34" charset="0"/>
                    <a:cs typeface="Arial" panose="020B0604020202020204" pitchFamily="34" charset="0"/>
                  </a:rPr>
                  <a:t>Rút</a:t>
                </a:r>
                <a:r>
                  <a:rPr lang="en-US" sz="2400" b="1" kern="1200" dirty="0">
                    <a:solidFill>
                      <a:prstClr val="black"/>
                    </a:solidFill>
                    <a:latin typeface="+mj-lt"/>
                    <a:ea typeface="Calibri" panose="020F0502020204030204" pitchFamily="34" charset="0"/>
                    <a:cs typeface="Arial" panose="020B0604020202020204" pitchFamily="34" charset="0"/>
                  </a:rPr>
                  <a:t> </a:t>
                </a:r>
                <a:r>
                  <a:rPr lang="en-US" sz="2400" b="1" kern="1200" dirty="0" err="1">
                    <a:solidFill>
                      <a:prstClr val="black"/>
                    </a:solidFill>
                    <a:latin typeface="+mj-lt"/>
                    <a:ea typeface="Calibri" panose="020F0502020204030204" pitchFamily="34" charset="0"/>
                    <a:cs typeface="Arial" panose="020B0604020202020204" pitchFamily="34" charset="0"/>
                  </a:rPr>
                  <a:t>ra</a:t>
                </a:r>
                <a:r>
                  <a:rPr lang="en-US" sz="2400" b="1" kern="1200" dirty="0">
                    <a:solidFill>
                      <a:prstClr val="black"/>
                    </a:solidFill>
                    <a:latin typeface="+mj-lt"/>
                    <a:ea typeface="Calibri" panose="020F0502020204030204" pitchFamily="34" charset="0"/>
                    <a:cs typeface="Arial" panose="020B0604020202020204" pitchFamily="34" charset="0"/>
                  </a:rPr>
                  <a:t> ý </a:t>
                </a:r>
                <a:r>
                  <a:rPr lang="en-US" sz="2400" b="1" kern="1200" dirty="0" err="1">
                    <a:solidFill>
                      <a:prstClr val="black"/>
                    </a:solidFill>
                    <a:latin typeface="+mj-lt"/>
                    <a:ea typeface="Calibri" panose="020F0502020204030204" pitchFamily="34" charset="0"/>
                    <a:cs typeface="Arial" panose="020B0604020202020204" pitchFamily="34" charset="0"/>
                  </a:rPr>
                  <a:t>khổ</a:t>
                </a:r>
                <a:r>
                  <a:rPr lang="vi-VN" sz="2400" b="1" kern="1200" dirty="0">
                    <a:solidFill>
                      <a:prstClr val="black"/>
                    </a:solidFill>
                    <a:latin typeface="+mj-lt"/>
                    <a:ea typeface="Calibri" panose="020F0502020204030204" pitchFamily="34" charset="0"/>
                    <a:cs typeface="Arial" panose="020B0604020202020204" pitchFamily="34" charset="0"/>
                  </a:rPr>
                  <a:t> </a:t>
                </a:r>
                <a:r>
                  <a:rPr lang="en-US" sz="2400" b="1" kern="1200" dirty="0">
                    <a:solidFill>
                      <a:prstClr val="black"/>
                    </a:solidFill>
                    <a:latin typeface="+mj-lt"/>
                    <a:ea typeface="Calibri" panose="020F0502020204030204" pitchFamily="34" charset="0"/>
                    <a:cs typeface="Arial" panose="020B0604020202020204" pitchFamily="34" charset="0"/>
                  </a:rPr>
                  <a:t>2, 3</a:t>
                </a:r>
                <a:r>
                  <a:rPr lang="vi-VN" sz="2400" b="1" kern="1200" dirty="0">
                    <a:solidFill>
                      <a:prstClr val="black"/>
                    </a:solidFill>
                    <a:latin typeface="+mj-lt"/>
                    <a:ea typeface="Calibri" panose="020F0502020204030204" pitchFamily="34" charset="0"/>
                    <a:cs typeface="Arial" panose="020B0604020202020204" pitchFamily="34" charset="0"/>
                  </a:rPr>
                  <a:t>: </a:t>
                </a:r>
                <a:r>
                  <a:rPr lang="vi-VN" sz="2400" kern="1200" dirty="0">
                    <a:solidFill>
                      <a:prstClr val="black"/>
                    </a:solidFill>
                    <a:latin typeface="+mj-lt"/>
                    <a:ea typeface="Calibri" panose="020F0502020204030204" pitchFamily="34" charset="0"/>
                    <a:cs typeface="Arial" panose="020B0604020202020204" pitchFamily="34" charset="0"/>
                  </a:rPr>
                  <a:t>Tình yêu lao động của bạn nhỏ. </a:t>
                </a:r>
                <a:endParaRPr lang="en-US" sz="2400" kern="1200" dirty="0">
                  <a:solidFill>
                    <a:prstClr val="black"/>
                  </a:solidFill>
                  <a:latin typeface="+mj-lt"/>
                  <a:ea typeface="+mn-ea"/>
                  <a:cs typeface="Arial" panose="020B0604020202020204" pitchFamily="34" charset="0"/>
                </a:endParaRPr>
              </a:p>
            </p:txBody>
          </p:sp>
        </p:grpSp>
        <p:pic>
          <p:nvPicPr>
            <p:cNvPr id="4" name="Picture 3"/>
            <p:cNvPicPr>
              <a:picLocks noChangeAspect="1"/>
            </p:cNvPicPr>
            <p:nvPr/>
          </p:nvPicPr>
          <p:blipFill>
            <a:blip r:embed="rId2"/>
            <a:stretch>
              <a:fillRect/>
            </a:stretch>
          </p:blipFill>
          <p:spPr>
            <a:xfrm>
              <a:off x="8770897" y="2901197"/>
              <a:ext cx="750353" cy="71993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4619855" y="3106990"/>
            <a:ext cx="2952289" cy="1633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908237" y="1718452"/>
            <a:ext cx="10527925" cy="1283914"/>
            <a:chOff x="546976" y="1960688"/>
            <a:chExt cx="8048858" cy="1019079"/>
          </a:xfrm>
        </p:grpSpPr>
        <p:sp>
          <p:nvSpPr>
            <p:cNvPr id="17" name="Rounded Rectangle 151"/>
            <p:cNvSpPr/>
            <p:nvPr/>
          </p:nvSpPr>
          <p:spPr>
            <a:xfrm>
              <a:off x="546976" y="1960688"/>
              <a:ext cx="8048858" cy="1019079"/>
            </a:xfrm>
            <a:prstGeom prst="roundRect">
              <a:avLst/>
            </a:prstGeom>
            <a:solidFill>
              <a:srgbClr val="D9EBEA"/>
            </a:solidFill>
            <a:ln w="12700" cap="flat" cmpd="sng" algn="ctr">
              <a:solidFill>
                <a:srgbClr val="000000"/>
              </a:solidFill>
              <a:prstDash val="solid"/>
            </a:ln>
            <a:effectLst/>
          </p:spPr>
          <p:txBody>
            <a:bodyPr rtlCol="0" anchor="ctr"/>
            <a:lstStyle/>
            <a:p>
              <a:pPr algn="ctr" defTabSz="1151890">
                <a:buClrTx/>
                <a:defRPr/>
              </a:pPr>
              <a:endParaRPr lang="en-US" sz="2400">
                <a:solidFill>
                  <a:srgbClr val="FFFFFF"/>
                </a:solidFill>
                <a:latin typeface="+mj-lt"/>
                <a:ea typeface="+mn-ea"/>
              </a:endParaRPr>
            </a:p>
          </p:txBody>
        </p:sp>
        <p:sp>
          <p:nvSpPr>
            <p:cNvPr id="18" name="TextBox 17"/>
            <p:cNvSpPr txBox="1"/>
            <p:nvPr/>
          </p:nvSpPr>
          <p:spPr>
            <a:xfrm>
              <a:off x="891082" y="1960688"/>
              <a:ext cx="7470322" cy="890441"/>
            </a:xfrm>
            <a:prstGeom prst="rect">
              <a:avLst/>
            </a:prstGeom>
            <a:noFill/>
          </p:spPr>
          <p:txBody>
            <a:bodyPr wrap="square" rtlCol="0">
              <a:spAutoFit/>
            </a:bodyPr>
            <a:lstStyle/>
            <a:p>
              <a:pPr algn="just" defTabSz="1151890">
                <a:lnSpc>
                  <a:spcPct val="150000"/>
                </a:lnSpc>
                <a:buClrTx/>
                <a:defRPr/>
              </a:pPr>
              <a:r>
                <a:rPr lang="vi-VN" sz="2400" b="1" dirty="0">
                  <a:solidFill>
                    <a:sysClr val="windowText" lastClr="000000"/>
                  </a:solidFill>
                  <a:latin typeface="+mj-lt"/>
                </a:rPr>
                <a:t>Câu </a:t>
              </a:r>
              <a:r>
                <a:rPr lang="en-US" sz="2400" b="1" dirty="0">
                  <a:solidFill>
                    <a:sysClr val="windowText" lastClr="000000"/>
                  </a:solidFill>
                  <a:latin typeface="+mj-lt"/>
                </a:rPr>
                <a:t>3</a:t>
              </a:r>
              <a:r>
                <a:rPr lang="vi-VN" sz="2400" b="1" dirty="0">
                  <a:solidFill>
                    <a:sysClr val="windowText" lastClr="000000"/>
                  </a:solidFill>
                  <a:latin typeface="+mj-lt"/>
                </a:rPr>
                <a:t>: </a:t>
              </a:r>
              <a:r>
                <a:rPr lang="vi-VN" sz="2400" dirty="0">
                  <a:solidFill>
                    <a:sysClr val="windowText" lastClr="000000"/>
                  </a:solidFill>
                  <a:latin typeface="+mj-lt"/>
                </a:rPr>
                <a:t>Mỗi lần nhận được thư của bạn nhỏ, bố của bạn cảm thấy thế nào? Vì sao? </a:t>
              </a:r>
              <a:endParaRPr lang="vi-VN" sz="2400" dirty="0">
                <a:solidFill>
                  <a:sysClr val="windowText" lastClr="000000"/>
                </a:solidFill>
                <a:latin typeface="+mj-lt"/>
              </a:endParaRPr>
            </a:p>
          </p:txBody>
        </p:sp>
      </p:grpSp>
      <p:sp>
        <p:nvSpPr>
          <p:cNvPr id="20" name="TextBox 19"/>
          <p:cNvSpPr txBox="1"/>
          <p:nvPr/>
        </p:nvSpPr>
        <p:spPr>
          <a:xfrm>
            <a:off x="4459650" y="3185931"/>
            <a:ext cx="6976512" cy="3337837"/>
          </a:xfrm>
          <a:prstGeom prst="rect">
            <a:avLst/>
          </a:prstGeom>
          <a:noFill/>
        </p:spPr>
        <p:txBody>
          <a:bodyPr wrap="square">
            <a:spAutoFit/>
          </a:bodyPr>
          <a:lstStyle/>
          <a:p>
            <a:pPr algn="just" defTabSz="575945">
              <a:lnSpc>
                <a:spcPct val="150000"/>
              </a:lnSpc>
              <a:buClrTx/>
            </a:pPr>
            <a:r>
              <a:rPr lang="vi-VN" sz="2400" kern="1200" dirty="0">
                <a:latin typeface="+mj-lt"/>
                <a:ea typeface="Calibri" panose="020F0502020204030204" pitchFamily="34" charset="0"/>
                <a:cs typeface="Arial" panose="020B0604020202020204" pitchFamily="34" charset="0"/>
              </a:rPr>
              <a:t>Bố của bạn rất vui vì nhận được thư con. Bố mừng khi thấy con say sưa kể chuyện học, chuyện trường (bố biết là con yêu trường lớp, thích học hành), mừng khi thấy chữ con dần ngay ngắn (bố biết là con chăm chỉ học tập và tiến bộ thêm mỗi ngày). </a:t>
            </a:r>
            <a:endParaRPr lang="vi-VN" sz="2400" kern="1200" dirty="0">
              <a:solidFill>
                <a:srgbClr val="FF0000"/>
              </a:solidFill>
              <a:latin typeface="+mj-lt"/>
              <a:ea typeface="Calibri" panose="020F0502020204030204" pitchFamily="34" charset="0"/>
              <a:cs typeface="Arial" panose="020B0604020202020204" pitchFamily="34" charset="0"/>
            </a:endParaRPr>
          </a:p>
        </p:txBody>
      </p:sp>
      <p:grpSp>
        <p:nvGrpSpPr>
          <p:cNvPr id="21" name="Group 20"/>
          <p:cNvGrpSpPr/>
          <p:nvPr/>
        </p:nvGrpSpPr>
        <p:grpSpPr>
          <a:xfrm>
            <a:off x="908237" y="3246336"/>
            <a:ext cx="3067434" cy="3017659"/>
            <a:chOff x="442354" y="2192972"/>
            <a:chExt cx="2434710" cy="2395202"/>
          </a:xfrm>
        </p:grpSpPr>
        <p:grpSp>
          <p:nvGrpSpPr>
            <p:cNvPr id="22" name="Group 8"/>
            <p:cNvGrpSpPr/>
            <p:nvPr/>
          </p:nvGrpSpPr>
          <p:grpSpPr>
            <a:xfrm>
              <a:off x="442354" y="2192972"/>
              <a:ext cx="2434710" cy="2346118"/>
              <a:chOff x="-208438" y="0"/>
              <a:chExt cx="1282481" cy="1142590"/>
            </a:xfrm>
          </p:grpSpPr>
          <p:sp>
            <p:nvSpPr>
              <p:cNvPr id="24" name="Freeform 9"/>
              <p:cNvSpPr/>
              <p:nvPr/>
            </p:nvSpPr>
            <p:spPr>
              <a:xfrm>
                <a:off x="-208438" y="100972"/>
                <a:ext cx="1282481" cy="1041618"/>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a:ln w="19050">
                <a:solidFill>
                  <a:schemeClr val="accent6">
                    <a:lumMod val="50000"/>
                  </a:schemeClr>
                </a:solidFill>
              </a:ln>
            </p:spPr>
            <p:txBody>
              <a:bodyPr/>
              <a:lstStyle/>
              <a:p>
                <a:pPr defTabSz="575945">
                  <a:buClrTx/>
                </a:pPr>
                <a:endParaRPr lang="en-US" sz="2400" kern="1200">
                  <a:solidFill>
                    <a:prstClr val="black"/>
                  </a:solidFill>
                  <a:latin typeface="+mj-lt"/>
                  <a:ea typeface="+mn-ea"/>
                  <a:cs typeface="Arial" panose="020B0604020202020204" pitchFamily="34" charset="0"/>
                </a:endParaRPr>
              </a:p>
            </p:txBody>
          </p:sp>
          <p:sp>
            <p:nvSpPr>
              <p:cNvPr id="25" name="TextBox 10"/>
              <p:cNvSpPr txBox="1"/>
              <p:nvPr/>
            </p:nvSpPr>
            <p:spPr>
              <a:xfrm>
                <a:off x="0" y="0"/>
                <a:ext cx="812800" cy="812800"/>
              </a:xfrm>
              <a:prstGeom prst="rect">
                <a:avLst/>
              </a:prstGeom>
            </p:spPr>
            <p:txBody>
              <a:bodyPr lIns="32001" tIns="32001" rIns="32001" bIns="32001" rtlCol="0" anchor="ctr"/>
              <a:lstStyle/>
              <a:p>
                <a:pPr algn="ctr" defTabSz="575945">
                  <a:lnSpc>
                    <a:spcPts val="1945"/>
                  </a:lnSpc>
                  <a:buClrTx/>
                </a:pPr>
                <a:endParaRPr sz="2400" kern="1200">
                  <a:solidFill>
                    <a:prstClr val="black"/>
                  </a:solidFill>
                  <a:latin typeface="+mj-lt"/>
                  <a:ea typeface="+mn-ea"/>
                  <a:cs typeface="Arial" panose="020B0604020202020204" pitchFamily="34" charset="0"/>
                </a:endParaRPr>
              </a:p>
            </p:txBody>
          </p:sp>
        </p:grpSp>
        <p:pic>
          <p:nvPicPr>
            <p:cNvPr id="23" name="Picture 22" descr="A person holding a child on his shoulders&#10;&#10;Description automatically generated"/>
            <p:cNvPicPr>
              <a:picLocks noChangeAspect="1"/>
            </p:cNvPicPr>
            <p:nvPr/>
          </p:nvPicPr>
          <p:blipFill rotWithShape="1">
            <a:blip r:embed="rId2"/>
            <a:srcRect l="19313" t="15833" r="9967" b="4538"/>
            <a:stretch>
              <a:fillRect/>
            </a:stretch>
          </p:blipFill>
          <p:spPr>
            <a:xfrm>
              <a:off x="673522" y="2486102"/>
              <a:ext cx="1866931" cy="210207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right)">
                                      <p:cBhvr>
                                        <p:cTn id="7" dur="500"/>
                                        <p:tgtEl>
                                          <p:spTgt spid="20">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1367291" y="1881121"/>
            <a:ext cx="5488723" cy="3624352"/>
            <a:chOff x="757691" y="1881121"/>
            <a:chExt cx="5488723" cy="3624352"/>
          </a:xfrm>
        </p:grpSpPr>
        <p:grpSp>
          <p:nvGrpSpPr>
            <p:cNvPr id="3" name="Group 2"/>
            <p:cNvGrpSpPr/>
            <p:nvPr/>
          </p:nvGrpSpPr>
          <p:grpSpPr>
            <a:xfrm>
              <a:off x="757691" y="2438400"/>
              <a:ext cx="5488723" cy="3067073"/>
              <a:chOff x="554446" y="1705834"/>
              <a:chExt cx="4356557" cy="1802147"/>
            </a:xfrm>
          </p:grpSpPr>
          <p:sp>
            <p:nvSpPr>
              <p:cNvPr id="7" name="Rectangle: Diagonal Corners Rounded 17"/>
              <p:cNvSpPr/>
              <p:nvPr/>
            </p:nvSpPr>
            <p:spPr>
              <a:xfrm>
                <a:off x="688115" y="1705834"/>
                <a:ext cx="4103500" cy="1802147"/>
              </a:xfrm>
              <a:prstGeom prst="round2DiagRect">
                <a:avLst>
                  <a:gd name="adj1" fmla="val 0"/>
                  <a:gd name="adj2" fmla="val 0"/>
                </a:avLst>
              </a:prstGeom>
              <a:solidFill>
                <a:srgbClr val="D9EBEA"/>
              </a:solidFill>
              <a:ln w="25400" cap="flat" cmpd="sng" algn="ctr">
                <a:solidFill>
                  <a:schemeClr val="accent6">
                    <a:lumMod val="50000"/>
                  </a:schemeClr>
                </a:solidFill>
                <a:prstDash val="lgDashDot"/>
              </a:ln>
              <a:effectLst/>
            </p:spPr>
            <p:txBody>
              <a:bodyPr rtlCol="0" anchor="ctr"/>
              <a:lstStyle/>
              <a:p>
                <a:pPr algn="ctr" defTabSz="1151890">
                  <a:buClrTx/>
                  <a:defRPr/>
                </a:pPr>
                <a:endParaRPr lang="en-US" sz="2400">
                  <a:solidFill>
                    <a:srgbClr val="EBE0DD"/>
                  </a:solidFill>
                  <a:latin typeface="+mj-lt"/>
                  <a:ea typeface="+mn-ea"/>
                </a:endParaRPr>
              </a:p>
            </p:txBody>
          </p:sp>
          <p:sp>
            <p:nvSpPr>
              <p:cNvPr id="5" name="TextBox 4"/>
              <p:cNvSpPr txBox="1"/>
              <p:nvPr/>
            </p:nvSpPr>
            <p:spPr>
              <a:xfrm>
                <a:off x="554446" y="2415415"/>
                <a:ext cx="4356557" cy="659173"/>
              </a:xfrm>
              <a:prstGeom prst="rect">
                <a:avLst/>
              </a:prstGeom>
              <a:noFill/>
            </p:spPr>
            <p:txBody>
              <a:bodyPr wrap="square">
                <a:spAutoFit/>
              </a:bodyPr>
              <a:lstStyle/>
              <a:p>
                <a:pPr algn="ctr" defTabSz="1151890">
                  <a:lnSpc>
                    <a:spcPct val="150000"/>
                  </a:lnSpc>
                  <a:buClrTx/>
                  <a:defRPr/>
                </a:pPr>
                <a:r>
                  <a:rPr lang="vi-VN" sz="2400" dirty="0">
                    <a:solidFill>
                      <a:sysClr val="windowText" lastClr="000000"/>
                    </a:solidFill>
                    <a:latin typeface="+mj-lt"/>
                    <a:ea typeface="+mn-ea"/>
                  </a:rPr>
                  <a:t>Hành động và cảm xúc của bạn nhỏ khi nhận được thư của bố.</a:t>
                </a:r>
                <a:endParaRPr lang="vi-VN" sz="2400" dirty="0">
                  <a:solidFill>
                    <a:sysClr val="windowText" lastClr="000000"/>
                  </a:solidFill>
                  <a:latin typeface="+mj-lt"/>
                  <a:ea typeface="+mn-ea"/>
                </a:endParaRPr>
              </a:p>
            </p:txBody>
          </p:sp>
        </p:grpSp>
        <p:sp>
          <p:nvSpPr>
            <p:cNvPr id="2" name="TextBox 1"/>
            <p:cNvSpPr txBox="1"/>
            <p:nvPr/>
          </p:nvSpPr>
          <p:spPr>
            <a:xfrm>
              <a:off x="1110527" y="3184371"/>
              <a:ext cx="4783049" cy="461665"/>
            </a:xfrm>
            <a:prstGeom prst="rect">
              <a:avLst/>
            </a:prstGeom>
            <a:noFill/>
          </p:spPr>
          <p:txBody>
            <a:bodyPr wrap="square" rtlCol="0">
              <a:spAutoFit/>
            </a:bodyPr>
            <a:lstStyle/>
            <a:p>
              <a:pPr algn="ctr" defTabSz="1151890">
                <a:buClrTx/>
                <a:defRPr/>
              </a:pPr>
              <a:r>
                <a:rPr lang="en-US" sz="2400" b="1" dirty="0">
                  <a:solidFill>
                    <a:schemeClr val="tx1"/>
                  </a:solidFill>
                  <a:latin typeface="+mj-lt"/>
                  <a:ea typeface="+mn-ea"/>
                </a:rPr>
                <a:t>RÚT RA </a:t>
              </a:r>
              <a:r>
                <a:rPr lang="en-US" sz="2400" b="1" dirty="0" err="1">
                  <a:solidFill>
                    <a:schemeClr val="tx1"/>
                  </a:solidFill>
                  <a:latin typeface="+mj-lt"/>
                  <a:ea typeface="+mn-ea"/>
                </a:rPr>
                <a:t>Ý</a:t>
              </a:r>
              <a:r>
                <a:rPr lang="en-US" sz="2400" b="1" dirty="0">
                  <a:solidFill>
                    <a:schemeClr val="tx1"/>
                  </a:solidFill>
                  <a:latin typeface="+mj-lt"/>
                  <a:ea typeface="+mn-ea"/>
                </a:rPr>
                <a:t> KHỔ 4</a:t>
              </a:r>
              <a:endParaRPr lang="en-US" sz="2400" b="1" i="1" dirty="0">
                <a:solidFill>
                  <a:schemeClr val="tx1"/>
                </a:solidFill>
                <a:latin typeface="+mj-lt"/>
                <a:ea typeface="+mn-ea"/>
              </a:endParaRPr>
            </a:p>
          </p:txBody>
        </p:sp>
        <p:pic>
          <p:nvPicPr>
            <p:cNvPr id="10" name="Picture 9"/>
            <p:cNvPicPr>
              <a:picLocks noChangeAspect="1"/>
            </p:cNvPicPr>
            <p:nvPr/>
          </p:nvPicPr>
          <p:blipFill>
            <a:blip r:embed="rId2"/>
            <a:stretch>
              <a:fillRect/>
            </a:stretch>
          </p:blipFill>
          <p:spPr>
            <a:xfrm>
              <a:off x="3111286" y="1881121"/>
              <a:ext cx="798106" cy="765750"/>
            </a:xfrm>
            <a:prstGeom prst="rect">
              <a:avLst/>
            </a:prstGeom>
          </p:spPr>
        </p:pic>
      </p:grpSp>
      <p:sp>
        <p:nvSpPr>
          <p:cNvPr id="6" name="Freeform 14"/>
          <p:cNvSpPr/>
          <p:nvPr/>
        </p:nvSpPr>
        <p:spPr>
          <a:xfrm>
            <a:off x="7673010" y="1775104"/>
            <a:ext cx="2927029" cy="6413809"/>
          </a:xfrm>
          <a:custGeom>
            <a:avLst/>
            <a:gdLst/>
            <a:ahLst/>
            <a:cxnLst/>
            <a:rect l="l" t="t" r="r" b="b"/>
            <a:pathLst>
              <a:path w="3971635" h="8702787">
                <a:moveTo>
                  <a:pt x="0" y="0"/>
                </a:moveTo>
                <a:lnTo>
                  <a:pt x="3971635" y="0"/>
                </a:lnTo>
                <a:lnTo>
                  <a:pt x="3971635" y="8702787"/>
                </a:lnTo>
                <a:lnTo>
                  <a:pt x="0" y="87027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657225" y="1664611"/>
            <a:ext cx="10819892" cy="1142622"/>
            <a:chOff x="546976" y="1960688"/>
            <a:chExt cx="8048858" cy="1019079"/>
          </a:xfrm>
        </p:grpSpPr>
        <p:sp>
          <p:nvSpPr>
            <p:cNvPr id="5" name="Rounded Rectangle 151"/>
            <p:cNvSpPr/>
            <p:nvPr/>
          </p:nvSpPr>
          <p:spPr>
            <a:xfrm>
              <a:off x="546976" y="1960688"/>
              <a:ext cx="8048858" cy="1019079"/>
            </a:xfrm>
            <a:prstGeom prst="roundRect">
              <a:avLst/>
            </a:prstGeom>
            <a:solidFill>
              <a:schemeClr val="accent1">
                <a:lumMod val="20000"/>
                <a:lumOff val="80000"/>
              </a:schemeClr>
            </a:solidFill>
            <a:ln w="12700" cap="flat" cmpd="sng" algn="ctr">
              <a:solidFill>
                <a:srgbClr val="000000"/>
              </a:solidFill>
              <a:prstDash val="solid"/>
            </a:ln>
            <a:effectLst/>
          </p:spPr>
          <p:txBody>
            <a:bodyPr rtlCol="0" anchor="ctr"/>
            <a:lstStyle/>
            <a:p>
              <a:pPr algn="ctr" defTabSz="1151890">
                <a:buClrTx/>
                <a:defRPr/>
              </a:pPr>
              <a:endParaRPr lang="en-US" sz="2000">
                <a:solidFill>
                  <a:srgbClr val="FFFFFF"/>
                </a:solidFill>
                <a:latin typeface="+mj-lt"/>
                <a:ea typeface="+mn-ea"/>
              </a:endParaRPr>
            </a:p>
          </p:txBody>
        </p:sp>
        <p:sp>
          <p:nvSpPr>
            <p:cNvPr id="6" name="TextBox 5"/>
            <p:cNvSpPr txBox="1"/>
            <p:nvPr/>
          </p:nvSpPr>
          <p:spPr>
            <a:xfrm>
              <a:off x="836244" y="2032864"/>
              <a:ext cx="7470322" cy="754300"/>
            </a:xfrm>
            <a:prstGeom prst="rect">
              <a:avLst/>
            </a:prstGeom>
            <a:noFill/>
          </p:spPr>
          <p:txBody>
            <a:bodyPr wrap="square" rtlCol="0">
              <a:spAutoFit/>
            </a:bodyPr>
            <a:lstStyle/>
            <a:p>
              <a:pPr algn="just" defTabSz="1151890">
                <a:lnSpc>
                  <a:spcPct val="150000"/>
                </a:lnSpc>
                <a:buClrTx/>
                <a:defRPr/>
              </a:pPr>
              <a:r>
                <a:rPr lang="vi-VN" sz="2000" b="1" dirty="0">
                  <a:solidFill>
                    <a:sysClr val="windowText" lastClr="000000"/>
                  </a:solidFill>
                  <a:latin typeface="+mj-lt"/>
                </a:rPr>
                <a:t>Câu </a:t>
              </a:r>
              <a:r>
                <a:rPr lang="en-US" sz="2000" b="1" dirty="0">
                  <a:solidFill>
                    <a:sysClr val="windowText" lastClr="000000"/>
                  </a:solidFill>
                  <a:latin typeface="+mj-lt"/>
                </a:rPr>
                <a:t>4</a:t>
              </a:r>
              <a:r>
                <a:rPr lang="vi-VN" sz="2000" b="1" dirty="0">
                  <a:solidFill>
                    <a:sysClr val="windowText" lastClr="000000"/>
                  </a:solidFill>
                  <a:latin typeface="+mj-lt"/>
                </a:rPr>
                <a:t>: </a:t>
              </a:r>
              <a:r>
                <a:rPr lang="vi-VN" sz="2000" dirty="0">
                  <a:solidFill>
                    <a:sysClr val="windowText" lastClr="000000"/>
                  </a:solidFill>
                  <a:latin typeface="+mj-lt"/>
                </a:rPr>
                <a:t>Em hiểu “điều bí mật” của bạn nhỏ là gì? “Điều bí mật” đó có kết quả tốt đẹp như thế nào? </a:t>
              </a:r>
              <a:endParaRPr lang="vi-VN" sz="2000" dirty="0">
                <a:solidFill>
                  <a:sysClr val="windowText" lastClr="000000"/>
                </a:solidFill>
                <a:latin typeface="+mj-lt"/>
              </a:endParaRPr>
            </a:p>
          </p:txBody>
        </p:sp>
      </p:grpSp>
      <p:sp>
        <p:nvSpPr>
          <p:cNvPr id="7" name="Rounded Rectangle 23"/>
          <p:cNvSpPr/>
          <p:nvPr/>
        </p:nvSpPr>
        <p:spPr>
          <a:xfrm>
            <a:off x="3090412" y="3052302"/>
            <a:ext cx="5235569" cy="1844086"/>
          </a:xfrm>
          <a:prstGeom prst="round2DiagRect">
            <a:avLst/>
          </a:prstGeom>
          <a:solidFill>
            <a:schemeClr val="accent4">
              <a:lumMod val="40000"/>
              <a:lumOff val="60000"/>
            </a:schemeClr>
          </a:solidFill>
          <a:ln w="12700" cap="flat" cmpd="sng" algn="ctr">
            <a:noFill/>
            <a:prstDash val="solid"/>
          </a:ln>
          <a:effectLst/>
        </p:spPr>
        <p:txBody>
          <a:bodyPr rtlCol="0" anchor="ctr"/>
          <a:lstStyle/>
          <a:p>
            <a:pPr lvl="0" algn="just">
              <a:lnSpc>
                <a:spcPct val="150000"/>
              </a:lnSpc>
              <a:buClrTx/>
            </a:pPr>
            <a:r>
              <a:rPr lang="vi-VN" sz="2000">
                <a:latin typeface="+mj-lt"/>
                <a:ea typeface="+mn-ea"/>
                <a:cs typeface="Arial" panose="020B0604020202020204" pitchFamily="34" charset="0"/>
              </a:rPr>
              <a:t>“Điều bí mật” đó chính là những hạt cam mà bạn nhỏ đem về ươm mầm và muốn đem cho bố bất ngờ.</a:t>
            </a:r>
            <a:endParaRPr lang="en-US" sz="2000" dirty="0">
              <a:latin typeface="+mj-lt"/>
              <a:ea typeface="+mn-ea"/>
              <a:cs typeface="Arial" panose="020B0604020202020204" pitchFamily="34" charset="0"/>
            </a:endParaRPr>
          </a:p>
        </p:txBody>
      </p:sp>
      <p:cxnSp>
        <p:nvCxnSpPr>
          <p:cNvPr id="8" name="Straight Arrow Connector 7"/>
          <p:cNvCxnSpPr>
            <a:endCxn id="7" idx="2"/>
          </p:cNvCxnSpPr>
          <p:nvPr/>
        </p:nvCxnSpPr>
        <p:spPr>
          <a:xfrm flipV="1">
            <a:off x="2387339" y="3974345"/>
            <a:ext cx="703073" cy="1048104"/>
          </a:xfrm>
          <a:prstGeom prst="straightConnector1">
            <a:avLst/>
          </a:prstGeom>
          <a:noFill/>
          <a:ln w="28575" cap="flat" cmpd="sng" algn="ctr">
            <a:solidFill>
              <a:schemeClr val="accent4">
                <a:lumMod val="75000"/>
              </a:schemeClr>
            </a:solidFill>
            <a:prstDash val="solid"/>
            <a:tailEnd type="triangle"/>
          </a:ln>
          <a:effectLst/>
        </p:spPr>
      </p:cxnSp>
      <p:sp>
        <p:nvSpPr>
          <p:cNvPr id="9" name="Rounded Rectangle 40"/>
          <p:cNvSpPr/>
          <p:nvPr/>
        </p:nvSpPr>
        <p:spPr>
          <a:xfrm>
            <a:off x="3090411" y="5171975"/>
            <a:ext cx="5235569" cy="1491468"/>
          </a:xfrm>
          <a:prstGeom prst="round2DiagRect">
            <a:avLst/>
          </a:prstGeom>
          <a:solidFill>
            <a:schemeClr val="accent4">
              <a:lumMod val="40000"/>
              <a:lumOff val="60000"/>
            </a:schemeClr>
          </a:solidFill>
          <a:ln w="12700" cap="flat" cmpd="sng" algn="ctr">
            <a:noFill/>
            <a:prstDash val="solid"/>
          </a:ln>
          <a:effectLst/>
        </p:spPr>
        <p:txBody>
          <a:bodyPr rtlCol="0" anchor="ctr"/>
          <a:lstStyle/>
          <a:p>
            <a:pPr lvl="0" algn="just">
              <a:lnSpc>
                <a:spcPct val="150000"/>
              </a:lnSpc>
              <a:buClrTx/>
            </a:pPr>
            <a:r>
              <a:rPr lang="vi-VN" sz="2000">
                <a:latin typeface="+mj-lt"/>
                <a:ea typeface="+mn-ea"/>
                <a:cs typeface="Arial" panose="020B0604020202020204" pitchFamily="34" charset="0"/>
              </a:rPr>
              <a:t>“Điều bí mật” là bài học thực hành mà cô giáo (thầy giáo) giao cho học sinh.</a:t>
            </a:r>
            <a:endParaRPr lang="en-US" sz="2000" dirty="0">
              <a:latin typeface="+mj-lt"/>
              <a:ea typeface="+mn-ea"/>
              <a:cs typeface="Arial" panose="020B0604020202020204" pitchFamily="34" charset="0"/>
            </a:endParaRPr>
          </a:p>
        </p:txBody>
      </p:sp>
      <p:cxnSp>
        <p:nvCxnSpPr>
          <p:cNvPr id="10" name="Straight Arrow Connector 9"/>
          <p:cNvCxnSpPr>
            <a:endCxn id="9" idx="2"/>
          </p:cNvCxnSpPr>
          <p:nvPr/>
        </p:nvCxnSpPr>
        <p:spPr>
          <a:xfrm>
            <a:off x="2387338" y="5022448"/>
            <a:ext cx="703072" cy="895261"/>
          </a:xfrm>
          <a:prstGeom prst="straightConnector1">
            <a:avLst/>
          </a:prstGeom>
          <a:noFill/>
          <a:ln w="28575" cap="flat" cmpd="sng" algn="ctr">
            <a:solidFill>
              <a:schemeClr val="accent4">
                <a:lumMod val="75000"/>
              </a:schemeClr>
            </a:solidFill>
            <a:prstDash val="solid"/>
            <a:tailEnd type="triangle"/>
          </a:ln>
          <a:effectLst/>
        </p:spPr>
      </p:cxnSp>
      <p:sp>
        <p:nvSpPr>
          <p:cNvPr id="11" name="Right Brace 10"/>
          <p:cNvSpPr/>
          <p:nvPr/>
        </p:nvSpPr>
        <p:spPr>
          <a:xfrm>
            <a:off x="8449415" y="3052302"/>
            <a:ext cx="678876" cy="3611141"/>
          </a:xfrm>
          <a:prstGeom prst="rightBrace">
            <a:avLst>
              <a:gd name="adj1" fmla="val 53231"/>
              <a:gd name="adj2" fmla="val 50744"/>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rgbClr val="002060"/>
              </a:solidFill>
              <a:latin typeface="+mj-lt"/>
              <a:cs typeface="Arial" panose="020B0604020202020204" pitchFamily="34" charset="0"/>
            </a:endParaRPr>
          </a:p>
        </p:txBody>
      </p:sp>
      <p:sp>
        <p:nvSpPr>
          <p:cNvPr id="12" name="TextBox 11"/>
          <p:cNvSpPr txBox="1"/>
          <p:nvPr/>
        </p:nvSpPr>
        <p:spPr>
          <a:xfrm>
            <a:off x="9229657" y="3918800"/>
            <a:ext cx="2448065" cy="1878143"/>
          </a:xfrm>
          <a:prstGeom prst="rect">
            <a:avLst/>
          </a:prstGeom>
          <a:noFill/>
        </p:spPr>
        <p:txBody>
          <a:bodyPr wrap="square" rtlCol="0">
            <a:spAutoFit/>
          </a:bodyPr>
          <a:lstStyle/>
          <a:p>
            <a:pPr algn="ctr" defTabSz="1151890">
              <a:lnSpc>
                <a:spcPct val="150000"/>
              </a:lnSpc>
              <a:buClrTx/>
              <a:defRPr/>
            </a:pPr>
            <a:r>
              <a:rPr lang="vi-VN" sz="2000" b="1">
                <a:solidFill>
                  <a:srgbClr val="002060"/>
                </a:solidFill>
                <a:latin typeface="+mj-lt"/>
              </a:rPr>
              <a:t>Kết quả là những dự định của bạn nhỏ đã trở thành hiện thực</a:t>
            </a:r>
            <a:r>
              <a:rPr lang="en-US" sz="2000" b="1">
                <a:solidFill>
                  <a:srgbClr val="002060"/>
                </a:solidFill>
                <a:latin typeface="+mj-lt"/>
              </a:rPr>
              <a:t>.</a:t>
            </a:r>
            <a:endParaRPr lang="vi-VN" sz="2000">
              <a:solidFill>
                <a:srgbClr val="002060"/>
              </a:solidFill>
              <a:latin typeface="+mj-lt"/>
            </a:endParaRPr>
          </a:p>
        </p:txBody>
      </p:sp>
      <p:sp>
        <p:nvSpPr>
          <p:cNvPr id="2" name="Freeform 10"/>
          <p:cNvSpPr/>
          <p:nvPr/>
        </p:nvSpPr>
        <p:spPr>
          <a:xfrm>
            <a:off x="709682" y="3090817"/>
            <a:ext cx="1628297" cy="3611142"/>
          </a:xfrm>
          <a:custGeom>
            <a:avLst/>
            <a:gdLst/>
            <a:ahLst/>
            <a:cxnLst/>
            <a:rect l="l" t="t" r="r" b="b"/>
            <a:pathLst>
              <a:path w="6149930" h="13638958">
                <a:moveTo>
                  <a:pt x="0" y="0"/>
                </a:moveTo>
                <a:lnTo>
                  <a:pt x="6149930" y="0"/>
                </a:lnTo>
                <a:lnTo>
                  <a:pt x="6149930" y="13638958"/>
                </a:lnTo>
                <a:lnTo>
                  <a:pt x="0" y="136389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5346926" y="1719518"/>
            <a:ext cx="5590553" cy="3709818"/>
            <a:chOff x="4678949" y="1914847"/>
            <a:chExt cx="5590553" cy="3709818"/>
          </a:xfrm>
        </p:grpSpPr>
        <p:sp>
          <p:nvSpPr>
            <p:cNvPr id="2" name="Rectangle: Rounded Corners 1"/>
            <p:cNvSpPr/>
            <p:nvPr/>
          </p:nvSpPr>
          <p:spPr>
            <a:xfrm>
              <a:off x="4678949" y="2405215"/>
              <a:ext cx="5590553" cy="3219450"/>
            </a:xfrm>
            <a:prstGeom prst="roundRect">
              <a:avLst/>
            </a:prstGeom>
            <a:solidFill>
              <a:srgbClr val="D9EBEA"/>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latin typeface="+mj-lt"/>
              </a:endParaRPr>
            </a:p>
          </p:txBody>
        </p:sp>
        <p:sp>
          <p:nvSpPr>
            <p:cNvPr id="6" name="TextBox 11"/>
            <p:cNvSpPr txBox="1"/>
            <p:nvPr/>
          </p:nvSpPr>
          <p:spPr>
            <a:xfrm>
              <a:off x="4937169" y="3157173"/>
              <a:ext cx="5074112" cy="1715534"/>
            </a:xfrm>
            <a:prstGeom prst="rect">
              <a:avLst/>
            </a:prstGeom>
          </p:spPr>
          <p:txBody>
            <a:bodyPr wrap="square" lIns="0" tIns="0" rIns="0" bIns="0" rtlCol="0" anchor="t">
              <a:spAutoFit/>
            </a:bodyPr>
            <a:lstStyle/>
            <a:p>
              <a:pPr algn="ctr" defTabSz="575945">
                <a:lnSpc>
                  <a:spcPct val="150000"/>
                </a:lnSpc>
                <a:spcBef>
                  <a:spcPct val="0"/>
                </a:spcBef>
                <a:buClrTx/>
              </a:pPr>
              <a:r>
                <a:rPr lang="en-US" sz="2600" b="1" kern="1200" dirty="0">
                  <a:solidFill>
                    <a:schemeClr val="tx1"/>
                  </a:solidFill>
                  <a:latin typeface="+mj-lt"/>
                  <a:ea typeface="+mn-ea"/>
                  <a:cs typeface="Arial" panose="020B0604020202020204" pitchFamily="34" charset="0"/>
                </a:rPr>
                <a:t>RÚT RA </a:t>
              </a:r>
              <a:r>
                <a:rPr lang="en-US" sz="2600" b="1" kern="1200" dirty="0" err="1">
                  <a:solidFill>
                    <a:schemeClr val="tx1"/>
                  </a:solidFill>
                  <a:latin typeface="+mj-lt"/>
                  <a:ea typeface="+mn-ea"/>
                  <a:cs typeface="Arial" panose="020B0604020202020204" pitchFamily="34" charset="0"/>
                </a:rPr>
                <a:t>Ý</a:t>
              </a:r>
              <a:r>
                <a:rPr lang="en-US" sz="2600" b="1" kern="1200" dirty="0">
                  <a:solidFill>
                    <a:schemeClr val="tx1"/>
                  </a:solidFill>
                  <a:latin typeface="+mj-lt"/>
                  <a:ea typeface="+mn-ea"/>
                  <a:cs typeface="Arial" panose="020B0604020202020204" pitchFamily="34" charset="0"/>
                </a:rPr>
                <a:t> KHỔ 5</a:t>
              </a:r>
              <a:endParaRPr lang="en-US" sz="2600" b="1" kern="1200" dirty="0">
                <a:solidFill>
                  <a:schemeClr val="tx1"/>
                </a:solidFill>
                <a:latin typeface="+mj-lt"/>
                <a:ea typeface="+mn-ea"/>
                <a:cs typeface="Arial" panose="020B0604020202020204" pitchFamily="34" charset="0"/>
              </a:endParaRPr>
            </a:p>
            <a:p>
              <a:pPr algn="ctr" defTabSz="575945">
                <a:lnSpc>
                  <a:spcPct val="150000"/>
                </a:lnSpc>
                <a:spcBef>
                  <a:spcPct val="0"/>
                </a:spcBef>
                <a:buClrTx/>
              </a:pPr>
              <a:r>
                <a:rPr lang="vi-VN" sz="2600" kern="1200" dirty="0">
                  <a:solidFill>
                    <a:schemeClr val="tx1"/>
                  </a:solidFill>
                  <a:latin typeface="+mj-lt"/>
                  <a:ea typeface="+mn-ea"/>
                  <a:cs typeface="Arial" panose="020B0604020202020204" pitchFamily="34" charset="0"/>
                </a:rPr>
                <a:t>Những dự định của bạn nhỏ đã thành hiện thực. </a:t>
              </a:r>
              <a:endParaRPr lang="vi-VN" sz="2600" kern="1200" dirty="0">
                <a:solidFill>
                  <a:schemeClr val="tx1"/>
                </a:solidFill>
                <a:latin typeface="+mj-lt"/>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043104" y="1914847"/>
              <a:ext cx="835742" cy="801861"/>
            </a:xfrm>
            <a:prstGeom prst="rect">
              <a:avLst/>
            </a:prstGeom>
          </p:spPr>
        </p:pic>
      </p:grpSp>
      <p:sp>
        <p:nvSpPr>
          <p:cNvPr id="8" name="Freeform 7"/>
          <p:cNvSpPr/>
          <p:nvPr/>
        </p:nvSpPr>
        <p:spPr>
          <a:xfrm>
            <a:off x="1254521" y="2103743"/>
            <a:ext cx="3410244" cy="6651186"/>
          </a:xfrm>
          <a:custGeom>
            <a:avLst/>
            <a:gdLst/>
            <a:ahLst/>
            <a:cxnLst/>
            <a:rect l="l" t="t" r="r" b="b"/>
            <a:pathLst>
              <a:path w="4813321" h="9387683">
                <a:moveTo>
                  <a:pt x="0" y="0"/>
                </a:moveTo>
                <a:lnTo>
                  <a:pt x="4813321" y="0"/>
                </a:lnTo>
                <a:lnTo>
                  <a:pt x="4813321" y="9387683"/>
                </a:lnTo>
                <a:lnTo>
                  <a:pt x="0" y="9387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948438" y="1736035"/>
            <a:ext cx="10295123" cy="935520"/>
            <a:chOff x="546976" y="1843906"/>
            <a:chExt cx="7820017" cy="850353"/>
          </a:xfrm>
          <a:solidFill>
            <a:schemeClr val="accent2">
              <a:lumMod val="20000"/>
              <a:lumOff val="80000"/>
            </a:schemeClr>
          </a:solidFill>
        </p:grpSpPr>
        <p:sp>
          <p:nvSpPr>
            <p:cNvPr id="5" name="Rounded Rectangle 151"/>
            <p:cNvSpPr/>
            <p:nvPr/>
          </p:nvSpPr>
          <p:spPr>
            <a:xfrm>
              <a:off x="546976" y="1843906"/>
              <a:ext cx="7820017" cy="850353"/>
            </a:xfrm>
            <a:prstGeom prst="roundRect">
              <a:avLst/>
            </a:prstGeom>
            <a:grpFill/>
            <a:ln w="12700" cap="flat" cmpd="sng" algn="ctr">
              <a:solidFill>
                <a:srgbClr val="000000"/>
              </a:solidFill>
              <a:prstDash val="solid"/>
            </a:ln>
            <a:effectLst/>
          </p:spPr>
          <p:txBody>
            <a:bodyPr rtlCol="0" anchor="ctr"/>
            <a:lstStyle/>
            <a:p>
              <a:pPr algn="ctr" defTabSz="1151890">
                <a:buClrTx/>
                <a:defRPr/>
              </a:pPr>
              <a:endParaRPr lang="en-US" sz="2100">
                <a:solidFill>
                  <a:srgbClr val="FFFFFF"/>
                </a:solidFill>
                <a:latin typeface="+mj-lt"/>
                <a:ea typeface="+mn-ea"/>
              </a:endParaRPr>
            </a:p>
          </p:txBody>
        </p:sp>
        <p:sp>
          <p:nvSpPr>
            <p:cNvPr id="6" name="TextBox 5"/>
            <p:cNvSpPr txBox="1"/>
            <p:nvPr/>
          </p:nvSpPr>
          <p:spPr>
            <a:xfrm>
              <a:off x="909602" y="2059264"/>
              <a:ext cx="7094764" cy="419636"/>
            </a:xfrm>
            <a:prstGeom prst="rect">
              <a:avLst/>
            </a:prstGeom>
            <a:grpFill/>
          </p:spPr>
          <p:txBody>
            <a:bodyPr wrap="square" rtlCol="0">
              <a:spAutoFit/>
            </a:bodyPr>
            <a:lstStyle/>
            <a:p>
              <a:pPr algn="just" defTabSz="1151890">
                <a:buClrTx/>
                <a:defRPr/>
              </a:pPr>
              <a:r>
                <a:rPr lang="vi-VN" sz="2400" b="1" dirty="0">
                  <a:solidFill>
                    <a:sysClr val="windowText" lastClr="000000"/>
                  </a:solidFill>
                  <a:latin typeface="+mj-lt"/>
                </a:rPr>
                <a:t>Câu </a:t>
              </a:r>
              <a:r>
                <a:rPr lang="en-US" sz="2400" b="1" dirty="0">
                  <a:solidFill>
                    <a:sysClr val="windowText" lastClr="000000"/>
                  </a:solidFill>
                  <a:latin typeface="+mj-lt"/>
                </a:rPr>
                <a:t>5</a:t>
              </a:r>
              <a:r>
                <a:rPr lang="vi-VN" sz="2400" b="1" dirty="0">
                  <a:solidFill>
                    <a:sysClr val="windowText" lastClr="000000"/>
                  </a:solidFill>
                  <a:latin typeface="+mj-lt"/>
                </a:rPr>
                <a:t>: </a:t>
              </a:r>
              <a:r>
                <a:rPr lang="vi-VN" sz="2400" dirty="0">
                  <a:solidFill>
                    <a:sysClr val="windowText" lastClr="000000"/>
                  </a:solidFill>
                  <a:latin typeface="+mj-lt"/>
                </a:rPr>
                <a:t>Bạn nhỏ trong bài thơ có những điểm gì đáng khen? </a:t>
              </a:r>
              <a:endParaRPr lang="vi-VN" sz="2400" dirty="0">
                <a:solidFill>
                  <a:sysClr val="windowText" lastClr="000000"/>
                </a:solidFill>
                <a:latin typeface="+mj-lt"/>
              </a:endParaRPr>
            </a:p>
          </p:txBody>
        </p:sp>
      </p:grpSp>
      <p:grpSp>
        <p:nvGrpSpPr>
          <p:cNvPr id="8" name="Group 7"/>
          <p:cNvGrpSpPr/>
          <p:nvPr/>
        </p:nvGrpSpPr>
        <p:grpSpPr>
          <a:xfrm>
            <a:off x="5287939" y="2915479"/>
            <a:ext cx="5937353" cy="3639454"/>
            <a:chOff x="-457516" y="2065058"/>
            <a:chExt cx="4432405" cy="2888739"/>
          </a:xfrm>
        </p:grpSpPr>
        <p:sp>
          <p:nvSpPr>
            <p:cNvPr id="12" name="Rectangle: Rounded Corners 60"/>
            <p:cNvSpPr/>
            <p:nvPr/>
          </p:nvSpPr>
          <p:spPr>
            <a:xfrm>
              <a:off x="-457516" y="2065058"/>
              <a:ext cx="4432405" cy="2888739"/>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a:buClrTx/>
                <a:defRPr/>
              </a:pPr>
              <a:endParaRPr lang="en-US" sz="2100">
                <a:solidFill>
                  <a:srgbClr val="071C30"/>
                </a:solidFill>
                <a:latin typeface="+mj-lt"/>
                <a:ea typeface="+mn-ea"/>
              </a:endParaRPr>
            </a:p>
          </p:txBody>
        </p:sp>
        <p:sp>
          <p:nvSpPr>
            <p:cNvPr id="13" name="TextBox 12"/>
            <p:cNvSpPr txBox="1"/>
            <p:nvPr/>
          </p:nvSpPr>
          <p:spPr>
            <a:xfrm>
              <a:off x="-170397" y="2241657"/>
              <a:ext cx="3858165" cy="2712140"/>
            </a:xfrm>
            <a:prstGeom prst="rect">
              <a:avLst/>
            </a:prstGeom>
            <a:noFill/>
          </p:spPr>
          <p:txBody>
            <a:bodyPr wrap="square">
              <a:spAutoFit/>
            </a:bodyPr>
            <a:lstStyle/>
            <a:p>
              <a:pPr algn="just">
                <a:lnSpc>
                  <a:spcPct val="150000"/>
                </a:lnSpc>
                <a:buClrTx/>
                <a:defRPr/>
              </a:pPr>
              <a:r>
                <a:rPr lang="vi-VN" sz="2100" dirty="0">
                  <a:latin typeface="+mj-lt"/>
                  <a:ea typeface="+mn-ea"/>
                  <a:cs typeface="Arial" panose="020B0604020202020204" pitchFamily="34" charset="0"/>
                </a:rPr>
                <a:t>Bạn nhỏ đã biết trồng cam, từ những việc như làm đất (cuốc đất, cào đất, xáo đất), ủ hạt cho tới tưới nước cho cam. Cây cam của bạn đã ra trái và bố của bạn đã rất ngạc nhiên, vui mừng, tự hào về con</a:t>
              </a:r>
              <a:r>
                <a:rPr lang="en-US" sz="2100" dirty="0">
                  <a:latin typeface="+mj-lt"/>
                  <a:ea typeface="+mn-ea"/>
                  <a:cs typeface="Arial" panose="020B0604020202020204" pitchFamily="34" charset="0"/>
                </a:rPr>
                <a:t>.</a:t>
              </a:r>
              <a:endParaRPr lang="vi-VN" sz="2100" dirty="0">
                <a:latin typeface="+mj-lt"/>
                <a:ea typeface="+mn-ea"/>
                <a:cs typeface="Arial" panose="020B0604020202020204" pitchFamily="34" charset="0"/>
              </a:endParaRPr>
            </a:p>
          </p:txBody>
        </p:sp>
      </p:grpSp>
      <p:pic>
        <p:nvPicPr>
          <p:cNvPr id="14" name="Picture 13" descr="A person and a child standing next to a tree&#10;&#10;Description automatically generated"/>
          <p:cNvPicPr>
            <a:picLocks noChangeAspect="1"/>
          </p:cNvPicPr>
          <p:nvPr/>
        </p:nvPicPr>
        <p:blipFill rotWithShape="1">
          <a:blip r:embed="rId2"/>
          <a:srcRect l="50618" t="39662" r="1230" b="18712"/>
          <a:stretch>
            <a:fillRect/>
          </a:stretch>
        </p:blipFill>
        <p:spPr>
          <a:xfrm>
            <a:off x="1049438" y="2915479"/>
            <a:ext cx="2873206" cy="3219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Freeform 5"/>
          <p:cNvSpPr/>
          <p:nvPr/>
        </p:nvSpPr>
        <p:spPr>
          <a:xfrm>
            <a:off x="5522539" y="1788906"/>
            <a:ext cx="5401833" cy="4809762"/>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5D5"/>
          </a:solidFill>
          <a:ln>
            <a:solidFill>
              <a:srgbClr val="1F497D">
                <a:lumMod val="50000"/>
              </a:srgbClr>
            </a:solidFill>
          </a:ln>
        </p:spPr>
        <p:txBody>
          <a:bodyPr/>
          <a:lstStyle/>
          <a:p>
            <a:pPr defTabSz="575945">
              <a:buClrTx/>
              <a:defRPr/>
            </a:pPr>
            <a:endParaRPr lang="en-US" sz="2400" kern="1200">
              <a:solidFill>
                <a:prstClr val="black"/>
              </a:solidFill>
              <a:latin typeface="+mj-lt"/>
              <a:ea typeface="+mn-ea"/>
              <a:cs typeface="Arial" panose="020B0604020202020204" pitchFamily="34" charset="0"/>
            </a:endParaRPr>
          </a:p>
        </p:txBody>
      </p:sp>
      <p:sp>
        <p:nvSpPr>
          <p:cNvPr id="8" name="TextBox 7"/>
          <p:cNvSpPr txBox="1"/>
          <p:nvPr/>
        </p:nvSpPr>
        <p:spPr>
          <a:xfrm>
            <a:off x="5993845" y="3186515"/>
            <a:ext cx="4459222" cy="2783839"/>
          </a:xfrm>
          <a:prstGeom prst="rect">
            <a:avLst/>
          </a:prstGeom>
          <a:noFill/>
        </p:spPr>
        <p:txBody>
          <a:bodyPr wrap="square">
            <a:spAutoFit/>
          </a:bodyPr>
          <a:lstStyle/>
          <a:p>
            <a:pPr algn="just" defTabSz="575945">
              <a:lnSpc>
                <a:spcPct val="150000"/>
              </a:lnSpc>
              <a:buClrTx/>
            </a:pPr>
            <a:r>
              <a:rPr lang="vi-VN" sz="2400" kern="1200">
                <a:solidFill>
                  <a:prstClr val="black"/>
                </a:solidFill>
                <a:latin typeface="+mj-lt"/>
                <a:ea typeface="+mn-ea"/>
                <a:cs typeface="Arial" panose="020B0604020202020204" pitchFamily="34" charset="0"/>
              </a:rPr>
              <a:t>Bài thơ nói về bạn nhỏ chăm học, chăm lao động, biết đem những điều học được áp dụng vào đời sống, giàu tình cảm và yêu bố</a:t>
            </a:r>
            <a:r>
              <a:rPr lang="en-US" sz="2400" kern="1200">
                <a:solidFill>
                  <a:prstClr val="black"/>
                </a:solidFill>
                <a:latin typeface="+mj-lt"/>
                <a:ea typeface="+mn-ea"/>
                <a:cs typeface="Arial" panose="020B0604020202020204" pitchFamily="34" charset="0"/>
              </a:rPr>
              <a:t>.</a:t>
            </a:r>
            <a:endParaRPr lang="vi-VN" sz="2400" kern="1200">
              <a:solidFill>
                <a:prstClr val="black"/>
              </a:solidFill>
              <a:latin typeface="+mj-lt"/>
              <a:ea typeface="+mn-ea"/>
              <a:cs typeface="Arial" panose="020B0604020202020204" pitchFamily="34" charset="0"/>
            </a:endParaRPr>
          </a:p>
        </p:txBody>
      </p:sp>
      <p:pic>
        <p:nvPicPr>
          <p:cNvPr id="11" name="Picture 10" descr="A person and a child standing next to a tree&#10;&#10;Description automatically generated"/>
          <p:cNvPicPr>
            <a:picLocks noChangeAspect="1"/>
          </p:cNvPicPr>
          <p:nvPr/>
        </p:nvPicPr>
        <p:blipFill rotWithShape="1">
          <a:blip r:embed="rId2"/>
          <a:srcRect l="50000" t="13175" r="1" b="19742"/>
          <a:stretch>
            <a:fillRect/>
          </a:stretch>
        </p:blipFill>
        <p:spPr>
          <a:xfrm>
            <a:off x="1381125" y="1756233"/>
            <a:ext cx="2748953" cy="4809762"/>
          </a:xfrm>
          <a:prstGeom prst="rect">
            <a:avLst/>
          </a:prstGeom>
          <a:solidFill>
            <a:srgbClr val="FFFFFF">
              <a:shade val="85000"/>
            </a:srgbClr>
          </a:solidFill>
          <a:ln w="28575" cap="sq">
            <a:solidFill>
              <a:srgbClr val="FFFFFF"/>
            </a:solidFill>
            <a:miter lim="800000"/>
            <a:headEnd/>
            <a:tailEnd/>
          </a:ln>
          <a:effectLst/>
        </p:spPr>
      </p:pic>
      <p:sp>
        <p:nvSpPr>
          <p:cNvPr id="15" name="Rectangle: Rounded Corners 14"/>
          <p:cNvSpPr/>
          <p:nvPr/>
        </p:nvSpPr>
        <p:spPr>
          <a:xfrm>
            <a:off x="6442280" y="2179151"/>
            <a:ext cx="3562350" cy="826049"/>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086274" y="2403360"/>
            <a:ext cx="6274361" cy="461665"/>
          </a:xfrm>
          <a:prstGeom prst="rect">
            <a:avLst/>
          </a:prstGeom>
          <a:noFill/>
        </p:spPr>
        <p:txBody>
          <a:bodyPr wrap="square">
            <a:spAutoFit/>
          </a:bodyPr>
          <a:lstStyle/>
          <a:p>
            <a:pPr algn="ctr" defTabSz="575945">
              <a:spcBef>
                <a:spcPct val="0"/>
              </a:spcBef>
              <a:buClrTx/>
              <a:defRPr/>
            </a:pPr>
            <a:r>
              <a:rPr lang="en-US" sz="2400" b="1" kern="1200" spc="113" dirty="0">
                <a:solidFill>
                  <a:schemeClr val="tx1"/>
                </a:solidFill>
                <a:latin typeface="+mj-lt"/>
                <a:ea typeface="+mn-ea"/>
                <a:cs typeface="Arial" panose="020B0604020202020204" pitchFamily="34" charset="0"/>
              </a:rPr>
              <a:t>NỘI DUNG BÀI ĐỌC</a:t>
            </a:r>
            <a:endParaRPr lang="en-US" sz="2400" b="1" kern="1200" spc="113" dirty="0">
              <a:solidFill>
                <a:schemeClr val="tx1"/>
              </a:solidFill>
              <a:latin typeface="+mj-lt"/>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50" name="TextBox 149"/>
          <p:cNvSpPr txBox="1"/>
          <p:nvPr/>
        </p:nvSpPr>
        <p:spPr>
          <a:xfrm>
            <a:off x="786932" y="2498834"/>
            <a:ext cx="5693230" cy="1991827"/>
          </a:xfrm>
          <a:prstGeom prst="rect">
            <a:avLst/>
          </a:prstGeom>
          <a:noFill/>
        </p:spPr>
        <p:txBody>
          <a:bodyPr wrap="square" rtlCol="0">
            <a:spAutoFit/>
          </a:bodyPr>
          <a:lstStyle/>
          <a:p>
            <a:pPr algn="ctr" defTabSz="1151890">
              <a:lnSpc>
                <a:spcPct val="150000"/>
              </a:lnSpc>
              <a:buClrTx/>
              <a:defRPr/>
            </a:pPr>
            <a:r>
              <a:rPr lang="en-US" sz="4400" b="1" dirty="0">
                <a:solidFill>
                  <a:srgbClr val="C00000"/>
                </a:solidFill>
                <a:latin typeface="+mj-lt"/>
              </a:rPr>
              <a:t>HOẠT ĐỘNG 3</a:t>
            </a:r>
            <a:endParaRPr lang="en-US" sz="4400" b="1" dirty="0">
              <a:solidFill>
                <a:srgbClr val="C00000"/>
              </a:solidFill>
              <a:latin typeface="+mj-lt"/>
            </a:endParaRPr>
          </a:p>
          <a:p>
            <a:pPr algn="ctr" defTabSz="1151890">
              <a:lnSpc>
                <a:spcPct val="150000"/>
              </a:lnSpc>
              <a:buClrTx/>
              <a:defRPr/>
            </a:pPr>
            <a:r>
              <a:rPr lang="en-US" sz="4400" b="1" dirty="0">
                <a:solidFill>
                  <a:sysClr val="windowText" lastClr="000000"/>
                </a:solidFill>
                <a:latin typeface="+mj-lt"/>
              </a:rPr>
              <a:t>ĐỌC NÂNG CAO</a:t>
            </a:r>
            <a:endParaRPr lang="en-US" sz="4400" b="1" dirty="0">
              <a:solidFill>
                <a:sysClr val="windowText" lastClr="000000"/>
              </a:solidFill>
              <a:latin typeface="+mj-lt"/>
            </a:endParaRPr>
          </a:p>
        </p:txBody>
      </p:sp>
      <p:sp>
        <p:nvSpPr>
          <p:cNvPr id="4" name="Freeform 13"/>
          <p:cNvSpPr/>
          <p:nvPr/>
        </p:nvSpPr>
        <p:spPr>
          <a:xfrm>
            <a:off x="6876186" y="1592380"/>
            <a:ext cx="4528882" cy="4932445"/>
          </a:xfrm>
          <a:custGeom>
            <a:avLst/>
            <a:gdLst/>
            <a:ahLst/>
            <a:cxnLst/>
            <a:rect l="l" t="t" r="r" b="b"/>
            <a:pathLst>
              <a:path w="7762338" h="8454031">
                <a:moveTo>
                  <a:pt x="0" y="0"/>
                </a:moveTo>
                <a:lnTo>
                  <a:pt x="7762338" y="0"/>
                </a:lnTo>
                <a:lnTo>
                  <a:pt x="7762338" y="8454031"/>
                </a:lnTo>
                <a:lnTo>
                  <a:pt x="0" y="84540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6037479" y="1866508"/>
            <a:ext cx="5050242" cy="2524910"/>
            <a:chOff x="5622257" y="1749287"/>
            <a:chExt cx="5050242" cy="2524910"/>
          </a:xfrm>
        </p:grpSpPr>
        <p:sp>
          <p:nvSpPr>
            <p:cNvPr id="4" name="Oval Callout 257"/>
            <p:cNvSpPr/>
            <p:nvPr/>
          </p:nvSpPr>
          <p:spPr>
            <a:xfrm>
              <a:off x="5622257" y="1749287"/>
              <a:ext cx="5050242" cy="2524910"/>
            </a:xfrm>
            <a:prstGeom prst="wedgeRoundRectCallout">
              <a:avLst>
                <a:gd name="adj1" fmla="val -41052"/>
                <a:gd name="adj2" fmla="val 69434"/>
                <a:gd name="adj3" fmla="val 16667"/>
              </a:avLst>
            </a:prstGeom>
            <a:solidFill>
              <a:schemeClr val="accent4">
                <a:lumMod val="40000"/>
                <a:lumOff val="60000"/>
              </a:schemeClr>
            </a:solidFill>
            <a:ln w="12700" cap="flat" cmpd="sng" algn="ctr">
              <a:solidFill>
                <a:schemeClr val="tx1"/>
              </a:solidFill>
              <a:prstDash val="solid"/>
            </a:ln>
            <a:effectLst/>
          </p:spPr>
          <p:txBody>
            <a:bodyPr rtlCol="0" anchor="ctr"/>
            <a:lstStyle/>
            <a:p>
              <a:pPr algn="ctr" defTabSz="1151890">
                <a:buClrTx/>
                <a:defRPr/>
              </a:pPr>
              <a:endParaRPr lang="en-US" sz="2400">
                <a:solidFill>
                  <a:srgbClr val="FFD7C9"/>
                </a:solidFill>
                <a:latin typeface="+mj-lt"/>
                <a:ea typeface="+mn-ea"/>
              </a:endParaRPr>
            </a:p>
          </p:txBody>
        </p:sp>
        <p:sp>
          <p:nvSpPr>
            <p:cNvPr id="6" name="Rectangle 5"/>
            <p:cNvSpPr/>
            <p:nvPr/>
          </p:nvSpPr>
          <p:spPr>
            <a:xfrm>
              <a:off x="5898445" y="2170550"/>
              <a:ext cx="4497865" cy="1682384"/>
            </a:xfrm>
            <a:prstGeom prst="rect">
              <a:avLst/>
            </a:prstGeom>
          </p:spPr>
          <p:txBody>
            <a:bodyPr wrap="square">
              <a:spAutoFit/>
            </a:bodyPr>
            <a:lstStyle/>
            <a:p>
              <a:pPr lvl="0" algn="just">
                <a:lnSpc>
                  <a:spcPct val="150000"/>
                </a:lnSpc>
                <a:buClrTx/>
                <a:defRPr/>
              </a:pPr>
              <a:r>
                <a:rPr lang="en-US" sz="2400" dirty="0" err="1">
                  <a:solidFill>
                    <a:sysClr val="windowText" lastClr="000000"/>
                  </a:solidFill>
                  <a:latin typeface="+mj-lt"/>
                  <a:ea typeface="+mn-ea"/>
                </a:rPr>
                <a:t>Cả</a:t>
              </a:r>
              <a:r>
                <a:rPr lang="en-US" sz="2400" dirty="0">
                  <a:solidFill>
                    <a:sysClr val="windowText" lastClr="000000"/>
                  </a:solidFill>
                  <a:latin typeface="+mj-lt"/>
                  <a:ea typeface="+mn-ea"/>
                </a:rPr>
                <a:t> </a:t>
              </a:r>
              <a:r>
                <a:rPr lang="en-US" sz="2400" dirty="0" err="1">
                  <a:solidFill>
                    <a:sysClr val="windowText" lastClr="000000"/>
                  </a:solidFill>
                  <a:latin typeface="+mj-lt"/>
                  <a:ea typeface="+mn-ea"/>
                </a:rPr>
                <a:t>lớp</a:t>
              </a:r>
              <a:r>
                <a:rPr lang="en-US" sz="2400" dirty="0">
                  <a:solidFill>
                    <a:sysClr val="windowText" lastClr="000000"/>
                  </a:solidFill>
                  <a:latin typeface="+mj-lt"/>
                  <a:ea typeface="+mn-ea"/>
                </a:rPr>
                <a:t> </a:t>
              </a:r>
              <a:r>
                <a:rPr lang="vi-VN" sz="2400" dirty="0">
                  <a:solidFill>
                    <a:sysClr val="windowText" lastClr="000000"/>
                  </a:solidFill>
                  <a:latin typeface="+mj-lt"/>
                  <a:ea typeface="+mn-ea"/>
                </a:rPr>
                <a:t>luyện đọc và thi đọc diễn cảm theo trình tự sau: </a:t>
              </a:r>
              <a:r>
                <a:rPr lang="vi-VN" sz="2400" b="1" dirty="0">
                  <a:solidFill>
                    <a:schemeClr val="tx1"/>
                  </a:solidFill>
                  <a:latin typeface="+mj-lt"/>
                  <a:ea typeface="+mn-ea"/>
                </a:rPr>
                <a:t>Mỗi </a:t>
              </a:r>
              <a:r>
                <a:rPr lang="en-US" sz="2400" b="1" dirty="0" err="1">
                  <a:solidFill>
                    <a:schemeClr val="tx1"/>
                  </a:solidFill>
                  <a:latin typeface="+mj-lt"/>
                  <a:ea typeface="+mn-ea"/>
                </a:rPr>
                <a:t>bạn</a:t>
              </a:r>
              <a:r>
                <a:rPr lang="en-US" sz="2400" b="1" dirty="0">
                  <a:solidFill>
                    <a:schemeClr val="tx1"/>
                  </a:solidFill>
                  <a:latin typeface="+mj-lt"/>
                  <a:ea typeface="+mn-ea"/>
                </a:rPr>
                <a:t> </a:t>
              </a:r>
              <a:r>
                <a:rPr lang="vi-VN" sz="2400" b="1" dirty="0">
                  <a:solidFill>
                    <a:schemeClr val="tx1"/>
                  </a:solidFill>
                  <a:latin typeface="+mj-lt"/>
                  <a:ea typeface="+mn-ea"/>
                </a:rPr>
                <a:t>đọc một đoạn thơ.</a:t>
              </a:r>
              <a:endParaRPr lang="en-US" sz="2400" b="1" dirty="0">
                <a:solidFill>
                  <a:schemeClr val="tx1"/>
                </a:solidFill>
                <a:latin typeface="+mj-lt"/>
                <a:ea typeface="+mn-ea"/>
              </a:endParaRPr>
            </a:p>
          </p:txBody>
        </p:sp>
      </p:grpSp>
      <p:sp>
        <p:nvSpPr>
          <p:cNvPr id="9" name="Freeform 7"/>
          <p:cNvSpPr/>
          <p:nvPr/>
        </p:nvSpPr>
        <p:spPr>
          <a:xfrm>
            <a:off x="1104279" y="1928813"/>
            <a:ext cx="4198472" cy="7801215"/>
          </a:xfrm>
          <a:custGeom>
            <a:avLst/>
            <a:gdLst/>
            <a:ahLst/>
            <a:cxnLst/>
            <a:rect l="l" t="t" r="r" b="b"/>
            <a:pathLst>
              <a:path w="6746615" h="12535941">
                <a:moveTo>
                  <a:pt x="0" y="0"/>
                </a:moveTo>
                <a:lnTo>
                  <a:pt x="6746615" y="0"/>
                </a:lnTo>
                <a:lnTo>
                  <a:pt x="6746615" y="12535941"/>
                </a:lnTo>
                <a:lnTo>
                  <a:pt x="0" y="125359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7185" y="2073910"/>
            <a:ext cx="5485765" cy="4405849"/>
            <a:chOff x="-146879" y="1297749"/>
            <a:chExt cx="3886201" cy="3496777"/>
          </a:xfrm>
        </p:grpSpPr>
        <p:grpSp>
          <p:nvGrpSpPr>
            <p:cNvPr id="3" name="Group 2"/>
            <p:cNvGrpSpPr/>
            <p:nvPr/>
          </p:nvGrpSpPr>
          <p:grpSpPr>
            <a:xfrm>
              <a:off x="-146879" y="1680029"/>
              <a:ext cx="3886201" cy="3114497"/>
              <a:chOff x="-197679" y="1897744"/>
              <a:chExt cx="3886201" cy="3114497"/>
            </a:xfrm>
          </p:grpSpPr>
          <p:sp>
            <p:nvSpPr>
              <p:cNvPr id="5" name="Rectangle: Rounded Corners 29"/>
              <p:cNvSpPr/>
              <p:nvPr/>
            </p:nvSpPr>
            <p:spPr>
              <a:xfrm>
                <a:off x="-197679" y="1897744"/>
                <a:ext cx="3886201" cy="2578090"/>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1151890">
                  <a:buClrTx/>
                  <a:defRPr/>
                </a:pPr>
                <a:endParaRPr lang="en-US" sz="2400">
                  <a:solidFill>
                    <a:srgbClr val="FFF2CC"/>
                  </a:solidFill>
                  <a:latin typeface="+mj-lt"/>
                  <a:ea typeface="+mn-ea"/>
                </a:endParaRPr>
              </a:p>
            </p:txBody>
          </p:sp>
          <p:sp>
            <p:nvSpPr>
              <p:cNvPr id="6" name="TextBox 5"/>
              <p:cNvSpPr txBox="1"/>
              <p:nvPr/>
            </p:nvSpPr>
            <p:spPr>
              <a:xfrm>
                <a:off x="115988" y="2301844"/>
                <a:ext cx="3258863" cy="2710397"/>
              </a:xfrm>
              <a:prstGeom prst="rect">
                <a:avLst/>
              </a:prstGeom>
              <a:noFill/>
            </p:spPr>
            <p:txBody>
              <a:bodyPr wrap="square">
                <a:spAutoFit/>
              </a:bodyPr>
              <a:lstStyle/>
              <a:p>
                <a:pPr algn="just" defTabSz="1151890">
                  <a:lnSpc>
                    <a:spcPct val="150000"/>
                  </a:lnSpc>
                  <a:buClrTx/>
                  <a:defRPr/>
                </a:pPr>
                <a:r>
                  <a:rPr lang="vi-VN" sz="2400" dirty="0">
                    <a:solidFill>
                      <a:sysClr val="windowText" lastClr="000000"/>
                    </a:solidFill>
                    <a:latin typeface="+mj-lt"/>
                    <a:ea typeface="+mn-ea"/>
                  </a:rPr>
                  <a:t>Con</a:t>
                </a:r>
                <a:r>
                  <a:rPr lang="vi-VN" sz="2400" dirty="0">
                    <a:solidFill>
                      <a:srgbClr val="C00000"/>
                    </a:solidFill>
                    <a:latin typeface="+mj-lt"/>
                    <a:ea typeface="+mn-ea"/>
                  </a:rPr>
                  <a:t>/</a:t>
                </a:r>
                <a:r>
                  <a:rPr lang="vi-VN" sz="2400" dirty="0">
                    <a:solidFill>
                      <a:sysClr val="windowText" lastClr="000000"/>
                    </a:solidFill>
                    <a:latin typeface="+mj-lt"/>
                    <a:ea typeface="+mn-ea"/>
                  </a:rPr>
                  <a:t> vừa ở lớp về</a:t>
                </a:r>
                <a:r>
                  <a:rPr lang="vi-VN" sz="2400" dirty="0">
                    <a:solidFill>
                      <a:srgbClr val="C00000"/>
                    </a:solidFill>
                    <a:latin typeface="+mj-lt"/>
                    <a:ea typeface="+mn-ea"/>
                  </a:rPr>
                  <a:t>/</a:t>
                </a:r>
                <a:endParaRPr lang="vi-VN" sz="2400" dirty="0">
                  <a:solidFill>
                    <a:srgbClr val="C00000"/>
                  </a:solidFill>
                  <a:latin typeface="+mj-lt"/>
                  <a:ea typeface="+mn-ea"/>
                </a:endParaRPr>
              </a:p>
              <a:p>
                <a:pPr algn="just" defTabSz="1151890">
                  <a:lnSpc>
                    <a:spcPct val="150000"/>
                  </a:lnSpc>
                  <a:buClrTx/>
                  <a:defRPr/>
                </a:pPr>
                <a:r>
                  <a:rPr lang="vi-VN" sz="2400" dirty="0">
                    <a:solidFill>
                      <a:sysClr val="windowText" lastClr="000000"/>
                    </a:solidFill>
                    <a:latin typeface="+mj-lt"/>
                    <a:ea typeface="+mn-ea"/>
                  </a:rPr>
                  <a:t>Sà ngay</a:t>
                </a:r>
                <a:r>
                  <a:rPr lang="vi-VN" sz="2400" dirty="0">
                    <a:solidFill>
                      <a:srgbClr val="C00000"/>
                    </a:solidFill>
                    <a:latin typeface="+mj-lt"/>
                    <a:ea typeface="+mn-ea"/>
                  </a:rPr>
                  <a:t>/</a:t>
                </a:r>
                <a:r>
                  <a:rPr lang="vi-VN" sz="2400" dirty="0">
                    <a:solidFill>
                      <a:sysClr val="windowText" lastClr="000000"/>
                    </a:solidFill>
                    <a:latin typeface="+mj-lt"/>
                    <a:ea typeface="+mn-ea"/>
                  </a:rPr>
                  <a:t> vào luống đất</a:t>
                </a:r>
                <a:r>
                  <a:rPr lang="vi-VN" sz="2400" dirty="0">
                    <a:solidFill>
                      <a:srgbClr val="C00000"/>
                    </a:solidFill>
                    <a:latin typeface="+mj-lt"/>
                    <a:ea typeface="+mn-ea"/>
                  </a:rPr>
                  <a:t>//</a:t>
                </a:r>
                <a:endParaRPr lang="vi-VN" sz="2400" dirty="0">
                  <a:solidFill>
                    <a:srgbClr val="C00000"/>
                  </a:solidFill>
                  <a:latin typeface="+mj-lt"/>
                  <a:ea typeface="+mn-ea"/>
                </a:endParaRPr>
              </a:p>
              <a:p>
                <a:pPr algn="just" defTabSz="1151890">
                  <a:lnSpc>
                    <a:spcPct val="150000"/>
                  </a:lnSpc>
                  <a:buClrTx/>
                  <a:defRPr/>
                </a:pPr>
                <a:r>
                  <a:rPr lang="vi-VN" sz="2400" dirty="0">
                    <a:solidFill>
                      <a:sysClr val="windowText" lastClr="000000"/>
                    </a:solidFill>
                    <a:latin typeface="+mj-lt"/>
                    <a:ea typeface="+mn-ea"/>
                  </a:rPr>
                  <a:t>Bố cười</a:t>
                </a:r>
                <a:r>
                  <a:rPr lang="vi-VN" sz="2400" dirty="0">
                    <a:solidFill>
                      <a:srgbClr val="C00000"/>
                    </a:solidFill>
                    <a:latin typeface="+mj-lt"/>
                    <a:ea typeface="+mn-ea"/>
                  </a:rPr>
                  <a:t>/</a:t>
                </a:r>
                <a:r>
                  <a:rPr lang="vi-VN" sz="2400" dirty="0">
                    <a:solidFill>
                      <a:sysClr val="windowText" lastClr="000000"/>
                    </a:solidFill>
                    <a:latin typeface="+mj-lt"/>
                    <a:ea typeface="+mn-ea"/>
                  </a:rPr>
                  <a:t> hỏi gieo gì</a:t>
                </a:r>
                <a:r>
                  <a:rPr lang="vi-VN" sz="2400" dirty="0">
                    <a:solidFill>
                      <a:srgbClr val="C00000"/>
                    </a:solidFill>
                    <a:latin typeface="+mj-lt"/>
                    <a:ea typeface="+mn-ea"/>
                  </a:rPr>
                  <a:t>/</a:t>
                </a:r>
                <a:endParaRPr lang="vi-VN" sz="2400" dirty="0">
                  <a:solidFill>
                    <a:srgbClr val="C00000"/>
                  </a:solidFill>
                  <a:latin typeface="+mj-lt"/>
                  <a:ea typeface="+mn-ea"/>
                </a:endParaRPr>
              </a:p>
              <a:p>
                <a:pPr algn="just" defTabSz="1151890">
                  <a:lnSpc>
                    <a:spcPct val="150000"/>
                  </a:lnSpc>
                  <a:buClrTx/>
                  <a:defRPr/>
                </a:pPr>
                <a:r>
                  <a:rPr lang="vi-VN" sz="2400" dirty="0">
                    <a:solidFill>
                      <a:sysClr val="windowText" lastClr="000000"/>
                    </a:solidFill>
                    <a:latin typeface="+mj-lt"/>
                    <a:ea typeface="+mn-ea"/>
                  </a:rPr>
                  <a:t>Con khum tay</a:t>
                </a:r>
                <a:r>
                  <a:rPr lang="vi-VN" sz="2400" dirty="0">
                    <a:solidFill>
                      <a:srgbClr val="C00000"/>
                    </a:solidFill>
                    <a:latin typeface="+mj-lt"/>
                    <a:ea typeface="+mn-ea"/>
                  </a:rPr>
                  <a:t>/</a:t>
                </a:r>
                <a:r>
                  <a:rPr lang="vi-VN" sz="2400" dirty="0">
                    <a:solidFill>
                      <a:sysClr val="windowText" lastClr="000000"/>
                    </a:solidFill>
                    <a:latin typeface="+mj-lt"/>
                    <a:ea typeface="+mn-ea"/>
                  </a:rPr>
                  <a:t> bí mật</a:t>
                </a:r>
                <a:r>
                  <a:rPr lang="en-US" sz="2400" dirty="0">
                    <a:solidFill>
                      <a:sysClr val="windowText" lastClr="000000"/>
                    </a:solidFill>
                    <a:latin typeface="+mj-lt"/>
                    <a:ea typeface="+mn-ea"/>
                  </a:rPr>
                  <a:t>…</a:t>
                </a:r>
                <a:r>
                  <a:rPr lang="vi-VN" sz="2400" dirty="0">
                    <a:solidFill>
                      <a:srgbClr val="C00000"/>
                    </a:solidFill>
                    <a:latin typeface="+mj-lt"/>
                    <a:ea typeface="+mn-ea"/>
                  </a:rPr>
                  <a:t>//</a:t>
                </a:r>
                <a:endParaRPr lang="vi-VN" sz="2400" dirty="0">
                  <a:solidFill>
                    <a:sysClr val="windowText" lastClr="000000"/>
                  </a:solidFill>
                  <a:latin typeface="+mj-lt"/>
                  <a:ea typeface="+mn-ea"/>
                </a:endParaRPr>
              </a:p>
            </p:txBody>
          </p:sp>
        </p:grpSp>
        <p:pic>
          <p:nvPicPr>
            <p:cNvPr id="4" name="Picture 3"/>
            <p:cNvPicPr>
              <a:picLocks noChangeAspect="1"/>
            </p:cNvPicPr>
            <p:nvPr/>
          </p:nvPicPr>
          <p:blipFill>
            <a:blip r:embed="rId2"/>
            <a:stretch>
              <a:fillRect/>
            </a:stretch>
          </p:blipFill>
          <p:spPr>
            <a:xfrm>
              <a:off x="1250011" y="1297749"/>
              <a:ext cx="997576" cy="730330"/>
            </a:xfrm>
            <a:prstGeom prst="rect">
              <a:avLst/>
            </a:prstGeom>
          </p:spPr>
        </p:pic>
      </p:grpSp>
      <p:grpSp>
        <p:nvGrpSpPr>
          <p:cNvPr id="9" name="Group 8"/>
          <p:cNvGrpSpPr/>
          <p:nvPr/>
        </p:nvGrpSpPr>
        <p:grpSpPr>
          <a:xfrm>
            <a:off x="6228027" y="2144349"/>
            <a:ext cx="5569585" cy="3809053"/>
            <a:chOff x="-23442" y="949449"/>
            <a:chExt cx="4420739" cy="3023354"/>
          </a:xfrm>
        </p:grpSpPr>
        <p:grpSp>
          <p:nvGrpSpPr>
            <p:cNvPr id="10" name="Group 9"/>
            <p:cNvGrpSpPr/>
            <p:nvPr/>
          </p:nvGrpSpPr>
          <p:grpSpPr>
            <a:xfrm>
              <a:off x="-23442" y="1333767"/>
              <a:ext cx="4420739" cy="2639036"/>
              <a:chOff x="-74242" y="1551482"/>
              <a:chExt cx="4420739" cy="2639036"/>
            </a:xfrm>
          </p:grpSpPr>
          <p:sp>
            <p:nvSpPr>
              <p:cNvPr id="12" name="Rectangle: Rounded Corners 36"/>
              <p:cNvSpPr/>
              <p:nvPr/>
            </p:nvSpPr>
            <p:spPr>
              <a:xfrm>
                <a:off x="-74242" y="1551482"/>
                <a:ext cx="3886201" cy="2578090"/>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1151890">
                  <a:buClrTx/>
                  <a:defRPr/>
                </a:pPr>
                <a:endParaRPr lang="en-US" sz="2400">
                  <a:solidFill>
                    <a:srgbClr val="FFF2CC"/>
                  </a:solidFill>
                  <a:latin typeface="+mj-lt"/>
                  <a:ea typeface="+mn-ea"/>
                </a:endParaRPr>
              </a:p>
            </p:txBody>
          </p:sp>
          <p:sp>
            <p:nvSpPr>
              <p:cNvPr id="13" name="TextBox 12"/>
              <p:cNvSpPr txBox="1"/>
              <p:nvPr/>
            </p:nvSpPr>
            <p:spPr>
              <a:xfrm>
                <a:off x="208512" y="2359422"/>
                <a:ext cx="4137985" cy="1831096"/>
              </a:xfrm>
              <a:prstGeom prst="rect">
                <a:avLst/>
              </a:prstGeom>
              <a:noFill/>
            </p:spPr>
            <p:txBody>
              <a:bodyPr wrap="square">
                <a:spAutoFit/>
              </a:bodyPr>
              <a:lstStyle/>
              <a:p>
                <a:pPr algn="just" defTabSz="1151890">
                  <a:lnSpc>
                    <a:spcPct val="150000"/>
                  </a:lnSpc>
                  <a:buClrTx/>
                  <a:defRPr/>
                </a:pPr>
                <a:r>
                  <a:rPr lang="vi-VN" sz="2400" dirty="0">
                    <a:solidFill>
                      <a:sysClr val="windowText" lastClr="000000"/>
                    </a:solidFill>
                    <a:latin typeface="+mj-lt"/>
                    <a:ea typeface="+mn-ea"/>
                  </a:rPr>
                  <a:t>Bắt chước cô</a:t>
                </a:r>
                <a:r>
                  <a:rPr lang="vi-VN" sz="2400" dirty="0">
                    <a:solidFill>
                      <a:srgbClr val="C00000"/>
                    </a:solidFill>
                    <a:latin typeface="+mj-lt"/>
                    <a:ea typeface="+mn-ea"/>
                  </a:rPr>
                  <a:t>/</a:t>
                </a:r>
                <a:r>
                  <a:rPr lang="vi-VN" sz="2400" dirty="0">
                    <a:solidFill>
                      <a:sysClr val="windowText" lastClr="000000"/>
                    </a:solidFill>
                    <a:latin typeface="+mj-lt"/>
                    <a:ea typeface="+mn-ea"/>
                  </a:rPr>
                  <a:t> làm đất</a:t>
                </a:r>
                <a:r>
                  <a:rPr lang="vi-VN" sz="2400" dirty="0">
                    <a:solidFill>
                      <a:srgbClr val="C00000"/>
                    </a:solidFill>
                    <a:latin typeface="+mj-lt"/>
                    <a:ea typeface="+mn-ea"/>
                  </a:rPr>
                  <a:t>/</a:t>
                </a:r>
                <a:endParaRPr lang="vi-VN" sz="2400" dirty="0">
                  <a:solidFill>
                    <a:srgbClr val="C00000"/>
                  </a:solidFill>
                  <a:latin typeface="+mj-lt"/>
                  <a:ea typeface="+mn-ea"/>
                </a:endParaRPr>
              </a:p>
              <a:p>
                <a:pPr algn="just" defTabSz="1151890">
                  <a:lnSpc>
                    <a:spcPct val="150000"/>
                  </a:lnSpc>
                  <a:buClrTx/>
                  <a:defRPr/>
                </a:pPr>
                <a:r>
                  <a:rPr lang="vi-VN" sz="2400" dirty="0">
                    <a:solidFill>
                      <a:sysClr val="windowText" lastClr="000000"/>
                    </a:solidFill>
                    <a:latin typeface="+mj-lt"/>
                    <a:ea typeface="+mn-ea"/>
                  </a:rPr>
                  <a:t>Con cuốc,</a:t>
                </a:r>
                <a:r>
                  <a:rPr lang="vi-VN" sz="2400" dirty="0">
                    <a:solidFill>
                      <a:srgbClr val="C00000"/>
                    </a:solidFill>
                    <a:latin typeface="+mj-lt"/>
                    <a:ea typeface="+mn-ea"/>
                  </a:rPr>
                  <a:t>/</a:t>
                </a:r>
                <a:r>
                  <a:rPr lang="vi-VN" sz="2400" dirty="0">
                    <a:solidFill>
                      <a:sysClr val="windowText" lastClr="000000"/>
                    </a:solidFill>
                    <a:latin typeface="+mj-lt"/>
                    <a:ea typeface="+mn-ea"/>
                  </a:rPr>
                  <a:t> cào,</a:t>
                </a:r>
                <a:r>
                  <a:rPr lang="vi-VN" sz="2400" dirty="0">
                    <a:solidFill>
                      <a:srgbClr val="C00000"/>
                    </a:solidFill>
                    <a:latin typeface="+mj-lt"/>
                    <a:ea typeface="+mn-ea"/>
                  </a:rPr>
                  <a:t>/</a:t>
                </a:r>
                <a:r>
                  <a:rPr lang="vi-VN" sz="2400" dirty="0">
                    <a:solidFill>
                      <a:sysClr val="windowText" lastClr="000000"/>
                    </a:solidFill>
                    <a:latin typeface="+mj-lt"/>
                    <a:ea typeface="+mn-ea"/>
                  </a:rPr>
                  <a:t> xáo tơi</a:t>
                </a:r>
                <a:r>
                  <a:rPr lang="en-US" sz="2400" dirty="0">
                    <a:solidFill>
                      <a:srgbClr val="C00000"/>
                    </a:solidFill>
                    <a:latin typeface="+mj-lt"/>
                    <a:ea typeface="+mn-ea"/>
                  </a:rPr>
                  <a:t>/</a:t>
                </a:r>
                <a:endParaRPr lang="vi-VN" sz="2400" dirty="0">
                  <a:solidFill>
                    <a:srgbClr val="C00000"/>
                  </a:solidFill>
                  <a:latin typeface="+mj-lt"/>
                  <a:ea typeface="+mn-ea"/>
                </a:endParaRPr>
              </a:p>
              <a:p>
                <a:pPr algn="just" defTabSz="1151890">
                  <a:lnSpc>
                    <a:spcPct val="150000"/>
                  </a:lnSpc>
                  <a:buClrTx/>
                  <a:defRPr/>
                </a:pPr>
                <a:r>
                  <a:rPr lang="vi-VN" sz="2400" dirty="0">
                    <a:solidFill>
                      <a:sysClr val="windowText" lastClr="000000"/>
                    </a:solidFill>
                    <a:latin typeface="+mj-lt"/>
                    <a:ea typeface="+mn-ea"/>
                  </a:rPr>
                  <a:t>Tay nhỏ</a:t>
                </a:r>
                <a:r>
                  <a:rPr lang="vi-VN" sz="2400" dirty="0">
                    <a:solidFill>
                      <a:srgbClr val="C00000"/>
                    </a:solidFill>
                    <a:latin typeface="+mj-lt"/>
                    <a:ea typeface="+mn-ea"/>
                  </a:rPr>
                  <a:t>/</a:t>
                </a:r>
                <a:r>
                  <a:rPr lang="vi-VN" sz="2400" dirty="0">
                    <a:solidFill>
                      <a:sysClr val="windowText" lastClr="000000"/>
                    </a:solidFill>
                    <a:latin typeface="+mj-lt"/>
                    <a:ea typeface="+mn-ea"/>
                  </a:rPr>
                  <a:t> vun ủ hạt</a:t>
                </a:r>
                <a:r>
                  <a:rPr lang="vi-VN" sz="2400" dirty="0">
                    <a:solidFill>
                      <a:srgbClr val="C00000"/>
                    </a:solidFill>
                    <a:latin typeface="+mj-lt"/>
                    <a:ea typeface="+mn-ea"/>
                  </a:rPr>
                  <a:t>/</a:t>
                </a:r>
                <a:endParaRPr lang="vi-VN" sz="2400" dirty="0">
                  <a:solidFill>
                    <a:srgbClr val="C00000"/>
                  </a:solidFill>
                  <a:latin typeface="+mj-lt"/>
                  <a:ea typeface="+mn-ea"/>
                </a:endParaRPr>
              </a:p>
              <a:p>
                <a:pPr algn="just" defTabSz="1151890">
                  <a:lnSpc>
                    <a:spcPct val="150000"/>
                  </a:lnSpc>
                  <a:buClrTx/>
                  <a:defRPr/>
                </a:pPr>
                <a:r>
                  <a:rPr lang="vi-VN" sz="2400" dirty="0">
                    <a:solidFill>
                      <a:sysClr val="windowText" lastClr="000000"/>
                    </a:solidFill>
                    <a:latin typeface="+mj-lt"/>
                    <a:ea typeface="+mn-ea"/>
                  </a:rPr>
                  <a:t>Đất mịn</a:t>
                </a:r>
                <a:r>
                  <a:rPr lang="vi-VN" sz="2400" dirty="0">
                    <a:solidFill>
                      <a:srgbClr val="C00000"/>
                    </a:solidFill>
                    <a:latin typeface="+mj-lt"/>
                    <a:ea typeface="+mn-ea"/>
                  </a:rPr>
                  <a:t>/</a:t>
                </a:r>
                <a:r>
                  <a:rPr lang="vi-VN" sz="2400" dirty="0">
                    <a:solidFill>
                      <a:sysClr val="windowText" lastClr="000000"/>
                    </a:solidFill>
                    <a:latin typeface="+mj-lt"/>
                    <a:ea typeface="+mn-ea"/>
                  </a:rPr>
                  <a:t> vồng mâm xôi.</a:t>
                </a:r>
                <a:r>
                  <a:rPr lang="vi-VN" sz="2400" dirty="0">
                    <a:solidFill>
                      <a:srgbClr val="C00000"/>
                    </a:solidFill>
                    <a:latin typeface="+mj-lt"/>
                    <a:ea typeface="+mn-ea"/>
                  </a:rPr>
                  <a:t>//</a:t>
                </a:r>
                <a:endParaRPr lang="vi-VN" sz="2400" dirty="0">
                  <a:solidFill>
                    <a:srgbClr val="C00000"/>
                  </a:solidFill>
                  <a:latin typeface="+mj-lt"/>
                  <a:ea typeface="+mn-ea"/>
                </a:endParaRPr>
              </a:p>
            </p:txBody>
          </p:sp>
        </p:grpSp>
        <p:pic>
          <p:nvPicPr>
            <p:cNvPr id="11" name="Picture 10"/>
            <p:cNvPicPr>
              <a:picLocks noChangeAspect="1"/>
            </p:cNvPicPr>
            <p:nvPr/>
          </p:nvPicPr>
          <p:blipFill>
            <a:blip r:embed="rId2"/>
            <a:stretch>
              <a:fillRect/>
            </a:stretch>
          </p:blipFill>
          <p:spPr>
            <a:xfrm>
              <a:off x="1468293" y="949449"/>
              <a:ext cx="997576" cy="73032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619855" y="3014224"/>
            <a:ext cx="2952289" cy="1633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34"/>
          <p:cNvSpPr/>
          <p:nvPr/>
        </p:nvSpPr>
        <p:spPr>
          <a:xfrm>
            <a:off x="2783908" y="1763090"/>
            <a:ext cx="6624179" cy="775065"/>
          </a:xfrm>
          <a:prstGeom prst="roundRect">
            <a:avLst/>
          </a:prstGeom>
          <a:solidFill>
            <a:schemeClr val="accent4">
              <a:lumMod val="40000"/>
              <a:lumOff val="6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1. Trò chơi ô chữ “Tìm từ bí ẩn”</a:t>
            </a:r>
            <a:endParaRPr lang="en-US" sz="2200" b="1" dirty="0">
              <a:solidFill>
                <a:schemeClr val="tx1"/>
              </a:solidFill>
              <a:latin typeface="+mj-lt"/>
              <a:cs typeface="Arial" panose="020B0604020202020204" pitchFamily="34" charset="0"/>
            </a:endParaRPr>
          </a:p>
        </p:txBody>
      </p:sp>
      <p:sp>
        <p:nvSpPr>
          <p:cNvPr id="3" name="TextBox 2"/>
          <p:cNvSpPr txBox="1"/>
          <p:nvPr/>
        </p:nvSpPr>
        <p:spPr>
          <a:xfrm>
            <a:off x="45115" y="2640529"/>
            <a:ext cx="12101767" cy="1036117"/>
          </a:xfrm>
          <a:prstGeom prst="rect">
            <a:avLst/>
          </a:prstGeom>
          <a:noFill/>
        </p:spPr>
        <p:txBody>
          <a:bodyPr wrap="square" rtlCol="0">
            <a:spAutoFit/>
          </a:bodyPr>
          <a:lstStyle/>
          <a:p>
            <a:pPr algn="ctr">
              <a:lnSpc>
                <a:spcPct val="150000"/>
              </a:lnSpc>
            </a:pPr>
            <a:r>
              <a:rPr lang="en-US" sz="2200" b="1" dirty="0" err="1">
                <a:solidFill>
                  <a:schemeClr val="tx1"/>
                </a:solidFill>
                <a:latin typeface="+mj-lt"/>
              </a:rPr>
              <a:t>Yêu</a:t>
            </a:r>
            <a:r>
              <a:rPr lang="en-US" sz="2200" b="1" dirty="0">
                <a:solidFill>
                  <a:schemeClr val="tx1"/>
                </a:solidFill>
                <a:latin typeface="+mj-lt"/>
              </a:rPr>
              <a:t> </a:t>
            </a:r>
            <a:r>
              <a:rPr lang="en-US" sz="2200" b="1" dirty="0" err="1">
                <a:solidFill>
                  <a:schemeClr val="tx1"/>
                </a:solidFill>
                <a:latin typeface="+mj-lt"/>
              </a:rPr>
              <a:t>cầu</a:t>
            </a:r>
            <a:r>
              <a:rPr lang="en-US" sz="2200" b="1" dirty="0">
                <a:solidFill>
                  <a:schemeClr val="tx1"/>
                </a:solidFill>
                <a:latin typeface="+mj-lt"/>
              </a:rPr>
              <a:t>: </a:t>
            </a:r>
            <a:r>
              <a:rPr lang="vi-VN" sz="2200" dirty="0">
                <a:solidFill>
                  <a:schemeClr val="tx1"/>
                </a:solidFill>
                <a:latin typeface="+mj-lt"/>
              </a:rPr>
              <a:t>Chọn chữ cái H hoặc C thay vào vị trí mỗi bông hoa trong bảng dưới đây để tìm một từ bí ẩn xuất hiện ở tất cả các hàng ngang, dọc, chéo theo chiều mũi tên</a:t>
            </a:r>
            <a:r>
              <a:rPr lang="en-US" sz="2200" dirty="0">
                <a:solidFill>
                  <a:schemeClr val="tx1"/>
                </a:solidFill>
                <a:latin typeface="+mj-lt"/>
              </a:rPr>
              <a:t>.</a:t>
            </a:r>
            <a:endParaRPr lang="en-US" sz="2200" dirty="0">
              <a:solidFill>
                <a:schemeClr val="tx1"/>
              </a:solidFill>
              <a:latin typeface="+mj-lt"/>
            </a:endParaRPr>
          </a:p>
        </p:txBody>
      </p:sp>
      <p:pic>
        <p:nvPicPr>
          <p:cNvPr id="5" name="Picture 4" descr="A screenshot of a game&#10;&#10;Description automatically generated"/>
          <p:cNvPicPr>
            <a:picLocks noChangeAspect="1"/>
          </p:cNvPicPr>
          <p:nvPr/>
        </p:nvPicPr>
        <p:blipFill rotWithShape="1">
          <a:blip r:embed="rId2"/>
          <a:srcRect l="13407" t="48772" r="10277" b="9307"/>
          <a:stretch>
            <a:fillRect/>
          </a:stretch>
        </p:blipFill>
        <p:spPr>
          <a:xfrm>
            <a:off x="3026811" y="3881393"/>
            <a:ext cx="6138377" cy="267082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6" name="TextBox 5"/>
          <p:cNvSpPr txBox="1"/>
          <p:nvPr/>
        </p:nvSpPr>
        <p:spPr>
          <a:xfrm>
            <a:off x="1414104" y="921900"/>
            <a:ext cx="9363792" cy="1856342"/>
          </a:xfrm>
          <a:prstGeom prst="rect">
            <a:avLst/>
          </a:prstGeom>
        </p:spPr>
        <p:txBody>
          <a:bodyPr wrap="square" lIns="0" tIns="0" rIns="0" bIns="0" rtlCol="0" anchor="t">
            <a:spAutoFit/>
          </a:bodyPr>
          <a:lstStyle/>
          <a:p>
            <a:pPr algn="ctr" defTabSz="1151890">
              <a:lnSpc>
                <a:spcPct val="150000"/>
              </a:lnSpc>
              <a:defRPr/>
            </a:pPr>
            <a:r>
              <a:rPr lang="en-US" sz="4300" b="1" spc="-101">
                <a:solidFill>
                  <a:srgbClr val="453F7D"/>
                </a:solidFill>
                <a:latin typeface="+mj-lt"/>
                <a:cs typeface="Arial" panose="020B0604020202020204" pitchFamily="34" charset="0"/>
              </a:rPr>
              <a:t>TRÒ CHƠI</a:t>
            </a:r>
            <a:endParaRPr lang="en-US" sz="4300" b="1" spc="-101">
              <a:solidFill>
                <a:srgbClr val="453F7D"/>
              </a:solidFill>
              <a:latin typeface="+mj-lt"/>
              <a:cs typeface="Arial" panose="020B0604020202020204" pitchFamily="34" charset="0"/>
            </a:endParaRPr>
          </a:p>
          <a:p>
            <a:pPr algn="ctr" defTabSz="1151890">
              <a:lnSpc>
                <a:spcPct val="150000"/>
              </a:lnSpc>
              <a:defRPr/>
            </a:pPr>
            <a:r>
              <a:rPr lang="en-US" sz="4300" b="1" spc="-101">
                <a:solidFill>
                  <a:srgbClr val="C00000"/>
                </a:solidFill>
                <a:latin typeface="+mj-lt"/>
                <a:cs typeface="Arial" panose="020B0604020202020204" pitchFamily="34" charset="0"/>
              </a:rPr>
              <a:t>THU HOẠCH CAM</a:t>
            </a:r>
            <a:endParaRPr lang="en-US" sz="4300" b="1" spc="-101" dirty="0">
              <a:solidFill>
                <a:srgbClr val="C00000"/>
              </a:solidFill>
              <a:latin typeface="+mj-lt"/>
              <a:cs typeface="Arial" panose="020B0604020202020204" pitchFamily="34" charset="0"/>
            </a:endParaRPr>
          </a:p>
        </p:txBody>
      </p:sp>
      <p:sp>
        <p:nvSpPr>
          <p:cNvPr id="7" name="Freeform 6"/>
          <p:cNvSpPr>
            <a:spLocks noChangeAspect="1"/>
          </p:cNvSpPr>
          <p:nvPr/>
        </p:nvSpPr>
        <p:spPr>
          <a:xfrm>
            <a:off x="1081166" y="2743516"/>
            <a:ext cx="3507284" cy="3920578"/>
          </a:xfrm>
          <a:custGeom>
            <a:avLst/>
            <a:gdLst/>
            <a:ahLst/>
            <a:cxnLst/>
            <a:rect l="l" t="t" r="r" b="b"/>
            <a:pathLst>
              <a:path w="2848205" h="3183834">
                <a:moveTo>
                  <a:pt x="0" y="0"/>
                </a:moveTo>
                <a:lnTo>
                  <a:pt x="2848205" y="0"/>
                </a:lnTo>
                <a:lnTo>
                  <a:pt x="2848205" y="3183834"/>
                </a:lnTo>
                <a:lnTo>
                  <a:pt x="0" y="3183834"/>
                </a:lnTo>
                <a:lnTo>
                  <a:pt x="0" y="0"/>
                </a:lnTo>
                <a:close/>
              </a:path>
            </a:pathLst>
          </a:custGeom>
          <a:blipFill>
            <a:blip r:embed="rId2"/>
            <a:stretch>
              <a:fillRect/>
            </a:stretch>
          </a:blipFill>
        </p:spPr>
        <p:txBody>
          <a:bodyPr/>
          <a:lstStyle/>
          <a:p>
            <a:endParaRPr lang="en-US" sz="2265"/>
          </a:p>
        </p:txBody>
      </p:sp>
      <p:sp>
        <p:nvSpPr>
          <p:cNvPr id="8" name="Freeform 6"/>
          <p:cNvSpPr>
            <a:spLocks noChangeAspect="1"/>
          </p:cNvSpPr>
          <p:nvPr/>
        </p:nvSpPr>
        <p:spPr>
          <a:xfrm>
            <a:off x="7603551" y="2542722"/>
            <a:ext cx="3639412" cy="4010372"/>
          </a:xfrm>
          <a:custGeom>
            <a:avLst/>
            <a:gdLst/>
            <a:ahLst/>
            <a:cxnLst/>
            <a:rect l="l" t="t" r="r" b="b"/>
            <a:pathLst>
              <a:path w="2889330" h="3183834">
                <a:moveTo>
                  <a:pt x="0" y="0"/>
                </a:moveTo>
                <a:lnTo>
                  <a:pt x="2889329" y="0"/>
                </a:lnTo>
                <a:lnTo>
                  <a:pt x="2889329" y="3183835"/>
                </a:lnTo>
                <a:lnTo>
                  <a:pt x="0" y="3183835"/>
                </a:lnTo>
                <a:lnTo>
                  <a:pt x="0" y="0"/>
                </a:lnTo>
                <a:close/>
              </a:path>
            </a:pathLst>
          </a:custGeom>
          <a:blipFill>
            <a:blip r:embed="rId3"/>
            <a:stretch>
              <a:fillRect/>
            </a:stretch>
          </a:blipFill>
        </p:spPr>
        <p:txBody>
          <a:bodyPr/>
          <a:lstStyle/>
          <a:p>
            <a:endParaRPr lang="en-US" sz="2265"/>
          </a:p>
        </p:txBody>
      </p:sp>
      <p:pic>
        <p:nvPicPr>
          <p:cNvPr id="9" name="children-logo-11610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72573" y="60811"/>
            <a:ext cx="384010" cy="38401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6">
                                            <p:txEl>
                                              <p:pRg st="1" end="1"/>
                                            </p:txEl>
                                          </p:spTgt>
                                        </p:tgtEl>
                                      </p:cBhvr>
                                    </p:animEffect>
                                    <p:animScale>
                                      <p:cBhvr>
                                        <p:cTn id="10" dur="250" autoRev="1" fill="hold"/>
                                        <p:tgtEl>
                                          <p:spTgt spid="6">
                                            <p:txEl>
                                              <p:pRg st="1" end="1"/>
                                            </p:txEl>
                                          </p:spTgt>
                                        </p:tgtEl>
                                      </p:cBhvr>
                                      <p:by x="105000" y="105000"/>
                                    </p:animScale>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7"/>
                                        </p:tgtEl>
                                        <p:attrNameLst>
                                          <p:attrName>r</p:attrName>
                                        </p:attrNameLst>
                                      </p:cBhvr>
                                    </p:animRot>
                                    <p:animRot by="-240000">
                                      <p:cBhvr>
                                        <p:cTn id="13" dur="100" fill="hold">
                                          <p:stCondLst>
                                            <p:cond delay="100"/>
                                          </p:stCondLst>
                                        </p:cTn>
                                        <p:tgtEl>
                                          <p:spTgt spid="7"/>
                                        </p:tgtEl>
                                        <p:attrNameLst>
                                          <p:attrName>r</p:attrName>
                                        </p:attrNameLst>
                                      </p:cBhvr>
                                    </p:animRot>
                                    <p:animRot by="240000">
                                      <p:cBhvr>
                                        <p:cTn id="14" dur="100" fill="hold">
                                          <p:stCondLst>
                                            <p:cond delay="200"/>
                                          </p:stCondLst>
                                        </p:cTn>
                                        <p:tgtEl>
                                          <p:spTgt spid="7"/>
                                        </p:tgtEl>
                                        <p:attrNameLst>
                                          <p:attrName>r</p:attrName>
                                        </p:attrNameLst>
                                      </p:cBhvr>
                                    </p:animRot>
                                    <p:animRot by="-240000">
                                      <p:cBhvr>
                                        <p:cTn id="15" dur="100" fill="hold">
                                          <p:stCondLst>
                                            <p:cond delay="300"/>
                                          </p:stCondLst>
                                        </p:cTn>
                                        <p:tgtEl>
                                          <p:spTgt spid="7"/>
                                        </p:tgtEl>
                                        <p:attrNameLst>
                                          <p:attrName>r</p:attrName>
                                        </p:attrNameLst>
                                      </p:cBhvr>
                                    </p:animRot>
                                    <p:animRot by="120000">
                                      <p:cBhvr>
                                        <p:cTn id="16" dur="100" fill="hold">
                                          <p:stCondLst>
                                            <p:cond delay="4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8"/>
                                        </p:tgtEl>
                                        <p:attrNameLst>
                                          <p:attrName>r</p:attrName>
                                        </p:attrNameLst>
                                      </p:cBhvr>
                                    </p:animRot>
                                    <p:animRot by="-240000">
                                      <p:cBhvr>
                                        <p:cTn id="19" dur="100" fill="hold">
                                          <p:stCondLst>
                                            <p:cond delay="100"/>
                                          </p:stCondLst>
                                        </p:cTn>
                                        <p:tgtEl>
                                          <p:spTgt spid="8"/>
                                        </p:tgtEl>
                                        <p:attrNameLst>
                                          <p:attrName>r</p:attrName>
                                        </p:attrNameLst>
                                      </p:cBhvr>
                                    </p:animRot>
                                    <p:animRot by="240000">
                                      <p:cBhvr>
                                        <p:cTn id="20" dur="100" fill="hold">
                                          <p:stCondLst>
                                            <p:cond delay="200"/>
                                          </p:stCondLst>
                                        </p:cTn>
                                        <p:tgtEl>
                                          <p:spTgt spid="8"/>
                                        </p:tgtEl>
                                        <p:attrNameLst>
                                          <p:attrName>r</p:attrName>
                                        </p:attrNameLst>
                                      </p:cBhvr>
                                    </p:animRot>
                                    <p:animRot by="-240000">
                                      <p:cBhvr>
                                        <p:cTn id="21" dur="100" fill="hold">
                                          <p:stCondLst>
                                            <p:cond delay="300"/>
                                          </p:stCondLst>
                                        </p:cTn>
                                        <p:tgtEl>
                                          <p:spTgt spid="8"/>
                                        </p:tgtEl>
                                        <p:attrNameLst>
                                          <p:attrName>r</p:attrName>
                                        </p:attrNameLst>
                                      </p:cBhvr>
                                    </p:animRot>
                                    <p:animRot by="120000">
                                      <p:cBhvr>
                                        <p:cTn id="22" dur="100" fill="hold">
                                          <p:stCondLst>
                                            <p:cond delay="400"/>
                                          </p:stCondLst>
                                        </p:cTn>
                                        <p:tgtEl>
                                          <p:spTgt spid="8"/>
                                        </p:tgtEl>
                                        <p:attrNameLst>
                                          <p:attrName>r</p:attrName>
                                        </p:attrNameLst>
                                      </p:cBhvr>
                                    </p:animRot>
                                  </p:childTnLst>
                                </p:cTn>
                              </p:par>
                              <p:par>
                                <p:cTn id="23" presetID="1" presetClass="mediacall" presetSubtype="0" fill="hold" nodeType="withEffect">
                                  <p:stCondLst>
                                    <p:cond delay="0"/>
                                  </p:stCondLst>
                                  <p:childTnLst>
                                    <p:cmd type="call" cmd="playFrom(0.0)">
                                      <p:cBhvr>
                                        <p:cTn id="24" dur="73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5663125" y="1113183"/>
            <a:ext cx="5797766" cy="5435535"/>
            <a:chOff x="0" y="135880"/>
            <a:chExt cx="3070990" cy="2858065"/>
          </a:xfrm>
        </p:grpSpPr>
        <p:sp>
          <p:nvSpPr>
            <p:cNvPr id="3" name="Freeform 3"/>
            <p:cNvSpPr/>
            <p:nvPr/>
          </p:nvSpPr>
          <p:spPr>
            <a:xfrm>
              <a:off x="0" y="135880"/>
              <a:ext cx="3070990" cy="2858065"/>
            </a:xfrm>
            <a:custGeom>
              <a:avLst/>
              <a:gdLst/>
              <a:ahLst/>
              <a:cxnLst/>
              <a:rect l="l" t="t" r="r" b="b"/>
              <a:pathLst>
                <a:path w="3070990" h="3257100">
                  <a:moveTo>
                    <a:pt x="2946530" y="3257100"/>
                  </a:moveTo>
                  <a:lnTo>
                    <a:pt x="124460" y="3257100"/>
                  </a:lnTo>
                  <a:cubicBezTo>
                    <a:pt x="55880" y="3257100"/>
                    <a:pt x="0" y="3201220"/>
                    <a:pt x="0" y="3132640"/>
                  </a:cubicBezTo>
                  <a:lnTo>
                    <a:pt x="0" y="124460"/>
                  </a:lnTo>
                  <a:cubicBezTo>
                    <a:pt x="0" y="55880"/>
                    <a:pt x="55880" y="0"/>
                    <a:pt x="124460" y="0"/>
                  </a:cubicBezTo>
                  <a:lnTo>
                    <a:pt x="2946530" y="0"/>
                  </a:lnTo>
                  <a:cubicBezTo>
                    <a:pt x="3015110" y="0"/>
                    <a:pt x="3070990" y="55880"/>
                    <a:pt x="3070990" y="124460"/>
                  </a:cubicBezTo>
                  <a:lnTo>
                    <a:pt x="3070990" y="3132640"/>
                  </a:lnTo>
                  <a:cubicBezTo>
                    <a:pt x="3070990" y="3201220"/>
                    <a:pt x="3015110" y="3257100"/>
                    <a:pt x="2946530" y="3257100"/>
                  </a:cubicBezTo>
                  <a:close/>
                </a:path>
              </a:pathLst>
            </a:custGeom>
            <a:solidFill>
              <a:schemeClr val="accent6">
                <a:lumMod val="20000"/>
                <a:lumOff val="80000"/>
              </a:schemeClr>
            </a:solidFill>
          </p:spPr>
          <p:txBody>
            <a:bodyPr/>
            <a:lstStyle/>
            <a:p>
              <a:endParaRPr lang="en-US" sz="2400">
                <a:latin typeface="+mj-lt"/>
              </a:endParaRPr>
            </a:p>
          </p:txBody>
        </p:sp>
      </p:grpSp>
      <p:sp>
        <p:nvSpPr>
          <p:cNvPr id="4" name="Freeform 28"/>
          <p:cNvSpPr/>
          <p:nvPr/>
        </p:nvSpPr>
        <p:spPr>
          <a:xfrm>
            <a:off x="419220" y="1846462"/>
            <a:ext cx="4361624" cy="4702256"/>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2"/>
            <a:stretch>
              <a:fillRect/>
            </a:stretch>
          </a:blipFill>
        </p:spPr>
        <p:txBody>
          <a:bodyPr/>
          <a:lstStyle/>
          <a:p>
            <a:endParaRPr lang="en-US" sz="2400">
              <a:latin typeface="+mj-lt"/>
            </a:endParaRPr>
          </a:p>
        </p:txBody>
      </p:sp>
      <p:sp>
        <p:nvSpPr>
          <p:cNvPr id="5" name="Freeform 26"/>
          <p:cNvSpPr/>
          <p:nvPr/>
        </p:nvSpPr>
        <p:spPr>
          <a:xfrm>
            <a:off x="6009386" y="1297224"/>
            <a:ext cx="850438" cy="1812656"/>
          </a:xfrm>
          <a:custGeom>
            <a:avLst/>
            <a:gdLst/>
            <a:ahLst/>
            <a:cxnLst/>
            <a:rect l="l" t="t" r="r" b="b"/>
            <a:pathLst>
              <a:path w="3861054" h="8229600">
                <a:moveTo>
                  <a:pt x="0" y="0"/>
                </a:moveTo>
                <a:lnTo>
                  <a:pt x="3861054" y="0"/>
                </a:lnTo>
                <a:lnTo>
                  <a:pt x="3861054" y="8229600"/>
                </a:lnTo>
                <a:lnTo>
                  <a:pt x="0" y="8229600"/>
                </a:lnTo>
                <a:lnTo>
                  <a:pt x="0" y="0"/>
                </a:lnTo>
                <a:close/>
              </a:path>
            </a:pathLst>
          </a:custGeom>
          <a:blipFill>
            <a:blip r:embed="rId3"/>
            <a:stretch>
              <a:fillRect/>
            </a:stretch>
          </a:blipFill>
        </p:spPr>
        <p:txBody>
          <a:bodyPr/>
          <a:lstStyle/>
          <a:p>
            <a:endParaRPr lang="en-US" sz="2400">
              <a:latin typeface="+mj-lt"/>
            </a:endParaRPr>
          </a:p>
        </p:txBody>
      </p:sp>
      <p:sp>
        <p:nvSpPr>
          <p:cNvPr id="6" name="Freeform 27"/>
          <p:cNvSpPr/>
          <p:nvPr/>
        </p:nvSpPr>
        <p:spPr>
          <a:xfrm>
            <a:off x="9933191" y="1454625"/>
            <a:ext cx="1387654" cy="1655255"/>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4"/>
            <a:stretch>
              <a:fillRect/>
            </a:stretch>
          </a:blipFill>
        </p:spPr>
        <p:txBody>
          <a:bodyPr/>
          <a:lstStyle/>
          <a:p>
            <a:endParaRPr lang="en-US" sz="2400">
              <a:latin typeface="+mj-lt"/>
            </a:endParaRPr>
          </a:p>
        </p:txBody>
      </p:sp>
      <p:sp>
        <p:nvSpPr>
          <p:cNvPr id="7" name="Freeform 29"/>
          <p:cNvSpPr/>
          <p:nvPr/>
        </p:nvSpPr>
        <p:spPr>
          <a:xfrm>
            <a:off x="419220" y="5180337"/>
            <a:ext cx="1226412" cy="1368381"/>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mj-lt"/>
            </a:endParaRPr>
          </a:p>
        </p:txBody>
      </p:sp>
      <p:sp>
        <p:nvSpPr>
          <p:cNvPr id="8" name="TextBox 4"/>
          <p:cNvSpPr txBox="1"/>
          <p:nvPr/>
        </p:nvSpPr>
        <p:spPr>
          <a:xfrm>
            <a:off x="6770686" y="1533326"/>
            <a:ext cx="3582643" cy="1036053"/>
          </a:xfrm>
          <a:prstGeom prst="rect">
            <a:avLst/>
          </a:prstGeom>
          <a:noFill/>
        </p:spPr>
        <p:txBody>
          <a:bodyPr wrap="square" lIns="0" tIns="0" rIns="0" bIns="0" rtlCol="0" anchor="t">
            <a:spAutoFit/>
          </a:bodyPr>
          <a:lstStyle/>
          <a:p>
            <a:pPr algn="ctr" defTabSz="1151890">
              <a:lnSpc>
                <a:spcPct val="150000"/>
              </a:lnSpc>
              <a:defRPr/>
            </a:pPr>
            <a:r>
              <a:rPr lang="en-US" sz="2400" b="1" dirty="0">
                <a:solidFill>
                  <a:srgbClr val="802751">
                    <a:lumMod val="75000"/>
                  </a:srgbClr>
                </a:solidFill>
                <a:latin typeface="+mj-lt"/>
                <a:cs typeface="Arial" panose="020B0604020202020204" pitchFamily="34" charset="0"/>
              </a:rPr>
              <a:t>TRÒ CHƠI</a:t>
            </a:r>
            <a:endParaRPr lang="en-US" sz="2400" b="1" dirty="0">
              <a:solidFill>
                <a:srgbClr val="802751">
                  <a:lumMod val="75000"/>
                </a:srgbClr>
              </a:solidFill>
              <a:latin typeface="+mj-lt"/>
              <a:cs typeface="Arial" panose="020B0604020202020204" pitchFamily="34" charset="0"/>
            </a:endParaRPr>
          </a:p>
          <a:p>
            <a:pPr algn="ctr" defTabSz="1151890">
              <a:lnSpc>
                <a:spcPct val="150000"/>
              </a:lnSpc>
              <a:defRPr/>
            </a:pPr>
            <a:r>
              <a:rPr lang="en-US" sz="2400" b="1" dirty="0">
                <a:solidFill>
                  <a:srgbClr val="802751">
                    <a:lumMod val="75000"/>
                  </a:srgbClr>
                </a:solidFill>
                <a:latin typeface="+mj-lt"/>
                <a:cs typeface="Arial" panose="020B0604020202020204" pitchFamily="34" charset="0"/>
              </a:rPr>
              <a:t>THU HOẠCH CAM</a:t>
            </a:r>
            <a:endParaRPr lang="en-US" sz="2400" b="1" dirty="0">
              <a:solidFill>
                <a:srgbClr val="802751">
                  <a:lumMod val="75000"/>
                </a:srgbClr>
              </a:solidFill>
              <a:latin typeface="+mj-lt"/>
              <a:cs typeface="Arial" panose="020B0604020202020204" pitchFamily="34" charset="0"/>
            </a:endParaRPr>
          </a:p>
        </p:txBody>
      </p:sp>
      <p:sp>
        <p:nvSpPr>
          <p:cNvPr id="9" name="TextBox 4"/>
          <p:cNvSpPr txBox="1"/>
          <p:nvPr/>
        </p:nvSpPr>
        <p:spPr>
          <a:xfrm>
            <a:off x="6031098" y="3432138"/>
            <a:ext cx="5061821" cy="2691506"/>
          </a:xfrm>
          <a:prstGeom prst="rect">
            <a:avLst/>
          </a:prstGeom>
        </p:spPr>
        <p:txBody>
          <a:bodyPr wrap="square" lIns="0" tIns="0" rIns="0" bIns="0" rtlCol="0" anchor="t">
            <a:spAutoFit/>
          </a:bodyPr>
          <a:lstStyle/>
          <a:p>
            <a:pPr algn="just" defTabSz="1151890">
              <a:lnSpc>
                <a:spcPct val="150000"/>
              </a:lnSpc>
              <a:defRPr/>
            </a:pPr>
            <a:r>
              <a:rPr lang="en-US" sz="2400" dirty="0" err="1">
                <a:solidFill>
                  <a:srgbClr val="191919"/>
                </a:solidFill>
                <a:latin typeface="+mj-lt"/>
                <a:cs typeface="Arial" panose="020B0604020202020204" pitchFamily="34" charset="0"/>
              </a:rPr>
              <a:t>Mùa</a:t>
            </a:r>
            <a:r>
              <a:rPr lang="en-US" sz="2400" dirty="0">
                <a:solidFill>
                  <a:srgbClr val="191919"/>
                </a:solidFill>
                <a:latin typeface="+mj-lt"/>
                <a:cs typeface="Arial" panose="020B0604020202020204" pitchFamily="34" charset="0"/>
              </a:rPr>
              <a:t> cam </a:t>
            </a:r>
            <a:r>
              <a:rPr lang="en-US" sz="2400" dirty="0" err="1">
                <a:solidFill>
                  <a:srgbClr val="191919"/>
                </a:solidFill>
                <a:latin typeface="+mj-lt"/>
                <a:cs typeface="Arial" panose="020B0604020202020204" pitchFamily="34" charset="0"/>
              </a:rPr>
              <a:t>đến</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rồi</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các</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em</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hãy</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cùng</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các</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bác</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nông</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dân</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thu</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hoạch</a:t>
            </a:r>
            <a:r>
              <a:rPr lang="en-US" sz="2400" dirty="0">
                <a:solidFill>
                  <a:srgbClr val="191919"/>
                </a:solidFill>
                <a:latin typeface="+mj-lt"/>
                <a:cs typeface="Arial" panose="020B0604020202020204" pitchFamily="34" charset="0"/>
              </a:rPr>
              <a:t> cam </a:t>
            </a:r>
            <a:r>
              <a:rPr lang="en-US" sz="2400" dirty="0" err="1">
                <a:solidFill>
                  <a:srgbClr val="191919"/>
                </a:solidFill>
                <a:latin typeface="+mj-lt"/>
                <a:cs typeface="Arial" panose="020B0604020202020204" pitchFamily="34" charset="0"/>
              </a:rPr>
              <a:t>nhé</a:t>
            </a:r>
            <a:r>
              <a:rPr lang="en-US" sz="2400" dirty="0">
                <a:solidFill>
                  <a:srgbClr val="191919"/>
                </a:solidFill>
                <a:latin typeface="+mj-lt"/>
                <a:cs typeface="Arial" panose="020B0604020202020204" pitchFamily="34" charset="0"/>
              </a:rPr>
              <a:t>!</a:t>
            </a:r>
            <a:endParaRPr lang="en-US" sz="2400" dirty="0">
              <a:solidFill>
                <a:srgbClr val="191919"/>
              </a:solidFill>
              <a:latin typeface="+mj-lt"/>
              <a:cs typeface="Arial" panose="020B0604020202020204" pitchFamily="34" charset="0"/>
            </a:endParaRPr>
          </a:p>
          <a:p>
            <a:pPr algn="just" defTabSz="1151890">
              <a:lnSpc>
                <a:spcPct val="150000"/>
              </a:lnSpc>
              <a:defRPr/>
            </a:pPr>
            <a:r>
              <a:rPr lang="en-US" sz="2400" dirty="0" err="1">
                <a:solidFill>
                  <a:srgbClr val="191919"/>
                </a:solidFill>
                <a:latin typeface="+mj-lt"/>
                <a:cs typeface="Arial" panose="020B0604020202020204" pitchFamily="34" charset="0"/>
              </a:rPr>
              <a:t>Với</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mỗi</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câu</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trả</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lời</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đúng</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một</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quả</a:t>
            </a:r>
            <a:r>
              <a:rPr lang="en-US" sz="2400" dirty="0">
                <a:solidFill>
                  <a:srgbClr val="191919"/>
                </a:solidFill>
                <a:latin typeface="+mj-lt"/>
                <a:cs typeface="Arial" panose="020B0604020202020204" pitchFamily="34" charset="0"/>
              </a:rPr>
              <a:t> cam </a:t>
            </a:r>
            <a:r>
              <a:rPr lang="en-US" sz="2400" dirty="0" err="1">
                <a:solidFill>
                  <a:srgbClr val="191919"/>
                </a:solidFill>
                <a:latin typeface="+mj-lt"/>
                <a:cs typeface="Arial" panose="020B0604020202020204" pitchFamily="34" charset="0"/>
              </a:rPr>
              <a:t>sẽ</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được</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hái</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xuống</a:t>
            </a:r>
            <a:r>
              <a:rPr lang="en-US" sz="2400" dirty="0">
                <a:solidFill>
                  <a:srgbClr val="191919"/>
                </a:solidFill>
                <a:latin typeface="+mj-lt"/>
                <a:cs typeface="Arial" panose="020B0604020202020204" pitchFamily="34" charset="0"/>
              </a:rPr>
              <a:t>.  </a:t>
            </a:r>
            <a:endParaRPr lang="en-US" sz="2400" dirty="0">
              <a:solidFill>
                <a:srgbClr val="191919"/>
              </a:solidFill>
              <a:latin typeface="+mj-lt"/>
              <a:cs typeface="Arial" panose="020B0604020202020204" pitchFamily="34"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10" name="Freeform 24"/>
          <p:cNvSpPr/>
          <p:nvPr/>
        </p:nvSpPr>
        <p:spPr>
          <a:xfrm>
            <a:off x="2877751" y="823818"/>
            <a:ext cx="5922032" cy="5725628"/>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151890">
              <a:defRPr/>
            </a:pPr>
            <a:endParaRPr lang="en-US" sz="880" dirty="0"/>
          </a:p>
        </p:txBody>
      </p:sp>
      <p:sp>
        <p:nvSpPr>
          <p:cNvPr id="11" name="1">
            <a:hlinkClick r:id="rId4" action="ppaction://hlinksldjump"/>
          </p:cNvPr>
          <p:cNvSpPr/>
          <p:nvPr/>
        </p:nvSpPr>
        <p:spPr>
          <a:xfrm>
            <a:off x="4400115" y="1023011"/>
            <a:ext cx="1302080" cy="1065625"/>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5"/>
            <a:stretch>
              <a:fillRect/>
            </a:stretch>
          </a:blipFill>
        </p:spPr>
        <p:txBody>
          <a:bodyPr/>
          <a:lstStyle/>
          <a:p>
            <a:endParaRPr lang="en-US" sz="2265"/>
          </a:p>
        </p:txBody>
      </p:sp>
      <p:sp>
        <p:nvSpPr>
          <p:cNvPr id="12" name="3">
            <a:hlinkClick r:id="rId6" action="ppaction://hlinksldjump"/>
          </p:cNvPr>
          <p:cNvSpPr/>
          <p:nvPr/>
        </p:nvSpPr>
        <p:spPr>
          <a:xfrm>
            <a:off x="3204918" y="2264666"/>
            <a:ext cx="1302080" cy="1065625"/>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5"/>
            <a:stretch>
              <a:fillRect/>
            </a:stretch>
          </a:blipFill>
        </p:spPr>
        <p:txBody>
          <a:bodyPr/>
          <a:lstStyle/>
          <a:p>
            <a:endParaRPr lang="en-US" sz="2265"/>
          </a:p>
        </p:txBody>
      </p:sp>
      <p:sp>
        <p:nvSpPr>
          <p:cNvPr id="13" name="4">
            <a:hlinkClick r:id="rId7" action="ppaction://hlinksldjump"/>
          </p:cNvPr>
          <p:cNvSpPr/>
          <p:nvPr/>
        </p:nvSpPr>
        <p:spPr>
          <a:xfrm>
            <a:off x="4888753" y="2940881"/>
            <a:ext cx="1302080" cy="1065625"/>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5"/>
            <a:stretch>
              <a:fillRect/>
            </a:stretch>
          </a:blipFill>
        </p:spPr>
        <p:txBody>
          <a:bodyPr/>
          <a:lstStyle/>
          <a:p>
            <a:endParaRPr lang="en-US" sz="2265"/>
          </a:p>
        </p:txBody>
      </p:sp>
      <p:sp>
        <p:nvSpPr>
          <p:cNvPr id="14" name="5">
            <a:hlinkClick r:id="rId8" action="ppaction://hlinksldjump"/>
          </p:cNvPr>
          <p:cNvSpPr/>
          <p:nvPr/>
        </p:nvSpPr>
        <p:spPr>
          <a:xfrm>
            <a:off x="6745540" y="2713566"/>
            <a:ext cx="1302080" cy="1065625"/>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5"/>
            <a:stretch>
              <a:fillRect/>
            </a:stretch>
          </a:blipFill>
        </p:spPr>
        <p:txBody>
          <a:bodyPr/>
          <a:lstStyle/>
          <a:p>
            <a:endParaRPr lang="en-US" sz="2265"/>
          </a:p>
        </p:txBody>
      </p:sp>
      <p:sp>
        <p:nvSpPr>
          <p:cNvPr id="15" name="Freeform 2">
            <a:hlinkClick r:id="rId9" action="ppaction://hlinksldjump"/>
          </p:cNvPr>
          <p:cNvSpPr/>
          <p:nvPr/>
        </p:nvSpPr>
        <p:spPr>
          <a:xfrm>
            <a:off x="10346015" y="5153111"/>
            <a:ext cx="1639389" cy="1601360"/>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2265"/>
          </a:p>
        </p:txBody>
      </p:sp>
      <p:sp>
        <p:nvSpPr>
          <p:cNvPr id="16" name="2">
            <a:hlinkClick r:id="rId12" action="ppaction://hlinksldjump"/>
          </p:cNvPr>
          <p:cNvSpPr/>
          <p:nvPr/>
        </p:nvSpPr>
        <p:spPr>
          <a:xfrm>
            <a:off x="5838767" y="1449133"/>
            <a:ext cx="1302080" cy="1065625"/>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5"/>
            <a:stretch>
              <a:fillRect/>
            </a:stretch>
          </a:blipFill>
        </p:spPr>
        <p:txBody>
          <a:bodyPr/>
          <a:lstStyle/>
          <a:p>
            <a:endParaRPr lang="en-US" sz="2265"/>
          </a:p>
        </p:txBody>
      </p:sp>
      <p:sp>
        <p:nvSpPr>
          <p:cNvPr id="17" name="Freeform 29"/>
          <p:cNvSpPr/>
          <p:nvPr/>
        </p:nvSpPr>
        <p:spPr>
          <a:xfrm>
            <a:off x="2125928" y="4953086"/>
            <a:ext cx="1503646" cy="1596360"/>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2265"/>
          </a:p>
        </p:txBody>
      </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233 0.08982 L -0.05807 0.64931 " pathEditMode="relative" rAng="0" ptsTypes="AA">
                                      <p:cBhvr>
                                        <p:cTn id="39" dur="2000" fill="hold"/>
                                        <p:tgtEl>
                                          <p:spTgt spid="11"/>
                                        </p:tgtEl>
                                        <p:attrNameLst>
                                          <p:attrName>ppt_x</p:attrName>
                                          <p:attrName>ppt_y</p:attrName>
                                        </p:attrNameLst>
                                      </p:cBhvr>
                                      <p:rCtr x="-1745" y="27963"/>
                                    </p:animMotion>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4714 -0.00579 L -0.16536 0.65347 " pathEditMode="relative" rAng="0" ptsTypes="AA">
                                      <p:cBhvr>
                                        <p:cTn id="44" dur="2000" fill="hold"/>
                                        <p:tgtEl>
                                          <p:spTgt spid="16"/>
                                        </p:tgtEl>
                                        <p:attrNameLst>
                                          <p:attrName>ppt_x</p:attrName>
                                          <p:attrName>ppt_y</p:attrName>
                                        </p:attrNameLst>
                                      </p:cBhvr>
                                      <p:rCtr x="-10625" y="32963"/>
                                    </p:animMotion>
                                  </p:child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0.01471 0.00278 L 0.04531 0.48588 " pathEditMode="relative" rAng="0" ptsTypes="AA">
                                      <p:cBhvr>
                                        <p:cTn id="49" dur="2000" fill="hold"/>
                                        <p:tgtEl>
                                          <p:spTgt spid="12"/>
                                        </p:tgtEl>
                                        <p:attrNameLst>
                                          <p:attrName>ppt_x</p:attrName>
                                          <p:attrName>ppt_y</p:attrName>
                                        </p:attrNameLst>
                                      </p:cBhvr>
                                      <p:rCtr x="1523" y="24144"/>
                                    </p:animMotion>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3919 0.00371 L -0.08568 0.39259 " pathEditMode="relative" rAng="0" ptsTypes="AA">
                                      <p:cBhvr>
                                        <p:cTn id="54" dur="2000" fill="hold"/>
                                        <p:tgtEl>
                                          <p:spTgt spid="13"/>
                                        </p:tgtEl>
                                        <p:attrNameLst>
                                          <p:attrName>ppt_x</p:attrName>
                                          <p:attrName>ppt_y</p:attrName>
                                        </p:attrNameLst>
                                      </p:cBhvr>
                                      <p:rCtr x="-6250" y="19444"/>
                                    </p:animMotion>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0069 -0.03148 L -0.24674 0.36759 " pathEditMode="relative" rAng="0" ptsTypes="AA">
                                      <p:cBhvr>
                                        <p:cTn id="59" dur="2000" fill="hold"/>
                                        <p:tgtEl>
                                          <p:spTgt spid="14"/>
                                        </p:tgtEl>
                                        <p:attrNameLst>
                                          <p:attrName>ppt_x</p:attrName>
                                          <p:attrName>ppt_y</p:attrName>
                                        </p:attrNameLst>
                                      </p:cBhvr>
                                      <p:rCtr x="-12682" y="19954"/>
                                    </p:animMotion>
                                  </p:childTnLst>
                                </p:cTn>
                              </p:par>
                            </p:childTnLst>
                          </p:cTn>
                        </p:par>
                      </p:childTnLst>
                    </p:cTn>
                  </p:par>
                </p:childTnLst>
              </p:cTn>
              <p:nextCondLst>
                <p:cond evt="onClick" delay="0">
                  <p:tgtEl>
                    <p:spTgt spid="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5" name="Google Shape;283;p3"/>
          <p:cNvSpPr/>
          <p:nvPr/>
        </p:nvSpPr>
        <p:spPr>
          <a:xfrm>
            <a:off x="1012219" y="787528"/>
            <a:ext cx="10086544" cy="144586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50000"/>
              </a:lnSpc>
              <a:buSzPts val="3200"/>
            </a:pPr>
            <a:r>
              <a:rPr lang="vi-VN" sz="2400" b="1" dirty="0">
                <a:solidFill>
                  <a:schemeClr val="tx1"/>
                </a:solidFill>
                <a:latin typeface="+mj-lt"/>
                <a:ea typeface="Calibri" panose="020F0502020204030204" pitchFamily="34" charset="0"/>
                <a:cs typeface="Arial" panose="020B0604020202020204" pitchFamily="34" charset="0"/>
              </a:rPr>
              <a:t>Câu 1:</a:t>
            </a:r>
            <a:r>
              <a:rPr lang="en-US" sz="2400" b="1" dirty="0">
                <a:solidFill>
                  <a:schemeClr val="tx1"/>
                </a:solidFill>
                <a:latin typeface="+mj-lt"/>
                <a:ea typeface="Calibri" panose="020F0502020204030204" pitchFamily="34" charset="0"/>
                <a:cs typeface="Arial" panose="020B0604020202020204" pitchFamily="34" charset="0"/>
              </a:rPr>
              <a:t> </a:t>
            </a:r>
            <a:r>
              <a:rPr lang="vi-VN" sz="2400" dirty="0">
                <a:solidFill>
                  <a:schemeClr val="tx1"/>
                </a:solidFill>
                <a:latin typeface="+mj-lt"/>
                <a:ea typeface="Calibri" panose="020F0502020204030204" pitchFamily="34" charset="0"/>
                <a:cs typeface="Arial" panose="020B0604020202020204" pitchFamily="34" charset="0"/>
              </a:rPr>
              <a:t>Nhân vật </a:t>
            </a:r>
            <a:r>
              <a:rPr lang="en-US" sz="2400" dirty="0">
                <a:solidFill>
                  <a:schemeClr val="tx1"/>
                </a:solidFill>
                <a:latin typeface="+mj-lt"/>
                <a:ea typeface="Calibri" panose="020F0502020204030204" pitchFamily="34" charset="0"/>
                <a:cs typeface="Arial" panose="020B0604020202020204" pitchFamily="34" charset="0"/>
              </a:rPr>
              <a:t>“</a:t>
            </a:r>
            <a:r>
              <a:rPr lang="vi-VN" sz="2400" dirty="0">
                <a:solidFill>
                  <a:schemeClr val="tx1"/>
                </a:solidFill>
                <a:latin typeface="+mj-lt"/>
                <a:ea typeface="Calibri" panose="020F0502020204030204" pitchFamily="34" charset="0"/>
                <a:cs typeface="Arial" panose="020B0604020202020204" pitchFamily="34" charset="0"/>
              </a:rPr>
              <a:t>con</a:t>
            </a:r>
            <a:r>
              <a:rPr lang="en-US" sz="2400" dirty="0">
                <a:solidFill>
                  <a:schemeClr val="tx1"/>
                </a:solidFill>
                <a:latin typeface="+mj-lt"/>
                <a:ea typeface="Calibri" panose="020F0502020204030204" pitchFamily="34" charset="0"/>
                <a:cs typeface="Arial" panose="020B0604020202020204" pitchFamily="34" charset="0"/>
              </a:rPr>
              <a:t>”</a:t>
            </a:r>
            <a:r>
              <a:rPr lang="vi-VN" sz="2400" dirty="0">
                <a:solidFill>
                  <a:schemeClr val="tx1"/>
                </a:solidFill>
                <a:latin typeface="+mj-lt"/>
                <a:ea typeface="Calibri" panose="020F0502020204030204" pitchFamily="34" charset="0"/>
                <a:cs typeface="Arial" panose="020B0604020202020204" pitchFamily="34" charset="0"/>
              </a:rPr>
              <a:t> trong bài đọc đã làm gì </a:t>
            </a:r>
            <a:endParaRPr lang="vi-VN" sz="2400" dirty="0">
              <a:solidFill>
                <a:schemeClr val="tx1"/>
              </a:solidFill>
              <a:latin typeface="+mj-lt"/>
              <a:ea typeface="Calibri" panose="020F0502020204030204" pitchFamily="34" charset="0"/>
              <a:cs typeface="Arial" panose="020B0604020202020204" pitchFamily="34" charset="0"/>
            </a:endParaRPr>
          </a:p>
          <a:p>
            <a:pPr algn="ctr" defTabSz="1219200">
              <a:lnSpc>
                <a:spcPct val="150000"/>
              </a:lnSpc>
              <a:buSzPts val="3200"/>
            </a:pPr>
            <a:r>
              <a:rPr lang="vi-VN" sz="2400" dirty="0">
                <a:solidFill>
                  <a:schemeClr val="tx1"/>
                </a:solidFill>
                <a:latin typeface="+mj-lt"/>
                <a:ea typeface="Calibri" panose="020F0502020204030204" pitchFamily="34" charset="0"/>
                <a:cs typeface="Arial" panose="020B0604020202020204" pitchFamily="34" charset="0"/>
              </a:rPr>
              <a:t>ngay khi vừa ở lớp về? </a:t>
            </a:r>
            <a:endParaRPr lang="vi-VN" sz="2400" dirty="0">
              <a:solidFill>
                <a:schemeClr val="tx1"/>
              </a:solidFill>
              <a:latin typeface="+mj-lt"/>
              <a:ea typeface="Calibri" panose="020F0502020204030204" pitchFamily="34" charset="0"/>
              <a:cs typeface="Arial" panose="020B0604020202020204" pitchFamily="34" charset="0"/>
            </a:endParaRPr>
          </a:p>
        </p:txBody>
      </p:sp>
      <p:sp>
        <p:nvSpPr>
          <p:cNvPr id="11" name="S1"/>
          <p:cNvSpPr/>
          <p:nvPr/>
        </p:nvSpPr>
        <p:spPr>
          <a:xfrm>
            <a:off x="6210803" y="2715725"/>
            <a:ext cx="4968978" cy="144600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30000"/>
              </a:lnSpc>
              <a:buSzPts val="3200"/>
            </a:pPr>
            <a:r>
              <a:rPr lang="vi-VN" sz="2400" dirty="0">
                <a:solidFill>
                  <a:schemeClr val="tx1"/>
                </a:solidFill>
                <a:ea typeface="Calibri" panose="020F0502020204030204" pitchFamily="34" charset="0"/>
                <a:cs typeface="Arial" panose="020B0604020202020204" pitchFamily="34" charset="0"/>
              </a:rPr>
              <a:t>B. Ra thăm khu vườn. </a:t>
            </a:r>
            <a:endParaRPr lang="vi-VN" sz="2400" dirty="0">
              <a:solidFill>
                <a:schemeClr val="tx1"/>
              </a:solidFill>
              <a:ea typeface="Calibri" panose="020F0502020204030204" pitchFamily="34" charset="0"/>
              <a:cs typeface="Arial" panose="020B0604020202020204" pitchFamily="34" charset="0"/>
            </a:endParaRPr>
          </a:p>
        </p:txBody>
      </p:sp>
      <p:sp>
        <p:nvSpPr>
          <p:cNvPr id="12" name="S2"/>
          <p:cNvSpPr/>
          <p:nvPr/>
        </p:nvSpPr>
        <p:spPr>
          <a:xfrm>
            <a:off x="1012265" y="4432033"/>
            <a:ext cx="4968931" cy="144600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30000"/>
              </a:lnSpc>
              <a:buSzPts val="3200"/>
            </a:pPr>
            <a:r>
              <a:rPr lang="vi-VN" sz="2400" dirty="0">
                <a:solidFill>
                  <a:schemeClr val="tx1"/>
                </a:solidFill>
                <a:ea typeface="Calibri" panose="020F0502020204030204" pitchFamily="34" charset="0"/>
                <a:cs typeface="Arial" panose="020B0604020202020204" pitchFamily="34" charset="0"/>
              </a:rPr>
              <a:t>C. </a:t>
            </a:r>
            <a:r>
              <a:rPr lang="en-US" sz="2400" dirty="0" err="1">
                <a:solidFill>
                  <a:schemeClr val="tx1"/>
                </a:solidFill>
                <a:ea typeface="Calibri" panose="020F0502020204030204" pitchFamily="34" charset="0"/>
                <a:cs typeface="Arial" panose="020B0604020202020204" pitchFamily="34" charset="0"/>
              </a:rPr>
              <a:t>Làm</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bài</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tập</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về</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nhà</a:t>
            </a:r>
            <a:r>
              <a:rPr lang="vi-VN" sz="2400" dirty="0">
                <a:solidFill>
                  <a:schemeClr val="tx1"/>
                </a:solidFill>
                <a:ea typeface="Calibri" panose="020F0502020204030204" pitchFamily="34" charset="0"/>
                <a:cs typeface="Arial" panose="020B0604020202020204" pitchFamily="34" charset="0"/>
              </a:rPr>
              <a:t>. </a:t>
            </a:r>
            <a:endParaRPr lang="vi-VN" sz="2400" dirty="0">
              <a:solidFill>
                <a:schemeClr val="tx1"/>
              </a:solidFill>
              <a:ea typeface="Calibri" panose="020F0502020204030204" pitchFamily="34" charset="0"/>
              <a:cs typeface="Arial" panose="020B0604020202020204" pitchFamily="34" charset="0"/>
            </a:endParaRPr>
          </a:p>
        </p:txBody>
      </p:sp>
      <p:sp>
        <p:nvSpPr>
          <p:cNvPr id="13" name="S4"/>
          <p:cNvSpPr/>
          <p:nvPr/>
        </p:nvSpPr>
        <p:spPr>
          <a:xfrm>
            <a:off x="6210804" y="4432033"/>
            <a:ext cx="4968978" cy="144600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30000"/>
              </a:lnSpc>
              <a:buSzPts val="3200"/>
            </a:pPr>
            <a:r>
              <a:rPr lang="vi-VN" sz="2400" dirty="0">
                <a:solidFill>
                  <a:schemeClr val="tx1"/>
                </a:solidFill>
                <a:ea typeface="Calibri" panose="020F0502020204030204" pitchFamily="34" charset="0"/>
                <a:cs typeface="Arial" panose="020B0604020202020204" pitchFamily="34" charset="0"/>
              </a:rPr>
              <a:t>D. </a:t>
            </a:r>
            <a:r>
              <a:rPr lang="en-US" sz="2400" dirty="0" err="1">
                <a:solidFill>
                  <a:schemeClr val="tx1"/>
                </a:solidFill>
                <a:ea typeface="Calibri" panose="020F0502020204030204" pitchFamily="34" charset="0"/>
                <a:cs typeface="Arial" panose="020B0604020202020204" pitchFamily="34" charset="0"/>
              </a:rPr>
              <a:t>Trò</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chuyện</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với</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bố</a:t>
            </a:r>
            <a:r>
              <a:rPr lang="vi-VN" sz="2400" dirty="0">
                <a:solidFill>
                  <a:schemeClr val="tx1"/>
                </a:solidFill>
                <a:ea typeface="Calibri" panose="020F0502020204030204" pitchFamily="34" charset="0"/>
                <a:cs typeface="Arial" panose="020B0604020202020204" pitchFamily="34" charset="0"/>
              </a:rPr>
              <a:t>. </a:t>
            </a:r>
            <a:endParaRPr lang="vi-VN" sz="2400" dirty="0">
              <a:solidFill>
                <a:schemeClr val="tx1"/>
              </a:solidFill>
              <a:ea typeface="Calibri" panose="020F0502020204030204" pitchFamily="34" charset="0"/>
              <a:cs typeface="Arial" panose="020B0604020202020204" pitchFamily="34" charset="0"/>
            </a:endParaRPr>
          </a:p>
        </p:txBody>
      </p:sp>
      <p:sp>
        <p:nvSpPr>
          <p:cNvPr id="14" name="Đ"/>
          <p:cNvSpPr/>
          <p:nvPr/>
        </p:nvSpPr>
        <p:spPr>
          <a:xfrm>
            <a:off x="1012219" y="2715870"/>
            <a:ext cx="4968980" cy="144586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defRPr/>
            </a:pPr>
            <a:r>
              <a:rPr lang="vi-VN" sz="2400" dirty="0">
                <a:solidFill>
                  <a:schemeClr val="tx1"/>
                </a:solidFill>
                <a:ea typeface="Calibri" panose="020F0502020204030204" pitchFamily="34" charset="0"/>
                <a:cs typeface="Arial" panose="020B0604020202020204" pitchFamily="34" charset="0"/>
              </a:rPr>
              <a:t>A. </a:t>
            </a:r>
            <a:r>
              <a:rPr lang="en-US" sz="2400" dirty="0" err="1">
                <a:solidFill>
                  <a:schemeClr val="tx1"/>
                </a:solidFill>
                <a:ea typeface="Calibri" panose="020F0502020204030204" pitchFamily="34" charset="0"/>
                <a:cs typeface="Arial" panose="020B0604020202020204" pitchFamily="34" charset="0"/>
              </a:rPr>
              <a:t>Gieo</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hạt</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ở</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luống</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đất</a:t>
            </a:r>
            <a:r>
              <a:rPr lang="vi-VN" sz="2400" dirty="0">
                <a:solidFill>
                  <a:schemeClr val="tx1"/>
                </a:solidFill>
                <a:ea typeface="Calibri" panose="020F0502020204030204" pitchFamily="34" charset="0"/>
                <a:cs typeface="Arial" panose="020B0604020202020204" pitchFamily="34" charset="0"/>
              </a:rPr>
              <a:t>. </a:t>
            </a:r>
            <a:endParaRPr lang="vi-VN" sz="2400" dirty="0">
              <a:solidFill>
                <a:schemeClr val="tx1"/>
              </a:solidFill>
              <a:ea typeface="Calibri" panose="020F0502020204030204" pitchFamily="34" charset="0"/>
              <a:cs typeface="Arial" panose="020B0604020202020204" pitchFamily="34" charset="0"/>
            </a:endParaRPr>
          </a:p>
        </p:txBody>
      </p:sp>
      <p:pic>
        <p:nvPicPr>
          <p:cNvPr id="18"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52636" y="951659"/>
            <a:ext cx="812800" cy="812800"/>
          </a:xfrm>
          <a:prstGeom prst="rect">
            <a:avLst/>
          </a:prstGeom>
        </p:spPr>
      </p:pic>
      <p:pic>
        <p:nvPicPr>
          <p:cNvPr id="19"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00236" y="1104059"/>
            <a:ext cx="812800" cy="812800"/>
          </a:xfrm>
          <a:prstGeom prst="rect">
            <a:avLst/>
          </a:prstGeom>
        </p:spPr>
      </p:pic>
      <p:pic>
        <p:nvPicPr>
          <p:cNvPr id="20"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47836" y="1256459"/>
            <a:ext cx="812800" cy="812800"/>
          </a:xfrm>
          <a:prstGeom prst="rect">
            <a:avLst/>
          </a:prstGeom>
        </p:spPr>
      </p:pic>
      <p:pic>
        <p:nvPicPr>
          <p:cNvPr id="21" name="Ding-sound-effect-www_tiengdong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1227029" y="2489952"/>
            <a:ext cx="812800" cy="8128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23" name="Freeform 8">
            <a:hlinkClick r:id="rId8" action="ppaction://hlinksldjump"/>
          </p:cNvPr>
          <p:cNvSpPr/>
          <p:nvPr/>
        </p:nvSpPr>
        <p:spPr>
          <a:xfrm>
            <a:off x="11005175" y="5596023"/>
            <a:ext cx="1067556" cy="1181796"/>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9"/>
            <a:stretch>
              <a:fillRect/>
            </a:stretch>
          </a:blipFill>
        </p:spPr>
        <p:txBody>
          <a:bodyPr/>
          <a:lstStyle/>
          <a:p>
            <a:endParaRPr lang="en-US" sz="240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11"/>
                                        </p:tgtEl>
                                        <p:attrNameLst>
                                          <p:attrName>fillcolor</p:attrName>
                                        </p:attrNameLst>
                                      </p:cBhvr>
                                      <p:to>
                                        <a:srgbClr val="F3B5B5"/>
                                      </p:to>
                                    </p:animClr>
                                    <p:set>
                                      <p:cBhvr>
                                        <p:cTn id="22" dur="500" fill="hold"/>
                                        <p:tgtEl>
                                          <p:spTgt spid="11"/>
                                        </p:tgtEl>
                                        <p:attrNameLst>
                                          <p:attrName>fill.type</p:attrName>
                                        </p:attrNameLst>
                                      </p:cBhvr>
                                      <p:to>
                                        <p:strVal val="solid"/>
                                      </p:to>
                                    </p:set>
                                    <p:set>
                                      <p:cBhvr>
                                        <p:cTn id="23" dur="500" fill="hold"/>
                                        <p:tgtEl>
                                          <p:spTgt spid="11"/>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1776" fill="hold"/>
                                        <p:tgtEl>
                                          <p:spTgt spid="18"/>
                                        </p:tgtEl>
                                      </p:cBhvr>
                                    </p:cmd>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12"/>
                                        </p:tgtEl>
                                        <p:attrNameLst>
                                          <p:attrName>fillcolor</p:attrName>
                                        </p:attrNameLst>
                                      </p:cBhvr>
                                      <p:to>
                                        <a:srgbClr val="F3B5B5"/>
                                      </p:to>
                                    </p:animClr>
                                    <p:set>
                                      <p:cBhvr>
                                        <p:cTn id="31" dur="500" fill="hold"/>
                                        <p:tgtEl>
                                          <p:spTgt spid="12"/>
                                        </p:tgtEl>
                                        <p:attrNameLst>
                                          <p:attrName>fill.type</p:attrName>
                                        </p:attrNameLst>
                                      </p:cBhvr>
                                      <p:to>
                                        <p:strVal val="solid"/>
                                      </p:to>
                                    </p:set>
                                    <p:set>
                                      <p:cBhvr>
                                        <p:cTn id="32" dur="500" fill="hold"/>
                                        <p:tgtEl>
                                          <p:spTgt spid="12"/>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1776" fill="hold"/>
                                        <p:tgtEl>
                                          <p:spTgt spid="19"/>
                                        </p:tgtEl>
                                      </p:cBhvr>
                                    </p:cmd>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3"/>
                                        </p:tgtEl>
                                        <p:attrNameLst>
                                          <p:attrName>fillcolor</p:attrName>
                                        </p:attrNameLst>
                                      </p:cBhvr>
                                      <p:to>
                                        <a:srgbClr val="F3B5B5"/>
                                      </p:to>
                                    </p:animClr>
                                    <p:set>
                                      <p:cBhvr>
                                        <p:cTn id="40" dur="500" fill="hold"/>
                                        <p:tgtEl>
                                          <p:spTgt spid="13"/>
                                        </p:tgtEl>
                                        <p:attrNameLst>
                                          <p:attrName>fill.type</p:attrName>
                                        </p:attrNameLst>
                                      </p:cBhvr>
                                      <p:to>
                                        <p:strVal val="solid"/>
                                      </p:to>
                                    </p:set>
                                    <p:set>
                                      <p:cBhvr>
                                        <p:cTn id="41" dur="500" fill="hold"/>
                                        <p:tgtEl>
                                          <p:spTgt spid="13"/>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6" fill="hold"/>
                                        <p:tgtEl>
                                          <p:spTgt spid="20"/>
                                        </p:tgtEl>
                                      </p:cBhvr>
                                    </p:cmd>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4"/>
                                        </p:tgtEl>
                                        <p:attrNameLst>
                                          <p:attrName>fillcolor</p:attrName>
                                        </p:attrNameLst>
                                      </p:cBhvr>
                                      <p:to>
                                        <a:srgbClr val="92D050"/>
                                      </p:to>
                                    </p:animClr>
                                    <p:set>
                                      <p:cBhvr>
                                        <p:cTn id="49" dur="500" fill="hold"/>
                                        <p:tgtEl>
                                          <p:spTgt spid="14"/>
                                        </p:tgtEl>
                                        <p:attrNameLst>
                                          <p:attrName>fill.type</p:attrName>
                                        </p:attrNameLst>
                                      </p:cBhvr>
                                      <p:to>
                                        <p:strVal val="solid"/>
                                      </p:to>
                                    </p:set>
                                    <p:set>
                                      <p:cBhvr>
                                        <p:cTn id="50" dur="500" fill="hold"/>
                                        <p:tgtEl>
                                          <p:spTgt spid="14"/>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004" fill="hold"/>
                                        <p:tgtEl>
                                          <p:spTgt spid="21"/>
                                        </p:tgtEl>
                                      </p:cBhvr>
                                    </p:cmd>
                                  </p:childTnLst>
                                </p:cTn>
                              </p:par>
                            </p:childTnLst>
                          </p:cTn>
                        </p:par>
                      </p:childTnLst>
                    </p:cTn>
                  </p:par>
                </p:childTnLst>
              </p:cTn>
              <p:nextCondLst>
                <p:cond evt="onClick" delay="0">
                  <p:tgtEl>
                    <p:spTgt spid="14"/>
                  </p:tgtEl>
                </p:cond>
              </p:nextCondLst>
            </p:seq>
            <p:audio>
              <p:cMediaNode vol="80000">
                <p:cTn id="53" fill="hold" display="0">
                  <p:stCondLst>
                    <p:cond delay="indefinite"/>
                  </p:stCondLst>
                  <p:endCondLst>
                    <p:cond evt="onStopAudio" delay="0">
                      <p:tgtEl>
                        <p:sldTgt/>
                      </p:tgtEl>
                    </p:cond>
                  </p:endCondLst>
                </p:cTn>
                <p:tgtEl>
                  <p:spTgt spid="18"/>
                </p:tgtEl>
              </p:cMediaNode>
            </p:audio>
            <p:audio>
              <p:cMediaNode vol="80000">
                <p:cTn id="54" fill="hold" display="0">
                  <p:stCondLst>
                    <p:cond delay="indefinite"/>
                  </p:stCondLst>
                  <p:endCondLst>
                    <p:cond evt="onStopAudio" delay="0">
                      <p:tgtEl>
                        <p:sldTgt/>
                      </p:tgtEl>
                    </p:cond>
                  </p:endCondLst>
                </p:cTn>
                <p:tgtEl>
                  <p:spTgt spid="19"/>
                </p:tgtEl>
              </p:cMediaNode>
            </p:audio>
            <p:audio>
              <p:cMediaNode vol="80000">
                <p:cTn id="55" fill="hold" display="0">
                  <p:stCondLst>
                    <p:cond delay="indefinite"/>
                  </p:stCondLst>
                  <p:endCondLst>
                    <p:cond evt="onStopAudio" delay="0">
                      <p:tgtEl>
                        <p:sldTgt/>
                      </p:tgtEl>
                    </p:cond>
                  </p:endCondLst>
                </p:cTn>
                <p:tgtEl>
                  <p:spTgt spid="20"/>
                </p:tgtEl>
              </p:cMediaNode>
            </p:audio>
            <p:audio>
              <p:cMediaNode vol="80000">
                <p:cTn id="56" fill="hold" display="0">
                  <p:stCondLst>
                    <p:cond delay="indefinite"/>
                  </p:stCondLst>
                  <p:endCondLst>
                    <p:cond evt="onStopAudio" delay="0">
                      <p:tgtEl>
                        <p:sldTgt/>
                      </p:tgtEl>
                    </p:cond>
                  </p:endCondLst>
                </p:cTn>
                <p:tgtEl>
                  <p:spTgt spid="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3" name="Google Shape;283;p3"/>
          <p:cNvSpPr/>
          <p:nvPr/>
        </p:nvSpPr>
        <p:spPr>
          <a:xfrm>
            <a:off x="1214583" y="1202015"/>
            <a:ext cx="9762837" cy="1294935"/>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50000"/>
              </a:lnSpc>
              <a:spcBef>
                <a:spcPts val="135"/>
              </a:spcBef>
              <a:spcAft>
                <a:spcPts val="135"/>
              </a:spcAft>
            </a:pPr>
            <a:r>
              <a:rPr lang="vi-VN" sz="2400" b="1" dirty="0">
                <a:solidFill>
                  <a:schemeClr val="tx1"/>
                </a:solidFill>
                <a:ea typeface="Calibri" panose="020F0502020204030204" pitchFamily="34" charset="0"/>
                <a:cs typeface="Arial" panose="020B0604020202020204" pitchFamily="34" charset="0"/>
              </a:rPr>
              <a:t>Câu </a:t>
            </a:r>
            <a:r>
              <a:rPr lang="en-US" sz="2400" b="1" dirty="0">
                <a:solidFill>
                  <a:schemeClr val="tx1"/>
                </a:solidFill>
                <a:ea typeface="Calibri" panose="020F0502020204030204" pitchFamily="34" charset="0"/>
                <a:cs typeface="Arial" panose="020B0604020202020204" pitchFamily="34" charset="0"/>
              </a:rPr>
              <a:t>2</a:t>
            </a:r>
            <a:r>
              <a:rPr lang="vi-VN" sz="2400" b="1" dirty="0">
                <a:solidFill>
                  <a:schemeClr val="tx1"/>
                </a:solidFill>
                <a:ea typeface="Calibri" panose="020F0502020204030204" pitchFamily="34" charset="0"/>
                <a:cs typeface="Arial" panose="020B0604020202020204" pitchFamily="34" charset="0"/>
              </a:rPr>
              <a:t>:</a:t>
            </a:r>
            <a:r>
              <a:rPr lang="en-US" sz="2400" b="1" dirty="0">
                <a:solidFill>
                  <a:schemeClr val="tx1"/>
                </a:solidFill>
                <a:ea typeface="Calibri" panose="020F0502020204030204" pitchFamily="34" charset="0"/>
                <a:cs typeface="Arial" panose="020B0604020202020204" pitchFamily="34" charset="0"/>
              </a:rPr>
              <a:t> </a:t>
            </a:r>
            <a:r>
              <a:rPr lang="vi-VN" sz="2400" dirty="0">
                <a:solidFill>
                  <a:schemeClr val="tx1"/>
                </a:solidFill>
                <a:ea typeface="Calibri" panose="020F0502020204030204" pitchFamily="34" charset="0"/>
                <a:cs typeface="Arial" panose="020B0604020202020204" pitchFamily="34" charset="0"/>
              </a:rPr>
              <a:t>Bạn nhỏ học các bước làm đất để gieo hạt từ ai? </a:t>
            </a:r>
            <a:endParaRPr lang="vi-VN" sz="2400" dirty="0">
              <a:solidFill>
                <a:schemeClr val="tx1"/>
              </a:solidFill>
              <a:ea typeface="Calibri" panose="020F0502020204030204" pitchFamily="34" charset="0"/>
              <a:cs typeface="Arial" panose="020B0604020202020204" pitchFamily="34" charset="0"/>
            </a:endParaRPr>
          </a:p>
        </p:txBody>
      </p:sp>
      <p:sp>
        <p:nvSpPr>
          <p:cNvPr id="4" name="S1"/>
          <p:cNvSpPr/>
          <p:nvPr/>
        </p:nvSpPr>
        <p:spPr>
          <a:xfrm>
            <a:off x="1214627" y="2938723"/>
            <a:ext cx="4535055" cy="1294935"/>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30000"/>
              </a:lnSpc>
              <a:buSzPts val="3200"/>
            </a:pPr>
            <a:r>
              <a:rPr lang="vi-VN" sz="2800" dirty="0">
                <a:solidFill>
                  <a:schemeClr val="tx1"/>
                </a:solidFill>
                <a:ea typeface="Calibri" panose="020F0502020204030204" pitchFamily="34" charset="0"/>
                <a:cs typeface="Arial" panose="020B0604020202020204" pitchFamily="34" charset="0"/>
              </a:rPr>
              <a:t>A. </a:t>
            </a:r>
            <a:r>
              <a:rPr lang="en-US" sz="2800" dirty="0" err="1">
                <a:solidFill>
                  <a:schemeClr val="tx1"/>
                </a:solidFill>
                <a:ea typeface="Calibri" panose="020F0502020204030204" pitchFamily="34" charset="0"/>
                <a:cs typeface="Arial" panose="020B0604020202020204" pitchFamily="34" charset="0"/>
              </a:rPr>
              <a:t>Từ</a:t>
            </a:r>
            <a:r>
              <a:rPr lang="en-US" sz="2800" dirty="0">
                <a:solidFill>
                  <a:schemeClr val="tx1"/>
                </a:solidFill>
                <a:ea typeface="Calibri" panose="020F0502020204030204" pitchFamily="34" charset="0"/>
                <a:cs typeface="Arial" panose="020B0604020202020204" pitchFamily="34" charset="0"/>
              </a:rPr>
              <a:t> </a:t>
            </a:r>
            <a:r>
              <a:rPr lang="en-US" sz="2800" dirty="0" err="1">
                <a:solidFill>
                  <a:schemeClr val="tx1"/>
                </a:solidFill>
                <a:ea typeface="Calibri" panose="020F0502020204030204" pitchFamily="34" charset="0"/>
                <a:cs typeface="Arial" panose="020B0604020202020204" pitchFamily="34" charset="0"/>
              </a:rPr>
              <a:t>sách</a:t>
            </a:r>
            <a:r>
              <a:rPr lang="en-US" sz="2800" dirty="0">
                <a:solidFill>
                  <a:schemeClr val="tx1"/>
                </a:solidFill>
                <a:ea typeface="Calibri" panose="020F0502020204030204" pitchFamily="34" charset="0"/>
                <a:cs typeface="Arial" panose="020B0604020202020204" pitchFamily="34" charset="0"/>
              </a:rPr>
              <a:t> </a:t>
            </a:r>
            <a:r>
              <a:rPr lang="en-US" sz="2800" dirty="0" err="1">
                <a:solidFill>
                  <a:schemeClr val="tx1"/>
                </a:solidFill>
                <a:ea typeface="Calibri" panose="020F0502020204030204" pitchFamily="34" charset="0"/>
                <a:cs typeface="Arial" panose="020B0604020202020204" pitchFamily="34" charset="0"/>
              </a:rPr>
              <a:t>vở</a:t>
            </a:r>
            <a:r>
              <a:rPr lang="vi-VN" sz="2800" dirty="0">
                <a:solidFill>
                  <a:schemeClr val="tx1"/>
                </a:solidFill>
                <a:ea typeface="Calibri" panose="020F0502020204030204" pitchFamily="34" charset="0"/>
                <a:cs typeface="Arial" panose="020B0604020202020204" pitchFamily="34" charset="0"/>
              </a:rPr>
              <a:t>. </a:t>
            </a:r>
            <a:endParaRPr lang="vi-VN" sz="2800" dirty="0">
              <a:solidFill>
                <a:schemeClr val="tx1"/>
              </a:solidFill>
              <a:ea typeface="Calibri" panose="020F0502020204030204" pitchFamily="34" charset="0"/>
              <a:cs typeface="Arial" panose="020B0604020202020204" pitchFamily="34" charset="0"/>
            </a:endParaRPr>
          </a:p>
        </p:txBody>
      </p:sp>
      <p:sp>
        <p:nvSpPr>
          <p:cNvPr id="5" name="S2"/>
          <p:cNvSpPr/>
          <p:nvPr/>
        </p:nvSpPr>
        <p:spPr>
          <a:xfrm>
            <a:off x="6442362" y="4500681"/>
            <a:ext cx="4535055" cy="1294935"/>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30000"/>
              </a:lnSpc>
              <a:buSzPts val="3200"/>
            </a:pPr>
            <a:r>
              <a:rPr lang="vi-VN" sz="2800" dirty="0">
                <a:solidFill>
                  <a:schemeClr val="tx1"/>
                </a:solidFill>
                <a:ea typeface="Calibri" panose="020F0502020204030204" pitchFamily="34" charset="0"/>
                <a:cs typeface="Arial" panose="020B0604020202020204" pitchFamily="34" charset="0"/>
              </a:rPr>
              <a:t>D. </a:t>
            </a:r>
            <a:r>
              <a:rPr lang="en-US" sz="2800" dirty="0" err="1">
                <a:solidFill>
                  <a:schemeClr val="tx1"/>
                </a:solidFill>
                <a:ea typeface="Calibri" panose="020F0502020204030204" pitchFamily="34" charset="0"/>
                <a:cs typeface="Arial" panose="020B0604020202020204" pitchFamily="34" charset="0"/>
              </a:rPr>
              <a:t>Từ</a:t>
            </a:r>
            <a:r>
              <a:rPr lang="en-US" sz="2800" dirty="0">
                <a:solidFill>
                  <a:schemeClr val="tx1"/>
                </a:solidFill>
                <a:ea typeface="Calibri" panose="020F0502020204030204" pitchFamily="34" charset="0"/>
                <a:cs typeface="Arial" panose="020B0604020202020204" pitchFamily="34" charset="0"/>
              </a:rPr>
              <a:t> </a:t>
            </a:r>
            <a:r>
              <a:rPr lang="en-US" sz="2800" dirty="0" err="1">
                <a:solidFill>
                  <a:schemeClr val="tx1"/>
                </a:solidFill>
                <a:ea typeface="Calibri" panose="020F0502020204030204" pitchFamily="34" charset="0"/>
                <a:cs typeface="Arial" panose="020B0604020202020204" pitchFamily="34" charset="0"/>
              </a:rPr>
              <a:t>bố</a:t>
            </a:r>
            <a:r>
              <a:rPr lang="vi-VN" sz="2800" dirty="0">
                <a:solidFill>
                  <a:schemeClr val="tx1"/>
                </a:solidFill>
                <a:ea typeface="Calibri" panose="020F0502020204030204" pitchFamily="34" charset="0"/>
                <a:cs typeface="Arial" panose="020B0604020202020204" pitchFamily="34" charset="0"/>
              </a:rPr>
              <a:t>. </a:t>
            </a:r>
            <a:endParaRPr lang="vi-VN" sz="2800" dirty="0">
              <a:solidFill>
                <a:schemeClr val="tx1"/>
              </a:solidFill>
              <a:ea typeface="Calibri" panose="020F0502020204030204" pitchFamily="34" charset="0"/>
              <a:cs typeface="Arial" panose="020B0604020202020204" pitchFamily="34" charset="0"/>
            </a:endParaRPr>
          </a:p>
        </p:txBody>
      </p:sp>
      <p:sp>
        <p:nvSpPr>
          <p:cNvPr id="7" name="S4"/>
          <p:cNvSpPr/>
          <p:nvPr/>
        </p:nvSpPr>
        <p:spPr>
          <a:xfrm>
            <a:off x="6442362" y="2938723"/>
            <a:ext cx="4535055" cy="1294935"/>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30000"/>
              </a:lnSpc>
              <a:buSzPts val="3200"/>
            </a:pPr>
            <a:r>
              <a:rPr lang="vi-VN" sz="2800" dirty="0">
                <a:solidFill>
                  <a:schemeClr val="tx1"/>
                </a:solidFill>
                <a:ea typeface="Calibri" panose="020F0502020204030204" pitchFamily="34" charset="0"/>
                <a:cs typeface="Arial" panose="020B0604020202020204" pitchFamily="34" charset="0"/>
              </a:rPr>
              <a:t>B. </a:t>
            </a:r>
            <a:r>
              <a:rPr lang="en-US" sz="2800" dirty="0" err="1">
                <a:solidFill>
                  <a:schemeClr val="tx1"/>
                </a:solidFill>
                <a:ea typeface="Calibri" panose="020F0502020204030204" pitchFamily="34" charset="0"/>
                <a:cs typeface="Arial" panose="020B0604020202020204" pitchFamily="34" charset="0"/>
              </a:rPr>
              <a:t>Từ</a:t>
            </a:r>
            <a:r>
              <a:rPr lang="en-US" sz="2800" dirty="0">
                <a:solidFill>
                  <a:schemeClr val="tx1"/>
                </a:solidFill>
                <a:ea typeface="Calibri" panose="020F0502020204030204" pitchFamily="34" charset="0"/>
                <a:cs typeface="Arial" panose="020B0604020202020204" pitchFamily="34" charset="0"/>
              </a:rPr>
              <a:t> </a:t>
            </a:r>
            <a:r>
              <a:rPr lang="en-US" sz="2800" dirty="0" err="1">
                <a:solidFill>
                  <a:schemeClr val="tx1"/>
                </a:solidFill>
                <a:ea typeface="Calibri" panose="020F0502020204030204" pitchFamily="34" charset="0"/>
                <a:cs typeface="Arial" panose="020B0604020202020204" pitchFamily="34" charset="0"/>
              </a:rPr>
              <a:t>mẹ</a:t>
            </a:r>
            <a:r>
              <a:rPr lang="vi-VN" sz="2800" dirty="0">
                <a:solidFill>
                  <a:schemeClr val="tx1"/>
                </a:solidFill>
                <a:ea typeface="Calibri" panose="020F0502020204030204" pitchFamily="34" charset="0"/>
                <a:cs typeface="Arial" panose="020B0604020202020204" pitchFamily="34" charset="0"/>
              </a:rPr>
              <a:t>. </a:t>
            </a:r>
            <a:endParaRPr lang="vi-VN" sz="2800" dirty="0">
              <a:solidFill>
                <a:schemeClr val="tx1"/>
              </a:solidFill>
              <a:ea typeface="Calibri" panose="020F0502020204030204" pitchFamily="34" charset="0"/>
              <a:cs typeface="Arial" panose="020B0604020202020204" pitchFamily="34" charset="0"/>
            </a:endParaRPr>
          </a:p>
        </p:txBody>
      </p:sp>
      <p:sp>
        <p:nvSpPr>
          <p:cNvPr id="10" name="Đ"/>
          <p:cNvSpPr/>
          <p:nvPr/>
        </p:nvSpPr>
        <p:spPr>
          <a:xfrm>
            <a:off x="1214583" y="4500649"/>
            <a:ext cx="4535100" cy="1294804"/>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defRPr/>
            </a:pPr>
            <a:r>
              <a:rPr lang="vi-VN" sz="2800" dirty="0">
                <a:solidFill>
                  <a:schemeClr val="tx1"/>
                </a:solidFill>
                <a:ea typeface="Calibri" panose="020F0502020204030204" pitchFamily="34" charset="0"/>
                <a:cs typeface="Arial" panose="020B0604020202020204" pitchFamily="34" charset="0"/>
              </a:rPr>
              <a:t>C. </a:t>
            </a:r>
            <a:r>
              <a:rPr lang="en-US" sz="2800" dirty="0" err="1">
                <a:solidFill>
                  <a:schemeClr val="tx1"/>
                </a:solidFill>
                <a:ea typeface="Calibri" panose="020F0502020204030204" pitchFamily="34" charset="0"/>
                <a:cs typeface="Arial" panose="020B0604020202020204" pitchFamily="34" charset="0"/>
              </a:rPr>
              <a:t>Từ</a:t>
            </a:r>
            <a:r>
              <a:rPr lang="en-US" sz="2800" dirty="0">
                <a:solidFill>
                  <a:schemeClr val="tx1"/>
                </a:solidFill>
                <a:ea typeface="Calibri" panose="020F0502020204030204" pitchFamily="34" charset="0"/>
                <a:cs typeface="Arial" panose="020B0604020202020204" pitchFamily="34" charset="0"/>
              </a:rPr>
              <a:t> </a:t>
            </a:r>
            <a:r>
              <a:rPr lang="en-US" sz="2800" dirty="0" err="1">
                <a:solidFill>
                  <a:schemeClr val="tx1"/>
                </a:solidFill>
                <a:ea typeface="Calibri" panose="020F0502020204030204" pitchFamily="34" charset="0"/>
                <a:cs typeface="Arial" panose="020B0604020202020204" pitchFamily="34" charset="0"/>
              </a:rPr>
              <a:t>cô</a:t>
            </a:r>
            <a:r>
              <a:rPr lang="en-US" sz="2800" dirty="0">
                <a:solidFill>
                  <a:schemeClr val="tx1"/>
                </a:solidFill>
                <a:ea typeface="Calibri" panose="020F0502020204030204" pitchFamily="34" charset="0"/>
                <a:cs typeface="Arial" panose="020B0604020202020204" pitchFamily="34" charset="0"/>
              </a:rPr>
              <a:t> </a:t>
            </a:r>
            <a:r>
              <a:rPr lang="en-US" sz="2800" dirty="0" err="1">
                <a:solidFill>
                  <a:schemeClr val="tx1"/>
                </a:solidFill>
                <a:ea typeface="Calibri" panose="020F0502020204030204" pitchFamily="34" charset="0"/>
                <a:cs typeface="Arial" panose="020B0604020202020204" pitchFamily="34" charset="0"/>
              </a:rPr>
              <a:t>giáo</a:t>
            </a:r>
            <a:r>
              <a:rPr lang="vi-VN" sz="2800" dirty="0">
                <a:solidFill>
                  <a:schemeClr val="tx1"/>
                </a:solidFill>
                <a:ea typeface="Calibri" panose="020F0502020204030204" pitchFamily="34" charset="0"/>
                <a:cs typeface="Arial" panose="020B0604020202020204" pitchFamily="34" charset="0"/>
              </a:rPr>
              <a:t>. </a:t>
            </a:r>
            <a:endParaRPr lang="vi-VN" sz="2800" dirty="0">
              <a:solidFill>
                <a:schemeClr val="tx1"/>
              </a:solidFill>
              <a:ea typeface="Calibri" panose="020F0502020204030204" pitchFamily="34" charset="0"/>
              <a:cs typeface="Arial" panose="020B0604020202020204" pitchFamily="34" charset="0"/>
            </a:endParaRPr>
          </a:p>
        </p:txBody>
      </p:sp>
      <p:pic>
        <p:nvPicPr>
          <p:cNvPr id="11"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52636" y="951659"/>
            <a:ext cx="812800" cy="812800"/>
          </a:xfrm>
          <a:prstGeom prst="rect">
            <a:avLst/>
          </a:prstGeom>
        </p:spPr>
      </p:pic>
      <p:pic>
        <p:nvPicPr>
          <p:cNvPr id="12"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00236" y="1104059"/>
            <a:ext cx="812800" cy="812800"/>
          </a:xfrm>
          <a:prstGeom prst="rect">
            <a:avLst/>
          </a:prstGeom>
        </p:spPr>
      </p:pic>
      <p:pic>
        <p:nvPicPr>
          <p:cNvPr id="13"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47836" y="1256459"/>
            <a:ext cx="812800" cy="812800"/>
          </a:xfrm>
          <a:prstGeom prst="rect">
            <a:avLst/>
          </a:prstGeom>
        </p:spPr>
      </p:pic>
      <p:pic>
        <p:nvPicPr>
          <p:cNvPr id="14" name="Ding-sound-effect-www_tiengdong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1227029" y="2489952"/>
            <a:ext cx="812800" cy="8128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16" name="Freeform 8">
            <a:hlinkClick r:id="rId8" action="ppaction://hlinksldjump"/>
          </p:cNvPr>
          <p:cNvSpPr/>
          <p:nvPr/>
        </p:nvSpPr>
        <p:spPr>
          <a:xfrm>
            <a:off x="11005175" y="5596023"/>
            <a:ext cx="1067556" cy="1181796"/>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9"/>
            <a:stretch>
              <a:fillRect/>
            </a:stretch>
          </a:blipFill>
        </p:spPr>
        <p:txBody>
          <a:bodyPr/>
          <a:lstStyle/>
          <a:p>
            <a:endParaRPr lang="en-US" sz="240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4"/>
                                        </p:tgtEl>
                                        <p:attrNameLst>
                                          <p:attrName>fillcolor</p:attrName>
                                        </p:attrNameLst>
                                      </p:cBhvr>
                                      <p:to>
                                        <a:srgbClr val="F3B5B5"/>
                                      </p:to>
                                    </p:animClr>
                                    <p:set>
                                      <p:cBhvr>
                                        <p:cTn id="22" dur="500" fill="hold"/>
                                        <p:tgtEl>
                                          <p:spTgt spid="4"/>
                                        </p:tgtEl>
                                        <p:attrNameLst>
                                          <p:attrName>fill.type</p:attrName>
                                        </p:attrNameLst>
                                      </p:cBhvr>
                                      <p:to>
                                        <p:strVal val="solid"/>
                                      </p:to>
                                    </p:set>
                                    <p:set>
                                      <p:cBhvr>
                                        <p:cTn id="23" dur="500" fill="hold"/>
                                        <p:tgtEl>
                                          <p:spTgt spid="4"/>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1776" fill="hold"/>
                                        <p:tgtEl>
                                          <p:spTgt spid="11"/>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5"/>
                                        </p:tgtEl>
                                        <p:attrNameLst>
                                          <p:attrName>fillcolor</p:attrName>
                                        </p:attrNameLst>
                                      </p:cBhvr>
                                      <p:to>
                                        <a:srgbClr val="F3B5B5"/>
                                      </p:to>
                                    </p:animClr>
                                    <p:set>
                                      <p:cBhvr>
                                        <p:cTn id="31" dur="500" fill="hold"/>
                                        <p:tgtEl>
                                          <p:spTgt spid="5"/>
                                        </p:tgtEl>
                                        <p:attrNameLst>
                                          <p:attrName>fill.type</p:attrName>
                                        </p:attrNameLst>
                                      </p:cBhvr>
                                      <p:to>
                                        <p:strVal val="solid"/>
                                      </p:to>
                                    </p:set>
                                    <p:set>
                                      <p:cBhvr>
                                        <p:cTn id="32" dur="500" fill="hold"/>
                                        <p:tgtEl>
                                          <p:spTgt spid="5"/>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1776" fill="hold"/>
                                        <p:tgtEl>
                                          <p:spTgt spid="12"/>
                                        </p:tgtEl>
                                      </p:cBhvr>
                                    </p:cmd>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7"/>
                                        </p:tgtEl>
                                        <p:attrNameLst>
                                          <p:attrName>fillcolor</p:attrName>
                                        </p:attrNameLst>
                                      </p:cBhvr>
                                      <p:to>
                                        <a:srgbClr val="F3B5B5"/>
                                      </p:to>
                                    </p:animClr>
                                    <p:set>
                                      <p:cBhvr>
                                        <p:cTn id="40" dur="500" fill="hold"/>
                                        <p:tgtEl>
                                          <p:spTgt spid="7"/>
                                        </p:tgtEl>
                                        <p:attrNameLst>
                                          <p:attrName>fill.type</p:attrName>
                                        </p:attrNameLst>
                                      </p:cBhvr>
                                      <p:to>
                                        <p:strVal val="solid"/>
                                      </p:to>
                                    </p:set>
                                    <p:set>
                                      <p:cBhvr>
                                        <p:cTn id="41" dur="500" fill="hold"/>
                                        <p:tgtEl>
                                          <p:spTgt spid="7"/>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6" fill="hold"/>
                                        <p:tgtEl>
                                          <p:spTgt spid="13"/>
                                        </p:tgtEl>
                                      </p:cBhvr>
                                    </p:cmd>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0"/>
                                        </p:tgtEl>
                                        <p:attrNameLst>
                                          <p:attrName>fillcolor</p:attrName>
                                        </p:attrNameLst>
                                      </p:cBhvr>
                                      <p:to>
                                        <a:srgbClr val="92D050"/>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004" fill="hold"/>
                                        <p:tgtEl>
                                          <p:spTgt spid="14"/>
                                        </p:tgtEl>
                                      </p:cBhvr>
                                    </p:cmd>
                                  </p:childTnLst>
                                </p:cTn>
                              </p:par>
                            </p:childTnLst>
                          </p:cTn>
                        </p:par>
                      </p:childTnLst>
                    </p:cTn>
                  </p:par>
                </p:childTnLst>
              </p:cTn>
              <p:nextCondLst>
                <p:cond evt="onClick" delay="0">
                  <p:tgtEl>
                    <p:spTgt spid="10"/>
                  </p:tgtEl>
                </p:cond>
              </p:nextCondLst>
            </p:seq>
            <p:audio>
              <p:cMediaNode vol="80000">
                <p:cTn id="53" fill="hold" display="0">
                  <p:stCondLst>
                    <p:cond delay="indefinite"/>
                  </p:stCondLst>
                  <p:endCondLst>
                    <p:cond evt="onStopAudio" delay="0">
                      <p:tgtEl>
                        <p:sldTgt/>
                      </p:tgtEl>
                    </p:cond>
                  </p:endCondLst>
                </p:cTn>
                <p:tgtEl>
                  <p:spTgt spid="11"/>
                </p:tgtEl>
              </p:cMediaNode>
            </p:audio>
            <p:audio>
              <p:cMediaNode vol="80000">
                <p:cTn id="54" fill="hold" display="0">
                  <p:stCondLst>
                    <p:cond delay="indefinite"/>
                  </p:stCondLst>
                  <p:endCondLst>
                    <p:cond evt="onStopAudio" delay="0">
                      <p:tgtEl>
                        <p:sldTgt/>
                      </p:tgtEl>
                    </p:cond>
                  </p:endCondLst>
                </p:cTn>
                <p:tgtEl>
                  <p:spTgt spid="12"/>
                </p:tgtEl>
              </p:cMediaNode>
            </p:audio>
            <p:audio>
              <p:cMediaNode vol="80000">
                <p:cTn id="55" fill="hold" display="0">
                  <p:stCondLst>
                    <p:cond delay="indefinite"/>
                  </p:stCondLst>
                  <p:endCondLst>
                    <p:cond evt="onStopAudio" delay="0">
                      <p:tgtEl>
                        <p:sldTgt/>
                      </p:tgtEl>
                    </p:cond>
                  </p:endCondLst>
                </p:cTn>
                <p:tgtEl>
                  <p:spTgt spid="13"/>
                </p:tgtEl>
              </p:cMediaNode>
            </p:audio>
            <p:audio>
              <p:cMediaNode vol="80000">
                <p:cTn id="56" fill="hold" display="0">
                  <p:stCondLst>
                    <p:cond delay="indefinite"/>
                  </p:stCondLst>
                  <p:endCondLst>
                    <p:cond evt="onStopAudio" delay="0">
                      <p:tgtEl>
                        <p:sldTgt/>
                      </p:tgtEl>
                    </p:cond>
                  </p:endCondLst>
                </p:cTn>
                <p:tgtEl>
                  <p:spTgt spid="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3" name="Google Shape;283;p3"/>
          <p:cNvSpPr/>
          <p:nvPr/>
        </p:nvSpPr>
        <p:spPr>
          <a:xfrm>
            <a:off x="1214582" y="951659"/>
            <a:ext cx="9762790" cy="144586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50000"/>
              </a:lnSpc>
              <a:spcBef>
                <a:spcPts val="135"/>
              </a:spcBef>
              <a:spcAft>
                <a:spcPts val="135"/>
              </a:spcAft>
            </a:pPr>
            <a:r>
              <a:rPr lang="vi-VN" sz="2400" b="1" dirty="0">
                <a:solidFill>
                  <a:schemeClr val="tx1"/>
                </a:solidFill>
                <a:latin typeface="+mj-lt"/>
                <a:ea typeface="Calibri" panose="020F0502020204030204" pitchFamily="34" charset="0"/>
                <a:cs typeface="Arial" panose="020B0604020202020204" pitchFamily="34" charset="0"/>
              </a:rPr>
              <a:t>Câu </a:t>
            </a:r>
            <a:r>
              <a:rPr lang="en-US" sz="2400" b="1" dirty="0">
                <a:solidFill>
                  <a:schemeClr val="tx1"/>
                </a:solidFill>
                <a:latin typeface="+mj-lt"/>
                <a:ea typeface="Calibri" panose="020F0502020204030204" pitchFamily="34" charset="0"/>
                <a:cs typeface="Arial" panose="020B0604020202020204" pitchFamily="34" charset="0"/>
              </a:rPr>
              <a:t>3</a:t>
            </a:r>
            <a:r>
              <a:rPr lang="vi-VN" sz="2400" b="1" dirty="0">
                <a:solidFill>
                  <a:schemeClr val="tx1"/>
                </a:solidFill>
                <a:latin typeface="+mj-lt"/>
                <a:ea typeface="Calibri" panose="020F0502020204030204" pitchFamily="34" charset="0"/>
                <a:cs typeface="Arial" panose="020B0604020202020204" pitchFamily="34" charset="0"/>
              </a:rPr>
              <a:t>:</a:t>
            </a:r>
            <a:r>
              <a:rPr lang="en-US" sz="2400" b="1" dirty="0">
                <a:solidFill>
                  <a:schemeClr val="tx1"/>
                </a:solidFill>
                <a:latin typeface="+mj-lt"/>
                <a:ea typeface="Calibri" panose="020F0502020204030204" pitchFamily="34" charset="0"/>
                <a:cs typeface="Arial" panose="020B0604020202020204" pitchFamily="34" charset="0"/>
              </a:rPr>
              <a:t> </a:t>
            </a:r>
            <a:r>
              <a:rPr lang="vi-VN" sz="2400" dirty="0">
                <a:solidFill>
                  <a:schemeClr val="tx1"/>
                </a:solidFill>
                <a:latin typeface="+mj-lt"/>
                <a:ea typeface="Calibri" panose="020F0502020204030204" pitchFamily="34" charset="0"/>
                <a:cs typeface="Arial" panose="020B0604020202020204" pitchFamily="34" charset="0"/>
              </a:rPr>
              <a:t>Điều gì làm bố vui mừng khi nhận được thư của con </a:t>
            </a:r>
            <a:endParaRPr lang="vi-VN" sz="2400" dirty="0">
              <a:solidFill>
                <a:schemeClr val="tx1"/>
              </a:solidFill>
              <a:latin typeface="+mj-lt"/>
              <a:ea typeface="Calibri" panose="020F0502020204030204" pitchFamily="34" charset="0"/>
              <a:cs typeface="Arial" panose="020B0604020202020204" pitchFamily="34" charset="0"/>
            </a:endParaRPr>
          </a:p>
          <a:p>
            <a:pPr algn="ctr" defTabSz="1219200">
              <a:lnSpc>
                <a:spcPct val="150000"/>
              </a:lnSpc>
              <a:spcBef>
                <a:spcPts val="135"/>
              </a:spcBef>
              <a:spcAft>
                <a:spcPts val="135"/>
              </a:spcAft>
            </a:pPr>
            <a:r>
              <a:rPr lang="vi-VN" sz="2400" dirty="0">
                <a:solidFill>
                  <a:schemeClr val="tx1"/>
                </a:solidFill>
                <a:latin typeface="+mj-lt"/>
                <a:ea typeface="Calibri" panose="020F0502020204030204" pitchFamily="34" charset="0"/>
                <a:cs typeface="Arial" panose="020B0604020202020204" pitchFamily="34" charset="0"/>
              </a:rPr>
              <a:t>lúc đi công tác? </a:t>
            </a:r>
            <a:endParaRPr lang="vi-VN" sz="2400" dirty="0">
              <a:solidFill>
                <a:schemeClr val="tx1"/>
              </a:solidFill>
              <a:latin typeface="+mj-lt"/>
              <a:ea typeface="Calibri" panose="020F0502020204030204" pitchFamily="34" charset="0"/>
              <a:cs typeface="Arial" panose="020B0604020202020204" pitchFamily="34" charset="0"/>
            </a:endParaRPr>
          </a:p>
        </p:txBody>
      </p:sp>
      <p:sp>
        <p:nvSpPr>
          <p:cNvPr id="7" name="S1"/>
          <p:cNvSpPr/>
          <p:nvPr/>
        </p:nvSpPr>
        <p:spPr>
          <a:xfrm>
            <a:off x="1214582" y="2900948"/>
            <a:ext cx="4535055" cy="144586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50000"/>
              </a:lnSpc>
              <a:buSzPts val="3200"/>
            </a:pPr>
            <a:r>
              <a:rPr lang="vi-VN" sz="2400" dirty="0">
                <a:solidFill>
                  <a:schemeClr val="tx1"/>
                </a:solidFill>
                <a:ea typeface="Calibri" panose="020F0502020204030204" pitchFamily="34" charset="0"/>
                <a:cs typeface="Arial" panose="020B0604020202020204" pitchFamily="34" charset="0"/>
              </a:rPr>
              <a:t>A. Được con kể chuyện học, chuyện trường lớp. </a:t>
            </a:r>
            <a:endParaRPr lang="vi-VN" sz="2400" dirty="0">
              <a:solidFill>
                <a:schemeClr val="tx1"/>
              </a:solidFill>
              <a:ea typeface="Calibri" panose="020F0502020204030204" pitchFamily="34" charset="0"/>
              <a:cs typeface="Arial" panose="020B0604020202020204" pitchFamily="34" charset="0"/>
            </a:endParaRPr>
          </a:p>
        </p:txBody>
      </p:sp>
      <p:sp>
        <p:nvSpPr>
          <p:cNvPr id="8" name="S2"/>
          <p:cNvSpPr/>
          <p:nvPr/>
        </p:nvSpPr>
        <p:spPr>
          <a:xfrm>
            <a:off x="1214583" y="4604454"/>
            <a:ext cx="4535055" cy="144586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50000"/>
              </a:lnSpc>
              <a:buSzPts val="3200"/>
            </a:pPr>
            <a:r>
              <a:rPr lang="vi-VN" sz="2400" dirty="0">
                <a:solidFill>
                  <a:schemeClr val="tx1"/>
                </a:solidFill>
                <a:ea typeface="Calibri" panose="020F0502020204030204" pitchFamily="34" charset="0"/>
                <a:cs typeface="Arial" panose="020B0604020202020204" pitchFamily="34" charset="0"/>
              </a:rPr>
              <a:t>C. </a:t>
            </a:r>
            <a:r>
              <a:rPr lang="en-US" sz="2400" dirty="0" err="1">
                <a:solidFill>
                  <a:schemeClr val="tx1"/>
                </a:solidFill>
                <a:ea typeface="Calibri" panose="020F0502020204030204" pitchFamily="34" charset="0"/>
                <a:cs typeface="Arial" panose="020B0604020202020204" pitchFamily="34" charset="0"/>
              </a:rPr>
              <a:t>Hạt</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giống</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mà</a:t>
            </a:r>
            <a:r>
              <a:rPr lang="en-US" sz="2400" dirty="0">
                <a:solidFill>
                  <a:schemeClr val="tx1"/>
                </a:solidFill>
                <a:ea typeface="Calibri" panose="020F0502020204030204" pitchFamily="34" charset="0"/>
                <a:cs typeface="Arial" panose="020B0604020202020204" pitchFamily="34" charset="0"/>
              </a:rPr>
              <a:t> con </a:t>
            </a:r>
            <a:r>
              <a:rPr lang="en-US" sz="2400" dirty="0" err="1">
                <a:solidFill>
                  <a:schemeClr val="tx1"/>
                </a:solidFill>
                <a:ea typeface="Calibri" panose="020F0502020204030204" pitchFamily="34" charset="0"/>
                <a:cs typeface="Arial" panose="020B0604020202020204" pitchFamily="34" charset="0"/>
              </a:rPr>
              <a:t>gieo</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đã</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lớn</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và</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cho</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quả</a:t>
            </a:r>
            <a:r>
              <a:rPr lang="en-US" sz="2400" dirty="0">
                <a:solidFill>
                  <a:schemeClr val="tx1"/>
                </a:solidFill>
                <a:ea typeface="Calibri" panose="020F0502020204030204" pitchFamily="34" charset="0"/>
                <a:cs typeface="Arial" panose="020B0604020202020204" pitchFamily="34" charset="0"/>
              </a:rPr>
              <a:t> </a:t>
            </a:r>
            <a:r>
              <a:rPr lang="en-US" sz="2400" dirty="0" err="1">
                <a:solidFill>
                  <a:schemeClr val="tx1"/>
                </a:solidFill>
                <a:ea typeface="Calibri" panose="020F0502020204030204" pitchFamily="34" charset="0"/>
                <a:cs typeface="Arial" panose="020B0604020202020204" pitchFamily="34" charset="0"/>
              </a:rPr>
              <a:t>chín</a:t>
            </a:r>
            <a:r>
              <a:rPr lang="vi-VN" sz="2400" dirty="0">
                <a:solidFill>
                  <a:schemeClr val="tx1"/>
                </a:solidFill>
                <a:ea typeface="Calibri" panose="020F0502020204030204" pitchFamily="34" charset="0"/>
                <a:cs typeface="Arial" panose="020B0604020202020204" pitchFamily="34" charset="0"/>
              </a:rPr>
              <a:t>. </a:t>
            </a:r>
            <a:endParaRPr lang="vi-VN" sz="2400" dirty="0">
              <a:solidFill>
                <a:schemeClr val="tx1"/>
              </a:solidFill>
              <a:ea typeface="Calibri" panose="020F0502020204030204" pitchFamily="34" charset="0"/>
              <a:cs typeface="Arial" panose="020B0604020202020204" pitchFamily="34" charset="0"/>
            </a:endParaRPr>
          </a:p>
        </p:txBody>
      </p:sp>
      <p:sp>
        <p:nvSpPr>
          <p:cNvPr id="9" name="S4"/>
          <p:cNvSpPr/>
          <p:nvPr/>
        </p:nvSpPr>
        <p:spPr>
          <a:xfrm>
            <a:off x="6442317" y="2900948"/>
            <a:ext cx="4535055" cy="144586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50000"/>
              </a:lnSpc>
              <a:buSzPts val="3200"/>
            </a:pPr>
            <a:r>
              <a:rPr lang="vi-VN" sz="2400" dirty="0">
                <a:solidFill>
                  <a:schemeClr val="tx1"/>
                </a:solidFill>
                <a:ea typeface="Calibri" panose="020F0502020204030204" pitchFamily="34" charset="0"/>
                <a:cs typeface="Arial" panose="020B0604020202020204" pitchFamily="34" charset="0"/>
              </a:rPr>
              <a:t>B. Được con yêu thương, mong chờ ngày trở về. </a:t>
            </a:r>
            <a:endParaRPr lang="vi-VN" sz="2400" dirty="0">
              <a:solidFill>
                <a:schemeClr val="tx1"/>
              </a:solidFill>
              <a:ea typeface="Calibri" panose="020F0502020204030204" pitchFamily="34" charset="0"/>
              <a:cs typeface="Arial" panose="020B0604020202020204" pitchFamily="34" charset="0"/>
            </a:endParaRPr>
          </a:p>
        </p:txBody>
      </p:sp>
      <p:sp>
        <p:nvSpPr>
          <p:cNvPr id="10" name="Đ"/>
          <p:cNvSpPr/>
          <p:nvPr/>
        </p:nvSpPr>
        <p:spPr>
          <a:xfrm>
            <a:off x="6442317" y="4604517"/>
            <a:ext cx="4535100" cy="1445715"/>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defRPr/>
            </a:pPr>
            <a:r>
              <a:rPr lang="vi-VN" sz="2400" dirty="0">
                <a:solidFill>
                  <a:schemeClr val="tx1"/>
                </a:solidFill>
                <a:ea typeface="Calibri" panose="020F0502020204030204" pitchFamily="34" charset="0"/>
                <a:cs typeface="Arial" panose="020B0604020202020204" pitchFamily="34" charset="0"/>
              </a:rPr>
              <a:t>D. Chữ của con dần </a:t>
            </a:r>
            <a:endParaRPr lang="vi-VN" sz="2400" dirty="0">
              <a:solidFill>
                <a:schemeClr val="tx1"/>
              </a:solidFill>
              <a:ea typeface="Calibri" panose="020F0502020204030204" pitchFamily="34" charset="0"/>
              <a:cs typeface="Arial" panose="020B0604020202020204" pitchFamily="34" charset="0"/>
            </a:endParaRPr>
          </a:p>
          <a:p>
            <a:pPr algn="ctr">
              <a:lnSpc>
                <a:spcPct val="150000"/>
              </a:lnSpc>
              <a:spcAft>
                <a:spcPts val="505"/>
              </a:spcAft>
              <a:defRPr/>
            </a:pPr>
            <a:r>
              <a:rPr lang="vi-VN" sz="2400" dirty="0">
                <a:solidFill>
                  <a:schemeClr val="tx1"/>
                </a:solidFill>
                <a:ea typeface="Calibri" panose="020F0502020204030204" pitchFamily="34" charset="0"/>
                <a:cs typeface="Arial" panose="020B0604020202020204" pitchFamily="34" charset="0"/>
              </a:rPr>
              <a:t>ngay ngắn, đẹp hơn. </a:t>
            </a:r>
            <a:endParaRPr lang="vi-VN" sz="2400" dirty="0">
              <a:solidFill>
                <a:schemeClr val="tx1"/>
              </a:solidFill>
              <a:ea typeface="Calibri" panose="020F0502020204030204" pitchFamily="34" charset="0"/>
              <a:cs typeface="Arial" panose="020B0604020202020204" pitchFamily="34" charset="0"/>
            </a:endParaRPr>
          </a:p>
        </p:txBody>
      </p:sp>
      <p:pic>
        <p:nvPicPr>
          <p:cNvPr id="11"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52636" y="951659"/>
            <a:ext cx="812800" cy="812800"/>
          </a:xfrm>
          <a:prstGeom prst="rect">
            <a:avLst/>
          </a:prstGeom>
        </p:spPr>
      </p:pic>
      <p:pic>
        <p:nvPicPr>
          <p:cNvPr id="12"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00236" y="1104059"/>
            <a:ext cx="812800" cy="812800"/>
          </a:xfrm>
          <a:prstGeom prst="rect">
            <a:avLst/>
          </a:prstGeom>
        </p:spPr>
      </p:pic>
      <p:pic>
        <p:nvPicPr>
          <p:cNvPr id="13"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47836" y="1256459"/>
            <a:ext cx="812800" cy="812800"/>
          </a:xfrm>
          <a:prstGeom prst="rect">
            <a:avLst/>
          </a:prstGeom>
        </p:spPr>
      </p:pic>
      <p:pic>
        <p:nvPicPr>
          <p:cNvPr id="14" name="Ding-sound-effect-www_tiengdong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1227029" y="2489952"/>
            <a:ext cx="812800" cy="8128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16" name="Freeform 8">
            <a:hlinkClick r:id="rId8" action="ppaction://hlinksldjump"/>
          </p:cNvPr>
          <p:cNvSpPr/>
          <p:nvPr/>
        </p:nvSpPr>
        <p:spPr>
          <a:xfrm>
            <a:off x="11005175" y="5596023"/>
            <a:ext cx="1067556" cy="1181796"/>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9"/>
            <a:stretch>
              <a:fillRect/>
            </a:stretch>
          </a:blipFill>
        </p:spPr>
        <p:txBody>
          <a:bodyPr/>
          <a:lstStyle/>
          <a:p>
            <a:endParaRPr lang="en-US" sz="240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7"/>
                                        </p:tgtEl>
                                        <p:attrNameLst>
                                          <p:attrName>fillcolor</p:attrName>
                                        </p:attrNameLst>
                                      </p:cBhvr>
                                      <p:to>
                                        <a:srgbClr val="F3B5B5"/>
                                      </p:to>
                                    </p:animClr>
                                    <p:set>
                                      <p:cBhvr>
                                        <p:cTn id="22" dur="500" fill="hold"/>
                                        <p:tgtEl>
                                          <p:spTgt spid="7"/>
                                        </p:tgtEl>
                                        <p:attrNameLst>
                                          <p:attrName>fill.type</p:attrName>
                                        </p:attrNameLst>
                                      </p:cBhvr>
                                      <p:to>
                                        <p:strVal val="solid"/>
                                      </p:to>
                                    </p:set>
                                    <p:set>
                                      <p:cBhvr>
                                        <p:cTn id="23" dur="500" fill="hold"/>
                                        <p:tgtEl>
                                          <p:spTgt spid="7"/>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1776" fill="hold"/>
                                        <p:tgtEl>
                                          <p:spTgt spid="11"/>
                                        </p:tgtEl>
                                      </p:cBhvr>
                                    </p:cmd>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8"/>
                                        </p:tgtEl>
                                        <p:attrNameLst>
                                          <p:attrName>fillcolor</p:attrName>
                                        </p:attrNameLst>
                                      </p:cBhvr>
                                      <p:to>
                                        <a:srgbClr val="F3B5B5"/>
                                      </p:to>
                                    </p:animClr>
                                    <p:set>
                                      <p:cBhvr>
                                        <p:cTn id="31" dur="500" fill="hold"/>
                                        <p:tgtEl>
                                          <p:spTgt spid="8"/>
                                        </p:tgtEl>
                                        <p:attrNameLst>
                                          <p:attrName>fill.type</p:attrName>
                                        </p:attrNameLst>
                                      </p:cBhvr>
                                      <p:to>
                                        <p:strVal val="solid"/>
                                      </p:to>
                                    </p:set>
                                    <p:set>
                                      <p:cBhvr>
                                        <p:cTn id="32" dur="500" fill="hold"/>
                                        <p:tgtEl>
                                          <p:spTgt spid="8"/>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1776" fill="hold"/>
                                        <p:tgtEl>
                                          <p:spTgt spid="12"/>
                                        </p:tgtEl>
                                      </p:cBhvr>
                                    </p:cmd>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9"/>
                                        </p:tgtEl>
                                        <p:attrNameLst>
                                          <p:attrName>fillcolor</p:attrName>
                                        </p:attrNameLst>
                                      </p:cBhvr>
                                      <p:to>
                                        <a:srgbClr val="F3B5B5"/>
                                      </p:to>
                                    </p:animClr>
                                    <p:set>
                                      <p:cBhvr>
                                        <p:cTn id="40" dur="500" fill="hold"/>
                                        <p:tgtEl>
                                          <p:spTgt spid="9"/>
                                        </p:tgtEl>
                                        <p:attrNameLst>
                                          <p:attrName>fill.type</p:attrName>
                                        </p:attrNameLst>
                                      </p:cBhvr>
                                      <p:to>
                                        <p:strVal val="solid"/>
                                      </p:to>
                                    </p:set>
                                    <p:set>
                                      <p:cBhvr>
                                        <p:cTn id="41" dur="500" fill="hold"/>
                                        <p:tgtEl>
                                          <p:spTgt spid="9"/>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6" fill="hold"/>
                                        <p:tgtEl>
                                          <p:spTgt spid="13"/>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0"/>
                                        </p:tgtEl>
                                        <p:attrNameLst>
                                          <p:attrName>fillcolor</p:attrName>
                                        </p:attrNameLst>
                                      </p:cBhvr>
                                      <p:to>
                                        <a:srgbClr val="92D050"/>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004" fill="hold"/>
                                        <p:tgtEl>
                                          <p:spTgt spid="14"/>
                                        </p:tgtEl>
                                      </p:cBhvr>
                                    </p:cmd>
                                  </p:childTnLst>
                                </p:cTn>
                              </p:par>
                            </p:childTnLst>
                          </p:cTn>
                        </p:par>
                      </p:childTnLst>
                    </p:cTn>
                  </p:par>
                </p:childTnLst>
              </p:cTn>
              <p:nextCondLst>
                <p:cond evt="onClick" delay="0">
                  <p:tgtEl>
                    <p:spTgt spid="10"/>
                  </p:tgtEl>
                </p:cond>
              </p:nextCondLst>
            </p:seq>
            <p:audio>
              <p:cMediaNode vol="80000">
                <p:cTn id="53" fill="hold" display="0">
                  <p:stCondLst>
                    <p:cond delay="indefinite"/>
                  </p:stCondLst>
                  <p:endCondLst>
                    <p:cond evt="onStopAudio" delay="0">
                      <p:tgtEl>
                        <p:sldTgt/>
                      </p:tgtEl>
                    </p:cond>
                  </p:endCondLst>
                </p:cTn>
                <p:tgtEl>
                  <p:spTgt spid="11"/>
                </p:tgtEl>
              </p:cMediaNode>
            </p:audio>
            <p:audio>
              <p:cMediaNode vol="80000">
                <p:cTn id="54" fill="hold" display="0">
                  <p:stCondLst>
                    <p:cond delay="indefinite"/>
                  </p:stCondLst>
                  <p:endCondLst>
                    <p:cond evt="onStopAudio" delay="0">
                      <p:tgtEl>
                        <p:sldTgt/>
                      </p:tgtEl>
                    </p:cond>
                  </p:endCondLst>
                </p:cTn>
                <p:tgtEl>
                  <p:spTgt spid="12"/>
                </p:tgtEl>
              </p:cMediaNode>
            </p:audio>
            <p:audio>
              <p:cMediaNode vol="80000">
                <p:cTn id="55" fill="hold" display="0">
                  <p:stCondLst>
                    <p:cond delay="indefinite"/>
                  </p:stCondLst>
                  <p:endCondLst>
                    <p:cond evt="onStopAudio" delay="0">
                      <p:tgtEl>
                        <p:sldTgt/>
                      </p:tgtEl>
                    </p:cond>
                  </p:endCondLst>
                </p:cTn>
                <p:tgtEl>
                  <p:spTgt spid="13"/>
                </p:tgtEl>
              </p:cMediaNode>
            </p:audio>
            <p:audio>
              <p:cMediaNode vol="80000">
                <p:cTn id="56"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3" name="Google Shape;283;p3"/>
          <p:cNvSpPr/>
          <p:nvPr/>
        </p:nvSpPr>
        <p:spPr>
          <a:xfrm>
            <a:off x="377687" y="887463"/>
            <a:ext cx="11449878" cy="1181796"/>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pPr>
            <a:r>
              <a:rPr lang="vi-VN" sz="2400" b="1" dirty="0">
                <a:solidFill>
                  <a:schemeClr val="tx1"/>
                </a:solidFill>
                <a:ea typeface="Calibri" panose="020F0502020204030204" pitchFamily="34" charset="0"/>
                <a:cs typeface="Arial" panose="020B0604020202020204" pitchFamily="34" charset="0"/>
              </a:rPr>
              <a:t>Câu </a:t>
            </a:r>
            <a:r>
              <a:rPr lang="en-US" sz="2400" b="1" dirty="0">
                <a:solidFill>
                  <a:schemeClr val="tx1"/>
                </a:solidFill>
                <a:ea typeface="Calibri" panose="020F0502020204030204" pitchFamily="34" charset="0"/>
                <a:cs typeface="Arial" panose="020B0604020202020204" pitchFamily="34" charset="0"/>
              </a:rPr>
              <a:t>4</a:t>
            </a:r>
            <a:r>
              <a:rPr lang="vi-VN" sz="2400" b="1" dirty="0">
                <a:solidFill>
                  <a:schemeClr val="tx1"/>
                </a:solidFill>
                <a:ea typeface="Calibri" panose="020F0502020204030204" pitchFamily="34" charset="0"/>
                <a:cs typeface="Arial" panose="020B0604020202020204" pitchFamily="34" charset="0"/>
              </a:rPr>
              <a:t>:</a:t>
            </a:r>
            <a:r>
              <a:rPr lang="en-US" sz="2400" b="1" dirty="0">
                <a:solidFill>
                  <a:schemeClr val="tx1"/>
                </a:solidFill>
                <a:ea typeface="Calibri" panose="020F0502020204030204" pitchFamily="34" charset="0"/>
                <a:cs typeface="Arial" panose="020B0604020202020204" pitchFamily="34" charset="0"/>
              </a:rPr>
              <a:t> </a:t>
            </a:r>
            <a:r>
              <a:rPr lang="vi-VN" sz="2400" dirty="0">
                <a:solidFill>
                  <a:schemeClr val="tx1"/>
                </a:solidFill>
                <a:ea typeface="Calibri" panose="020F0502020204030204" pitchFamily="34" charset="0"/>
                <a:cs typeface="Arial" panose="020B0604020202020204" pitchFamily="34" charset="0"/>
              </a:rPr>
              <a:t>Nêu nhận xét về nhân vật </a:t>
            </a:r>
            <a:r>
              <a:rPr lang="en-US" sz="2400" dirty="0">
                <a:solidFill>
                  <a:schemeClr val="tx1"/>
                </a:solidFill>
                <a:ea typeface="Calibri" panose="020F0502020204030204" pitchFamily="34" charset="0"/>
                <a:cs typeface="Arial" panose="020B0604020202020204" pitchFamily="34" charset="0"/>
              </a:rPr>
              <a:t>“</a:t>
            </a:r>
            <a:r>
              <a:rPr lang="vi-VN" sz="2400" dirty="0">
                <a:solidFill>
                  <a:schemeClr val="tx1"/>
                </a:solidFill>
                <a:ea typeface="Calibri" panose="020F0502020204030204" pitchFamily="34" charset="0"/>
                <a:cs typeface="Arial" panose="020B0604020202020204" pitchFamily="34" charset="0"/>
              </a:rPr>
              <a:t>con</a:t>
            </a:r>
            <a:r>
              <a:rPr lang="en-US" sz="2400" dirty="0">
                <a:solidFill>
                  <a:schemeClr val="tx1"/>
                </a:solidFill>
                <a:ea typeface="Calibri" panose="020F0502020204030204" pitchFamily="34" charset="0"/>
                <a:cs typeface="Arial" panose="020B0604020202020204" pitchFamily="34" charset="0"/>
              </a:rPr>
              <a:t>”</a:t>
            </a:r>
            <a:r>
              <a:rPr lang="vi-VN" sz="2400" dirty="0">
                <a:solidFill>
                  <a:schemeClr val="tx1"/>
                </a:solidFill>
                <a:ea typeface="Calibri" panose="020F0502020204030204" pitchFamily="34" charset="0"/>
                <a:cs typeface="Arial" panose="020B0604020202020204" pitchFamily="34" charset="0"/>
              </a:rPr>
              <a:t> trong bài thơ? </a:t>
            </a:r>
            <a:endParaRPr lang="vi-VN" sz="2400" dirty="0">
              <a:solidFill>
                <a:schemeClr val="tx1"/>
              </a:solidFill>
              <a:ea typeface="Calibri" panose="020F0502020204030204" pitchFamily="34" charset="0"/>
              <a:cs typeface="Arial" panose="020B0604020202020204" pitchFamily="34" charset="0"/>
            </a:endParaRPr>
          </a:p>
        </p:txBody>
      </p:sp>
      <p:sp>
        <p:nvSpPr>
          <p:cNvPr id="7" name="S1"/>
          <p:cNvSpPr/>
          <p:nvPr/>
        </p:nvSpPr>
        <p:spPr>
          <a:xfrm>
            <a:off x="6210802" y="2411895"/>
            <a:ext cx="5610137" cy="1506469"/>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defRPr/>
            </a:pPr>
            <a:r>
              <a:rPr lang="vi-VN" sz="2200" dirty="0">
                <a:solidFill>
                  <a:schemeClr val="tx1"/>
                </a:solidFill>
                <a:ea typeface="Calibri" panose="020F0502020204030204" pitchFamily="34" charset="0"/>
                <a:cs typeface="Arial" panose="020B0604020202020204" pitchFamily="34" charset="0"/>
              </a:rPr>
              <a:t>B. Nhân vật </a:t>
            </a:r>
            <a:r>
              <a:rPr lang="en-US" sz="2200" dirty="0">
                <a:solidFill>
                  <a:schemeClr val="tx1"/>
                </a:solidFill>
                <a:ea typeface="Calibri" panose="020F0502020204030204" pitchFamily="34" charset="0"/>
                <a:cs typeface="Arial" panose="020B0604020202020204" pitchFamily="34" charset="0"/>
              </a:rPr>
              <a:t>“</a:t>
            </a:r>
            <a:r>
              <a:rPr lang="vi-VN" sz="2200" dirty="0">
                <a:solidFill>
                  <a:schemeClr val="tx1"/>
                </a:solidFill>
                <a:ea typeface="Calibri" panose="020F0502020204030204" pitchFamily="34" charset="0"/>
                <a:cs typeface="Arial" panose="020B0604020202020204" pitchFamily="34" charset="0"/>
              </a:rPr>
              <a:t>con</a:t>
            </a:r>
            <a:r>
              <a:rPr lang="en-US" sz="2200" dirty="0">
                <a:solidFill>
                  <a:schemeClr val="tx1"/>
                </a:solidFill>
                <a:ea typeface="Calibri" panose="020F0502020204030204" pitchFamily="34" charset="0"/>
                <a:cs typeface="Arial" panose="020B0604020202020204" pitchFamily="34" charset="0"/>
              </a:rPr>
              <a:t>”</a:t>
            </a:r>
            <a:r>
              <a:rPr lang="vi-VN" sz="2200" dirty="0">
                <a:solidFill>
                  <a:schemeClr val="tx1"/>
                </a:solidFill>
                <a:ea typeface="Calibri" panose="020F0502020204030204" pitchFamily="34" charset="0"/>
                <a:cs typeface="Arial" panose="020B0604020202020204" pitchFamily="34" charset="0"/>
              </a:rPr>
              <a:t> rất giỏi bắt chước cô giáo để tự mình gieo hạt</a:t>
            </a:r>
            <a:r>
              <a:rPr lang="en-US" sz="2200" dirty="0">
                <a:solidFill>
                  <a:schemeClr val="tx1"/>
                </a:solidFill>
                <a:ea typeface="Calibri" panose="020F0502020204030204" pitchFamily="34" charset="0"/>
                <a:cs typeface="Arial" panose="020B0604020202020204" pitchFamily="34" charset="0"/>
              </a:rPr>
              <a:t> </a:t>
            </a:r>
            <a:r>
              <a:rPr lang="vi-VN" sz="2200" dirty="0">
                <a:solidFill>
                  <a:schemeClr val="tx1"/>
                </a:solidFill>
                <a:ea typeface="Calibri" panose="020F0502020204030204" pitchFamily="34" charset="0"/>
                <a:cs typeface="Arial" panose="020B0604020202020204" pitchFamily="34" charset="0"/>
              </a:rPr>
              <a:t>trồng cây. </a:t>
            </a:r>
            <a:endParaRPr lang="vi-VN" sz="2200" dirty="0">
              <a:solidFill>
                <a:schemeClr val="tx1"/>
              </a:solidFill>
              <a:ea typeface="Calibri" panose="020F0502020204030204" pitchFamily="34" charset="0"/>
              <a:cs typeface="Arial" panose="020B0604020202020204" pitchFamily="34" charset="0"/>
            </a:endParaRPr>
          </a:p>
        </p:txBody>
      </p:sp>
      <p:sp>
        <p:nvSpPr>
          <p:cNvPr id="8" name="S2"/>
          <p:cNvSpPr/>
          <p:nvPr/>
        </p:nvSpPr>
        <p:spPr>
          <a:xfrm>
            <a:off x="371113" y="4088289"/>
            <a:ext cx="5610083" cy="1506469"/>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defRPr/>
            </a:pPr>
            <a:r>
              <a:rPr lang="vi-VN" sz="2200" dirty="0">
                <a:solidFill>
                  <a:schemeClr val="tx1"/>
                </a:solidFill>
                <a:ea typeface="Calibri" panose="020F0502020204030204" pitchFamily="34" charset="0"/>
                <a:cs typeface="Arial" panose="020B0604020202020204" pitchFamily="34" charset="0"/>
              </a:rPr>
              <a:t>C. Nhân vật </a:t>
            </a:r>
            <a:r>
              <a:rPr lang="en-US" sz="2200" dirty="0">
                <a:solidFill>
                  <a:schemeClr val="tx1"/>
                </a:solidFill>
                <a:ea typeface="Calibri" panose="020F0502020204030204" pitchFamily="34" charset="0"/>
                <a:cs typeface="Arial" panose="020B0604020202020204" pitchFamily="34" charset="0"/>
              </a:rPr>
              <a:t>“</a:t>
            </a:r>
            <a:r>
              <a:rPr lang="vi-VN" sz="2200" dirty="0">
                <a:solidFill>
                  <a:schemeClr val="tx1"/>
                </a:solidFill>
                <a:ea typeface="Calibri" panose="020F0502020204030204" pitchFamily="34" charset="0"/>
                <a:cs typeface="Arial" panose="020B0604020202020204" pitchFamily="34" charset="0"/>
              </a:rPr>
              <a:t>con</a:t>
            </a:r>
            <a:r>
              <a:rPr lang="en-US" sz="2200" dirty="0">
                <a:solidFill>
                  <a:schemeClr val="tx1"/>
                </a:solidFill>
                <a:ea typeface="Calibri" panose="020F0502020204030204" pitchFamily="34" charset="0"/>
                <a:cs typeface="Arial" panose="020B0604020202020204" pitchFamily="34" charset="0"/>
              </a:rPr>
              <a:t>”</a:t>
            </a:r>
            <a:r>
              <a:rPr lang="vi-VN" sz="2200" dirty="0">
                <a:solidFill>
                  <a:schemeClr val="tx1"/>
                </a:solidFill>
                <a:ea typeface="Calibri" panose="020F0502020204030204" pitchFamily="34" charset="0"/>
                <a:cs typeface="Arial" panose="020B0604020202020204" pitchFamily="34" charset="0"/>
              </a:rPr>
              <a:t> là một người con hiếu thảo, hiền lành và ngoan ngoãn.</a:t>
            </a:r>
            <a:endParaRPr lang="vi-VN" sz="2200" dirty="0">
              <a:solidFill>
                <a:schemeClr val="tx1"/>
              </a:solidFill>
              <a:ea typeface="Calibri" panose="020F0502020204030204" pitchFamily="34" charset="0"/>
              <a:cs typeface="Arial" panose="020B0604020202020204" pitchFamily="34" charset="0"/>
            </a:endParaRPr>
          </a:p>
        </p:txBody>
      </p:sp>
      <p:sp>
        <p:nvSpPr>
          <p:cNvPr id="9" name="S4"/>
          <p:cNvSpPr/>
          <p:nvPr/>
        </p:nvSpPr>
        <p:spPr>
          <a:xfrm>
            <a:off x="6210803" y="4088289"/>
            <a:ext cx="5610137" cy="1506469"/>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defRPr/>
            </a:pPr>
            <a:r>
              <a:rPr lang="vi-VN" sz="2200" dirty="0">
                <a:solidFill>
                  <a:schemeClr val="tx1"/>
                </a:solidFill>
                <a:ea typeface="Calibri" panose="020F0502020204030204" pitchFamily="34" charset="0"/>
                <a:cs typeface="Arial" panose="020B0604020202020204" pitchFamily="34" charset="0"/>
              </a:rPr>
              <a:t>D. </a:t>
            </a:r>
            <a:r>
              <a:rPr lang="en-US" sz="2200" dirty="0" err="1">
                <a:solidFill>
                  <a:schemeClr val="tx1"/>
                </a:solidFill>
                <a:ea typeface="Calibri" panose="020F0502020204030204" pitchFamily="34" charset="0"/>
                <a:cs typeface="Arial" panose="020B0604020202020204" pitchFamily="34" charset="0"/>
              </a:rPr>
              <a:t>Nhân</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vật</a:t>
            </a:r>
            <a:r>
              <a:rPr lang="en-US" sz="2200" dirty="0">
                <a:solidFill>
                  <a:schemeClr val="tx1"/>
                </a:solidFill>
                <a:ea typeface="Calibri" panose="020F0502020204030204" pitchFamily="34" charset="0"/>
                <a:cs typeface="Arial" panose="020B0604020202020204" pitchFamily="34" charset="0"/>
              </a:rPr>
              <a:t> “con” </a:t>
            </a:r>
            <a:r>
              <a:rPr lang="en-US" sz="2200" dirty="0" err="1">
                <a:solidFill>
                  <a:schemeClr val="tx1"/>
                </a:solidFill>
                <a:ea typeface="Calibri" panose="020F0502020204030204" pitchFamily="34" charset="0"/>
                <a:cs typeface="Arial" panose="020B0604020202020204" pitchFamily="34" charset="0"/>
              </a:rPr>
              <a:t>rất</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nhớ</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bố</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khi</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ông</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đi</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công</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tác</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suốt</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năm</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năm</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trời</a:t>
            </a:r>
            <a:r>
              <a:rPr lang="vi-VN" sz="2200" dirty="0">
                <a:solidFill>
                  <a:schemeClr val="tx1"/>
                </a:solidFill>
                <a:ea typeface="Calibri" panose="020F0502020204030204" pitchFamily="34" charset="0"/>
                <a:cs typeface="Arial" panose="020B0604020202020204" pitchFamily="34" charset="0"/>
              </a:rPr>
              <a:t>. </a:t>
            </a:r>
            <a:endParaRPr lang="vi-VN" sz="2200" dirty="0">
              <a:solidFill>
                <a:schemeClr val="tx1"/>
              </a:solidFill>
              <a:ea typeface="Calibri" panose="020F0502020204030204" pitchFamily="34" charset="0"/>
              <a:cs typeface="Arial" panose="020B0604020202020204" pitchFamily="34" charset="0"/>
            </a:endParaRPr>
          </a:p>
        </p:txBody>
      </p:sp>
      <p:sp>
        <p:nvSpPr>
          <p:cNvPr id="10" name="Đ"/>
          <p:cNvSpPr/>
          <p:nvPr/>
        </p:nvSpPr>
        <p:spPr>
          <a:xfrm>
            <a:off x="371062" y="2411895"/>
            <a:ext cx="5610138" cy="1440222"/>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defRPr/>
            </a:pPr>
            <a:r>
              <a:rPr lang="vi-VN" sz="2200" dirty="0">
                <a:solidFill>
                  <a:schemeClr val="tx1"/>
                </a:solidFill>
                <a:ea typeface="Calibri" panose="020F0502020204030204" pitchFamily="34" charset="0"/>
                <a:cs typeface="Arial" panose="020B0604020202020204" pitchFamily="34" charset="0"/>
              </a:rPr>
              <a:t>A. </a:t>
            </a:r>
            <a:r>
              <a:rPr lang="en-US" sz="2200" dirty="0" err="1">
                <a:solidFill>
                  <a:schemeClr val="tx1"/>
                </a:solidFill>
                <a:ea typeface="Calibri" panose="020F0502020204030204" pitchFamily="34" charset="0"/>
                <a:cs typeface="Arial" panose="020B0604020202020204" pitchFamily="34" charset="0"/>
              </a:rPr>
              <a:t>Nhân</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vật</a:t>
            </a:r>
            <a:r>
              <a:rPr lang="en-US" sz="2200" dirty="0">
                <a:solidFill>
                  <a:schemeClr val="tx1"/>
                </a:solidFill>
                <a:ea typeface="Calibri" panose="020F0502020204030204" pitchFamily="34" charset="0"/>
                <a:cs typeface="Arial" panose="020B0604020202020204" pitchFamily="34" charset="0"/>
              </a:rPr>
              <a:t> “con” </a:t>
            </a:r>
            <a:r>
              <a:rPr lang="en-US" sz="2200" dirty="0" err="1">
                <a:solidFill>
                  <a:schemeClr val="tx1"/>
                </a:solidFill>
                <a:ea typeface="Calibri" panose="020F0502020204030204" pitchFamily="34" charset="0"/>
                <a:cs typeface="Arial" panose="020B0604020202020204" pitchFamily="34" charset="0"/>
              </a:rPr>
              <a:t>yêu</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thiên</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nhiên</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và</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yêu</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gia</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đình</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luôn</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dành</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những</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tình</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cảm</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tốt</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đẹp</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nhất</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cho</a:t>
            </a:r>
            <a:r>
              <a:rPr lang="en-US" sz="2200" dirty="0">
                <a:solidFill>
                  <a:schemeClr val="tx1"/>
                </a:solidFill>
                <a:ea typeface="Calibri" panose="020F0502020204030204" pitchFamily="34" charset="0"/>
                <a:cs typeface="Arial" panose="020B0604020202020204" pitchFamily="34" charset="0"/>
              </a:rPr>
              <a:t> </a:t>
            </a:r>
            <a:r>
              <a:rPr lang="en-US" sz="2200" dirty="0" err="1">
                <a:solidFill>
                  <a:schemeClr val="tx1"/>
                </a:solidFill>
                <a:ea typeface="Calibri" panose="020F0502020204030204" pitchFamily="34" charset="0"/>
                <a:cs typeface="Arial" panose="020B0604020202020204" pitchFamily="34" charset="0"/>
              </a:rPr>
              <a:t>bố</a:t>
            </a:r>
            <a:r>
              <a:rPr lang="vi-VN" sz="2200" dirty="0">
                <a:solidFill>
                  <a:schemeClr val="tx1"/>
                </a:solidFill>
                <a:ea typeface="Calibri" panose="020F0502020204030204" pitchFamily="34" charset="0"/>
                <a:cs typeface="Arial" panose="020B0604020202020204" pitchFamily="34" charset="0"/>
              </a:rPr>
              <a:t>. </a:t>
            </a:r>
            <a:endParaRPr lang="vi-VN" sz="2200" dirty="0">
              <a:solidFill>
                <a:schemeClr val="tx1"/>
              </a:solidFill>
              <a:ea typeface="Calibri" panose="020F0502020204030204" pitchFamily="34" charset="0"/>
              <a:cs typeface="Arial" panose="020B0604020202020204" pitchFamily="34" charset="0"/>
            </a:endParaRPr>
          </a:p>
        </p:txBody>
      </p:sp>
      <p:pic>
        <p:nvPicPr>
          <p:cNvPr id="11"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52636" y="951659"/>
            <a:ext cx="812800" cy="812800"/>
          </a:xfrm>
          <a:prstGeom prst="rect">
            <a:avLst/>
          </a:prstGeom>
        </p:spPr>
      </p:pic>
      <p:pic>
        <p:nvPicPr>
          <p:cNvPr id="12"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00236" y="1104059"/>
            <a:ext cx="812800" cy="812800"/>
          </a:xfrm>
          <a:prstGeom prst="rect">
            <a:avLst/>
          </a:prstGeom>
        </p:spPr>
      </p:pic>
      <p:pic>
        <p:nvPicPr>
          <p:cNvPr id="13"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47836" y="1269711"/>
            <a:ext cx="812800" cy="812800"/>
          </a:xfrm>
          <a:prstGeom prst="rect">
            <a:avLst/>
          </a:prstGeom>
        </p:spPr>
      </p:pic>
      <p:pic>
        <p:nvPicPr>
          <p:cNvPr id="14" name="Ding-sound-effect-www_tiengdong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1227029" y="2503204"/>
            <a:ext cx="812800" cy="8128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18" name="Freeform 8">
            <a:hlinkClick r:id="rId8" action="ppaction://hlinksldjump"/>
          </p:cNvPr>
          <p:cNvSpPr/>
          <p:nvPr/>
        </p:nvSpPr>
        <p:spPr>
          <a:xfrm>
            <a:off x="11005175" y="5596023"/>
            <a:ext cx="1067556" cy="1181796"/>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9"/>
            <a:stretch>
              <a:fillRect/>
            </a:stretch>
          </a:blipFill>
        </p:spPr>
        <p:txBody>
          <a:bodyPr/>
          <a:lstStyle/>
          <a:p>
            <a:endParaRPr lang="en-US" sz="240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7"/>
                                        </p:tgtEl>
                                        <p:attrNameLst>
                                          <p:attrName>fillcolor</p:attrName>
                                        </p:attrNameLst>
                                      </p:cBhvr>
                                      <p:to>
                                        <a:srgbClr val="F3B5B5"/>
                                      </p:to>
                                    </p:animClr>
                                    <p:set>
                                      <p:cBhvr>
                                        <p:cTn id="22" dur="500" fill="hold"/>
                                        <p:tgtEl>
                                          <p:spTgt spid="7"/>
                                        </p:tgtEl>
                                        <p:attrNameLst>
                                          <p:attrName>fill.type</p:attrName>
                                        </p:attrNameLst>
                                      </p:cBhvr>
                                      <p:to>
                                        <p:strVal val="solid"/>
                                      </p:to>
                                    </p:set>
                                    <p:set>
                                      <p:cBhvr>
                                        <p:cTn id="23" dur="500" fill="hold"/>
                                        <p:tgtEl>
                                          <p:spTgt spid="7"/>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1776" fill="hold"/>
                                        <p:tgtEl>
                                          <p:spTgt spid="11"/>
                                        </p:tgtEl>
                                      </p:cBhvr>
                                    </p:cmd>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8"/>
                                        </p:tgtEl>
                                        <p:attrNameLst>
                                          <p:attrName>fillcolor</p:attrName>
                                        </p:attrNameLst>
                                      </p:cBhvr>
                                      <p:to>
                                        <a:srgbClr val="F3B5B5"/>
                                      </p:to>
                                    </p:animClr>
                                    <p:set>
                                      <p:cBhvr>
                                        <p:cTn id="31" dur="500" fill="hold"/>
                                        <p:tgtEl>
                                          <p:spTgt spid="8"/>
                                        </p:tgtEl>
                                        <p:attrNameLst>
                                          <p:attrName>fill.type</p:attrName>
                                        </p:attrNameLst>
                                      </p:cBhvr>
                                      <p:to>
                                        <p:strVal val="solid"/>
                                      </p:to>
                                    </p:set>
                                    <p:set>
                                      <p:cBhvr>
                                        <p:cTn id="32" dur="500" fill="hold"/>
                                        <p:tgtEl>
                                          <p:spTgt spid="8"/>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1776" fill="hold"/>
                                        <p:tgtEl>
                                          <p:spTgt spid="12"/>
                                        </p:tgtEl>
                                      </p:cBhvr>
                                    </p:cmd>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9"/>
                                        </p:tgtEl>
                                        <p:attrNameLst>
                                          <p:attrName>fillcolor</p:attrName>
                                        </p:attrNameLst>
                                      </p:cBhvr>
                                      <p:to>
                                        <a:srgbClr val="F3B5B5"/>
                                      </p:to>
                                    </p:animClr>
                                    <p:set>
                                      <p:cBhvr>
                                        <p:cTn id="40" dur="500" fill="hold"/>
                                        <p:tgtEl>
                                          <p:spTgt spid="9"/>
                                        </p:tgtEl>
                                        <p:attrNameLst>
                                          <p:attrName>fill.type</p:attrName>
                                        </p:attrNameLst>
                                      </p:cBhvr>
                                      <p:to>
                                        <p:strVal val="solid"/>
                                      </p:to>
                                    </p:set>
                                    <p:set>
                                      <p:cBhvr>
                                        <p:cTn id="41" dur="500" fill="hold"/>
                                        <p:tgtEl>
                                          <p:spTgt spid="9"/>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6" fill="hold"/>
                                        <p:tgtEl>
                                          <p:spTgt spid="13"/>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0"/>
                                        </p:tgtEl>
                                        <p:attrNameLst>
                                          <p:attrName>fillcolor</p:attrName>
                                        </p:attrNameLst>
                                      </p:cBhvr>
                                      <p:to>
                                        <a:srgbClr val="92D050"/>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004" fill="hold"/>
                                        <p:tgtEl>
                                          <p:spTgt spid="14"/>
                                        </p:tgtEl>
                                      </p:cBhvr>
                                    </p:cmd>
                                  </p:childTnLst>
                                </p:cTn>
                              </p:par>
                            </p:childTnLst>
                          </p:cTn>
                        </p:par>
                      </p:childTnLst>
                    </p:cTn>
                  </p:par>
                </p:childTnLst>
              </p:cTn>
              <p:nextCondLst>
                <p:cond evt="onClick" delay="0">
                  <p:tgtEl>
                    <p:spTgt spid="10"/>
                  </p:tgtEl>
                </p:cond>
              </p:nextCondLst>
            </p:seq>
            <p:audio>
              <p:cMediaNode vol="80000">
                <p:cTn id="53" fill="hold" display="0">
                  <p:stCondLst>
                    <p:cond delay="indefinite"/>
                  </p:stCondLst>
                  <p:endCondLst>
                    <p:cond evt="onStopAudio" delay="0">
                      <p:tgtEl>
                        <p:sldTgt/>
                      </p:tgtEl>
                    </p:cond>
                  </p:endCondLst>
                </p:cTn>
                <p:tgtEl>
                  <p:spTgt spid="11"/>
                </p:tgtEl>
              </p:cMediaNode>
            </p:audio>
            <p:audio>
              <p:cMediaNode vol="80000">
                <p:cTn id="54" fill="hold" display="0">
                  <p:stCondLst>
                    <p:cond delay="indefinite"/>
                  </p:stCondLst>
                  <p:endCondLst>
                    <p:cond evt="onStopAudio" delay="0">
                      <p:tgtEl>
                        <p:sldTgt/>
                      </p:tgtEl>
                    </p:cond>
                  </p:endCondLst>
                </p:cTn>
                <p:tgtEl>
                  <p:spTgt spid="12"/>
                </p:tgtEl>
              </p:cMediaNode>
            </p:audio>
            <p:audio>
              <p:cMediaNode vol="80000">
                <p:cTn id="55" fill="hold" display="0">
                  <p:stCondLst>
                    <p:cond delay="indefinite"/>
                  </p:stCondLst>
                  <p:endCondLst>
                    <p:cond evt="onStopAudio" delay="0">
                      <p:tgtEl>
                        <p:sldTgt/>
                      </p:tgtEl>
                    </p:cond>
                  </p:endCondLst>
                </p:cTn>
                <p:tgtEl>
                  <p:spTgt spid="13"/>
                </p:tgtEl>
              </p:cMediaNode>
            </p:audio>
            <p:audio>
              <p:cMediaNode vol="80000">
                <p:cTn id="56" fill="hold" display="0">
                  <p:stCondLst>
                    <p:cond delay="indefinite"/>
                  </p:stCondLst>
                  <p:endCondLst>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3" name="Google Shape;283;p3"/>
          <p:cNvSpPr/>
          <p:nvPr/>
        </p:nvSpPr>
        <p:spPr>
          <a:xfrm>
            <a:off x="755374" y="787382"/>
            <a:ext cx="10747513" cy="144600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pPr>
            <a:r>
              <a:rPr lang="en-US" sz="2400" b="1" dirty="0" err="1">
                <a:solidFill>
                  <a:schemeClr val="tx1"/>
                </a:solidFill>
                <a:ea typeface="Calibri" panose="020F0502020204030204" pitchFamily="34" charset="0"/>
                <a:cs typeface="Arial" panose="020B0604020202020204" pitchFamily="34" charset="0"/>
              </a:rPr>
              <a:t>Câu</a:t>
            </a:r>
            <a:r>
              <a:rPr lang="en-US" sz="2400" b="1" dirty="0">
                <a:solidFill>
                  <a:schemeClr val="tx1"/>
                </a:solidFill>
                <a:ea typeface="Calibri" panose="020F0502020204030204" pitchFamily="34" charset="0"/>
                <a:cs typeface="Arial" panose="020B0604020202020204" pitchFamily="34" charset="0"/>
              </a:rPr>
              <a:t> 5</a:t>
            </a:r>
            <a:r>
              <a:rPr lang="vi-VN" sz="2400" b="1" dirty="0">
                <a:solidFill>
                  <a:schemeClr val="tx1"/>
                </a:solidFill>
                <a:ea typeface="Calibri" panose="020F0502020204030204" pitchFamily="34" charset="0"/>
                <a:cs typeface="Arial" panose="020B0604020202020204" pitchFamily="34" charset="0"/>
              </a:rPr>
              <a:t>:</a:t>
            </a:r>
            <a:r>
              <a:rPr lang="en-US" sz="2400" b="1" dirty="0">
                <a:solidFill>
                  <a:schemeClr val="tx1"/>
                </a:solidFill>
                <a:ea typeface="Calibri" panose="020F0502020204030204" pitchFamily="34" charset="0"/>
                <a:cs typeface="Arial" panose="020B0604020202020204" pitchFamily="34" charset="0"/>
              </a:rPr>
              <a:t> </a:t>
            </a:r>
            <a:r>
              <a:rPr lang="vi-VN" sz="2400" dirty="0">
                <a:solidFill>
                  <a:schemeClr val="tx1"/>
                </a:solidFill>
                <a:ea typeface="Calibri" panose="020F0502020204030204" pitchFamily="34" charset="0"/>
                <a:cs typeface="Arial" panose="020B0604020202020204" pitchFamily="34" charset="0"/>
              </a:rPr>
              <a:t>Vì sao ở khổ thơ cuối, tác giả lại chọn so sánh </a:t>
            </a:r>
            <a:endParaRPr lang="vi-VN" sz="2400" dirty="0">
              <a:solidFill>
                <a:schemeClr val="tx1"/>
              </a:solidFill>
              <a:ea typeface="Calibri" panose="020F0502020204030204" pitchFamily="34" charset="0"/>
              <a:cs typeface="Arial" panose="020B0604020202020204" pitchFamily="34" charset="0"/>
            </a:endParaRPr>
          </a:p>
          <a:p>
            <a:pPr algn="ctr">
              <a:lnSpc>
                <a:spcPct val="150000"/>
              </a:lnSpc>
              <a:spcAft>
                <a:spcPts val="505"/>
              </a:spcAft>
            </a:pPr>
            <a:r>
              <a:rPr lang="vi-VN" sz="2400" dirty="0">
                <a:solidFill>
                  <a:schemeClr val="tx1"/>
                </a:solidFill>
                <a:ea typeface="Calibri" panose="020F0502020204030204" pitchFamily="34" charset="0"/>
                <a:cs typeface="Arial" panose="020B0604020202020204" pitchFamily="34" charset="0"/>
              </a:rPr>
              <a:t>quả cam chín với Mặt Trời? </a:t>
            </a:r>
            <a:endParaRPr lang="vi-VN" sz="2400" dirty="0">
              <a:solidFill>
                <a:schemeClr val="tx1"/>
              </a:solidFill>
              <a:ea typeface="Calibri" panose="020F0502020204030204" pitchFamily="34" charset="0"/>
              <a:cs typeface="Arial" panose="020B0604020202020204" pitchFamily="34" charset="0"/>
            </a:endParaRPr>
          </a:p>
        </p:txBody>
      </p:sp>
      <p:sp>
        <p:nvSpPr>
          <p:cNvPr id="4" name="S1"/>
          <p:cNvSpPr/>
          <p:nvPr/>
        </p:nvSpPr>
        <p:spPr>
          <a:xfrm>
            <a:off x="6210803" y="2622961"/>
            <a:ext cx="5292084" cy="144600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50000"/>
              </a:lnSpc>
              <a:buSzPts val="3200"/>
            </a:pPr>
            <a:r>
              <a:rPr lang="vi-VN" sz="2400" dirty="0">
                <a:solidFill>
                  <a:schemeClr val="tx1"/>
                </a:solidFill>
                <a:ea typeface="Calibri" panose="020F0502020204030204" pitchFamily="34" charset="0"/>
                <a:cs typeface="Arial" panose="020B0604020202020204" pitchFamily="34" charset="0"/>
              </a:rPr>
              <a:t>B. Vì hai sự vật này cùng có điểm chung về hình dáng và màu sắc.</a:t>
            </a:r>
            <a:endParaRPr lang="vi-VN" sz="2400" dirty="0">
              <a:solidFill>
                <a:schemeClr val="tx1"/>
              </a:solidFill>
              <a:ea typeface="Calibri" panose="020F0502020204030204" pitchFamily="34" charset="0"/>
              <a:cs typeface="Arial" panose="020B0604020202020204" pitchFamily="34" charset="0"/>
            </a:endParaRPr>
          </a:p>
        </p:txBody>
      </p:sp>
      <p:sp>
        <p:nvSpPr>
          <p:cNvPr id="5" name="S2"/>
          <p:cNvSpPr/>
          <p:nvPr/>
        </p:nvSpPr>
        <p:spPr>
          <a:xfrm>
            <a:off x="755423" y="4339269"/>
            <a:ext cx="5225773" cy="144600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defRPr/>
            </a:pPr>
            <a:r>
              <a:rPr lang="vi-VN" sz="2400" dirty="0">
                <a:solidFill>
                  <a:schemeClr val="tx1"/>
                </a:solidFill>
                <a:ea typeface="Calibri" panose="020F0502020204030204" pitchFamily="34" charset="0"/>
                <a:cs typeface="Arial" panose="020B0604020202020204" pitchFamily="34" charset="0"/>
              </a:rPr>
              <a:t>C. Vì muốn tăng sức hấp dẫn và biểu cảm cho đoạn thơ.</a:t>
            </a:r>
            <a:endParaRPr lang="vi-VN" sz="2400" dirty="0">
              <a:solidFill>
                <a:schemeClr val="tx1"/>
              </a:solidFill>
              <a:ea typeface="Calibri" panose="020F0502020204030204" pitchFamily="34" charset="0"/>
              <a:cs typeface="Arial" panose="020B0604020202020204" pitchFamily="34" charset="0"/>
            </a:endParaRPr>
          </a:p>
        </p:txBody>
      </p:sp>
      <p:sp>
        <p:nvSpPr>
          <p:cNvPr id="7" name="S4"/>
          <p:cNvSpPr/>
          <p:nvPr/>
        </p:nvSpPr>
        <p:spPr>
          <a:xfrm>
            <a:off x="6210804" y="4339269"/>
            <a:ext cx="5292084" cy="144600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defTabSz="1219200">
              <a:lnSpc>
                <a:spcPct val="130000"/>
              </a:lnSpc>
              <a:buSzPts val="3200"/>
            </a:pPr>
            <a:r>
              <a:rPr lang="vi-VN" sz="2400" dirty="0">
                <a:solidFill>
                  <a:schemeClr val="tx1"/>
                </a:solidFill>
                <a:ea typeface="Calibri" panose="020F0502020204030204" pitchFamily="34" charset="0"/>
                <a:cs typeface="Arial" panose="020B0604020202020204" pitchFamily="34" charset="0"/>
              </a:rPr>
              <a:t>D. Vì muốn tạo nên vần điệu cho câu thơ.</a:t>
            </a:r>
            <a:endParaRPr lang="vi-VN" sz="2400" dirty="0">
              <a:solidFill>
                <a:schemeClr val="tx1"/>
              </a:solidFill>
              <a:ea typeface="Calibri" panose="020F0502020204030204" pitchFamily="34" charset="0"/>
              <a:cs typeface="Arial" panose="020B0604020202020204" pitchFamily="34" charset="0"/>
            </a:endParaRPr>
          </a:p>
        </p:txBody>
      </p:sp>
      <p:sp>
        <p:nvSpPr>
          <p:cNvPr id="10" name="Đ"/>
          <p:cNvSpPr/>
          <p:nvPr/>
        </p:nvSpPr>
        <p:spPr>
          <a:xfrm>
            <a:off x="755374" y="2623106"/>
            <a:ext cx="5225825" cy="144586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spcAft>
                <a:spcPts val="505"/>
              </a:spcAft>
              <a:defRPr/>
            </a:pPr>
            <a:r>
              <a:rPr lang="vi-VN" sz="2400" dirty="0">
                <a:solidFill>
                  <a:schemeClr val="tx1"/>
                </a:solidFill>
                <a:ea typeface="Calibri" panose="020F0502020204030204" pitchFamily="34" charset="0"/>
                <a:cs typeface="Arial" panose="020B0604020202020204" pitchFamily="34" charset="0"/>
              </a:rPr>
              <a:t>A. Vì muốn nhấn mạnh ý nghĩa của quả cam. </a:t>
            </a:r>
            <a:endParaRPr lang="vi-VN" sz="2400" dirty="0">
              <a:solidFill>
                <a:schemeClr val="tx1"/>
              </a:solidFill>
              <a:ea typeface="Calibri" panose="020F0502020204030204" pitchFamily="34" charset="0"/>
              <a:cs typeface="Arial" panose="020B0604020202020204" pitchFamily="34" charset="0"/>
            </a:endParaRPr>
          </a:p>
        </p:txBody>
      </p:sp>
      <p:pic>
        <p:nvPicPr>
          <p:cNvPr id="11"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52636" y="951659"/>
            <a:ext cx="812800" cy="812800"/>
          </a:xfrm>
          <a:prstGeom prst="rect">
            <a:avLst/>
          </a:prstGeom>
        </p:spPr>
      </p:pic>
      <p:pic>
        <p:nvPicPr>
          <p:cNvPr id="12"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00236" y="1104059"/>
            <a:ext cx="812800" cy="812800"/>
          </a:xfrm>
          <a:prstGeom prst="rect">
            <a:avLst/>
          </a:prstGeom>
        </p:spPr>
      </p:pic>
      <p:pic>
        <p:nvPicPr>
          <p:cNvPr id="13" name="buzzer-or-wrong-answer-20582.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47836" y="1256459"/>
            <a:ext cx="812800" cy="812800"/>
          </a:xfrm>
          <a:prstGeom prst="rect">
            <a:avLst/>
          </a:prstGeom>
        </p:spPr>
      </p:pic>
      <p:pic>
        <p:nvPicPr>
          <p:cNvPr id="14" name="Ding-sound-effect-www_tiengdong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1227029" y="2489952"/>
            <a:ext cx="812800" cy="8128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18" name="Freeform 8">
            <a:hlinkClick r:id="rId8" action="ppaction://hlinksldjump"/>
          </p:cNvPr>
          <p:cNvSpPr/>
          <p:nvPr/>
        </p:nvSpPr>
        <p:spPr>
          <a:xfrm>
            <a:off x="11005175" y="5596023"/>
            <a:ext cx="1067556" cy="1181796"/>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9"/>
            <a:stretch>
              <a:fillRect/>
            </a:stretch>
          </a:blipFill>
        </p:spPr>
        <p:txBody>
          <a:bodyPr/>
          <a:lstStyle/>
          <a:p>
            <a:endParaRPr lang="en-US" sz="240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4"/>
                                        </p:tgtEl>
                                        <p:attrNameLst>
                                          <p:attrName>fillcolor</p:attrName>
                                        </p:attrNameLst>
                                      </p:cBhvr>
                                      <p:to>
                                        <a:srgbClr val="F3B5B5"/>
                                      </p:to>
                                    </p:animClr>
                                    <p:set>
                                      <p:cBhvr>
                                        <p:cTn id="22" dur="500" fill="hold"/>
                                        <p:tgtEl>
                                          <p:spTgt spid="4"/>
                                        </p:tgtEl>
                                        <p:attrNameLst>
                                          <p:attrName>fill.type</p:attrName>
                                        </p:attrNameLst>
                                      </p:cBhvr>
                                      <p:to>
                                        <p:strVal val="solid"/>
                                      </p:to>
                                    </p:set>
                                    <p:set>
                                      <p:cBhvr>
                                        <p:cTn id="23" dur="500" fill="hold"/>
                                        <p:tgtEl>
                                          <p:spTgt spid="4"/>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1776" fill="hold"/>
                                        <p:tgtEl>
                                          <p:spTgt spid="11"/>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5"/>
                                        </p:tgtEl>
                                        <p:attrNameLst>
                                          <p:attrName>fillcolor</p:attrName>
                                        </p:attrNameLst>
                                      </p:cBhvr>
                                      <p:to>
                                        <a:srgbClr val="F3B5B5"/>
                                      </p:to>
                                    </p:animClr>
                                    <p:set>
                                      <p:cBhvr>
                                        <p:cTn id="31" dur="500" fill="hold"/>
                                        <p:tgtEl>
                                          <p:spTgt spid="5"/>
                                        </p:tgtEl>
                                        <p:attrNameLst>
                                          <p:attrName>fill.type</p:attrName>
                                        </p:attrNameLst>
                                      </p:cBhvr>
                                      <p:to>
                                        <p:strVal val="solid"/>
                                      </p:to>
                                    </p:set>
                                    <p:set>
                                      <p:cBhvr>
                                        <p:cTn id="32" dur="500" fill="hold"/>
                                        <p:tgtEl>
                                          <p:spTgt spid="5"/>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1776" fill="hold"/>
                                        <p:tgtEl>
                                          <p:spTgt spid="12"/>
                                        </p:tgtEl>
                                      </p:cBhvr>
                                    </p:cmd>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7"/>
                                        </p:tgtEl>
                                        <p:attrNameLst>
                                          <p:attrName>fillcolor</p:attrName>
                                        </p:attrNameLst>
                                      </p:cBhvr>
                                      <p:to>
                                        <a:srgbClr val="F3B5B5"/>
                                      </p:to>
                                    </p:animClr>
                                    <p:set>
                                      <p:cBhvr>
                                        <p:cTn id="40" dur="500" fill="hold"/>
                                        <p:tgtEl>
                                          <p:spTgt spid="7"/>
                                        </p:tgtEl>
                                        <p:attrNameLst>
                                          <p:attrName>fill.type</p:attrName>
                                        </p:attrNameLst>
                                      </p:cBhvr>
                                      <p:to>
                                        <p:strVal val="solid"/>
                                      </p:to>
                                    </p:set>
                                    <p:set>
                                      <p:cBhvr>
                                        <p:cTn id="41" dur="500" fill="hold"/>
                                        <p:tgtEl>
                                          <p:spTgt spid="7"/>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6" fill="hold"/>
                                        <p:tgtEl>
                                          <p:spTgt spid="13"/>
                                        </p:tgtEl>
                                      </p:cBhvr>
                                    </p:cmd>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0"/>
                                        </p:tgtEl>
                                        <p:attrNameLst>
                                          <p:attrName>fillcolor</p:attrName>
                                        </p:attrNameLst>
                                      </p:cBhvr>
                                      <p:to>
                                        <a:srgbClr val="92D050"/>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004" fill="hold"/>
                                        <p:tgtEl>
                                          <p:spTgt spid="14"/>
                                        </p:tgtEl>
                                      </p:cBhvr>
                                    </p:cmd>
                                  </p:childTnLst>
                                </p:cTn>
                              </p:par>
                            </p:childTnLst>
                          </p:cTn>
                        </p:par>
                      </p:childTnLst>
                    </p:cTn>
                  </p:par>
                </p:childTnLst>
              </p:cTn>
              <p:nextCondLst>
                <p:cond evt="onClick" delay="0">
                  <p:tgtEl>
                    <p:spTgt spid="10"/>
                  </p:tgtEl>
                </p:cond>
              </p:nextCondLst>
            </p:seq>
            <p:audio>
              <p:cMediaNode vol="80000">
                <p:cTn id="53" fill="hold" display="0">
                  <p:stCondLst>
                    <p:cond delay="indefinite"/>
                  </p:stCondLst>
                  <p:endCondLst>
                    <p:cond evt="onStopAudio" delay="0">
                      <p:tgtEl>
                        <p:sldTgt/>
                      </p:tgtEl>
                    </p:cond>
                  </p:endCondLst>
                </p:cTn>
                <p:tgtEl>
                  <p:spTgt spid="11"/>
                </p:tgtEl>
              </p:cMediaNode>
            </p:audio>
            <p:audio>
              <p:cMediaNode vol="80000">
                <p:cTn id="54" fill="hold" display="0">
                  <p:stCondLst>
                    <p:cond delay="indefinite"/>
                  </p:stCondLst>
                  <p:endCondLst>
                    <p:cond evt="onStopAudio" delay="0">
                      <p:tgtEl>
                        <p:sldTgt/>
                      </p:tgtEl>
                    </p:cond>
                  </p:endCondLst>
                </p:cTn>
                <p:tgtEl>
                  <p:spTgt spid="12"/>
                </p:tgtEl>
              </p:cMediaNode>
            </p:audio>
            <p:audio>
              <p:cMediaNode vol="80000">
                <p:cTn id="55" fill="hold" display="0">
                  <p:stCondLst>
                    <p:cond delay="indefinite"/>
                  </p:stCondLst>
                  <p:endCondLst>
                    <p:cond evt="onStopAudio" delay="0">
                      <p:tgtEl>
                        <p:sldTgt/>
                      </p:tgtEl>
                    </p:cond>
                  </p:endCondLst>
                </p:cTn>
                <p:tgtEl>
                  <p:spTgt spid="13"/>
                </p:tgtEl>
              </p:cMediaNode>
            </p:audio>
            <p:audio>
              <p:cMediaNode vol="80000">
                <p:cTn id="56"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619855" y="3014224"/>
            <a:ext cx="2952289" cy="1633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303143" y="1780419"/>
            <a:ext cx="9585713" cy="4595874"/>
          </a:xfrm>
          <a:prstGeom prst="rect">
            <a:avLst/>
          </a:prstGeom>
          <a:noFill/>
        </p:spPr>
        <p:txBody>
          <a:bodyPr wrap="square">
            <a:spAutoFit/>
          </a:bodyPr>
          <a:lstStyle/>
          <a:p>
            <a:pPr marL="360045" indent="-360045" algn="just" defTabSz="575945">
              <a:lnSpc>
                <a:spcPct val="150000"/>
              </a:lnSpc>
              <a:buClrTx/>
              <a:buFont typeface="Wingdings" panose="05000000000000000000" pitchFamily="2" charset="2"/>
              <a:buChar char="Ø"/>
            </a:pPr>
            <a:r>
              <a:rPr lang="vi-VN" sz="2200" kern="1200" dirty="0">
                <a:latin typeface="+mj-lt"/>
                <a:ea typeface="Calibri" panose="020F0502020204030204" pitchFamily="34" charset="0"/>
                <a:cs typeface="Arial" panose="020B0604020202020204" pitchFamily="34" charset="0"/>
              </a:rPr>
              <a:t>Chỉ ra các hình ảnh bạn nhỏ yêu lao động, chăm học, chăm làm trong bài và nêu cảm nhận về những hình ảnh đó.</a:t>
            </a:r>
            <a:endParaRPr lang="en-US" sz="2200" kern="1200" dirty="0">
              <a:latin typeface="+mj-lt"/>
              <a:ea typeface="Calibri" panose="020F0502020204030204" pitchFamily="34" charset="0"/>
              <a:cs typeface="Arial" panose="020B0604020202020204" pitchFamily="34" charset="0"/>
            </a:endParaRPr>
          </a:p>
          <a:p>
            <a:pPr marL="360045" indent="-360045" algn="just" defTabSz="575945">
              <a:lnSpc>
                <a:spcPct val="150000"/>
              </a:lnSpc>
              <a:buClrTx/>
              <a:buFont typeface="Wingdings" panose="05000000000000000000" pitchFamily="2" charset="2"/>
              <a:buChar char="Ø"/>
            </a:pPr>
            <a:r>
              <a:rPr lang="en-US" sz="2200" kern="1200" dirty="0" err="1">
                <a:latin typeface="+mj-lt"/>
                <a:ea typeface="Calibri" panose="020F0502020204030204" pitchFamily="34" charset="0"/>
                <a:cs typeface="Arial" panose="020B0604020202020204" pitchFamily="34" charset="0"/>
              </a:rPr>
              <a:t>Lắng</a:t>
            </a:r>
            <a:r>
              <a:rPr lang="en-US" sz="2200" kern="1200" dirty="0">
                <a:latin typeface="+mj-lt"/>
                <a:ea typeface="Calibri" panose="020F0502020204030204" pitchFamily="34" charset="0"/>
                <a:cs typeface="Arial" panose="020B0604020202020204" pitchFamily="34" charset="0"/>
              </a:rPr>
              <a:t> </a:t>
            </a:r>
            <a:r>
              <a:rPr lang="en-US" sz="2200" kern="1200" dirty="0" err="1">
                <a:latin typeface="+mj-lt"/>
                <a:ea typeface="Calibri" panose="020F0502020204030204" pitchFamily="34" charset="0"/>
                <a:cs typeface="Arial" panose="020B0604020202020204" pitchFamily="34" charset="0"/>
              </a:rPr>
              <a:t>nghe</a:t>
            </a:r>
            <a:r>
              <a:rPr lang="en-US" sz="2200" kern="1200" dirty="0">
                <a:latin typeface="+mj-lt"/>
                <a:ea typeface="Calibri" panose="020F0502020204030204" pitchFamily="34" charset="0"/>
                <a:cs typeface="Arial" panose="020B0604020202020204" pitchFamily="34" charset="0"/>
              </a:rPr>
              <a:t> 1 GV </a:t>
            </a:r>
            <a:r>
              <a:rPr lang="vi-VN" sz="2200" kern="1200" dirty="0">
                <a:latin typeface="+mj-lt"/>
                <a:ea typeface="Calibri" panose="020F0502020204030204" pitchFamily="34" charset="0"/>
                <a:cs typeface="Arial" panose="020B0604020202020204" pitchFamily="34" charset="0"/>
              </a:rPr>
              <a:t>nhận xét </a:t>
            </a:r>
            <a:r>
              <a:rPr lang="en-US" sz="2200" kern="1200" dirty="0" err="1">
                <a:latin typeface="+mj-lt"/>
                <a:ea typeface="Calibri" panose="020F0502020204030204" pitchFamily="34" charset="0"/>
                <a:cs typeface="Arial" panose="020B0604020202020204" pitchFamily="34" charset="0"/>
              </a:rPr>
              <a:t>về</a:t>
            </a:r>
            <a:r>
              <a:rPr lang="en-US" sz="2200" kern="1200" dirty="0">
                <a:latin typeface="+mj-lt"/>
                <a:ea typeface="Calibri" panose="020F0502020204030204" pitchFamily="34" charset="0"/>
                <a:cs typeface="Arial" panose="020B0604020202020204" pitchFamily="34" charset="0"/>
              </a:rPr>
              <a:t> </a:t>
            </a:r>
            <a:r>
              <a:rPr lang="vi-VN" sz="2200" kern="1200" dirty="0">
                <a:latin typeface="+mj-lt"/>
                <a:ea typeface="Calibri" panose="020F0502020204030204" pitchFamily="34" charset="0"/>
                <a:cs typeface="Arial" panose="020B0604020202020204" pitchFamily="34" charset="0"/>
              </a:rPr>
              <a:t>tiết học</a:t>
            </a:r>
            <a:r>
              <a:rPr lang="en-US" sz="2200" kern="1200" dirty="0">
                <a:latin typeface="+mj-lt"/>
                <a:ea typeface="Calibri" panose="020F0502020204030204" pitchFamily="34" charset="0"/>
                <a:cs typeface="Arial" panose="020B0604020202020204" pitchFamily="34" charset="0"/>
              </a:rPr>
              <a:t> </a:t>
            </a:r>
            <a:r>
              <a:rPr lang="en-US" sz="2200" kern="1200" dirty="0" err="1">
                <a:latin typeface="+mj-lt"/>
                <a:ea typeface="Calibri" panose="020F0502020204030204" pitchFamily="34" charset="0"/>
                <a:cs typeface="Arial" panose="020B0604020202020204" pitchFamily="34" charset="0"/>
              </a:rPr>
              <a:t>và</a:t>
            </a:r>
            <a:r>
              <a:rPr lang="en-US" sz="2200" kern="1200" dirty="0">
                <a:latin typeface="+mj-lt"/>
                <a:ea typeface="Calibri" panose="020F0502020204030204" pitchFamily="34" charset="0"/>
                <a:cs typeface="Arial" panose="020B0604020202020204" pitchFamily="34" charset="0"/>
              </a:rPr>
              <a:t> </a:t>
            </a:r>
            <a:r>
              <a:rPr lang="vi-VN" sz="2200" kern="1200" dirty="0">
                <a:latin typeface="+mj-lt"/>
                <a:ea typeface="Calibri" panose="020F0502020204030204" pitchFamily="34" charset="0"/>
                <a:cs typeface="Arial" panose="020B0604020202020204" pitchFamily="34" charset="0"/>
              </a:rPr>
              <a:t>khen ngợi, biểu dương những HS học tốt.</a:t>
            </a:r>
            <a:endParaRPr lang="en-US" sz="2200" kern="1200" dirty="0">
              <a:latin typeface="+mj-lt"/>
              <a:ea typeface="Calibri" panose="020F0502020204030204" pitchFamily="34" charset="0"/>
              <a:cs typeface="Arial" panose="020B0604020202020204" pitchFamily="34" charset="0"/>
            </a:endParaRPr>
          </a:p>
          <a:p>
            <a:pPr marL="360045" indent="-360045" algn="just" defTabSz="575945">
              <a:lnSpc>
                <a:spcPct val="150000"/>
              </a:lnSpc>
              <a:buClrTx/>
              <a:buFont typeface="Wingdings" panose="05000000000000000000" pitchFamily="2" charset="2"/>
              <a:buChar char="Ø"/>
            </a:pPr>
            <a:r>
              <a:rPr lang="vi-VN" sz="2200" kern="1200" dirty="0">
                <a:latin typeface="+mj-lt"/>
                <a:ea typeface="Calibri" panose="020F0502020204030204" pitchFamily="34" charset="0"/>
                <a:cs typeface="Arial" panose="020B0604020202020204" pitchFamily="34" charset="0"/>
              </a:rPr>
              <a:t>Tìm đọc truyện, thơ, văn bản miêu tả hoặc cung cấp thông tin về học và hành; ghi chép vào phiếu đọc sách theo yêu cầu </a:t>
            </a:r>
            <a:r>
              <a:rPr lang="en-US" sz="2200" kern="1200" dirty="0" err="1">
                <a:latin typeface="+mj-lt"/>
                <a:ea typeface="Calibri" panose="020F0502020204030204" pitchFamily="34" charset="0"/>
                <a:cs typeface="Arial" panose="020B0604020202020204" pitchFamily="34" charset="0"/>
              </a:rPr>
              <a:t>ở</a:t>
            </a:r>
            <a:r>
              <a:rPr lang="en-US" sz="2200" kern="1200" dirty="0">
                <a:latin typeface="+mj-lt"/>
                <a:ea typeface="Calibri" panose="020F0502020204030204" pitchFamily="34" charset="0"/>
                <a:cs typeface="Arial" panose="020B0604020202020204" pitchFamily="34" charset="0"/>
              </a:rPr>
              <a:t> </a:t>
            </a:r>
            <a:r>
              <a:rPr lang="vi-VN" sz="2200" kern="1200" dirty="0">
                <a:latin typeface="+mj-lt"/>
                <a:ea typeface="Calibri" panose="020F0502020204030204" pitchFamily="34" charset="0"/>
                <a:cs typeface="Arial" panose="020B0604020202020204" pitchFamily="34" charset="0"/>
              </a:rPr>
              <a:t>SGK</a:t>
            </a:r>
            <a:r>
              <a:rPr lang="en-US" sz="2200" kern="1200" dirty="0">
                <a:latin typeface="+mj-lt"/>
                <a:ea typeface="Calibri" panose="020F0502020204030204" pitchFamily="34" charset="0"/>
                <a:cs typeface="Arial" panose="020B0604020202020204" pitchFamily="34" charset="0"/>
              </a:rPr>
              <a:t> (</a:t>
            </a:r>
            <a:r>
              <a:rPr lang="vi-VN" sz="2200" kern="1200" dirty="0">
                <a:latin typeface="+mj-lt"/>
                <a:ea typeface="Calibri" panose="020F0502020204030204" pitchFamily="34" charset="0"/>
                <a:cs typeface="Arial" panose="020B0604020202020204" pitchFamily="34" charset="0"/>
              </a:rPr>
              <a:t>có thể tìm truyện trong sách </a:t>
            </a:r>
            <a:r>
              <a:rPr lang="vi-VN" sz="2200" i="1" kern="1200" dirty="0">
                <a:latin typeface="+mj-lt"/>
                <a:ea typeface="Calibri" panose="020F0502020204030204" pitchFamily="34" charset="0"/>
                <a:cs typeface="Arial" panose="020B0604020202020204" pitchFamily="34" charset="0"/>
              </a:rPr>
              <a:t>Truyện đọc lớp 5 </a:t>
            </a:r>
            <a:r>
              <a:rPr lang="vi-VN" sz="2200" kern="1200" dirty="0">
                <a:latin typeface="+mj-lt"/>
                <a:ea typeface="Calibri" panose="020F0502020204030204" pitchFamily="34" charset="0"/>
                <a:cs typeface="Arial" panose="020B0604020202020204" pitchFamily="34" charset="0"/>
              </a:rPr>
              <a:t>(NXB Đại học Quốc gia Hà Nội)</a:t>
            </a:r>
            <a:r>
              <a:rPr lang="en-US" sz="2200" kern="1200" dirty="0">
                <a:latin typeface="+mj-lt"/>
                <a:ea typeface="Calibri" panose="020F0502020204030204" pitchFamily="34" charset="0"/>
                <a:cs typeface="Arial" panose="020B0604020202020204" pitchFamily="34" charset="0"/>
              </a:rPr>
              <a:t>.</a:t>
            </a:r>
            <a:endParaRPr lang="en-US" sz="2200" kern="1200" dirty="0">
              <a:latin typeface="+mj-lt"/>
              <a:ea typeface="Calibri" panose="020F0502020204030204" pitchFamily="34" charset="0"/>
              <a:cs typeface="Arial" panose="020B0604020202020204" pitchFamily="34" charset="0"/>
            </a:endParaRPr>
          </a:p>
          <a:p>
            <a:pPr marL="360045" indent="-360045" algn="just" defTabSz="575945">
              <a:lnSpc>
                <a:spcPct val="150000"/>
              </a:lnSpc>
              <a:buClrTx/>
              <a:buFont typeface="Wingdings" panose="05000000000000000000" pitchFamily="2" charset="2"/>
              <a:buChar char="Ø"/>
            </a:pPr>
            <a:r>
              <a:rPr lang="vi-VN" sz="2200" kern="1200" dirty="0">
                <a:latin typeface="+mj-lt"/>
                <a:ea typeface="Calibri" panose="020F0502020204030204" pitchFamily="34" charset="0"/>
                <a:cs typeface="Arial" panose="020B0604020202020204" pitchFamily="34" charset="0"/>
              </a:rPr>
              <a:t>Chuẩn bị cho </a:t>
            </a:r>
            <a:r>
              <a:rPr lang="vi-VN" sz="2200" i="1" kern="1200" dirty="0">
                <a:latin typeface="+mj-lt"/>
                <a:ea typeface="Calibri" panose="020F0502020204030204" pitchFamily="34" charset="0"/>
                <a:cs typeface="Arial" panose="020B0604020202020204" pitchFamily="34" charset="0"/>
              </a:rPr>
              <a:t>Bài viết </a:t>
            </a:r>
            <a:r>
              <a:rPr lang="en-US" sz="2200" i="1" kern="1200" dirty="0">
                <a:latin typeface="+mj-lt"/>
                <a:ea typeface="Calibri" panose="020F0502020204030204" pitchFamily="34" charset="0"/>
                <a:cs typeface="Arial" panose="020B0604020202020204" pitchFamily="34" charset="0"/>
              </a:rPr>
              <a:t>1</a:t>
            </a:r>
            <a:r>
              <a:rPr lang="vi-VN" sz="2200" i="1" kern="1200" dirty="0">
                <a:latin typeface="+mj-lt"/>
                <a:ea typeface="Calibri" panose="020F0502020204030204" pitchFamily="34" charset="0"/>
                <a:cs typeface="Arial" panose="020B0604020202020204" pitchFamily="34" charset="0"/>
              </a:rPr>
              <a:t>.</a:t>
            </a:r>
            <a:r>
              <a:rPr lang="en-US" sz="2200" i="1" kern="1200" dirty="0">
                <a:latin typeface="+mj-lt"/>
                <a:ea typeface="Calibri" panose="020F0502020204030204" pitchFamily="34" charset="0"/>
                <a:cs typeface="Arial" panose="020B0604020202020204" pitchFamily="34" charset="0"/>
              </a:rPr>
              <a:t> </a:t>
            </a:r>
            <a:r>
              <a:rPr lang="en-US" sz="2200" i="1" kern="1200" dirty="0" err="1">
                <a:latin typeface="+mj-lt"/>
                <a:ea typeface="Calibri" panose="020F0502020204030204" pitchFamily="34" charset="0"/>
                <a:cs typeface="Arial" panose="020B0604020202020204" pitchFamily="34" charset="0"/>
              </a:rPr>
              <a:t>Luyện</a:t>
            </a:r>
            <a:r>
              <a:rPr lang="en-US" sz="2200" i="1" kern="1200" dirty="0">
                <a:latin typeface="+mj-lt"/>
                <a:ea typeface="Calibri" panose="020F0502020204030204" pitchFamily="34" charset="0"/>
                <a:cs typeface="Arial" panose="020B0604020202020204" pitchFamily="34" charset="0"/>
              </a:rPr>
              <a:t> </a:t>
            </a:r>
            <a:r>
              <a:rPr lang="en-US" sz="2200" i="1" kern="1200" dirty="0" err="1">
                <a:latin typeface="+mj-lt"/>
                <a:ea typeface="Calibri" panose="020F0502020204030204" pitchFamily="34" charset="0"/>
                <a:cs typeface="Arial" panose="020B0604020202020204" pitchFamily="34" charset="0"/>
              </a:rPr>
              <a:t>tập</a:t>
            </a:r>
            <a:r>
              <a:rPr lang="en-US" sz="2200" i="1" kern="1200" dirty="0">
                <a:latin typeface="+mj-lt"/>
                <a:ea typeface="Calibri" panose="020F0502020204030204" pitchFamily="34" charset="0"/>
                <a:cs typeface="Arial" panose="020B0604020202020204" pitchFamily="34" charset="0"/>
              </a:rPr>
              <a:t> </a:t>
            </a:r>
            <a:r>
              <a:rPr lang="en-US" sz="2200" i="1" kern="1200" dirty="0" err="1">
                <a:latin typeface="+mj-lt"/>
                <a:ea typeface="Calibri" panose="020F0502020204030204" pitchFamily="34" charset="0"/>
                <a:cs typeface="Arial" panose="020B0604020202020204" pitchFamily="34" charset="0"/>
              </a:rPr>
              <a:t>tả</a:t>
            </a:r>
            <a:r>
              <a:rPr lang="en-US" sz="2200" i="1" kern="1200" dirty="0">
                <a:latin typeface="+mj-lt"/>
                <a:ea typeface="Calibri" panose="020F0502020204030204" pitchFamily="34" charset="0"/>
                <a:cs typeface="Arial" panose="020B0604020202020204" pitchFamily="34" charset="0"/>
              </a:rPr>
              <a:t> </a:t>
            </a:r>
            <a:r>
              <a:rPr lang="en-US" sz="2200" i="1" kern="1200" dirty="0" err="1">
                <a:latin typeface="+mj-lt"/>
                <a:ea typeface="Calibri" panose="020F0502020204030204" pitchFamily="34" charset="0"/>
                <a:cs typeface="Arial" panose="020B0604020202020204" pitchFamily="34" charset="0"/>
              </a:rPr>
              <a:t>người</a:t>
            </a:r>
            <a:r>
              <a:rPr lang="en-US" sz="2200" i="1" kern="1200" dirty="0">
                <a:latin typeface="+mj-lt"/>
                <a:ea typeface="Calibri" panose="020F0502020204030204" pitchFamily="34" charset="0"/>
                <a:cs typeface="Arial" panose="020B0604020202020204" pitchFamily="34" charset="0"/>
              </a:rPr>
              <a:t> (</a:t>
            </a:r>
            <a:r>
              <a:rPr lang="en-US" sz="2200" i="1" kern="1200" dirty="0" err="1">
                <a:latin typeface="+mj-lt"/>
                <a:ea typeface="Calibri" panose="020F0502020204030204" pitchFamily="34" charset="0"/>
                <a:cs typeface="Arial" panose="020B0604020202020204" pitchFamily="34" charset="0"/>
              </a:rPr>
              <a:t>Tìm</a:t>
            </a:r>
            <a:r>
              <a:rPr lang="en-US" sz="2200" i="1" kern="1200" dirty="0">
                <a:latin typeface="+mj-lt"/>
                <a:ea typeface="Calibri" panose="020F0502020204030204" pitchFamily="34" charset="0"/>
                <a:cs typeface="Arial" panose="020B0604020202020204" pitchFamily="34" charset="0"/>
              </a:rPr>
              <a:t> ý, </a:t>
            </a:r>
            <a:r>
              <a:rPr lang="en-US" sz="2200" i="1" kern="1200" dirty="0" err="1">
                <a:latin typeface="+mj-lt"/>
                <a:ea typeface="Calibri" panose="020F0502020204030204" pitchFamily="34" charset="0"/>
                <a:cs typeface="Arial" panose="020B0604020202020204" pitchFamily="34" charset="0"/>
              </a:rPr>
              <a:t>lập</a:t>
            </a:r>
            <a:r>
              <a:rPr lang="en-US" sz="2200" i="1" kern="1200" dirty="0">
                <a:latin typeface="+mj-lt"/>
                <a:ea typeface="Calibri" panose="020F0502020204030204" pitchFamily="34" charset="0"/>
                <a:cs typeface="Arial" panose="020B0604020202020204" pitchFamily="34" charset="0"/>
              </a:rPr>
              <a:t> </a:t>
            </a:r>
            <a:r>
              <a:rPr lang="en-US" sz="2200" i="1" kern="1200" dirty="0" err="1">
                <a:latin typeface="+mj-lt"/>
                <a:ea typeface="Calibri" panose="020F0502020204030204" pitchFamily="34" charset="0"/>
                <a:cs typeface="Arial" panose="020B0604020202020204" pitchFamily="34" charset="0"/>
              </a:rPr>
              <a:t>dàn</a:t>
            </a:r>
            <a:r>
              <a:rPr lang="en-US" sz="2200" i="1" kern="1200" dirty="0">
                <a:latin typeface="+mj-lt"/>
                <a:ea typeface="Calibri" panose="020F0502020204030204" pitchFamily="34" charset="0"/>
                <a:cs typeface="Arial" panose="020B0604020202020204" pitchFamily="34" charset="0"/>
              </a:rPr>
              <a:t> ý)</a:t>
            </a:r>
            <a:endParaRPr lang="vi-VN" sz="2200" i="1" kern="1200" dirty="0">
              <a:latin typeface="+mj-lt"/>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34"/>
          <p:cNvSpPr/>
          <p:nvPr/>
        </p:nvSpPr>
        <p:spPr>
          <a:xfrm>
            <a:off x="3041057" y="1753154"/>
            <a:ext cx="6109886" cy="775065"/>
          </a:xfrm>
          <a:prstGeom prst="roundRect">
            <a:avLst/>
          </a:prstGeom>
          <a:solidFill>
            <a:schemeClr val="accent2">
              <a:lumMod val="40000"/>
              <a:lumOff val="6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err="1">
                <a:solidFill>
                  <a:schemeClr val="tx1"/>
                </a:solidFill>
                <a:latin typeface="+mj-lt"/>
                <a:cs typeface="Arial" panose="020B0604020202020204" pitchFamily="34" charset="0"/>
              </a:rPr>
              <a:t>Luật</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chơi</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của</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trò</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chơi</a:t>
            </a:r>
            <a:endParaRPr lang="en-US" sz="2400" b="1" dirty="0">
              <a:solidFill>
                <a:schemeClr val="tx1"/>
              </a:solidFill>
              <a:latin typeface="+mj-lt"/>
              <a:cs typeface="Arial" panose="020B0604020202020204" pitchFamily="34" charset="0"/>
            </a:endParaRPr>
          </a:p>
        </p:txBody>
      </p:sp>
      <p:grpSp>
        <p:nvGrpSpPr>
          <p:cNvPr id="4" name="Group 3"/>
          <p:cNvGrpSpPr/>
          <p:nvPr/>
        </p:nvGrpSpPr>
        <p:grpSpPr>
          <a:xfrm>
            <a:off x="947575" y="2652786"/>
            <a:ext cx="10296849" cy="1254300"/>
            <a:chOff x="187998" y="1543686"/>
            <a:chExt cx="8172903" cy="995574"/>
          </a:xfrm>
        </p:grpSpPr>
        <p:sp>
          <p:nvSpPr>
            <p:cNvPr id="5" name="Rectangle 4"/>
            <p:cNvSpPr/>
            <p:nvPr/>
          </p:nvSpPr>
          <p:spPr>
            <a:xfrm>
              <a:off x="187999" y="1648819"/>
              <a:ext cx="8172902" cy="890441"/>
            </a:xfrm>
            <a:prstGeom prst="rect">
              <a:avLst/>
            </a:prstGeom>
          </p:spPr>
          <p:txBody>
            <a:bodyPr wrap="square">
              <a:spAutoFit/>
            </a:bodyPr>
            <a:lstStyle/>
            <a:p>
              <a:pPr algn="just">
                <a:lnSpc>
                  <a:spcPct val="150000"/>
                </a:lnSpc>
              </a:pPr>
              <a:r>
                <a:rPr lang="en-US" sz="2400">
                  <a:latin typeface="+mj-lt"/>
                </a:rPr>
                <a:t>        </a:t>
              </a:r>
              <a:r>
                <a:rPr lang="vi-VN" sz="2400">
                  <a:latin typeface="+mj-lt"/>
                </a:rPr>
                <a:t>Cả lớp chia thành 4 nhóm, mỗi tổ là một nhóm. HS đại diện các nhóm bốc thăm để giành thứ tự chọn ô. </a:t>
              </a:r>
              <a:endParaRPr lang="vi-VN" sz="2400">
                <a:latin typeface="+mj-lt"/>
              </a:endParaRPr>
            </a:p>
          </p:txBody>
        </p:sp>
        <p:pic>
          <p:nvPicPr>
            <p:cNvPr id="6" name="Picture 2" descr="Chỉ Ngón Tay Ngón Tay Đưa Ra Lựa Chọn Bàn Tay Chỉ Ra Hướng Đi Vector Biểu  Tượng Ngón Tay Trỏ Hình minh họa Sẵn có - Tải xuống Hình ảnh Ngay"/>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87998" y="1543686"/>
              <a:ext cx="759856" cy="759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947575" y="3886131"/>
            <a:ext cx="10296849" cy="1808297"/>
            <a:chOff x="187998" y="1543686"/>
            <a:chExt cx="8172903" cy="1435297"/>
          </a:xfrm>
        </p:grpSpPr>
        <p:sp>
          <p:nvSpPr>
            <p:cNvPr id="8" name="Rectangle 7"/>
            <p:cNvSpPr/>
            <p:nvPr/>
          </p:nvSpPr>
          <p:spPr>
            <a:xfrm>
              <a:off x="187999" y="1648819"/>
              <a:ext cx="8172902" cy="1330164"/>
            </a:xfrm>
            <a:prstGeom prst="rect">
              <a:avLst/>
            </a:prstGeom>
          </p:spPr>
          <p:txBody>
            <a:bodyPr wrap="square">
              <a:spAutoFit/>
            </a:bodyPr>
            <a:lstStyle/>
            <a:p>
              <a:pPr algn="just">
                <a:lnSpc>
                  <a:spcPct val="150000"/>
                </a:lnSpc>
              </a:pPr>
              <a:r>
                <a:rPr lang="en-US" sz="2400">
                  <a:latin typeface="+mj-lt"/>
                </a:rPr>
                <a:t>        </a:t>
              </a:r>
              <a:r>
                <a:rPr lang="vi-VN" sz="2400">
                  <a:latin typeface="+mj-lt"/>
                </a:rPr>
                <a:t>HS chọn dòng chữ nào thì phải trả lời đúng ô chữ đó, trả lời đúng được cộng 10 điểm, các nhóm phát hiện được từ bí ẩn sẽ giành quyền trả lời được cộng 30 điểm.</a:t>
              </a:r>
              <a:endParaRPr lang="vi-VN" sz="2400">
                <a:latin typeface="+mj-lt"/>
              </a:endParaRPr>
            </a:p>
          </p:txBody>
        </p:sp>
        <p:pic>
          <p:nvPicPr>
            <p:cNvPr id="9" name="Picture 2" descr="Chỉ Ngón Tay Ngón Tay Đưa Ra Lựa Chọn Bàn Tay Chỉ Ra Hướng Đi Vector Biểu  Tượng Ngón Tay Trỏ Hình minh họa Sẵn có - Tải xuống Hình ảnh Ngay"/>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87998" y="1543686"/>
              <a:ext cx="759856" cy="759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47575" y="5744783"/>
            <a:ext cx="10296849" cy="957325"/>
            <a:chOff x="187998" y="1543686"/>
            <a:chExt cx="8172903" cy="759856"/>
          </a:xfrm>
        </p:grpSpPr>
        <p:sp>
          <p:nvSpPr>
            <p:cNvPr id="11" name="Rectangle 10"/>
            <p:cNvSpPr/>
            <p:nvPr/>
          </p:nvSpPr>
          <p:spPr>
            <a:xfrm>
              <a:off x="187999" y="1648819"/>
              <a:ext cx="8172902" cy="450717"/>
            </a:xfrm>
            <a:prstGeom prst="rect">
              <a:avLst/>
            </a:prstGeom>
          </p:spPr>
          <p:txBody>
            <a:bodyPr wrap="square">
              <a:spAutoFit/>
            </a:bodyPr>
            <a:lstStyle/>
            <a:p>
              <a:pPr algn="just">
                <a:lnSpc>
                  <a:spcPct val="150000"/>
                </a:lnSpc>
              </a:pPr>
              <a:r>
                <a:rPr lang="en-US" sz="2400">
                  <a:latin typeface="+mj-lt"/>
                </a:rPr>
                <a:t>        </a:t>
              </a:r>
              <a:r>
                <a:rPr lang="vi-VN" sz="2400">
                  <a:latin typeface="+mj-lt"/>
                </a:rPr>
                <a:t>Đội nào có tổng số điểm nhiều hơn là thắng cuộc. </a:t>
              </a:r>
              <a:endParaRPr lang="vi-VN" sz="2400">
                <a:latin typeface="+mj-lt"/>
              </a:endParaRPr>
            </a:p>
          </p:txBody>
        </p:sp>
        <p:pic>
          <p:nvPicPr>
            <p:cNvPr id="12" name="Picture 2" descr="Chỉ Ngón Tay Ngón Tay Đưa Ra Lựa Chọn Bàn Tay Chỉ Ra Hướng Đi Vector Biểu  Tượng Ngón Tay Trỏ Hình minh họa Sẵn có - Tải xuống Hình ảnh Ngay"/>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87998" y="1543686"/>
              <a:ext cx="759856" cy="75985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43706" y="2454662"/>
            <a:ext cx="10103522" cy="1948675"/>
          </a:xfrm>
          <a:prstGeom prst="rect">
            <a:avLst/>
          </a:prstGeom>
          <a:noFill/>
        </p:spPr>
        <p:txBody>
          <a:bodyPr wrap="square" rtlCol="0">
            <a:spAutoFit/>
          </a:bodyPr>
          <a:lstStyle/>
          <a:p>
            <a:pPr lvl="0" algn="ctr">
              <a:lnSpc>
                <a:spcPct val="150000"/>
              </a:lnSpc>
              <a:defRPr/>
            </a:pPr>
            <a:r>
              <a:rPr lang="en-US" sz="4300" b="1" dirty="0">
                <a:solidFill>
                  <a:schemeClr val="tx1"/>
                </a:solidFill>
                <a:latin typeface="+mj-lt"/>
                <a:cs typeface="Arial" panose="020B0604020202020204" pitchFamily="34" charset="0"/>
              </a:rPr>
              <a:t>TỰ ĐỌC SÁCH BÁO</a:t>
            </a:r>
            <a:endParaRPr lang="en-US" sz="4300" b="1" dirty="0">
              <a:solidFill>
                <a:schemeClr val="tx1"/>
              </a:solidFill>
              <a:latin typeface="+mj-lt"/>
              <a:cs typeface="Arial" panose="020B0604020202020204" pitchFamily="34" charset="0"/>
            </a:endParaRPr>
          </a:p>
          <a:p>
            <a:pPr lvl="0" algn="ctr">
              <a:lnSpc>
                <a:spcPct val="150000"/>
              </a:lnSpc>
            </a:pPr>
            <a:r>
              <a:rPr lang="en-US" sz="4300" b="1" dirty="0">
                <a:solidFill>
                  <a:schemeClr val="tx1"/>
                </a:solidFill>
                <a:latin typeface="+mj-lt"/>
                <a:cs typeface="Arial" panose="020B0604020202020204" pitchFamily="34" charset="0"/>
              </a:rPr>
              <a:t>(</a:t>
            </a:r>
            <a:r>
              <a:rPr lang="en-US" sz="4300" b="1" dirty="0" err="1">
                <a:solidFill>
                  <a:schemeClr val="tx1"/>
                </a:solidFill>
                <a:latin typeface="+mj-lt"/>
                <a:cs typeface="Arial" panose="020B0604020202020204" pitchFamily="34" charset="0"/>
              </a:rPr>
              <a:t>Thực</a:t>
            </a:r>
            <a:r>
              <a:rPr lang="en-US" sz="4300" b="1" dirty="0">
                <a:solidFill>
                  <a:schemeClr val="tx1"/>
                </a:solidFill>
                <a:latin typeface="+mj-lt"/>
                <a:cs typeface="Arial" panose="020B0604020202020204" pitchFamily="34" charset="0"/>
              </a:rPr>
              <a:t> </a:t>
            </a:r>
            <a:r>
              <a:rPr lang="en-US" sz="4300" b="1" dirty="0" err="1">
                <a:solidFill>
                  <a:schemeClr val="tx1"/>
                </a:solidFill>
                <a:latin typeface="+mj-lt"/>
                <a:cs typeface="Arial" panose="020B0604020202020204" pitchFamily="34" charset="0"/>
              </a:rPr>
              <a:t>hiện</a:t>
            </a:r>
            <a:r>
              <a:rPr lang="en-US" sz="4300" b="1" dirty="0">
                <a:solidFill>
                  <a:schemeClr val="tx1"/>
                </a:solidFill>
                <a:latin typeface="+mj-lt"/>
                <a:cs typeface="Arial" panose="020B0604020202020204" pitchFamily="34" charset="0"/>
              </a:rPr>
              <a:t> </a:t>
            </a:r>
            <a:r>
              <a:rPr lang="en-US" sz="4300" b="1" dirty="0" err="1">
                <a:solidFill>
                  <a:schemeClr val="tx1"/>
                </a:solidFill>
                <a:latin typeface="+mj-lt"/>
                <a:cs typeface="Arial" panose="020B0604020202020204" pitchFamily="34" charset="0"/>
              </a:rPr>
              <a:t>ở</a:t>
            </a:r>
            <a:r>
              <a:rPr lang="en-US" sz="4300" b="1" dirty="0">
                <a:solidFill>
                  <a:schemeClr val="tx1"/>
                </a:solidFill>
                <a:latin typeface="+mj-lt"/>
                <a:cs typeface="Arial" panose="020B0604020202020204" pitchFamily="34" charset="0"/>
              </a:rPr>
              <a:t> </a:t>
            </a:r>
            <a:r>
              <a:rPr lang="en-US" sz="4300" b="1" dirty="0" err="1">
                <a:solidFill>
                  <a:schemeClr val="tx1"/>
                </a:solidFill>
                <a:latin typeface="+mj-lt"/>
                <a:cs typeface="Arial" panose="020B0604020202020204" pitchFamily="34" charset="0"/>
              </a:rPr>
              <a:t>nhà</a:t>
            </a:r>
            <a:r>
              <a:rPr lang="en-US" sz="4300" b="1" dirty="0">
                <a:solidFill>
                  <a:schemeClr val="tx1"/>
                </a:solidFill>
                <a:latin typeface="+mj-lt"/>
                <a:cs typeface="Arial" panose="020B0604020202020204" pitchFamily="34" charset="0"/>
              </a:rPr>
              <a:t>)</a:t>
            </a:r>
            <a:endParaRPr lang="en-US" sz="4300" b="1" dirty="0">
              <a:solidFill>
                <a:schemeClr val="tx1"/>
              </a:solidFill>
              <a:latin typeface="+mj-lt"/>
              <a:cs typeface="Arial" panose="020B0604020202020204" pitchFamily="34" charset="0"/>
            </a:endParaRPr>
          </a:p>
        </p:txBody>
      </p:sp>
      <p:grpSp>
        <p:nvGrpSpPr>
          <p:cNvPr id="22" name="Group 25"/>
          <p:cNvGrpSpPr/>
          <p:nvPr/>
        </p:nvGrpSpPr>
        <p:grpSpPr>
          <a:xfrm>
            <a:off x="16286958" y="9492563"/>
            <a:ext cx="972342" cy="972342"/>
            <a:chOff x="0" y="0"/>
            <a:chExt cx="812800" cy="812800"/>
          </a:xfrm>
        </p:grpSpPr>
        <p:sp>
          <p:nvSpPr>
            <p:cNvPr id="23" name="Freeform 26"/>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24" name="TextBox 27"/>
            <p:cNvSpPr txBox="1"/>
            <p:nvPr/>
          </p:nvSpPr>
          <p:spPr>
            <a:xfrm>
              <a:off x="190500" y="152400"/>
              <a:ext cx="431800" cy="469900"/>
            </a:xfrm>
            <a:prstGeom prst="rect">
              <a:avLst/>
            </a:prstGeom>
          </p:spPr>
          <p:txBody>
            <a:bodyPr lIns="50800" tIns="50800" rIns="50800" bIns="50800" rtlCol="0" anchor="ctr"/>
            <a:lstStyle/>
            <a:p>
              <a:pPr algn="ctr">
                <a:lnSpc>
                  <a:spcPts val="2660"/>
                </a:lnSpc>
              </a:pPr>
            </a:p>
          </p:txBody>
        </p:sp>
      </p:grpSp>
      <p:grpSp>
        <p:nvGrpSpPr>
          <p:cNvPr id="29" name="Group 28"/>
          <p:cNvGrpSpPr/>
          <p:nvPr/>
        </p:nvGrpSpPr>
        <p:grpSpPr>
          <a:xfrm>
            <a:off x="7063408" y="655072"/>
            <a:ext cx="6870808" cy="7190216"/>
            <a:chOff x="11759213" y="-117648"/>
            <a:chExt cx="11016967" cy="11529120"/>
          </a:xfrm>
        </p:grpSpPr>
        <p:grpSp>
          <p:nvGrpSpPr>
            <p:cNvPr id="10" name="Group 3"/>
            <p:cNvGrpSpPr/>
            <p:nvPr/>
          </p:nvGrpSpPr>
          <p:grpSpPr>
            <a:xfrm>
              <a:off x="11925877" y="-117648"/>
              <a:ext cx="10850303" cy="10850303"/>
              <a:chOff x="0" y="0"/>
              <a:chExt cx="812800" cy="812800"/>
            </a:xfrm>
          </p:grpSpPr>
          <p:sp>
            <p:nvSpPr>
              <p:cNvPr id="11"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3DE"/>
              </a:solidFill>
            </p:spPr>
          </p:sp>
          <p:sp>
            <p:nvSpPr>
              <p:cNvPr id="12" name="TextBox 5"/>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sp>
          <p:nvSpPr>
            <p:cNvPr id="13" name="Freeform 7"/>
            <p:cNvSpPr/>
            <p:nvPr/>
          </p:nvSpPr>
          <p:spPr>
            <a:xfrm>
              <a:off x="14940508" y="-56081"/>
              <a:ext cx="4198513" cy="3725227"/>
            </a:xfrm>
            <a:custGeom>
              <a:avLst/>
              <a:gdLst/>
              <a:ahLst/>
              <a:cxnLst/>
              <a:rect l="l" t="t" r="r" b="b"/>
              <a:pathLst>
                <a:path w="4637582" h="4114800">
                  <a:moveTo>
                    <a:pt x="0" y="0"/>
                  </a:moveTo>
                  <a:lnTo>
                    <a:pt x="4637582" y="0"/>
                  </a:lnTo>
                  <a:lnTo>
                    <a:pt x="463758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8"/>
            <p:cNvSpPr/>
            <p:nvPr/>
          </p:nvSpPr>
          <p:spPr>
            <a:xfrm>
              <a:off x="12843086" y="1859656"/>
              <a:ext cx="2485382" cy="2939699"/>
            </a:xfrm>
            <a:custGeom>
              <a:avLst/>
              <a:gdLst/>
              <a:ahLst/>
              <a:cxnLst/>
              <a:rect l="l" t="t" r="r" b="b"/>
              <a:pathLst>
                <a:path w="2485382" h="2939699">
                  <a:moveTo>
                    <a:pt x="0" y="0"/>
                  </a:moveTo>
                  <a:lnTo>
                    <a:pt x="2485382" y="0"/>
                  </a:lnTo>
                  <a:lnTo>
                    <a:pt x="2485382" y="2939698"/>
                  </a:lnTo>
                  <a:lnTo>
                    <a:pt x="0" y="2939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9"/>
            <p:cNvSpPr/>
            <p:nvPr/>
          </p:nvSpPr>
          <p:spPr>
            <a:xfrm>
              <a:off x="11925877" y="4604706"/>
              <a:ext cx="2852318" cy="2889088"/>
            </a:xfrm>
            <a:custGeom>
              <a:avLst/>
              <a:gdLst/>
              <a:ahLst/>
              <a:cxnLst/>
              <a:rect l="l" t="t" r="r" b="b"/>
              <a:pathLst>
                <a:path w="2852318" h="2889088">
                  <a:moveTo>
                    <a:pt x="0" y="0"/>
                  </a:moveTo>
                  <a:lnTo>
                    <a:pt x="2852318" y="0"/>
                  </a:lnTo>
                  <a:lnTo>
                    <a:pt x="2852318" y="2889088"/>
                  </a:lnTo>
                  <a:lnTo>
                    <a:pt x="0" y="28890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6" name="Group 19"/>
            <p:cNvGrpSpPr/>
            <p:nvPr/>
          </p:nvGrpSpPr>
          <p:grpSpPr>
            <a:xfrm>
              <a:off x="11925877" y="4031465"/>
              <a:ext cx="573241" cy="573241"/>
              <a:chOff x="0" y="0"/>
              <a:chExt cx="812800" cy="812800"/>
            </a:xfrm>
          </p:grpSpPr>
          <p:sp>
            <p:nvSpPr>
              <p:cNvPr id="17"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8" name="TextBox 21"/>
              <p:cNvSpPr txBox="1"/>
              <p:nvPr/>
            </p:nvSpPr>
            <p:spPr>
              <a:xfrm>
                <a:off x="190500" y="152400"/>
                <a:ext cx="431800" cy="469900"/>
              </a:xfrm>
              <a:prstGeom prst="rect">
                <a:avLst/>
              </a:prstGeom>
            </p:spPr>
            <p:txBody>
              <a:bodyPr lIns="50800" tIns="50800" rIns="50800" bIns="50800" rtlCol="0" anchor="ctr"/>
              <a:lstStyle/>
              <a:p>
                <a:pPr algn="ctr">
                  <a:lnSpc>
                    <a:spcPts val="2660"/>
                  </a:lnSpc>
                </a:pPr>
              </a:p>
            </p:txBody>
          </p:sp>
        </p:grpSp>
        <p:grpSp>
          <p:nvGrpSpPr>
            <p:cNvPr id="19" name="Group 22"/>
            <p:cNvGrpSpPr/>
            <p:nvPr/>
          </p:nvGrpSpPr>
          <p:grpSpPr>
            <a:xfrm>
              <a:off x="14204954" y="742080"/>
              <a:ext cx="573241" cy="573241"/>
              <a:chOff x="0" y="0"/>
              <a:chExt cx="812800" cy="812800"/>
            </a:xfrm>
          </p:grpSpPr>
          <p:sp>
            <p:nvSpPr>
              <p:cNvPr id="20" name="Freeform 23"/>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21" name="TextBox 24"/>
              <p:cNvSpPr txBox="1"/>
              <p:nvPr/>
            </p:nvSpPr>
            <p:spPr>
              <a:xfrm>
                <a:off x="190500" y="152400"/>
                <a:ext cx="431800" cy="469900"/>
              </a:xfrm>
              <a:prstGeom prst="rect">
                <a:avLst/>
              </a:prstGeom>
            </p:spPr>
            <p:txBody>
              <a:bodyPr lIns="50800" tIns="50800" rIns="50800" bIns="50800" rtlCol="0" anchor="ctr"/>
              <a:lstStyle/>
              <a:p>
                <a:pPr algn="ctr">
                  <a:lnSpc>
                    <a:spcPts val="2660"/>
                  </a:lnSpc>
                </a:pPr>
              </a:p>
            </p:txBody>
          </p:sp>
        </p:grpSp>
        <p:grpSp>
          <p:nvGrpSpPr>
            <p:cNvPr id="25" name="Group 28"/>
            <p:cNvGrpSpPr/>
            <p:nvPr/>
          </p:nvGrpSpPr>
          <p:grpSpPr>
            <a:xfrm>
              <a:off x="15328468" y="4734262"/>
              <a:ext cx="409238" cy="409238"/>
              <a:chOff x="0" y="0"/>
              <a:chExt cx="812800" cy="812800"/>
            </a:xfrm>
          </p:grpSpPr>
          <p:sp>
            <p:nvSpPr>
              <p:cNvPr id="26" name="Freeform 2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27" name="TextBox 30"/>
              <p:cNvSpPr txBox="1"/>
              <p:nvPr/>
            </p:nvSpPr>
            <p:spPr>
              <a:xfrm>
                <a:off x="190500" y="152400"/>
                <a:ext cx="431800" cy="469900"/>
              </a:xfrm>
              <a:prstGeom prst="rect">
                <a:avLst/>
              </a:prstGeom>
            </p:spPr>
            <p:txBody>
              <a:bodyPr lIns="50800" tIns="50800" rIns="50800" bIns="50800" rtlCol="0" anchor="ctr"/>
              <a:lstStyle/>
              <a:p>
                <a:pPr algn="ctr">
                  <a:lnSpc>
                    <a:spcPts val="2660"/>
                  </a:lnSpc>
                </a:pPr>
              </a:p>
            </p:txBody>
          </p:sp>
        </p:grpSp>
        <p:sp>
          <p:nvSpPr>
            <p:cNvPr id="28" name="Freeform 10"/>
            <p:cNvSpPr/>
            <p:nvPr/>
          </p:nvSpPr>
          <p:spPr>
            <a:xfrm>
              <a:off x="11759213" y="3669146"/>
              <a:ext cx="6362593" cy="7742326"/>
            </a:xfrm>
            <a:custGeom>
              <a:avLst/>
              <a:gdLst/>
              <a:ahLst/>
              <a:cxnLst/>
              <a:rect l="l" t="t" r="r" b="b"/>
              <a:pathLst>
                <a:path w="6362593" h="7742326">
                  <a:moveTo>
                    <a:pt x="0" y="0"/>
                  </a:moveTo>
                  <a:lnTo>
                    <a:pt x="6362592" y="0"/>
                  </a:lnTo>
                  <a:lnTo>
                    <a:pt x="6362592" y="7742326"/>
                  </a:lnTo>
                  <a:lnTo>
                    <a:pt x="0" y="77423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594665" y="2645607"/>
            <a:ext cx="5228643" cy="3542061"/>
            <a:chOff x="619738" y="1686468"/>
            <a:chExt cx="4150123" cy="2811435"/>
          </a:xfrm>
        </p:grpSpPr>
        <p:grpSp>
          <p:nvGrpSpPr>
            <p:cNvPr id="3" name="Group 2"/>
            <p:cNvGrpSpPr/>
            <p:nvPr/>
          </p:nvGrpSpPr>
          <p:grpSpPr>
            <a:xfrm>
              <a:off x="619738" y="1686468"/>
              <a:ext cx="4150123" cy="2811435"/>
              <a:chOff x="416346" y="2442407"/>
              <a:chExt cx="2046514" cy="2448117"/>
            </a:xfrm>
          </p:grpSpPr>
          <p:sp>
            <p:nvSpPr>
              <p:cNvPr id="5" name="Rectangle: Diagonal Corners Rounded 13"/>
              <p:cNvSpPr/>
              <p:nvPr/>
            </p:nvSpPr>
            <p:spPr>
              <a:xfrm>
                <a:off x="416346" y="2442407"/>
                <a:ext cx="2046514" cy="2448117"/>
              </a:xfrm>
              <a:prstGeom prst="round2DiagRect">
                <a:avLst/>
              </a:prstGeom>
              <a:noFill/>
              <a:ln w="19050" cap="flat" cmpd="sng" algn="ctr">
                <a:solidFill>
                  <a:srgbClr val="DC7C61">
                    <a:lumMod val="75000"/>
                  </a:srgbClr>
                </a:solidFill>
                <a:prstDash val="dash"/>
              </a:ln>
              <a:effectLst/>
            </p:spPr>
            <p:txBody>
              <a:bodyPr rtlCol="0" anchor="ctr"/>
              <a:lstStyle/>
              <a:p>
                <a:pPr algn="just" defTabSz="1151890">
                  <a:buClrTx/>
                  <a:defRPr/>
                </a:pPr>
                <a:endParaRPr lang="en-US" sz="2300">
                  <a:solidFill>
                    <a:srgbClr val="EBE0DD"/>
                  </a:solidFill>
                  <a:latin typeface="+mj-lt"/>
                  <a:ea typeface="+mn-ea"/>
                </a:endParaRPr>
              </a:p>
            </p:txBody>
          </p:sp>
          <p:sp>
            <p:nvSpPr>
              <p:cNvPr id="6" name="Rectangle: Diagonal Corners Rounded 14"/>
              <p:cNvSpPr/>
              <p:nvPr/>
            </p:nvSpPr>
            <p:spPr>
              <a:xfrm>
                <a:off x="464470" y="2506057"/>
                <a:ext cx="1960136" cy="2320816"/>
              </a:xfrm>
              <a:prstGeom prst="round2DiagRect">
                <a:avLst/>
              </a:prstGeom>
              <a:solidFill>
                <a:schemeClr val="accent2">
                  <a:lumMod val="20000"/>
                  <a:lumOff val="80000"/>
                </a:schemeClr>
              </a:solidFill>
              <a:ln w="25400" cap="flat" cmpd="sng" algn="ctr">
                <a:noFill/>
                <a:prstDash val="solid"/>
              </a:ln>
              <a:effectLst/>
            </p:spPr>
            <p:txBody>
              <a:bodyPr rtlCol="0" anchor="ctr"/>
              <a:lstStyle/>
              <a:p>
                <a:pPr algn="just" defTabSz="1151890">
                  <a:buClrTx/>
                  <a:defRPr/>
                </a:pPr>
                <a:endParaRPr lang="en-US" sz="2300">
                  <a:solidFill>
                    <a:srgbClr val="EBE0DD"/>
                  </a:solidFill>
                  <a:latin typeface="+mj-lt"/>
                  <a:ea typeface="+mn-ea"/>
                </a:endParaRPr>
              </a:p>
            </p:txBody>
          </p:sp>
        </p:grpSp>
        <p:sp>
          <p:nvSpPr>
            <p:cNvPr id="4" name="TextBox 3"/>
            <p:cNvSpPr txBox="1"/>
            <p:nvPr/>
          </p:nvSpPr>
          <p:spPr>
            <a:xfrm>
              <a:off x="874164" y="2031857"/>
              <a:ext cx="3641271" cy="2120650"/>
            </a:xfrm>
            <a:prstGeom prst="rect">
              <a:avLst/>
            </a:prstGeom>
            <a:noFill/>
          </p:spPr>
          <p:txBody>
            <a:bodyPr wrap="square">
              <a:spAutoFit/>
            </a:bodyPr>
            <a:lstStyle/>
            <a:p>
              <a:pPr algn="just" defTabSz="1151890">
                <a:lnSpc>
                  <a:spcPct val="150000"/>
                </a:lnSpc>
                <a:buClrTx/>
                <a:defRPr/>
              </a:pPr>
              <a:r>
                <a:rPr lang="vi-VN" sz="2300" dirty="0">
                  <a:solidFill>
                    <a:sysClr val="windowText" lastClr="000000"/>
                  </a:solidFill>
                  <a:latin typeface="+mj-lt"/>
                  <a:ea typeface="+mn-ea"/>
                </a:rPr>
                <a:t>2 câu chuyện (hoặc 1 bài thơ, 1 câu chuyện) về học và hành (học bài, làm bài, vận dụng bài học vào cuộc sống; gương thiếu nhi chăm học,…).</a:t>
              </a:r>
              <a:endParaRPr lang="en-US" sz="2300" dirty="0">
                <a:solidFill>
                  <a:sysClr val="windowText" lastClr="000000"/>
                </a:solidFill>
                <a:latin typeface="+mj-lt"/>
                <a:ea typeface="+mn-ea"/>
              </a:endParaRPr>
            </a:p>
          </p:txBody>
        </p:sp>
      </p:grpSp>
      <p:sp>
        <p:nvSpPr>
          <p:cNvPr id="15" name="Rounded Rectangle 12"/>
          <p:cNvSpPr/>
          <p:nvPr/>
        </p:nvSpPr>
        <p:spPr>
          <a:xfrm>
            <a:off x="1415874" y="1712682"/>
            <a:ext cx="9360252" cy="709069"/>
          </a:xfrm>
          <a:prstGeom prst="roundRect">
            <a:avLst>
              <a:gd name="adj" fmla="val 18641"/>
            </a:avLst>
          </a:prstGeom>
          <a:no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575945">
              <a:defRPr/>
            </a:pPr>
            <a:r>
              <a:rPr lang="vi-VN" sz="2300" b="1" kern="1200" dirty="0">
                <a:solidFill>
                  <a:schemeClr val="tx1"/>
                </a:solidFill>
                <a:latin typeface="+mj-lt"/>
                <a:cs typeface="Arial" panose="020B0604020202020204" pitchFamily="34" charset="0"/>
              </a:rPr>
              <a:t>Tự đọc sách báo ở nhà theo những yêu cầu dưới đây:</a:t>
            </a:r>
            <a:endParaRPr lang="en-US" sz="2300" b="1" kern="1200" dirty="0">
              <a:solidFill>
                <a:schemeClr val="tx1"/>
              </a:solidFill>
              <a:latin typeface="+mj-lt"/>
              <a:cs typeface="Arial" panose="020B0604020202020204" pitchFamily="34" charset="0"/>
            </a:endParaRPr>
          </a:p>
        </p:txBody>
      </p:sp>
      <p:grpSp>
        <p:nvGrpSpPr>
          <p:cNvPr id="17" name="Group 16"/>
          <p:cNvGrpSpPr/>
          <p:nvPr/>
        </p:nvGrpSpPr>
        <p:grpSpPr>
          <a:xfrm>
            <a:off x="6368692" y="2645605"/>
            <a:ext cx="5228643" cy="3542061"/>
            <a:chOff x="619738" y="1686468"/>
            <a:chExt cx="4150123" cy="2811435"/>
          </a:xfrm>
        </p:grpSpPr>
        <p:grpSp>
          <p:nvGrpSpPr>
            <p:cNvPr id="18" name="Group 17"/>
            <p:cNvGrpSpPr/>
            <p:nvPr/>
          </p:nvGrpSpPr>
          <p:grpSpPr>
            <a:xfrm>
              <a:off x="619738" y="1686468"/>
              <a:ext cx="4150123" cy="2811435"/>
              <a:chOff x="416346" y="2442407"/>
              <a:chExt cx="2046514" cy="2448117"/>
            </a:xfrm>
          </p:grpSpPr>
          <p:sp>
            <p:nvSpPr>
              <p:cNvPr id="20" name="Rectangle: Diagonal Corners Rounded 13"/>
              <p:cNvSpPr/>
              <p:nvPr/>
            </p:nvSpPr>
            <p:spPr>
              <a:xfrm>
                <a:off x="416346" y="2442407"/>
                <a:ext cx="2046514" cy="2448117"/>
              </a:xfrm>
              <a:prstGeom prst="round2DiagRect">
                <a:avLst/>
              </a:prstGeom>
              <a:noFill/>
              <a:ln w="19050" cap="flat" cmpd="sng" algn="ctr">
                <a:solidFill>
                  <a:srgbClr val="DC7C61">
                    <a:lumMod val="75000"/>
                  </a:srgbClr>
                </a:solidFill>
                <a:prstDash val="dash"/>
              </a:ln>
              <a:effectLst/>
            </p:spPr>
            <p:txBody>
              <a:bodyPr rtlCol="0" anchor="ctr"/>
              <a:lstStyle/>
              <a:p>
                <a:pPr algn="just" defTabSz="1151890">
                  <a:buClrTx/>
                  <a:defRPr/>
                </a:pPr>
                <a:endParaRPr lang="en-US" sz="2300">
                  <a:solidFill>
                    <a:srgbClr val="EBE0DD"/>
                  </a:solidFill>
                  <a:latin typeface="+mj-lt"/>
                  <a:ea typeface="+mn-ea"/>
                </a:endParaRPr>
              </a:p>
            </p:txBody>
          </p:sp>
          <p:sp>
            <p:nvSpPr>
              <p:cNvPr id="21" name="Rectangle: Diagonal Corners Rounded 14"/>
              <p:cNvSpPr/>
              <p:nvPr/>
            </p:nvSpPr>
            <p:spPr>
              <a:xfrm>
                <a:off x="464470" y="2506057"/>
                <a:ext cx="1960136" cy="2320816"/>
              </a:xfrm>
              <a:prstGeom prst="round2DiagRect">
                <a:avLst/>
              </a:prstGeom>
              <a:solidFill>
                <a:schemeClr val="accent2">
                  <a:lumMod val="20000"/>
                  <a:lumOff val="80000"/>
                </a:schemeClr>
              </a:solidFill>
              <a:ln w="25400" cap="flat" cmpd="sng" algn="ctr">
                <a:noFill/>
                <a:prstDash val="solid"/>
              </a:ln>
              <a:effectLst/>
            </p:spPr>
            <p:txBody>
              <a:bodyPr rtlCol="0" anchor="ctr"/>
              <a:lstStyle/>
              <a:p>
                <a:pPr algn="just" defTabSz="1151890">
                  <a:buClrTx/>
                  <a:defRPr/>
                </a:pPr>
                <a:endParaRPr lang="en-US" sz="2300">
                  <a:solidFill>
                    <a:srgbClr val="EBE0DD"/>
                  </a:solidFill>
                  <a:latin typeface="+mj-lt"/>
                  <a:ea typeface="+mn-ea"/>
                </a:endParaRPr>
              </a:p>
            </p:txBody>
          </p:sp>
        </p:grpSp>
        <p:sp>
          <p:nvSpPr>
            <p:cNvPr id="19" name="TextBox 18"/>
            <p:cNvSpPr txBox="1"/>
            <p:nvPr/>
          </p:nvSpPr>
          <p:spPr>
            <a:xfrm>
              <a:off x="874164" y="2542999"/>
              <a:ext cx="3641271" cy="856443"/>
            </a:xfrm>
            <a:prstGeom prst="rect">
              <a:avLst/>
            </a:prstGeom>
            <a:noFill/>
          </p:spPr>
          <p:txBody>
            <a:bodyPr wrap="square">
              <a:spAutoFit/>
            </a:bodyPr>
            <a:lstStyle/>
            <a:p>
              <a:pPr algn="just" defTabSz="1151890">
                <a:lnSpc>
                  <a:spcPct val="150000"/>
                </a:lnSpc>
                <a:buClrTx/>
                <a:defRPr/>
              </a:pPr>
              <a:r>
                <a:rPr lang="vi-VN" sz="2300" dirty="0">
                  <a:solidFill>
                    <a:sysClr val="windowText" lastClr="000000"/>
                  </a:solidFill>
                  <a:latin typeface="+mj-lt"/>
                  <a:ea typeface="+mn-ea"/>
                </a:rPr>
                <a:t>1 bài văn tả người (hoặc bài báo) về việc học và hành. </a:t>
              </a:r>
              <a:endParaRPr lang="en-US" sz="2300" dirty="0">
                <a:solidFill>
                  <a:sysClr val="windowText" lastClr="000000"/>
                </a:solidFill>
                <a:latin typeface="+mj-lt"/>
                <a:ea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410409" y="2579078"/>
            <a:ext cx="11011717" cy="1699843"/>
            <a:chOff x="55066" y="2026"/>
            <a:chExt cx="8740314" cy="1349214"/>
          </a:xfrm>
        </p:grpSpPr>
        <p:grpSp>
          <p:nvGrpSpPr>
            <p:cNvPr id="7" name="Group 6"/>
            <p:cNvGrpSpPr/>
            <p:nvPr/>
          </p:nvGrpSpPr>
          <p:grpSpPr>
            <a:xfrm>
              <a:off x="360067" y="2026"/>
              <a:ext cx="8435313" cy="1349214"/>
              <a:chOff x="415944" y="1620624"/>
              <a:chExt cx="8435313" cy="1349214"/>
            </a:xfrm>
          </p:grpSpPr>
          <p:sp>
            <p:nvSpPr>
              <p:cNvPr id="9" name="Rounded Rectangle 151"/>
              <p:cNvSpPr/>
              <p:nvPr/>
            </p:nvSpPr>
            <p:spPr>
              <a:xfrm>
                <a:off x="415944" y="1620624"/>
                <a:ext cx="8435313" cy="1349214"/>
              </a:xfrm>
              <a:prstGeom prst="roundRect">
                <a:avLst/>
              </a:prstGeom>
              <a:solidFill>
                <a:srgbClr val="D9EBEA"/>
              </a:solidFill>
              <a:ln w="12700" cap="flat" cmpd="sng" algn="ctr">
                <a:solidFill>
                  <a:srgbClr val="88C133">
                    <a:lumMod val="50000"/>
                  </a:srgbClr>
                </a:solidFill>
                <a:prstDash val="solid"/>
              </a:ln>
              <a:effectLst/>
            </p:spPr>
            <p:txBody>
              <a:bodyPr rtlCol="0" anchor="ctr"/>
              <a:lstStyle/>
              <a:p>
                <a:pPr algn="ctr">
                  <a:buClrTx/>
                  <a:defRPr/>
                </a:pPr>
                <a:endParaRPr lang="en-US" sz="2200">
                  <a:solidFill>
                    <a:srgbClr val="FFFFFF"/>
                  </a:solidFill>
                  <a:latin typeface="+mj-lt"/>
                  <a:ea typeface="+mn-ea"/>
                </a:endParaRPr>
              </a:p>
            </p:txBody>
          </p:sp>
          <p:sp>
            <p:nvSpPr>
              <p:cNvPr id="10" name="TextBox 9"/>
              <p:cNvSpPr txBox="1"/>
              <p:nvPr/>
            </p:nvSpPr>
            <p:spPr>
              <a:xfrm>
                <a:off x="766350" y="1856330"/>
                <a:ext cx="7913408" cy="822396"/>
              </a:xfrm>
              <a:prstGeom prst="rect">
                <a:avLst/>
              </a:prstGeom>
              <a:noFill/>
            </p:spPr>
            <p:txBody>
              <a:bodyPr wrap="square" rtlCol="0">
                <a:spAutoFit/>
              </a:bodyPr>
              <a:lstStyle/>
              <a:p>
                <a:pPr algn="just">
                  <a:lnSpc>
                    <a:spcPct val="150000"/>
                  </a:lnSpc>
                  <a:buClrTx/>
                  <a:defRPr/>
                </a:pPr>
                <a:r>
                  <a:rPr lang="vi-VN" sz="2200" dirty="0">
                    <a:solidFill>
                      <a:schemeClr val="tx1"/>
                    </a:solidFill>
                    <a:latin typeface="+mj-lt"/>
                    <a:ea typeface="+mn-ea"/>
                  </a:rPr>
                  <a:t>Tên bài đọc, tác giả bài đọc và tình cảm, cảm xúc của em về bài đọc (hoặc sự việc, nhân vật, hình ảnh, câu văn, câu thơ trong bài đọc).</a:t>
                </a:r>
                <a:endParaRPr lang="en-US" sz="2200" dirty="0">
                  <a:solidFill>
                    <a:schemeClr val="tx1"/>
                  </a:solidFill>
                  <a:latin typeface="+mj-lt"/>
                  <a:ea typeface="+mn-ea"/>
                </a:endParaRPr>
              </a:p>
            </p:txBody>
          </p:sp>
        </p:grpSp>
        <p:sp>
          <p:nvSpPr>
            <p:cNvPr id="8" name="Oval 7"/>
            <p:cNvSpPr/>
            <p:nvPr/>
          </p:nvSpPr>
          <p:spPr>
            <a:xfrm>
              <a:off x="55066" y="422392"/>
              <a:ext cx="551976" cy="508482"/>
            </a:xfrm>
            <a:prstGeom prst="ellipse">
              <a:avLst/>
            </a:prstGeom>
            <a:solidFill>
              <a:srgbClr val="75B7A1"/>
            </a:solidFill>
            <a:ln w="25400" cap="flat" cmpd="sng" algn="ctr">
              <a:noFill/>
              <a:prstDash val="solid"/>
            </a:ln>
            <a:effectLst/>
          </p:spPr>
          <p:txBody>
            <a:bodyPr rtlCol="0" anchor="ctr"/>
            <a:lstStyle/>
            <a:p>
              <a:pPr algn="ctr">
                <a:buClrTx/>
                <a:defRPr/>
              </a:pPr>
              <a:r>
                <a:rPr lang="en-US" sz="2200" b="1">
                  <a:solidFill>
                    <a:sysClr val="windowText" lastClr="000000"/>
                  </a:solidFill>
                  <a:latin typeface="+mj-lt"/>
                  <a:ea typeface="+mn-ea"/>
                </a:rPr>
                <a:t>?</a:t>
              </a:r>
              <a:endParaRPr lang="en-US" sz="2200" b="1">
                <a:solidFill>
                  <a:sysClr val="windowText" lastClr="000000"/>
                </a:solidFill>
                <a:latin typeface="+mj-lt"/>
                <a:ea typeface="+mn-ea"/>
              </a:endParaRPr>
            </a:p>
          </p:txBody>
        </p:sp>
      </p:grpSp>
      <p:grpSp>
        <p:nvGrpSpPr>
          <p:cNvPr id="11" name="Group 10"/>
          <p:cNvGrpSpPr/>
          <p:nvPr/>
        </p:nvGrpSpPr>
        <p:grpSpPr>
          <a:xfrm>
            <a:off x="410409" y="4575881"/>
            <a:ext cx="11011717" cy="1699843"/>
            <a:chOff x="55066" y="-66107"/>
            <a:chExt cx="8740314" cy="1349214"/>
          </a:xfrm>
        </p:grpSpPr>
        <p:grpSp>
          <p:nvGrpSpPr>
            <p:cNvPr id="12" name="Group 11"/>
            <p:cNvGrpSpPr/>
            <p:nvPr/>
          </p:nvGrpSpPr>
          <p:grpSpPr>
            <a:xfrm>
              <a:off x="360067" y="-66107"/>
              <a:ext cx="8435313" cy="1349214"/>
              <a:chOff x="415944" y="1552491"/>
              <a:chExt cx="8435313" cy="1349214"/>
            </a:xfrm>
          </p:grpSpPr>
          <p:sp>
            <p:nvSpPr>
              <p:cNvPr id="14" name="Rounded Rectangle 151"/>
              <p:cNvSpPr/>
              <p:nvPr/>
            </p:nvSpPr>
            <p:spPr>
              <a:xfrm>
                <a:off x="415944" y="1552491"/>
                <a:ext cx="8435313" cy="1349214"/>
              </a:xfrm>
              <a:prstGeom prst="roundRect">
                <a:avLst/>
              </a:prstGeom>
              <a:solidFill>
                <a:srgbClr val="D9EBEA"/>
              </a:solidFill>
              <a:ln w="12700" cap="flat" cmpd="sng" algn="ctr">
                <a:solidFill>
                  <a:srgbClr val="88C133">
                    <a:lumMod val="50000"/>
                  </a:srgbClr>
                </a:solidFill>
                <a:prstDash val="solid"/>
              </a:ln>
              <a:effectLst/>
            </p:spPr>
            <p:txBody>
              <a:bodyPr rtlCol="0" anchor="ctr"/>
              <a:lstStyle/>
              <a:p>
                <a:pPr algn="ctr">
                  <a:buClrTx/>
                  <a:defRPr/>
                </a:pPr>
                <a:endParaRPr lang="en-US" sz="2200">
                  <a:solidFill>
                    <a:srgbClr val="FFFFFF"/>
                  </a:solidFill>
                  <a:latin typeface="+mj-lt"/>
                  <a:ea typeface="+mn-ea"/>
                </a:endParaRPr>
              </a:p>
            </p:txBody>
          </p:sp>
          <p:sp>
            <p:nvSpPr>
              <p:cNvPr id="15" name="TextBox 14"/>
              <p:cNvSpPr txBox="1"/>
              <p:nvPr/>
            </p:nvSpPr>
            <p:spPr>
              <a:xfrm>
                <a:off x="747806" y="1815901"/>
                <a:ext cx="7913408" cy="822396"/>
              </a:xfrm>
              <a:prstGeom prst="rect">
                <a:avLst/>
              </a:prstGeom>
              <a:noFill/>
            </p:spPr>
            <p:txBody>
              <a:bodyPr wrap="square" rtlCol="0">
                <a:spAutoFit/>
              </a:bodyPr>
              <a:lstStyle/>
              <a:p>
                <a:pPr algn="just">
                  <a:lnSpc>
                    <a:spcPct val="150000"/>
                  </a:lnSpc>
                  <a:buClrTx/>
                  <a:defRPr/>
                </a:pPr>
                <a:r>
                  <a:rPr lang="vi-VN" sz="2200">
                    <a:solidFill>
                      <a:schemeClr val="tx1"/>
                    </a:solidFill>
                    <a:latin typeface="+mj-lt"/>
                    <a:ea typeface="+mn-ea"/>
                  </a:rPr>
                  <a:t>Chuẩn bị nội dung để giới thiệu bài </a:t>
                </a:r>
                <a:r>
                  <a:rPr lang="en-US" sz="2200">
                    <a:solidFill>
                      <a:schemeClr val="tx1"/>
                    </a:solidFill>
                    <a:latin typeface="+mj-lt"/>
                    <a:ea typeface="+mn-ea"/>
                  </a:rPr>
                  <a:t>của </a:t>
                </a:r>
                <a:r>
                  <a:rPr lang="vi-VN" sz="2200">
                    <a:solidFill>
                      <a:schemeClr val="tx1"/>
                    </a:solidFill>
                    <a:latin typeface="+mj-lt"/>
                    <a:ea typeface="+mn-ea"/>
                  </a:rPr>
                  <a:t>em đã đọc</a:t>
                </a:r>
                <a:r>
                  <a:rPr lang="en-US" sz="2200">
                    <a:solidFill>
                      <a:schemeClr val="tx1"/>
                    </a:solidFill>
                    <a:latin typeface="+mj-lt"/>
                    <a:ea typeface="+mn-ea"/>
                  </a:rPr>
                  <a:t> ở nhà</a:t>
                </a:r>
                <a:r>
                  <a:rPr lang="vi-VN" sz="2200">
                    <a:solidFill>
                      <a:schemeClr val="tx1"/>
                    </a:solidFill>
                    <a:latin typeface="+mj-lt"/>
                    <a:ea typeface="+mn-ea"/>
                  </a:rPr>
                  <a:t> </a:t>
                </a:r>
                <a:r>
                  <a:rPr lang="en-US" sz="2200">
                    <a:solidFill>
                      <a:schemeClr val="tx1"/>
                    </a:solidFill>
                    <a:latin typeface="+mj-lt"/>
                    <a:ea typeface="+mn-ea"/>
                  </a:rPr>
                  <a:t>với</a:t>
                </a:r>
                <a:r>
                  <a:rPr lang="vi-VN" sz="2200">
                    <a:solidFill>
                      <a:schemeClr val="tx1"/>
                    </a:solidFill>
                    <a:latin typeface="+mj-lt"/>
                    <a:ea typeface="+mn-ea"/>
                  </a:rPr>
                  <a:t> các bạn trong lớp.</a:t>
                </a:r>
                <a:endParaRPr lang="en-US" sz="2200">
                  <a:solidFill>
                    <a:schemeClr val="tx1"/>
                  </a:solidFill>
                  <a:latin typeface="+mj-lt"/>
                  <a:ea typeface="+mn-ea"/>
                </a:endParaRPr>
              </a:p>
            </p:txBody>
          </p:sp>
        </p:grpSp>
        <p:sp>
          <p:nvSpPr>
            <p:cNvPr id="13" name="Oval 12"/>
            <p:cNvSpPr/>
            <p:nvPr/>
          </p:nvSpPr>
          <p:spPr>
            <a:xfrm>
              <a:off x="55066" y="422392"/>
              <a:ext cx="551976" cy="508482"/>
            </a:xfrm>
            <a:prstGeom prst="ellipse">
              <a:avLst/>
            </a:prstGeom>
            <a:solidFill>
              <a:srgbClr val="75B7A1"/>
            </a:solidFill>
            <a:ln w="25400" cap="flat" cmpd="sng" algn="ctr">
              <a:noFill/>
              <a:prstDash val="solid"/>
            </a:ln>
            <a:effectLst/>
          </p:spPr>
          <p:txBody>
            <a:bodyPr rtlCol="0" anchor="ctr"/>
            <a:lstStyle/>
            <a:p>
              <a:pPr algn="ctr">
                <a:buClrTx/>
                <a:defRPr/>
              </a:pPr>
              <a:r>
                <a:rPr lang="en-US" sz="2200" b="1" dirty="0">
                  <a:solidFill>
                    <a:sysClr val="windowText" lastClr="000000"/>
                  </a:solidFill>
                  <a:latin typeface="+mj-lt"/>
                  <a:ea typeface="+mn-ea"/>
                </a:rPr>
                <a:t>?</a:t>
              </a:r>
              <a:endParaRPr lang="en-US" sz="2200" b="1" dirty="0">
                <a:solidFill>
                  <a:sysClr val="windowText" lastClr="000000"/>
                </a:solidFill>
                <a:latin typeface="+mj-lt"/>
                <a:ea typeface="+mn-ea"/>
              </a:endParaRPr>
            </a:p>
          </p:txBody>
        </p:sp>
      </p:grpSp>
      <p:sp>
        <p:nvSpPr>
          <p:cNvPr id="17" name="TextBox 16"/>
          <p:cNvSpPr txBox="1"/>
          <p:nvPr/>
        </p:nvSpPr>
        <p:spPr>
          <a:xfrm>
            <a:off x="2327827" y="1809735"/>
            <a:ext cx="7536345" cy="430887"/>
          </a:xfrm>
          <a:prstGeom prst="rect">
            <a:avLst/>
          </a:prstGeom>
          <a:noFill/>
        </p:spPr>
        <p:txBody>
          <a:bodyPr wrap="square">
            <a:spAutoFit/>
          </a:bodyPr>
          <a:lstStyle/>
          <a:p>
            <a:pPr algn="ctr" defTabSz="575945">
              <a:defRPr/>
            </a:pPr>
            <a:r>
              <a:rPr lang="vi-VN" sz="2200" b="1" kern="1200" dirty="0">
                <a:solidFill>
                  <a:schemeClr val="tx1"/>
                </a:solidFill>
                <a:latin typeface="+mj-lt"/>
                <a:cs typeface="Arial" panose="020B0604020202020204" pitchFamily="34" charset="0"/>
              </a:rPr>
              <a:t> Hướng dẫn thực hiện </a:t>
            </a:r>
            <a:r>
              <a:rPr lang="en-US" sz="2200" b="1" kern="1200" dirty="0" err="1">
                <a:solidFill>
                  <a:schemeClr val="tx1"/>
                </a:solidFill>
                <a:latin typeface="+mj-lt"/>
                <a:cs typeface="Arial" panose="020B0604020202020204" pitchFamily="34" charset="0"/>
              </a:rPr>
              <a:t>viết</a:t>
            </a:r>
            <a:r>
              <a:rPr lang="vi-VN" sz="2200" b="1" kern="1200" dirty="0">
                <a:solidFill>
                  <a:schemeClr val="tx1"/>
                </a:solidFill>
                <a:latin typeface="+mj-lt"/>
                <a:cs typeface="Arial" panose="020B0604020202020204" pitchFamily="34" charset="0"/>
              </a:rPr>
              <a:t> vào </a:t>
            </a:r>
            <a:r>
              <a:rPr lang="en-US" sz="2200" b="1" kern="1200" dirty="0">
                <a:solidFill>
                  <a:srgbClr val="002060"/>
                </a:solidFill>
                <a:latin typeface="+mj-lt"/>
                <a:cs typeface="Arial" panose="020B0604020202020204" pitchFamily="34" charset="0"/>
              </a:rPr>
              <a:t>P</a:t>
            </a:r>
            <a:r>
              <a:rPr lang="vi-VN" sz="2200" b="1" kern="1200" dirty="0">
                <a:solidFill>
                  <a:srgbClr val="002060"/>
                </a:solidFill>
                <a:latin typeface="+mj-lt"/>
                <a:cs typeface="Arial" panose="020B0604020202020204" pitchFamily="34" charset="0"/>
              </a:rPr>
              <a:t>hiếu đọc sách</a:t>
            </a:r>
            <a:r>
              <a:rPr lang="vi-VN" sz="2200" b="1" kern="1200" dirty="0">
                <a:solidFill>
                  <a:schemeClr val="tx1"/>
                </a:solidFill>
                <a:latin typeface="+mj-lt"/>
                <a:cs typeface="Arial" panose="020B0604020202020204" pitchFamily="34" charset="0"/>
              </a:rPr>
              <a:t>:</a:t>
            </a:r>
            <a:endParaRPr lang="en-US" sz="2200" b="1" kern="1200" dirty="0">
              <a:solidFill>
                <a:schemeClr val="tx1"/>
              </a:solidFill>
              <a:latin typeface="+mj-lt"/>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364"/>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endPar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endPar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endPar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endParaRPr>
          </a:p>
        </p:txBody>
      </p:sp>
      <p:sp>
        <p:nvSpPr>
          <p:cNvPr id="11" name="Rectangle: Rounded Corners 10"/>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2"/>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endPar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endParaRPr>
          </a:p>
        </p:txBody>
      </p:sp>
      <p:sp>
        <p:nvSpPr>
          <p:cNvPr id="15" name="TextBox 14"/>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endPar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endParaRPr>
          </a:p>
        </p:txBody>
      </p:sp>
      <p:pic>
        <p:nvPicPr>
          <p:cNvPr id="1026" name="Picture 2" descr="Ngón Trỏ, ngón tay, Máy tính Biểu tượng Tay - tay png tải về - Miễn phí  trong suốt Tay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905420" y="3722149"/>
            <a:ext cx="2684532" cy="2684532"/>
          </a:xfrm>
          <a:prstGeom prst="roundRect">
            <a:avLst>
              <a:gd name="adj" fmla="val 12957"/>
            </a:avLst>
          </a:prstGeom>
        </p:spPr>
      </p:pic>
    </p:spTree>
    <p:custDataLst>
      <p:tags r:id="rId6"/>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040435" y="2320230"/>
          <a:ext cx="10111130" cy="4297174"/>
        </p:xfrm>
        <a:graphic>
          <a:graphicData uri="http://schemas.openxmlformats.org/drawingml/2006/table">
            <a:tbl>
              <a:tblPr firstRow="1" firstCol="1" bandRow="1"/>
              <a:tblGrid>
                <a:gridCol w="1443590"/>
                <a:gridCol w="1443590"/>
                <a:gridCol w="1443590"/>
                <a:gridCol w="1443590"/>
                <a:gridCol w="1445590"/>
                <a:gridCol w="1445590"/>
                <a:gridCol w="1445590"/>
              </a:tblGrid>
              <a:tr h="613882">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H</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Ọ</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C</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800" b="1">
                          <a:solidFill>
                            <a:srgbClr val="FF0000"/>
                          </a:solidFill>
                          <a:effectLst/>
                          <a:latin typeface="+mn-lt"/>
                          <a:ea typeface="Calibri" panose="020F0502020204030204" pitchFamily="34" charset="0"/>
                          <a:cs typeface="Times New Roman" panose="02020603050405020304" pitchFamily="18" charset="0"/>
                        </a:rPr>
                        <a:t>H</a:t>
                      </a:r>
                      <a:endParaRPr lang="en-US" sz="28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À</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N</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H</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r>
              <a:tr h="613882">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Ọ</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Ọ</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N</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Ọ</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r>
              <a:tr h="613882">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C</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C</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À</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C</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r>
              <a:tr h="613882">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H</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H</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H</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r>
              <a:tr h="613882">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À</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C</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À</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À</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r>
              <a:tr h="613882">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N</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Ọ</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N</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N</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r>
              <a:tr h="613882">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H</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Ọ</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C</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H</a:t>
                      </a:r>
                      <a:endParaRPr lang="en-US" sz="2500" b="1">
                        <a:solidFill>
                          <a:srgbClr val="FF0000"/>
                        </a:solidFill>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À</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a:solidFill>
                            <a:srgbClr val="000000"/>
                          </a:solidFill>
                          <a:effectLst/>
                          <a:latin typeface="+mn-lt"/>
                          <a:ea typeface="Calibri" panose="020F0502020204030204" pitchFamily="34" charset="0"/>
                          <a:cs typeface="Times New Roman" panose="02020603050405020304" pitchFamily="18" charset="0"/>
                        </a:rPr>
                        <a:t>N</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c>
                  <a:txBody>
                    <a:bodyPr/>
                    <a:lstStyle/>
                    <a:p>
                      <a:pPr marL="0" marR="0" algn="ctr">
                        <a:lnSpc>
                          <a:spcPct val="150000"/>
                        </a:lnSpc>
                        <a:spcBef>
                          <a:spcPts val="0"/>
                        </a:spcBef>
                        <a:spcAft>
                          <a:spcPts val="0"/>
                        </a:spcAft>
                      </a:pPr>
                      <a:r>
                        <a:rPr lang="en-US" sz="2500" b="1">
                          <a:solidFill>
                            <a:srgbClr val="FF0000"/>
                          </a:solidFill>
                          <a:effectLst/>
                          <a:latin typeface="+mn-lt"/>
                          <a:ea typeface="Calibri" panose="020F0502020204030204" pitchFamily="34" charset="0"/>
                          <a:cs typeface="Times New Roman" panose="02020603050405020304" pitchFamily="18" charset="0"/>
                        </a:rPr>
                        <a:t>H</a:t>
                      </a:r>
                      <a:r>
                        <a:rPr lang="en-US" sz="2500">
                          <a:solidFill>
                            <a:srgbClr val="000000"/>
                          </a:solidFill>
                          <a:effectLst/>
                          <a:latin typeface="+mn-lt"/>
                          <a:ea typeface="Calibri" panose="020F0502020204030204" pitchFamily="34" charset="0"/>
                          <a:cs typeface="Times New Roman" panose="02020603050405020304" pitchFamily="18" charset="0"/>
                        </a:rPr>
                        <a:t> </a:t>
                      </a:r>
                      <a:endParaRPr lang="en-US" sz="2500">
                        <a:effectLst/>
                        <a:latin typeface="+mn-lt"/>
                        <a:ea typeface="Calibri" panose="020F0502020204030204" pitchFamily="34" charset="0"/>
                        <a:cs typeface="Times New Roman" panose="02020603050405020304" pitchFamily="18" charset="0"/>
                      </a:endParaRPr>
                    </a:p>
                  </a:txBody>
                  <a:tcPr marL="86402" marR="86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8E1"/>
                    </a:solidFill>
                  </a:tcPr>
                </a:tc>
              </a:tr>
            </a:tbl>
          </a:graphicData>
        </a:graphic>
      </p:graphicFrame>
      <p:sp>
        <p:nvSpPr>
          <p:cNvPr id="4" name="Rectangle 3"/>
          <p:cNvSpPr/>
          <p:nvPr/>
        </p:nvSpPr>
        <p:spPr>
          <a:xfrm>
            <a:off x="2811187" y="1624491"/>
            <a:ext cx="6569626" cy="695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mj-lt"/>
              </a:rPr>
              <a:t>TỔNG KẾT ĐÁP ÁN</a:t>
            </a:r>
            <a:endParaRPr lang="en-US" sz="2400" b="1">
              <a:solidFill>
                <a:schemeClr val="tx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746788" y="1735776"/>
            <a:ext cx="10793367" cy="857966"/>
            <a:chOff x="1121893" y="572896"/>
            <a:chExt cx="7200368" cy="680992"/>
          </a:xfrm>
        </p:grpSpPr>
        <p:sp>
          <p:nvSpPr>
            <p:cNvPr id="3" name="Google Shape;1250;p59"/>
            <p:cNvSpPr/>
            <p:nvPr/>
          </p:nvSpPr>
          <p:spPr>
            <a:xfrm>
              <a:off x="1121893" y="572896"/>
              <a:ext cx="7200368" cy="680992"/>
            </a:xfrm>
            <a:prstGeom prst="roundRect">
              <a:avLst>
                <a:gd name="adj" fmla="val 16667"/>
              </a:avLst>
            </a:prstGeom>
            <a:solidFill>
              <a:srgbClr val="F79646">
                <a:lumMod val="20000"/>
                <a:lumOff val="80000"/>
              </a:srgbClr>
            </a:solidFill>
            <a:ln>
              <a:noFill/>
            </a:ln>
          </p:spPr>
          <p:txBody>
            <a:bodyPr spcFirstLastPara="1" wrap="square" lIns="115184" tIns="115184" rIns="115184" bIns="115184" anchor="ctr" anchorCtr="0">
              <a:noAutofit/>
            </a:bodyPr>
            <a:lstStyle/>
            <a:p>
              <a:pPr defTabSz="1151890">
                <a:buClrTx/>
                <a:defRPr/>
              </a:pPr>
              <a:endParaRPr sz="2000">
                <a:solidFill>
                  <a:sysClr val="windowText" lastClr="000000"/>
                </a:solidFill>
                <a:latin typeface="+mj-lt"/>
                <a:ea typeface="+mn-ea"/>
                <a:cs typeface="Arial" panose="020B0604020202020204" pitchFamily="34" charset="0"/>
              </a:endParaRPr>
            </a:p>
          </p:txBody>
        </p:sp>
        <p:sp>
          <p:nvSpPr>
            <p:cNvPr id="4" name="TextBox 3"/>
            <p:cNvSpPr txBox="1"/>
            <p:nvPr/>
          </p:nvSpPr>
          <p:spPr>
            <a:xfrm>
              <a:off x="1325935" y="754603"/>
              <a:ext cx="6792283" cy="317579"/>
            </a:xfrm>
            <a:prstGeom prst="rect">
              <a:avLst/>
            </a:prstGeom>
            <a:noFill/>
          </p:spPr>
          <p:txBody>
            <a:bodyPr wrap="square" rtlCol="0">
              <a:spAutoFit/>
            </a:bodyPr>
            <a:lstStyle/>
            <a:p>
              <a:pPr algn="ctr" defTabSz="1151890">
                <a:buClrTx/>
                <a:defRPr/>
              </a:pPr>
              <a:r>
                <a:rPr lang="en-US" sz="2000" b="1" dirty="0">
                  <a:solidFill>
                    <a:schemeClr val="tx1"/>
                  </a:solidFill>
                  <a:latin typeface="+mj-lt"/>
                  <a:ea typeface="+mn-ea"/>
                  <a:cs typeface="Arial" panose="020B0604020202020204" pitchFamily="34" charset="0"/>
                </a:rPr>
                <a:t>2. Trao </a:t>
              </a:r>
              <a:r>
                <a:rPr lang="en-US" sz="2000" b="1" dirty="0" err="1">
                  <a:solidFill>
                    <a:schemeClr val="tx1"/>
                  </a:solidFill>
                  <a:latin typeface="+mj-lt"/>
                  <a:ea typeface="+mn-ea"/>
                  <a:cs typeface="Arial" panose="020B0604020202020204" pitchFamily="34" charset="0"/>
                </a:rPr>
                <a:t>đổi</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về</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nghĩa</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của</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từ</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học</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trong</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tên</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chủ</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điểm</a:t>
              </a:r>
              <a:endParaRPr lang="en-US" sz="2000" dirty="0">
                <a:solidFill>
                  <a:schemeClr val="tx1"/>
                </a:solidFill>
                <a:latin typeface="+mj-lt"/>
                <a:ea typeface="+mn-ea"/>
                <a:cs typeface="Arial" panose="020B0604020202020204" pitchFamily="34" charset="0"/>
              </a:endParaRPr>
            </a:p>
          </p:txBody>
        </p:sp>
      </p:grpSp>
      <p:grpSp>
        <p:nvGrpSpPr>
          <p:cNvPr id="7" name="Group 6"/>
          <p:cNvGrpSpPr/>
          <p:nvPr/>
        </p:nvGrpSpPr>
        <p:grpSpPr>
          <a:xfrm>
            <a:off x="746788" y="2685470"/>
            <a:ext cx="10698424" cy="950325"/>
            <a:chOff x="471129" y="1179260"/>
            <a:chExt cx="8491645" cy="754300"/>
          </a:xfrm>
        </p:grpSpPr>
        <p:sp>
          <p:nvSpPr>
            <p:cNvPr id="8" name="TextBox 7"/>
            <p:cNvSpPr txBox="1"/>
            <p:nvPr/>
          </p:nvSpPr>
          <p:spPr>
            <a:xfrm>
              <a:off x="1222606" y="1179260"/>
              <a:ext cx="7740168" cy="754300"/>
            </a:xfrm>
            <a:prstGeom prst="rect">
              <a:avLst/>
            </a:prstGeom>
            <a:noFill/>
          </p:spPr>
          <p:txBody>
            <a:bodyPr wrap="square">
              <a:spAutoFit/>
            </a:bodyPr>
            <a:lstStyle/>
            <a:p>
              <a:pPr algn="just">
                <a:lnSpc>
                  <a:spcPct val="150000"/>
                </a:lnSpc>
                <a:buClrTx/>
                <a:defRPr/>
              </a:pPr>
              <a:r>
                <a:rPr lang="en-US" sz="2000" b="1" dirty="0" err="1">
                  <a:solidFill>
                    <a:srgbClr val="002060"/>
                  </a:solidFill>
                  <a:latin typeface="+mj-lt"/>
                  <a:ea typeface="+mn-ea"/>
                  <a:cs typeface="Arial" panose="020B0604020202020204" pitchFamily="34" charset="0"/>
                </a:rPr>
                <a:t>Thảo</a:t>
              </a:r>
              <a:r>
                <a:rPr lang="en-US" sz="2000" b="1" dirty="0">
                  <a:solidFill>
                    <a:srgbClr val="002060"/>
                  </a:solidFill>
                  <a:latin typeface="+mj-lt"/>
                  <a:ea typeface="+mn-ea"/>
                  <a:cs typeface="Arial" panose="020B0604020202020204" pitchFamily="34" charset="0"/>
                </a:rPr>
                <a:t> </a:t>
              </a:r>
              <a:r>
                <a:rPr lang="en-US" sz="2000" b="1" dirty="0" err="1">
                  <a:solidFill>
                    <a:srgbClr val="002060"/>
                  </a:solidFill>
                  <a:latin typeface="+mj-lt"/>
                  <a:ea typeface="+mn-ea"/>
                  <a:cs typeface="Arial" panose="020B0604020202020204" pitchFamily="34" charset="0"/>
                </a:rPr>
                <a:t>luận</a:t>
              </a:r>
              <a:r>
                <a:rPr lang="en-US" sz="2000" b="1" dirty="0">
                  <a:solidFill>
                    <a:srgbClr val="002060"/>
                  </a:solidFill>
                  <a:latin typeface="+mj-lt"/>
                  <a:ea typeface="+mn-ea"/>
                  <a:cs typeface="Arial" panose="020B0604020202020204" pitchFamily="34" charset="0"/>
                </a:rPr>
                <a:t> </a:t>
              </a:r>
              <a:r>
                <a:rPr lang="en-US" sz="2000" b="1" dirty="0" err="1">
                  <a:solidFill>
                    <a:srgbClr val="002060"/>
                  </a:solidFill>
                  <a:latin typeface="+mj-lt"/>
                  <a:ea typeface="+mn-ea"/>
                  <a:cs typeface="Arial" panose="020B0604020202020204" pitchFamily="34" charset="0"/>
                </a:rPr>
                <a:t>nhóm</a:t>
              </a:r>
              <a:r>
                <a:rPr lang="en-US" sz="2000" b="1" dirty="0">
                  <a:solidFill>
                    <a:srgbClr val="002060"/>
                  </a:solidFill>
                  <a:latin typeface="+mj-lt"/>
                  <a:ea typeface="+mn-ea"/>
                  <a:cs typeface="Arial" panose="020B0604020202020204" pitchFamily="34" charset="0"/>
                </a:rPr>
                <a:t> </a:t>
              </a:r>
              <a:r>
                <a:rPr lang="en-US" sz="2000" b="1" dirty="0" err="1">
                  <a:solidFill>
                    <a:srgbClr val="002060"/>
                  </a:solidFill>
                  <a:latin typeface="+mj-lt"/>
                  <a:ea typeface="+mn-ea"/>
                  <a:cs typeface="Arial" panose="020B0604020202020204" pitchFamily="34" charset="0"/>
                </a:rPr>
                <a:t>đôi</a:t>
              </a:r>
              <a:r>
                <a:rPr lang="en-US" sz="2000" b="1" dirty="0">
                  <a:solidFill>
                    <a:srgbClr val="002060"/>
                  </a:solidFill>
                  <a:latin typeface="+mj-lt"/>
                  <a:ea typeface="+mn-ea"/>
                  <a:cs typeface="Arial" panose="020B0604020202020204" pitchFamily="34" charset="0"/>
                </a:rPr>
                <a:t>: </a:t>
              </a:r>
              <a:r>
                <a:rPr lang="en-US" sz="2000" dirty="0" err="1">
                  <a:solidFill>
                    <a:sysClr val="windowText" lastClr="000000"/>
                  </a:solidFill>
                  <a:latin typeface="+mj-lt"/>
                  <a:ea typeface="+mn-ea"/>
                  <a:cs typeface="Arial" panose="020B0604020202020204" pitchFamily="34" charset="0"/>
                </a:rPr>
                <a:t>Các</a:t>
              </a:r>
              <a:r>
                <a:rPr lang="en-US" sz="2000" dirty="0">
                  <a:solidFill>
                    <a:sysClr val="windowText" lastClr="000000"/>
                  </a:solidFill>
                  <a:latin typeface="+mj-lt"/>
                  <a:ea typeface="+mn-ea"/>
                  <a:cs typeface="Arial" panose="020B0604020202020204" pitchFamily="34" charset="0"/>
                </a:rPr>
                <a:t> </a:t>
              </a:r>
              <a:r>
                <a:rPr lang="en-US" sz="2000" dirty="0" err="1">
                  <a:solidFill>
                    <a:sysClr val="windowText" lastClr="000000"/>
                  </a:solidFill>
                  <a:latin typeface="+mj-lt"/>
                  <a:ea typeface="+mn-ea"/>
                  <a:cs typeface="Arial" panose="020B0604020202020204" pitchFamily="34" charset="0"/>
                </a:rPr>
                <a:t>nhóm</a:t>
              </a:r>
              <a:r>
                <a:rPr lang="en-US" sz="2000" dirty="0">
                  <a:solidFill>
                    <a:sysClr val="windowText" lastClr="000000"/>
                  </a:solidFill>
                  <a:latin typeface="+mj-lt"/>
                  <a:ea typeface="+mn-ea"/>
                  <a:cs typeface="Arial" panose="020B0604020202020204" pitchFamily="34" charset="0"/>
                </a:rPr>
                <a:t> </a:t>
              </a:r>
              <a:r>
                <a:rPr lang="en-US" sz="2000" dirty="0" err="1">
                  <a:solidFill>
                    <a:sysClr val="windowText" lastClr="000000"/>
                  </a:solidFill>
                  <a:latin typeface="+mj-lt"/>
                  <a:ea typeface="+mn-ea"/>
                  <a:cs typeface="Arial" panose="020B0604020202020204" pitchFamily="34" charset="0"/>
                </a:rPr>
                <a:t>trao</a:t>
              </a:r>
              <a:r>
                <a:rPr lang="en-US" sz="2000" dirty="0">
                  <a:solidFill>
                    <a:sysClr val="windowText" lastClr="000000"/>
                  </a:solidFill>
                  <a:latin typeface="+mj-lt"/>
                  <a:ea typeface="+mn-ea"/>
                  <a:cs typeface="Arial" panose="020B0604020202020204" pitchFamily="34" charset="0"/>
                </a:rPr>
                <a:t> </a:t>
              </a:r>
              <a:r>
                <a:rPr lang="en-US" sz="2000" dirty="0" err="1">
                  <a:solidFill>
                    <a:sysClr val="windowText" lastClr="000000"/>
                  </a:solidFill>
                  <a:latin typeface="+mj-lt"/>
                  <a:ea typeface="+mn-ea"/>
                  <a:cs typeface="Arial" panose="020B0604020202020204" pitchFamily="34" charset="0"/>
                </a:rPr>
                <a:t>đổi</a:t>
              </a:r>
              <a:r>
                <a:rPr lang="en-US" sz="2000" dirty="0">
                  <a:solidFill>
                    <a:sysClr val="windowText" lastClr="000000"/>
                  </a:solidFill>
                  <a:latin typeface="+mj-lt"/>
                  <a:ea typeface="+mn-ea"/>
                  <a:cs typeface="Arial" panose="020B0604020202020204" pitchFamily="34" charset="0"/>
                </a:rPr>
                <a:t> </a:t>
              </a:r>
              <a:r>
                <a:rPr lang="en-US" sz="2000" dirty="0" err="1">
                  <a:solidFill>
                    <a:sysClr val="windowText" lastClr="000000"/>
                  </a:solidFill>
                  <a:latin typeface="+mj-lt"/>
                  <a:ea typeface="+mn-ea"/>
                  <a:cs typeface="Arial" panose="020B0604020202020204" pitchFamily="34" charset="0"/>
                </a:rPr>
                <a:t>và</a:t>
              </a:r>
              <a:r>
                <a:rPr lang="en-US" sz="2000" dirty="0">
                  <a:solidFill>
                    <a:sysClr val="windowText" lastClr="000000"/>
                  </a:solidFill>
                  <a:latin typeface="+mj-lt"/>
                  <a:ea typeface="+mn-ea"/>
                  <a:cs typeface="Arial" panose="020B0604020202020204" pitchFamily="34" charset="0"/>
                </a:rPr>
                <a:t> </a:t>
              </a:r>
              <a:r>
                <a:rPr lang="en-US" sz="2000" dirty="0" err="1">
                  <a:solidFill>
                    <a:sysClr val="windowText" lastClr="000000"/>
                  </a:solidFill>
                  <a:latin typeface="+mj-lt"/>
                  <a:ea typeface="+mn-ea"/>
                  <a:cs typeface="Arial" panose="020B0604020202020204" pitchFamily="34" charset="0"/>
                </a:rPr>
                <a:t>trả</a:t>
              </a:r>
              <a:r>
                <a:rPr lang="en-US" sz="2000" dirty="0">
                  <a:solidFill>
                    <a:sysClr val="windowText" lastClr="000000"/>
                  </a:solidFill>
                  <a:latin typeface="+mj-lt"/>
                  <a:ea typeface="+mn-ea"/>
                  <a:cs typeface="Arial" panose="020B0604020202020204" pitchFamily="34" charset="0"/>
                </a:rPr>
                <a:t> </a:t>
              </a:r>
              <a:r>
                <a:rPr lang="en-US" sz="2000" dirty="0" err="1">
                  <a:solidFill>
                    <a:sysClr val="windowText" lastClr="000000"/>
                  </a:solidFill>
                  <a:latin typeface="+mj-lt"/>
                  <a:ea typeface="+mn-ea"/>
                  <a:cs typeface="Arial" panose="020B0604020202020204" pitchFamily="34" charset="0"/>
                </a:rPr>
                <a:t>lời</a:t>
              </a:r>
              <a:r>
                <a:rPr lang="en-US" sz="2000" dirty="0">
                  <a:solidFill>
                    <a:sysClr val="windowText" lastClr="000000"/>
                  </a:solidFill>
                  <a:latin typeface="+mj-lt"/>
                  <a:ea typeface="+mn-ea"/>
                  <a:cs typeface="Arial" panose="020B0604020202020204" pitchFamily="34" charset="0"/>
                </a:rPr>
                <a:t> </a:t>
              </a:r>
              <a:r>
                <a:rPr lang="en-US" sz="2000" dirty="0" err="1">
                  <a:solidFill>
                    <a:sysClr val="windowText" lastClr="000000"/>
                  </a:solidFill>
                  <a:latin typeface="+mj-lt"/>
                  <a:ea typeface="+mn-ea"/>
                  <a:cs typeface="Arial" panose="020B0604020202020204" pitchFamily="34" charset="0"/>
                </a:rPr>
                <a:t>câu</a:t>
              </a:r>
              <a:r>
                <a:rPr lang="en-US" sz="2000" dirty="0">
                  <a:solidFill>
                    <a:sysClr val="windowText" lastClr="000000"/>
                  </a:solidFill>
                  <a:latin typeface="+mj-lt"/>
                  <a:ea typeface="+mn-ea"/>
                  <a:cs typeface="Arial" panose="020B0604020202020204" pitchFamily="34" charset="0"/>
                </a:rPr>
                <a:t> </a:t>
              </a:r>
              <a:r>
                <a:rPr lang="en-US" sz="2000" dirty="0" err="1">
                  <a:solidFill>
                    <a:sysClr val="windowText" lastClr="000000"/>
                  </a:solidFill>
                  <a:latin typeface="+mj-lt"/>
                  <a:ea typeface="+mn-ea"/>
                  <a:cs typeface="Arial" panose="020B0604020202020204" pitchFamily="34" charset="0"/>
                </a:rPr>
                <a:t>hỏi</a:t>
              </a:r>
              <a:r>
                <a:rPr lang="en-US" sz="2000" dirty="0">
                  <a:solidFill>
                    <a:sysClr val="windowText" lastClr="000000"/>
                  </a:solidFill>
                  <a:latin typeface="+mj-lt"/>
                  <a:ea typeface="+mn-ea"/>
                  <a:cs typeface="Arial" panose="020B0604020202020204" pitchFamily="34" charset="0"/>
                </a:rPr>
                <a:t>: </a:t>
              </a:r>
              <a:r>
                <a:rPr lang="en-US" sz="2000" b="1" dirty="0">
                  <a:solidFill>
                    <a:schemeClr val="tx1"/>
                  </a:solidFill>
                  <a:latin typeface="+mj-lt"/>
                  <a:ea typeface="+mn-ea"/>
                  <a:cs typeface="Arial" panose="020B0604020202020204" pitchFamily="34" charset="0"/>
                </a:rPr>
                <a:t>Em </a:t>
              </a:r>
              <a:r>
                <a:rPr lang="en-US" sz="2000" b="1" dirty="0" err="1">
                  <a:solidFill>
                    <a:schemeClr val="tx1"/>
                  </a:solidFill>
                  <a:latin typeface="+mj-lt"/>
                  <a:ea typeface="+mn-ea"/>
                  <a:cs typeface="Arial" panose="020B0604020202020204" pitchFamily="34" charset="0"/>
                </a:rPr>
                <a:t>hiểu</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thế</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nào</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về</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nghĩa</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của</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từ</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học</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trong</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tên</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bài</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Có</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học</a:t>
              </a:r>
              <a:r>
                <a:rPr lang="en-US" sz="2000" b="1" dirty="0">
                  <a:solidFill>
                    <a:schemeClr val="tx1"/>
                  </a:solidFill>
                  <a:latin typeface="+mj-lt"/>
                  <a:ea typeface="+mn-ea"/>
                  <a:cs typeface="Arial" panose="020B0604020202020204" pitchFamily="34" charset="0"/>
                </a:rPr>
                <a:t> </a:t>
              </a:r>
              <a:r>
                <a:rPr lang="en-US" sz="2000" b="1" dirty="0" err="1">
                  <a:solidFill>
                    <a:schemeClr val="tx1"/>
                  </a:solidFill>
                  <a:latin typeface="+mj-lt"/>
                  <a:ea typeface="+mn-ea"/>
                  <a:cs typeface="Arial" panose="020B0604020202020204" pitchFamily="34" charset="0"/>
                </a:rPr>
                <a:t>mới</a:t>
              </a:r>
              <a:r>
                <a:rPr lang="en-US" sz="2000" b="1" dirty="0">
                  <a:solidFill>
                    <a:schemeClr val="tx1"/>
                  </a:solidFill>
                  <a:latin typeface="+mj-lt"/>
                  <a:ea typeface="+mn-ea"/>
                  <a:cs typeface="Arial" panose="020B0604020202020204" pitchFamily="34" charset="0"/>
                </a:rPr>
                <a:t> hay”? </a:t>
              </a:r>
              <a:endParaRPr lang="en-US" sz="2000" b="1" dirty="0">
                <a:solidFill>
                  <a:schemeClr val="tx1"/>
                </a:solidFill>
                <a:latin typeface="+mj-lt"/>
                <a:ea typeface="+mn-ea"/>
                <a:cs typeface="Arial" panose="020B0604020202020204" pitchFamily="34" charset="0"/>
              </a:endParaRPr>
            </a:p>
          </p:txBody>
        </p:sp>
        <p:sp>
          <p:nvSpPr>
            <p:cNvPr id="9" name="Freeform 2"/>
            <p:cNvSpPr/>
            <p:nvPr/>
          </p:nvSpPr>
          <p:spPr>
            <a:xfrm>
              <a:off x="471129" y="1348953"/>
              <a:ext cx="672094" cy="573077"/>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buClrTx/>
                <a:defRPr/>
              </a:pPr>
              <a:endParaRPr lang="en-US" sz="2000">
                <a:solidFill>
                  <a:sysClr val="windowText" lastClr="000000"/>
                </a:solidFill>
                <a:latin typeface="+mj-lt"/>
                <a:ea typeface="+mn-ea"/>
                <a:cs typeface="Arial" panose="020B0604020202020204" pitchFamily="34" charset="0"/>
              </a:endParaRPr>
            </a:p>
          </p:txBody>
        </p:sp>
      </p:grpSp>
      <p:pic>
        <p:nvPicPr>
          <p:cNvPr id="10" name="Picture 9" descr="A close-up of a text&#10;&#10;Description automatically generated"/>
          <p:cNvPicPr>
            <a:picLocks noChangeAspect="1"/>
          </p:cNvPicPr>
          <p:nvPr/>
        </p:nvPicPr>
        <p:blipFill rotWithShape="1">
          <a:blip r:embed="rId4"/>
          <a:srcRect l="13400" t="25943" r="9751" b="16607"/>
          <a:stretch>
            <a:fillRect/>
          </a:stretch>
        </p:blipFill>
        <p:spPr>
          <a:xfrm>
            <a:off x="678147" y="3926788"/>
            <a:ext cx="10862008" cy="262570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30308" y="2190342"/>
            <a:ext cx="11356308" cy="999620"/>
            <a:chOff x="1766440" y="4733541"/>
            <a:chExt cx="8789287" cy="793427"/>
          </a:xfrm>
          <a:noFill/>
        </p:grpSpPr>
        <p:pic>
          <p:nvPicPr>
            <p:cNvPr id="3" name="Picture 2" descr="https://cdn-icons-png.flaticon.com/128/981/981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66440" y="4898773"/>
              <a:ext cx="628195" cy="628196"/>
            </a:xfrm>
            <a:prstGeom prst="rect">
              <a:avLst/>
            </a:prstGeom>
            <a:grpFill/>
            <a:ln>
              <a:noFill/>
            </a:ln>
          </p:spPr>
        </p:pic>
        <p:sp>
          <p:nvSpPr>
            <p:cNvPr id="4" name="TextBox 3"/>
            <p:cNvSpPr txBox="1"/>
            <p:nvPr/>
          </p:nvSpPr>
          <p:spPr>
            <a:xfrm>
              <a:off x="2544087" y="4733541"/>
              <a:ext cx="8011640" cy="788348"/>
            </a:xfrm>
            <a:prstGeom prst="rect">
              <a:avLst/>
            </a:prstGeom>
            <a:grpFill/>
            <a:ln>
              <a:noFill/>
            </a:ln>
          </p:spPr>
          <p:txBody>
            <a:bodyPr wrap="square" rtlCol="0">
              <a:spAutoFit/>
            </a:bodyPr>
            <a:lstStyle/>
            <a:p>
              <a:pPr algn="just">
                <a:lnSpc>
                  <a:spcPct val="150000"/>
                </a:lnSpc>
                <a:buClrTx/>
                <a:defRPr/>
              </a:pPr>
              <a:r>
                <a:rPr lang="en-US" sz="2100" b="1" dirty="0" err="1">
                  <a:solidFill>
                    <a:schemeClr val="tx1"/>
                  </a:solidFill>
                  <a:latin typeface="+mj-lt"/>
                  <a:ea typeface="+mn-ea"/>
                  <a:cs typeface="Arial" panose="020B0604020202020204" pitchFamily="34" charset="0"/>
                </a:rPr>
                <a:t>Học</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là</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hoạt</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động</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thu</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nhận</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kiến</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thức</a:t>
              </a:r>
              <a:r>
                <a:rPr lang="en-US" sz="2100" b="1" dirty="0">
                  <a:solidFill>
                    <a:schemeClr val="tx1"/>
                  </a:solidFill>
                  <a:latin typeface="+mj-lt"/>
                  <a:ea typeface="+mn-ea"/>
                  <a:cs typeface="Arial" panose="020B0604020202020204" pitchFamily="34" charset="0"/>
                </a:rPr>
                <a:t> </a:t>
              </a:r>
              <a:r>
                <a:rPr lang="en-US" sz="2100" dirty="0">
                  <a:solidFill>
                    <a:schemeClr val="tx1"/>
                  </a:solidFill>
                  <a:latin typeface="+mj-lt"/>
                  <a:ea typeface="+mn-ea"/>
                  <a:cs typeface="Arial" panose="020B0604020202020204" pitchFamily="34" charset="0"/>
                </a:rPr>
                <a:t>– VD: </a:t>
              </a:r>
              <a:r>
                <a:rPr lang="en-US" sz="2100" dirty="0" err="1">
                  <a:solidFill>
                    <a:schemeClr val="tx1"/>
                  </a:solidFill>
                  <a:latin typeface="+mj-lt"/>
                  <a:ea typeface="+mn-ea"/>
                  <a:cs typeface="Arial" panose="020B0604020202020204" pitchFamily="34" charset="0"/>
                </a:rPr>
                <a:t>học</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bài</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mới</a:t>
              </a:r>
              <a:r>
                <a:rPr lang="en-US" sz="2100" dirty="0">
                  <a:solidFill>
                    <a:schemeClr val="tx1"/>
                  </a:solidFill>
                  <a:latin typeface="+mj-lt"/>
                  <a:ea typeface="+mn-ea"/>
                  <a:cs typeface="Arial" panose="020B0604020202020204" pitchFamily="34" charset="0"/>
                </a:rPr>
                <a:t> </a:t>
              </a:r>
              <a:r>
                <a:rPr lang="en-US" sz="2100" dirty="0">
                  <a:solidFill>
                    <a:schemeClr val="tx1"/>
                  </a:solidFill>
                  <a:latin typeface="+mj-lt"/>
                  <a:ea typeface="+mn-ea"/>
                  <a:cs typeface="Arial" panose="020B0604020202020204" pitchFamily="34" charset="0"/>
                  <a:sym typeface="Wingdings" panose="05000000000000000000" pitchFamily="2" charset="2"/>
                </a:rPr>
                <a:t> </a:t>
              </a:r>
              <a:r>
                <a:rPr lang="en-US" sz="2100" dirty="0" err="1">
                  <a:solidFill>
                    <a:schemeClr val="tx1"/>
                  </a:solidFill>
                  <a:latin typeface="+mj-lt"/>
                  <a:ea typeface="+mn-ea"/>
                  <a:cs typeface="Arial" panose="020B0604020202020204" pitchFamily="34" charset="0"/>
                </a:rPr>
                <a:t>Để</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tích</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luỹ</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và</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hiểu</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kiến</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thức</a:t>
              </a:r>
              <a:r>
                <a:rPr lang="en-US" sz="2100" dirty="0">
                  <a:solidFill>
                    <a:schemeClr val="tx1"/>
                  </a:solidFill>
                  <a:latin typeface="+mj-lt"/>
                  <a:ea typeface="+mn-ea"/>
                  <a:cs typeface="Arial" panose="020B0604020202020204" pitchFamily="34" charset="0"/>
                </a:rPr>
                <a:t>, ta </a:t>
              </a:r>
              <a:r>
                <a:rPr lang="en-US" sz="2100" dirty="0" err="1">
                  <a:solidFill>
                    <a:schemeClr val="tx1"/>
                  </a:solidFill>
                  <a:latin typeface="+mj-lt"/>
                  <a:ea typeface="+mn-ea"/>
                  <a:cs typeface="Arial" panose="020B0604020202020204" pitchFamily="34" charset="0"/>
                </a:rPr>
                <a:t>cần</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thực</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hiện</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việc</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học</a:t>
              </a:r>
              <a:endParaRPr lang="vi-VN" sz="2100" dirty="0">
                <a:solidFill>
                  <a:schemeClr val="tx1"/>
                </a:solidFill>
                <a:latin typeface="+mj-lt"/>
                <a:ea typeface="+mn-ea"/>
                <a:cs typeface="Arial" panose="020B0604020202020204" pitchFamily="34" charset="0"/>
              </a:endParaRPr>
            </a:p>
          </p:txBody>
        </p:sp>
      </p:grpSp>
      <p:grpSp>
        <p:nvGrpSpPr>
          <p:cNvPr id="5" name="Group 4"/>
          <p:cNvGrpSpPr/>
          <p:nvPr/>
        </p:nvGrpSpPr>
        <p:grpSpPr>
          <a:xfrm>
            <a:off x="430308" y="3761047"/>
            <a:ext cx="11356308" cy="999620"/>
            <a:chOff x="1766440" y="4733541"/>
            <a:chExt cx="8789287" cy="793427"/>
          </a:xfrm>
          <a:noFill/>
        </p:grpSpPr>
        <p:pic>
          <p:nvPicPr>
            <p:cNvPr id="6" name="Picture 5" descr="https://cdn-icons-png.flaticon.com/128/981/981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66440" y="4898773"/>
              <a:ext cx="628195" cy="628196"/>
            </a:xfrm>
            <a:prstGeom prst="rect">
              <a:avLst/>
            </a:prstGeom>
            <a:grpFill/>
            <a:ln>
              <a:noFill/>
            </a:ln>
          </p:spPr>
        </p:pic>
        <p:sp>
          <p:nvSpPr>
            <p:cNvPr id="7" name="TextBox 6"/>
            <p:cNvSpPr txBox="1"/>
            <p:nvPr/>
          </p:nvSpPr>
          <p:spPr>
            <a:xfrm>
              <a:off x="2544087" y="4733541"/>
              <a:ext cx="8011640" cy="788348"/>
            </a:xfrm>
            <a:prstGeom prst="rect">
              <a:avLst/>
            </a:prstGeom>
            <a:grpFill/>
            <a:ln>
              <a:noFill/>
            </a:ln>
          </p:spPr>
          <p:txBody>
            <a:bodyPr wrap="square" rtlCol="0">
              <a:spAutoFit/>
            </a:bodyPr>
            <a:lstStyle/>
            <a:p>
              <a:pPr algn="just">
                <a:lnSpc>
                  <a:spcPct val="150000"/>
                </a:lnSpc>
                <a:buClrTx/>
                <a:defRPr/>
              </a:pPr>
              <a:r>
                <a:rPr lang="en-US" sz="2100" b="1" dirty="0" err="1">
                  <a:solidFill>
                    <a:schemeClr val="tx1"/>
                  </a:solidFill>
                  <a:latin typeface="+mj-lt"/>
                  <a:ea typeface="+mn-ea"/>
                  <a:cs typeface="Arial" panose="020B0604020202020204" pitchFamily="34" charset="0"/>
                </a:rPr>
                <a:t>Học</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là</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tập</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làm</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để</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biết</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cách</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làm</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một</a:t>
              </a:r>
              <a:r>
                <a:rPr lang="en-US" sz="2100" b="1" dirty="0">
                  <a:solidFill>
                    <a:schemeClr val="tx1"/>
                  </a:solidFill>
                  <a:latin typeface="+mj-lt"/>
                  <a:ea typeface="+mn-ea"/>
                  <a:cs typeface="Arial" panose="020B0604020202020204" pitchFamily="34" charset="0"/>
                </a:rPr>
                <a:t> </a:t>
              </a:r>
              <a:r>
                <a:rPr lang="en-US" sz="2100" b="1" dirty="0" err="1">
                  <a:solidFill>
                    <a:schemeClr val="tx1"/>
                  </a:solidFill>
                  <a:latin typeface="+mj-lt"/>
                  <a:ea typeface="+mn-ea"/>
                  <a:cs typeface="Arial" panose="020B0604020202020204" pitchFamily="34" charset="0"/>
                </a:rPr>
                <a:t>việc</a:t>
              </a:r>
              <a:r>
                <a:rPr lang="en-US" sz="2100" b="1" dirty="0">
                  <a:solidFill>
                    <a:schemeClr val="tx1"/>
                  </a:solidFill>
                  <a:latin typeface="+mj-lt"/>
                  <a:ea typeface="+mn-ea"/>
                  <a:cs typeface="Arial" panose="020B0604020202020204" pitchFamily="34" charset="0"/>
                </a:rPr>
                <a:t> </a:t>
              </a:r>
              <a:r>
                <a:rPr lang="en-US" sz="2100" dirty="0">
                  <a:solidFill>
                    <a:schemeClr val="tx1"/>
                  </a:solidFill>
                  <a:latin typeface="+mj-lt"/>
                  <a:ea typeface="+mn-ea"/>
                  <a:cs typeface="Arial" panose="020B0604020202020204" pitchFamily="34" charset="0"/>
                </a:rPr>
                <a:t>– VD: </a:t>
              </a:r>
              <a:r>
                <a:rPr lang="en-US" sz="2100" dirty="0" err="1">
                  <a:solidFill>
                    <a:schemeClr val="tx1"/>
                  </a:solidFill>
                  <a:latin typeface="+mj-lt"/>
                  <a:ea typeface="+mn-ea"/>
                  <a:cs typeface="Arial" panose="020B0604020202020204" pitchFamily="34" charset="0"/>
                </a:rPr>
                <a:t>học</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cách</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trồng</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cây</a:t>
              </a:r>
              <a:r>
                <a:rPr lang="en-US" sz="2100" dirty="0">
                  <a:solidFill>
                    <a:schemeClr val="tx1"/>
                  </a:solidFill>
                  <a:latin typeface="+mj-lt"/>
                  <a:ea typeface="+mn-ea"/>
                  <a:cs typeface="Arial" panose="020B0604020202020204" pitchFamily="34" charset="0"/>
                  <a:sym typeface="Wingdings" panose="05000000000000000000" pitchFamily="2" charset="2"/>
                </a:rPr>
                <a:t>  </a:t>
              </a:r>
              <a:r>
                <a:rPr lang="en-US" sz="2100" dirty="0" err="1">
                  <a:solidFill>
                    <a:schemeClr val="tx1"/>
                  </a:solidFill>
                  <a:latin typeface="+mj-lt"/>
                  <a:ea typeface="+mn-ea"/>
                  <a:cs typeface="Arial" panose="020B0604020202020204" pitchFamily="34" charset="0"/>
                </a:rPr>
                <a:t>Để</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biết</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cách</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làm</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một</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việc</a:t>
              </a:r>
              <a:r>
                <a:rPr lang="en-US" sz="2100" dirty="0">
                  <a:solidFill>
                    <a:schemeClr val="tx1"/>
                  </a:solidFill>
                  <a:latin typeface="+mj-lt"/>
                  <a:ea typeface="+mn-ea"/>
                  <a:cs typeface="Arial" panose="020B0604020202020204" pitchFamily="34" charset="0"/>
                </a:rPr>
                <a:t>, ta </a:t>
              </a:r>
              <a:r>
                <a:rPr lang="en-US" sz="2100" dirty="0" err="1">
                  <a:solidFill>
                    <a:schemeClr val="tx1"/>
                  </a:solidFill>
                  <a:latin typeface="+mj-lt"/>
                  <a:ea typeface="+mn-ea"/>
                  <a:cs typeface="Arial" panose="020B0604020202020204" pitchFamily="34" charset="0"/>
                </a:rPr>
                <a:t>cần</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phải</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thực</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hiện</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công</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việc</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đó</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phải</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thực</a:t>
              </a:r>
              <a:r>
                <a:rPr lang="en-US" sz="2100" dirty="0">
                  <a:solidFill>
                    <a:schemeClr val="tx1"/>
                  </a:solidFill>
                  <a:latin typeface="+mj-lt"/>
                  <a:ea typeface="+mn-ea"/>
                  <a:cs typeface="Arial" panose="020B0604020202020204" pitchFamily="34" charset="0"/>
                </a:rPr>
                <a:t> </a:t>
              </a:r>
              <a:r>
                <a:rPr lang="en-US" sz="2100" dirty="0" err="1">
                  <a:solidFill>
                    <a:schemeClr val="tx1"/>
                  </a:solidFill>
                  <a:latin typeface="+mj-lt"/>
                  <a:ea typeface="+mn-ea"/>
                  <a:cs typeface="Arial" panose="020B0604020202020204" pitchFamily="34" charset="0"/>
                </a:rPr>
                <a:t>hành</a:t>
              </a:r>
              <a:r>
                <a:rPr lang="en-US" sz="2100" dirty="0">
                  <a:solidFill>
                    <a:schemeClr val="tx1"/>
                  </a:solidFill>
                  <a:latin typeface="+mj-lt"/>
                  <a:ea typeface="+mn-ea"/>
                  <a:cs typeface="Arial" panose="020B0604020202020204" pitchFamily="34" charset="0"/>
                </a:rPr>
                <a:t>). </a:t>
              </a:r>
              <a:endParaRPr lang="vi-VN" sz="2100" dirty="0">
                <a:solidFill>
                  <a:schemeClr val="tx1"/>
                </a:solidFill>
                <a:latin typeface="+mj-lt"/>
                <a:ea typeface="+mn-ea"/>
                <a:cs typeface="Arial" panose="020B0604020202020204" pitchFamily="34" charset="0"/>
              </a:endParaRPr>
            </a:p>
          </p:txBody>
        </p:sp>
      </p:grpSp>
      <p:grpSp>
        <p:nvGrpSpPr>
          <p:cNvPr id="8" name="Group 7"/>
          <p:cNvGrpSpPr/>
          <p:nvPr/>
        </p:nvGrpSpPr>
        <p:grpSpPr>
          <a:xfrm>
            <a:off x="430306" y="5331753"/>
            <a:ext cx="11356309" cy="1000401"/>
            <a:chOff x="1766440" y="4733541"/>
            <a:chExt cx="8789288" cy="794047"/>
          </a:xfrm>
          <a:noFill/>
        </p:grpSpPr>
        <p:pic>
          <p:nvPicPr>
            <p:cNvPr id="9" name="Picture 8" descr="https://cdn-icons-png.flaticon.com/128/981/981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66440" y="4898773"/>
              <a:ext cx="628195" cy="628196"/>
            </a:xfrm>
            <a:prstGeom prst="rect">
              <a:avLst/>
            </a:prstGeom>
            <a:grpFill/>
            <a:ln>
              <a:noFill/>
            </a:ln>
          </p:spPr>
        </p:pic>
        <p:sp>
          <p:nvSpPr>
            <p:cNvPr id="10" name="TextBox 9"/>
            <p:cNvSpPr txBox="1"/>
            <p:nvPr/>
          </p:nvSpPr>
          <p:spPr>
            <a:xfrm>
              <a:off x="2544088" y="4733541"/>
              <a:ext cx="8011640" cy="794047"/>
            </a:xfrm>
            <a:prstGeom prst="rect">
              <a:avLst/>
            </a:prstGeom>
            <a:grpFill/>
            <a:ln>
              <a:noFill/>
            </a:ln>
          </p:spPr>
          <p:txBody>
            <a:bodyPr wrap="square" rtlCol="0">
              <a:spAutoFit/>
            </a:bodyPr>
            <a:lstStyle/>
            <a:p>
              <a:pPr algn="just">
                <a:lnSpc>
                  <a:spcPct val="150000"/>
                </a:lnSpc>
                <a:buClrTx/>
                <a:defRPr/>
              </a:pPr>
              <a:r>
                <a:rPr lang="vi-VN" sz="2100" b="1" dirty="0">
                  <a:solidFill>
                    <a:schemeClr val="tx1"/>
                  </a:solidFill>
                  <a:latin typeface="+mj-lt"/>
                  <a:ea typeface="+mn-ea"/>
                  <a:cs typeface="Arial" panose="020B0604020202020204" pitchFamily="34" charset="0"/>
                </a:rPr>
                <a:t>Học</a:t>
              </a:r>
              <a:r>
                <a:rPr lang="en-US" sz="2100" b="1" dirty="0">
                  <a:solidFill>
                    <a:schemeClr val="tx1"/>
                  </a:solidFill>
                  <a:latin typeface="+mj-lt"/>
                  <a:ea typeface="+mn-ea"/>
                  <a:cs typeface="Arial" panose="020B0604020202020204" pitchFamily="34" charset="0"/>
                </a:rPr>
                <a:t> </a:t>
              </a:r>
              <a:r>
                <a:rPr lang="vi-VN" sz="2100" b="1" dirty="0">
                  <a:solidFill>
                    <a:schemeClr val="tx1"/>
                  </a:solidFill>
                  <a:latin typeface="+mj-lt"/>
                  <a:ea typeface="+mn-ea"/>
                  <a:cs typeface="Arial" panose="020B0604020202020204" pitchFamily="34" charset="0"/>
                </a:rPr>
                <a:t>là bắt chước ai đó để biết cách làm một việc</a:t>
              </a:r>
              <a:r>
                <a:rPr lang="en-US" sz="2100" b="1" dirty="0">
                  <a:solidFill>
                    <a:schemeClr val="tx1"/>
                  </a:solidFill>
                  <a:latin typeface="+mj-lt"/>
                  <a:ea typeface="+mn-ea"/>
                  <a:cs typeface="Arial" panose="020B0604020202020204" pitchFamily="34" charset="0"/>
                </a:rPr>
                <a:t> </a:t>
              </a:r>
              <a:r>
                <a:rPr lang="en-US" sz="2100" dirty="0">
                  <a:solidFill>
                    <a:schemeClr val="tx1"/>
                  </a:solidFill>
                  <a:latin typeface="+mj-lt"/>
                  <a:ea typeface="+mn-ea"/>
                  <a:cs typeface="Arial" panose="020B0604020202020204" pitchFamily="34" charset="0"/>
                </a:rPr>
                <a:t>–</a:t>
              </a:r>
              <a:r>
                <a:rPr lang="vi-VN" sz="2100" dirty="0">
                  <a:solidFill>
                    <a:schemeClr val="tx1"/>
                  </a:solidFill>
                  <a:latin typeface="+mj-lt"/>
                  <a:ea typeface="+mn-ea"/>
                  <a:cs typeface="Arial" panose="020B0604020202020204" pitchFamily="34" charset="0"/>
                </a:rPr>
                <a:t> VD: Học thầy không tày học bạn </a:t>
              </a:r>
              <a:r>
                <a:rPr lang="en-US" sz="2100" dirty="0">
                  <a:solidFill>
                    <a:schemeClr val="tx1"/>
                  </a:solidFill>
                  <a:latin typeface="+mj-lt"/>
                  <a:ea typeface="+mn-ea"/>
                  <a:cs typeface="Arial" panose="020B0604020202020204" pitchFamily="34" charset="0"/>
                  <a:sym typeface="Wingdings" panose="05000000000000000000" pitchFamily="2" charset="2"/>
                </a:rPr>
                <a:t> </a:t>
              </a:r>
              <a:r>
                <a:rPr lang="en-US" sz="2100" dirty="0">
                  <a:solidFill>
                    <a:schemeClr val="tx1"/>
                  </a:solidFill>
                  <a:latin typeface="+mj-lt"/>
                  <a:ea typeface="+mn-ea"/>
                  <a:cs typeface="Arial" panose="020B0604020202020204" pitchFamily="34" charset="0"/>
                </a:rPr>
                <a:t>H</a:t>
              </a:r>
              <a:r>
                <a:rPr lang="vi-VN" sz="2100" dirty="0">
                  <a:solidFill>
                    <a:schemeClr val="tx1"/>
                  </a:solidFill>
                  <a:latin typeface="+mj-lt"/>
                  <a:ea typeface="+mn-ea"/>
                  <a:cs typeface="Arial" panose="020B0604020202020204" pitchFamily="34" charset="0"/>
                </a:rPr>
                <a:t>ọc bạn: là</a:t>
              </a:r>
              <a:r>
                <a:rPr lang="en-US" sz="2100" dirty="0">
                  <a:solidFill>
                    <a:schemeClr val="tx1"/>
                  </a:solidFill>
                  <a:latin typeface="+mj-lt"/>
                  <a:ea typeface="+mn-ea"/>
                  <a:cs typeface="Arial" panose="020B0604020202020204" pitchFamily="34" charset="0"/>
                </a:rPr>
                <a:t>m</a:t>
              </a:r>
              <a:r>
                <a:rPr lang="vi-VN" sz="2100" dirty="0">
                  <a:solidFill>
                    <a:schemeClr val="tx1"/>
                  </a:solidFill>
                  <a:latin typeface="+mj-lt"/>
                  <a:ea typeface="+mn-ea"/>
                  <a:cs typeface="Arial" panose="020B0604020202020204" pitchFamily="34" charset="0"/>
                </a:rPr>
                <a:t>/ thực hành theo bạn, bắt chước bạn</a:t>
              </a:r>
              <a:r>
                <a:rPr lang="en-US" sz="2100" dirty="0">
                  <a:solidFill>
                    <a:schemeClr val="tx1"/>
                  </a:solidFill>
                  <a:latin typeface="+mj-lt"/>
                  <a:ea typeface="+mn-ea"/>
                  <a:cs typeface="Arial" panose="020B0604020202020204" pitchFamily="34" charset="0"/>
                </a:rPr>
                <a:t>.</a:t>
              </a:r>
              <a:endParaRPr lang="vi-VN" sz="2100" dirty="0">
                <a:solidFill>
                  <a:schemeClr val="tx1"/>
                </a:solidFill>
                <a:latin typeface="+mj-lt"/>
                <a:ea typeface="+mn-ea"/>
                <a:cs typeface="Arial" panose="020B0604020202020204" pitchFamily="34" charset="0"/>
              </a:endParaRPr>
            </a:p>
          </p:txBody>
        </p:sp>
      </p:grpSp>
      <p:sp>
        <p:nvSpPr>
          <p:cNvPr id="13" name="TextBox 12"/>
          <p:cNvSpPr txBox="1"/>
          <p:nvPr/>
        </p:nvSpPr>
        <p:spPr>
          <a:xfrm>
            <a:off x="2660172" y="1617654"/>
            <a:ext cx="6871655" cy="461665"/>
          </a:xfrm>
          <a:prstGeom prst="rect">
            <a:avLst/>
          </a:prstGeom>
          <a:noFill/>
          <a:ln>
            <a:noFill/>
          </a:ln>
        </p:spPr>
        <p:txBody>
          <a:bodyPr wrap="square" rtlCol="0">
            <a:spAutoFit/>
          </a:bodyPr>
          <a:lstStyle/>
          <a:p>
            <a:pPr algn="ctr" defTabSz="575945">
              <a:buClrTx/>
              <a:defRPr/>
            </a:pPr>
            <a:r>
              <a:rPr lang="en-US" sz="2400" b="1" kern="1200" dirty="0">
                <a:solidFill>
                  <a:schemeClr val="tx1"/>
                </a:solidFill>
                <a:latin typeface="+mj-lt"/>
                <a:ea typeface="+mn-ea"/>
                <a:cs typeface="Arial" panose="020B0604020202020204" pitchFamily="34" charset="0"/>
              </a:rPr>
              <a:t>CÂU TRẢ LỜI</a:t>
            </a:r>
            <a:endParaRPr lang="en-US" sz="2400" b="1" kern="1200" dirty="0">
              <a:solidFill>
                <a:schemeClr val="tx1"/>
              </a:solidFill>
              <a:latin typeface="+mj-lt"/>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4619855" y="3014224"/>
            <a:ext cx="2952289" cy="1633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2"/>
          <p:cNvSpPr/>
          <p:nvPr/>
        </p:nvSpPr>
        <p:spPr>
          <a:xfrm>
            <a:off x="1706543" y="1749286"/>
            <a:ext cx="8778914" cy="773898"/>
          </a:xfrm>
          <a:prstGeom prst="roundRect">
            <a:avLst/>
          </a:prstGeom>
          <a:solidFill>
            <a:schemeClr val="accent1">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400" b="1" dirty="0" err="1">
                <a:solidFill>
                  <a:sysClr val="windowText" lastClr="000000"/>
                </a:solidFill>
                <a:latin typeface="+mn-lt"/>
                <a:ea typeface="+mn-ea"/>
                <a:cs typeface="Arial" panose="020B0604020202020204" pitchFamily="34" charset="0"/>
              </a:rPr>
              <a:t>Cả</a:t>
            </a:r>
            <a:r>
              <a:rPr lang="en-US" sz="2400" b="1" dirty="0">
                <a:solidFill>
                  <a:sysClr val="windowText" lastClr="000000"/>
                </a:solidFill>
                <a:latin typeface="+mn-lt"/>
                <a:ea typeface="+mn-ea"/>
                <a:cs typeface="Arial" panose="020B0604020202020204" pitchFamily="34" charset="0"/>
              </a:rPr>
              <a:t> </a:t>
            </a:r>
            <a:r>
              <a:rPr lang="en-US" sz="2400" b="1" dirty="0" err="1">
                <a:solidFill>
                  <a:sysClr val="windowText" lastClr="000000"/>
                </a:solidFill>
                <a:latin typeface="+mn-lt"/>
                <a:ea typeface="+mn-ea"/>
                <a:cs typeface="Arial" panose="020B0604020202020204" pitchFamily="34" charset="0"/>
              </a:rPr>
              <a:t>lớp</a:t>
            </a:r>
            <a:r>
              <a:rPr lang="en-US" sz="2400" b="1" dirty="0">
                <a:solidFill>
                  <a:sysClr val="windowText" lastClr="000000"/>
                </a:solidFill>
                <a:latin typeface="+mn-lt"/>
                <a:ea typeface="+mn-ea"/>
                <a:cs typeface="Arial" panose="020B0604020202020204" pitchFamily="34" charset="0"/>
              </a:rPr>
              <a:t> </a:t>
            </a:r>
            <a:r>
              <a:rPr lang="en-US" sz="2400" b="1" dirty="0" err="1">
                <a:solidFill>
                  <a:sysClr val="windowText" lastClr="000000"/>
                </a:solidFill>
                <a:latin typeface="+mn-lt"/>
                <a:ea typeface="+mn-ea"/>
                <a:cs typeface="Arial" panose="020B0604020202020204" pitchFamily="34" charset="0"/>
              </a:rPr>
              <a:t>cùng</a:t>
            </a:r>
            <a:r>
              <a:rPr lang="en-US" sz="2400" b="1" dirty="0">
                <a:solidFill>
                  <a:sysClr val="windowText" lastClr="000000"/>
                </a:solidFill>
                <a:latin typeface="+mn-lt"/>
                <a:ea typeface="+mn-ea"/>
                <a:cs typeface="Arial" panose="020B0604020202020204" pitchFamily="34" charset="0"/>
              </a:rPr>
              <a:t> </a:t>
            </a:r>
            <a:r>
              <a:rPr lang="en-US" sz="2400" b="1" dirty="0" err="1">
                <a:solidFill>
                  <a:sysClr val="windowText" lastClr="000000"/>
                </a:solidFill>
                <a:latin typeface="+mn-lt"/>
                <a:ea typeface="+mn-ea"/>
                <a:cs typeface="Arial" panose="020B0604020202020204" pitchFamily="34" charset="0"/>
              </a:rPr>
              <a:t>nhau</a:t>
            </a:r>
            <a:r>
              <a:rPr lang="en-US" sz="2400" b="1" dirty="0">
                <a:solidFill>
                  <a:sysClr val="windowText" lastClr="000000"/>
                </a:solidFill>
                <a:latin typeface="+mn-lt"/>
                <a:ea typeface="+mn-ea"/>
                <a:cs typeface="Arial" panose="020B0604020202020204" pitchFamily="34" charset="0"/>
              </a:rPr>
              <a:t> </a:t>
            </a:r>
            <a:r>
              <a:rPr lang="en-US" sz="2400" b="1" dirty="0" err="1">
                <a:solidFill>
                  <a:sysClr val="windowText" lastClr="000000"/>
                </a:solidFill>
                <a:latin typeface="+mn-lt"/>
                <a:ea typeface="+mn-ea"/>
                <a:cs typeface="Arial" panose="020B0604020202020204" pitchFamily="34" charset="0"/>
              </a:rPr>
              <a:t>xem</a:t>
            </a:r>
            <a:r>
              <a:rPr lang="en-US" sz="2400" b="1" dirty="0">
                <a:solidFill>
                  <a:sysClr val="windowText" lastClr="000000"/>
                </a:solidFill>
                <a:latin typeface="+mn-lt"/>
                <a:ea typeface="+mn-ea"/>
                <a:cs typeface="Arial" panose="020B0604020202020204" pitchFamily="34" charset="0"/>
              </a:rPr>
              <a:t> video </a:t>
            </a:r>
            <a:r>
              <a:rPr lang="en-US" sz="2400" b="1" dirty="0" err="1">
                <a:solidFill>
                  <a:sysClr val="windowText" lastClr="000000"/>
                </a:solidFill>
                <a:latin typeface="+mn-lt"/>
                <a:ea typeface="+mn-ea"/>
                <a:cs typeface="Arial" panose="020B0604020202020204" pitchFamily="34" charset="0"/>
              </a:rPr>
              <a:t>dưới</a:t>
            </a:r>
            <a:r>
              <a:rPr lang="en-US" sz="2400" b="1" dirty="0">
                <a:solidFill>
                  <a:sysClr val="windowText" lastClr="000000"/>
                </a:solidFill>
                <a:latin typeface="+mn-lt"/>
                <a:ea typeface="+mn-ea"/>
                <a:cs typeface="Arial" panose="020B0604020202020204" pitchFamily="34" charset="0"/>
              </a:rPr>
              <a:t> </a:t>
            </a:r>
            <a:r>
              <a:rPr lang="en-US" sz="2400" b="1" dirty="0" err="1">
                <a:solidFill>
                  <a:sysClr val="windowText" lastClr="000000"/>
                </a:solidFill>
                <a:latin typeface="+mn-lt"/>
                <a:ea typeface="+mn-ea"/>
                <a:cs typeface="Arial" panose="020B0604020202020204" pitchFamily="34" charset="0"/>
              </a:rPr>
              <a:t>đây</a:t>
            </a:r>
            <a:r>
              <a:rPr lang="en-US" sz="2400" b="1" dirty="0">
                <a:solidFill>
                  <a:sysClr val="windowText" lastClr="000000"/>
                </a:solidFill>
                <a:latin typeface="+mn-lt"/>
                <a:ea typeface="+mn-ea"/>
                <a:cs typeface="Arial" panose="020B0604020202020204" pitchFamily="34" charset="0"/>
              </a:rPr>
              <a:t>:</a:t>
            </a:r>
            <a:endParaRPr lang="en-US" sz="2400" b="1" dirty="0">
              <a:solidFill>
                <a:sysClr val="windowText" lastClr="000000"/>
              </a:solidFill>
              <a:latin typeface="+mn-lt"/>
              <a:ea typeface="+mn-ea"/>
              <a:cs typeface="Arial" panose="020B0604020202020204" pitchFamily="34" charset="0"/>
            </a:endParaRPr>
          </a:p>
        </p:txBody>
      </p:sp>
      <p:pic>
        <p:nvPicPr>
          <p:cNvPr id="3" name="khởi động đầu giờ (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2745388" y="2782958"/>
            <a:ext cx="6701224" cy="3769438"/>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7" name="Picture 6"/>
          <p:cNvPicPr>
            <a:picLocks noChangeAspect="1"/>
          </p:cNvPicPr>
          <p:nvPr/>
        </p:nvPicPr>
        <p:blipFill>
          <a:blip r:embed="rId5"/>
          <a:stretch>
            <a:fillRect/>
          </a:stretch>
        </p:blipFill>
        <p:spPr>
          <a:xfrm>
            <a:off x="2569040" y="2724912"/>
            <a:ext cx="7053919" cy="3836628"/>
          </a:xfrm>
          <a:prstGeom prst="rect">
            <a:avLst/>
          </a:prstGeom>
        </p:spPr>
      </p:pic>
      <p:sp>
        <p:nvSpPr>
          <p:cNvPr id="8" name="Rectangle 7"/>
          <p:cNvSpPr/>
          <p:nvPr/>
        </p:nvSpPr>
        <p:spPr>
          <a:xfrm>
            <a:off x="2745388" y="2734056"/>
            <a:ext cx="747620" cy="841088"/>
          </a:xfrm>
          <a:prstGeom prst="rect">
            <a:avLst/>
          </a:prstGeom>
          <a:solidFill>
            <a:srgbClr val="FEEE8D"/>
          </a:solidFill>
          <a:ln>
            <a:solidFill>
              <a:srgbClr val="FEEE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tags/tag1.xml><?xml version="1.0" encoding="utf-8"?>
<p:tagLst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6793</Words>
  <Application>WPS Presentation</Application>
  <PresentationFormat>Widescreen</PresentationFormat>
  <Paragraphs>347</Paragraphs>
  <Slides>44</Slides>
  <Notes>8</Notes>
  <HiddenSlides>0</HiddenSlides>
  <MMClips>22</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44</vt:i4>
      </vt:variant>
    </vt:vector>
  </HeadingPairs>
  <TitlesOfParts>
    <vt:vector size="58" baseType="lpstr">
      <vt:lpstr>Arial</vt:lpstr>
      <vt:lpstr>SimSun</vt:lpstr>
      <vt:lpstr>Wingdings</vt:lpstr>
      <vt:lpstr>Arial</vt:lpstr>
      <vt:lpstr>Calibri</vt:lpstr>
      <vt:lpstr>UTM Avo</vt:lpstr>
      <vt:lpstr>Calibri</vt:lpstr>
      <vt:lpstr>Times New Roman</vt:lpstr>
      <vt:lpstr>Microsoft YaHei</vt:lpstr>
      <vt:lpstr>Arial Unicode MS</vt:lpstr>
      <vt:lpstr>UTM Avo</vt:lpstr>
      <vt:lpstr>Calibri Light</vt:lpstr>
      <vt:lpstr>2_Office Theme</vt:lpstr>
      <vt:lpstr>Office Theme</vt:lpstr>
      <vt:lpstr>Tuần 5 Bài đọc 1: Trái cam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Đoàn Thu Thủy doanthuy2023</cp:lastModifiedBy>
  <cp:revision>184</cp:revision>
  <dcterms:created xsi:type="dcterms:W3CDTF">2023-10-19T01:39:00Z</dcterms:created>
  <dcterms:modified xsi:type="dcterms:W3CDTF">2025-10-06T03:34:33Z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2190D9147AAB4A029674AE6EEE159136_12</vt:lpwstr>
  </property>
  <property fmtid="{D5CDD505-2E9C-101B-9397-08002B2CF9AE}" pid="3" name="KSOProductBuildVer">
    <vt:lpwstr>1033-12.2.0.22549</vt:lpwstr>
  </property>
</Properties>
</file>