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305" r:id="rId2"/>
    <p:sldId id="347" r:id="rId3"/>
    <p:sldId id="352" r:id="rId4"/>
    <p:sldId id="354" r:id="rId5"/>
    <p:sldId id="370" r:id="rId6"/>
    <p:sldId id="351" r:id="rId7"/>
    <p:sldId id="348" r:id="rId8"/>
    <p:sldId id="359" r:id="rId9"/>
    <p:sldId id="360" r:id="rId10"/>
    <p:sldId id="371" r:id="rId11"/>
    <p:sldId id="372" r:id="rId12"/>
    <p:sldId id="373" r:id="rId13"/>
    <p:sldId id="362" r:id="rId14"/>
    <p:sldId id="271" r:id="rId15"/>
    <p:sldId id="355" r:id="rId16"/>
    <p:sldId id="345" r:id="rId17"/>
    <p:sldId id="356" r:id="rId18"/>
    <p:sldId id="314" r:id="rId19"/>
    <p:sldId id="357" r:id="rId20"/>
    <p:sldId id="369" r:id="rId21"/>
    <p:sldId id="358" r:id="rId22"/>
    <p:sldId id="365" r:id="rId23"/>
    <p:sldId id="363" r:id="rId24"/>
    <p:sldId id="364" r:id="rId25"/>
    <p:sldId id="281" r:id="rId26"/>
    <p:sldId id="282"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19" autoAdjust="0"/>
    <p:restoredTop sz="94660"/>
  </p:normalViewPr>
  <p:slideViewPr>
    <p:cSldViewPr snapToGrid="0" showGuides="1">
      <p:cViewPr varScale="1">
        <p:scale>
          <a:sx n="72" d="100"/>
          <a:sy n="72" d="100"/>
        </p:scale>
        <p:origin x="516" y="78"/>
      </p:cViewPr>
      <p:guideLst>
        <p:guide orient="horz" pos="220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599F9-6F7C-4DDF-ADCD-C8EDC782133D}"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BBD9-F3A3-491A-8FE0-60F3FDA52B1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956310">
              <a:defRPr/>
            </a:pPr>
            <a:fld id="{936E5206-4DE8-4E35-BE1B-AFB0DE63FE1D}" type="slidenum">
              <a:rPr lang="en-US" smtClean="0">
                <a:solidFill>
                  <a:prstClr val="black"/>
                </a:solidFill>
              </a:rPr>
              <a:t>16</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FB3F6F-ACA2-4024-A092-DA4E426CE6FC}"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9/18/2023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6814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FB3F6F-ACA2-4024-A092-DA4E426CE6FC}"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B3F6F-ACA2-4024-A092-DA4E426CE6FC}"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B3F6F-ACA2-4024-A092-DA4E426CE6FC}" type="datetimeFigureOut">
              <a:rPr lang="en-US" smtClean="0"/>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B3F6F-ACA2-4024-A092-DA4E426CE6FC}" type="datetimeFigureOut">
              <a:rPr lang="en-US" smtClean="0"/>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B3F6F-ACA2-4024-A092-DA4E426CE6FC}" type="datetimeFigureOut">
              <a:rPr lang="en-US" smtClean="0"/>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31" tIns="45715" rIns="91431"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fld id="{4DFB3F6F-ACA2-4024-A092-DA4E426CE6FC}" type="datetimeFigureOut">
              <a:rPr lang="en-US" smtClean="0"/>
              <a:t>9/18/2023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fld id="{5CCC3B20-7F5D-499B-92D5-4C3A4B6D80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2039322" y="2087768"/>
            <a:ext cx="8186057"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5</a:t>
            </a:r>
          </a:p>
          <a:p>
            <a:pPr algn="ctr" eaLnBrk="1" hangingPunct="1">
              <a:spcBef>
                <a:spcPts val="1350"/>
              </a:spcBef>
              <a:defRPr/>
            </a:pP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a:t>
            </a: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2: </a:t>
            </a: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Một</a:t>
            </a: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người</a:t>
            </a: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chính</a:t>
            </a: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trực</a:t>
            </a:r>
            <a:endPar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7"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6" y="-15902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CA4FEAB2-E2DD-7976-D100-A8D6FB0F27A6}"/>
              </a:ext>
            </a:extLst>
          </p:cNvPr>
          <p:cNvSpPr>
            <a:spLocks noChangeArrowheads="1"/>
          </p:cNvSpPr>
          <p:nvPr/>
        </p:nvSpPr>
        <p:spPr bwMode="auto">
          <a:xfrm>
            <a:off x="2855842" y="523713"/>
            <a:ext cx="65399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MỘT NGƯỜI CHÍNH TRỰC</a:t>
            </a:r>
          </a:p>
        </p:txBody>
      </p:sp>
      <p:sp>
        <p:nvSpPr>
          <p:cNvPr id="5" name="Rectangle 4">
            <a:extLst>
              <a:ext uri="{FF2B5EF4-FFF2-40B4-BE49-F238E27FC236}">
                <a16:creationId xmlns:a16="http://schemas.microsoft.com/office/drawing/2014/main" id="{4CF7A340-ADE9-40EC-91FB-CB61CAB0CB1D}"/>
              </a:ext>
            </a:extLst>
          </p:cNvPr>
          <p:cNvSpPr/>
          <p:nvPr/>
        </p:nvSpPr>
        <p:spPr>
          <a:xfrm>
            <a:off x="500267" y="1081131"/>
            <a:ext cx="11251097" cy="4820166"/>
          </a:xfrm>
          <a:prstGeom prst="rect">
            <a:avLst/>
          </a:prstGeom>
        </p:spPr>
        <p:txBody>
          <a:bodyPr wrap="square">
            <a:spAutoFit/>
          </a:bodyPr>
          <a:lstStyle/>
          <a:p>
            <a:pPr algn="just">
              <a:lnSpc>
                <a:spcPct val="150000"/>
              </a:lnSpc>
            </a:pPr>
            <a:r>
              <a:rPr lang="en-US" sz="2600" dirty="0">
                <a:latin typeface="UTM Essendine Caps" panose="02040603050506020204" pitchFamily="18" charset="0"/>
                <a:ea typeface="Arial" panose="020B0604020202020204" pitchFamily="34" charset="0"/>
              </a:rPr>
              <a:t>	</a:t>
            </a:r>
            <a:r>
              <a:rPr lang="vi-VN" sz="2600" dirty="0">
                <a:latin typeface="UTM Essendine Caps" panose="02040603050506020204" pitchFamily="18" charset="0"/>
                <a:ea typeface="Arial" panose="020B0604020202020204" pitchFamily="34" charset="0"/>
              </a:rPr>
              <a:t>Tô Hiến Thành làm quan triều Lý, nổi tiếng là người chính trực. </a:t>
            </a:r>
            <a:endParaRPr lang="vi-VN" sz="2600" dirty="0">
              <a:latin typeface="Times New Roman" panose="02020603050405020304" pitchFamily="18" charset="0"/>
              <a:ea typeface="Arial" panose="020B0604020202020204" pitchFamily="34" charset="0"/>
            </a:endParaRPr>
          </a:p>
          <a:p>
            <a:pPr algn="just">
              <a:lnSpc>
                <a:spcPct val="150000"/>
              </a:lnSpc>
            </a:pPr>
            <a:r>
              <a:rPr lang="en-US" sz="2600" dirty="0">
                <a:latin typeface="UTM Essendine Caps" panose="02040603050506020204" pitchFamily="18" charset="0"/>
                <a:ea typeface="Arial" panose="020B0604020202020204" pitchFamily="34" charset="0"/>
              </a:rPr>
              <a:t>	</a:t>
            </a:r>
            <a:r>
              <a:rPr lang="vi-VN" sz="2600" dirty="0">
                <a:latin typeface="UTM Essendine Caps" panose="02040603050506020204" pitchFamily="18" charset="0"/>
                <a:ea typeface="Arial" panose="020B0604020202020204" pitchFamily="34" charset="0"/>
              </a:rPr>
              <a:t>Năm 1175, vua Lý Anh Tông mất, di chiếu cho Tô Hiến Thành phò tá thái tử Long Cán, con bà thái hậu họ Đỗ, lên ngôi. Nhưng bà Chiêu Linh thái hậu lại muốn lập con mình là Long Xưởng. Bà cho người đem vàng bạc đút lót vợ Tô Hiến Thành để nhờ ông giúp đỡ. Tô Hiến Thành nhất định không nghe, cứ theo di chiếu lập Long Cán làm vua. Đó là vua Lý Cao Tông.</a:t>
            </a:r>
            <a:endParaRPr lang="vi-VN" sz="2600" dirty="0">
              <a:latin typeface="Times New Roman" panose="02020603050405020304" pitchFamily="18" charset="0"/>
              <a:ea typeface="Arial" panose="020B0604020202020204" pitchFamily="34" charset="0"/>
            </a:endParaRPr>
          </a:p>
        </p:txBody>
      </p:sp>
      <p:pic>
        <p:nvPicPr>
          <p:cNvPr id="6" name="Picture 5">
            <a:extLst>
              <a:ext uri="{FF2B5EF4-FFF2-40B4-BE49-F238E27FC236}">
                <a16:creationId xmlns:a16="http://schemas.microsoft.com/office/drawing/2014/main" id="{D77F19EC-68A0-4E6C-A04A-8C9DD46FEE5C}"/>
              </a:ext>
            </a:extLst>
          </p:cNvPr>
          <p:cNvPicPr>
            <a:picLocks noChangeAspect="1"/>
          </p:cNvPicPr>
          <p:nvPr/>
        </p:nvPicPr>
        <p:blipFill>
          <a:blip r:embed="rId3"/>
          <a:stretch>
            <a:fillRect/>
          </a:stretch>
        </p:blipFill>
        <p:spPr>
          <a:xfrm>
            <a:off x="1677539" y="-125644"/>
            <a:ext cx="9480791" cy="649357"/>
          </a:xfrm>
          <a:prstGeom prst="rect">
            <a:avLst/>
          </a:prstGeom>
          <a:solidFill>
            <a:schemeClr val="accent2"/>
          </a:solidFill>
        </p:spPr>
      </p:pic>
      <p:sp>
        <p:nvSpPr>
          <p:cNvPr id="7" name="Oval 6">
            <a:extLst>
              <a:ext uri="{FF2B5EF4-FFF2-40B4-BE49-F238E27FC236}">
                <a16:creationId xmlns:a16="http://schemas.microsoft.com/office/drawing/2014/main" id="{83BB6840-FE47-4252-A0BF-C82634363D4E}"/>
              </a:ext>
            </a:extLst>
          </p:cNvPr>
          <p:cNvSpPr/>
          <p:nvPr/>
        </p:nvSpPr>
        <p:spPr>
          <a:xfrm>
            <a:off x="327027" y="1081131"/>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a:t>
            </a:r>
          </a:p>
        </p:txBody>
      </p:sp>
    </p:spTree>
    <p:extLst>
      <p:ext uri="{BB962C8B-B14F-4D97-AF65-F5344CB8AC3E}">
        <p14:creationId xmlns:p14="http://schemas.microsoft.com/office/powerpoint/2010/main" val="1368469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EC27282-3D89-43F4-8C51-E464B02A0507}"/>
              </a:ext>
            </a:extLst>
          </p:cNvPr>
          <p:cNvSpPr/>
          <p:nvPr/>
        </p:nvSpPr>
        <p:spPr>
          <a:xfrm>
            <a:off x="251792" y="1444086"/>
            <a:ext cx="11145078" cy="3470053"/>
          </a:xfrm>
          <a:prstGeom prst="rect">
            <a:avLst/>
          </a:prstGeom>
        </p:spPr>
        <p:txBody>
          <a:bodyPr wrap="square">
            <a:spAutoFit/>
          </a:bodyPr>
          <a:lstStyle/>
          <a:p>
            <a:pPr algn="just">
              <a:lnSpc>
                <a:spcPct val="150000"/>
              </a:lnSpc>
            </a:pPr>
            <a:r>
              <a:rPr lang="en-US" sz="3000" dirty="0">
                <a:latin typeface="UTM Essendine Caps" panose="02040603050506020204" pitchFamily="18" charset="0"/>
                <a:ea typeface="Arial" panose="020B0604020202020204" pitchFamily="34" charset="0"/>
              </a:rPr>
              <a:t>	</a:t>
            </a:r>
            <a:r>
              <a:rPr lang="vi-VN" sz="3000" dirty="0">
                <a:latin typeface="UTM Essendine Caps" panose="02040603050506020204" pitchFamily="18" charset="0"/>
                <a:ea typeface="Arial" panose="020B0604020202020204" pitchFamily="34" charset="0"/>
              </a:rPr>
              <a:t>Phò tá Cao Tông được 4 năm, Tô Hiến Thành lâm bệnh nặng. Quan tham tri chính sự là Vũ Tán Đường ngày đêm hầu hạ bên giường bệnh. Còn gián nghị đại phu Trần Trung Tá do bận nhiều công việc nên không mấy khi tới thăm Tô Hiến Thành được.</a:t>
            </a:r>
            <a:endParaRPr lang="vi-VN" sz="3000" dirty="0">
              <a:latin typeface="Times New Roman" panose="02020603050405020304" pitchFamily="18" charset="0"/>
              <a:ea typeface="Arial" panose="020B0604020202020204" pitchFamily="34" charset="0"/>
            </a:endParaRPr>
          </a:p>
        </p:txBody>
      </p:sp>
      <p:sp>
        <p:nvSpPr>
          <p:cNvPr id="4" name="Oval 3">
            <a:extLst>
              <a:ext uri="{FF2B5EF4-FFF2-40B4-BE49-F238E27FC236}">
                <a16:creationId xmlns:a16="http://schemas.microsoft.com/office/drawing/2014/main" id="{5598B73F-B1FF-4DE7-BB0B-A5A22661D22A}"/>
              </a:ext>
            </a:extLst>
          </p:cNvPr>
          <p:cNvSpPr/>
          <p:nvPr/>
        </p:nvSpPr>
        <p:spPr>
          <a:xfrm>
            <a:off x="230949" y="1444086"/>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2</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253916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59E2BA5-A683-45F1-BF0C-EA956F48F298}"/>
              </a:ext>
            </a:extLst>
          </p:cNvPr>
          <p:cNvSpPr/>
          <p:nvPr/>
        </p:nvSpPr>
        <p:spPr>
          <a:xfrm>
            <a:off x="424070" y="712063"/>
            <a:ext cx="11343860" cy="5798639"/>
          </a:xfrm>
          <a:prstGeom prst="rect">
            <a:avLst/>
          </a:prstGeom>
        </p:spPr>
        <p:txBody>
          <a:bodyPr wrap="square">
            <a:spAutoFit/>
          </a:bodyPr>
          <a:lstStyle/>
          <a:p>
            <a:pPr>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Một hôm, Đỗ thái hậu và vua tới thăm ông, hỏi</a:t>
            </a:r>
            <a:r>
              <a:rPr lang="en-US" sz="2800" dirty="0">
                <a:latin typeface="UTM Essendine Caps" panose="02040603050506020204" pitchFamily="18" charset="0"/>
                <a:ea typeface="Arial" panose="020B0604020202020204" pitchFamily="34" charset="0"/>
              </a:rPr>
              <a:t>:</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Nếu chẳng may ông mất thì ai sẽ là người thay ông?</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vi-VN" sz="2800" dirty="0">
                <a:latin typeface="UTM Essendine Caps" panose="02040603050506020204" pitchFamily="18" charset="0"/>
                <a:ea typeface="Arial" panose="020B0604020202020204" pitchFamily="34" charset="0"/>
              </a:rPr>
              <a:t>Tô Hiến Thành không do dự, đáp:</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Có gián nghị đại phu Trần Trung Tá.</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vi-VN" sz="2800" dirty="0">
                <a:latin typeface="UTM Essendine Caps" panose="02040603050506020204" pitchFamily="18" charset="0"/>
                <a:ea typeface="Arial" panose="020B0604020202020204" pitchFamily="34" charset="0"/>
              </a:rPr>
              <a:t>Thái hậu ngạc nhiên hỏi:</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Vũ Tán Đường hết lòng vì ông, sao không tiến cử?</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vi-VN" sz="2800" dirty="0">
                <a:latin typeface="UTM Essendine Caps" panose="02040603050506020204" pitchFamily="18" charset="0"/>
                <a:ea typeface="Arial" panose="020B0604020202020204" pitchFamily="34" charset="0"/>
              </a:rPr>
              <a:t>Tô Hiến Thành tâu: </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Nếu Thái Hậu hỏi người hầu hạ giỏi thì thần xin cử Vũ Tán Đường, còn hỏi người tài ba giúp nước, thần xin cử Trần Trung Tá.</a:t>
            </a:r>
            <a:endParaRPr lang="vi-VN" sz="2800" dirty="0">
              <a:latin typeface="Times New Roman" panose="02020603050405020304" pitchFamily="18" charset="0"/>
              <a:ea typeface="Arial" panose="020B0604020202020204" pitchFamily="34" charset="0"/>
            </a:endParaRPr>
          </a:p>
          <a:p>
            <a:pPr algn="r">
              <a:lnSpc>
                <a:spcPct val="107000"/>
              </a:lnSpc>
              <a:spcAft>
                <a:spcPts val="800"/>
              </a:spcAft>
            </a:pPr>
            <a:r>
              <a:rPr lang="vi-VN" i="1" dirty="0">
                <a:latin typeface="UTM Essendine Caps" panose="02040603050506020204" pitchFamily="18" charset="0"/>
                <a:ea typeface="Arial" panose="020B0604020202020204" pitchFamily="34" charset="0"/>
              </a:rPr>
              <a:t>Theo</a:t>
            </a:r>
            <a:r>
              <a:rPr lang="vi-VN" i="1" dirty="0">
                <a:latin typeface="Cambria" panose="02040503050406030204" pitchFamily="18" charset="0"/>
                <a:ea typeface="Arial" panose="020B0604020202020204" pitchFamily="34" charset="0"/>
                <a:cs typeface="Cambria" panose="02040503050406030204" pitchFamily="18" charset="0"/>
              </a:rPr>
              <a:t> </a:t>
            </a:r>
            <a:r>
              <a:rPr lang="vi-VN" i="1" dirty="0">
                <a:latin typeface="UTM Essendine Caps" panose="02040603050506020204" pitchFamily="18" charset="0"/>
                <a:ea typeface="Arial" panose="020B0604020202020204" pitchFamily="34" charset="0"/>
              </a:rPr>
              <a:t>Quỳnh Cư, Đỗ Đức Hùng</a:t>
            </a:r>
            <a:endParaRPr lang="vi-VN" dirty="0">
              <a:latin typeface="Times New Roman" panose="02020603050405020304" pitchFamily="18" charset="0"/>
              <a:ea typeface="Arial" panose="020B0604020202020204" pitchFamily="34" charset="0"/>
            </a:endParaRPr>
          </a:p>
        </p:txBody>
      </p:sp>
      <p:sp>
        <p:nvSpPr>
          <p:cNvPr id="4" name="Oval 3">
            <a:extLst>
              <a:ext uri="{FF2B5EF4-FFF2-40B4-BE49-F238E27FC236}">
                <a16:creationId xmlns:a16="http://schemas.microsoft.com/office/drawing/2014/main" id="{3142A020-CA5B-4116-BD30-E528D37E2542}"/>
              </a:ext>
            </a:extLst>
          </p:cNvPr>
          <p:cNvSpPr/>
          <p:nvPr/>
        </p:nvSpPr>
        <p:spPr>
          <a:xfrm>
            <a:off x="246128" y="712063"/>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3</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41791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3808A34-6C64-1019-1485-DC402046EF14}"/>
              </a:ext>
            </a:extLst>
          </p:cNvPr>
          <p:cNvGrpSpPr/>
          <p:nvPr/>
        </p:nvGrpSpPr>
        <p:grpSpPr>
          <a:xfrm>
            <a:off x="5334705" y="1411600"/>
            <a:ext cx="6634712" cy="3169925"/>
            <a:chOff x="2975205" y="1255651"/>
            <a:chExt cx="5432196" cy="3036949"/>
          </a:xfrm>
        </p:grpSpPr>
        <p:sp>
          <p:nvSpPr>
            <p:cNvPr id="4" name="Rectangle: Rounded Corners 34">
              <a:extLst>
                <a:ext uri="{FF2B5EF4-FFF2-40B4-BE49-F238E27FC236}">
                  <a16:creationId xmlns:a16="http://schemas.microsoft.com/office/drawing/2014/main"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Phân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đoạn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Tất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cả</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thành</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viên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đều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Giải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nghĩa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cùng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nhau</a:t>
              </a:r>
              <a:r>
                <a:rPr lang="en-US" sz="3200" kern="0" dirty="0">
                  <a:solidFill>
                    <a:srgbClr val="000000"/>
                  </a:solidFill>
                  <a:latin typeface="UTM Avo" panose="02040603050506020204" pitchFamily="18"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a16="http://schemas.microsoft.com/office/drawing/2014/main"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a16="http://schemas.microsoft.com/office/drawing/2014/main"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id="{143191EA-9FB7-0E8E-2346-7D75EB8CD0A6}"/>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266841" y="1033670"/>
            <a:ext cx="6949507" cy="26090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30" y="-249314"/>
            <a:ext cx="12655826" cy="71073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653471-4B65-5954-E920-5B91248928E3}"/>
              </a:ext>
            </a:extLst>
          </p:cNvPr>
          <p:cNvSpPr txBox="1"/>
          <p:nvPr/>
        </p:nvSpPr>
        <p:spPr>
          <a:xfrm>
            <a:off x="0" y="1146315"/>
            <a:ext cx="12192000" cy="4992457"/>
          </a:xfrm>
          <a:prstGeom prst="rect">
            <a:avLst/>
          </a:prstGeom>
          <a:noFill/>
        </p:spPr>
        <p:txBody>
          <a:bodyPr wrap="square">
            <a:spAutoFit/>
          </a:bodyPr>
          <a:lstStyle/>
          <a:p>
            <a:pPr>
              <a:lnSpc>
                <a:spcPts val="4300"/>
              </a:lnSpc>
            </a:pPr>
            <a:r>
              <a:rPr lang="vi-VN" sz="3000" dirty="0">
                <a:solidFill>
                  <a:srgbClr val="0070C0"/>
                </a:solidFill>
                <a:effectLst/>
                <a:latin typeface="UTM Avo" panose="02040603050506020204" pitchFamily="18" charset="0"/>
                <a:ea typeface="Times New Roman" panose="02020603050405020304" pitchFamily="18" charset="0"/>
              </a:rPr>
              <a:t>1. </a:t>
            </a:r>
            <a:r>
              <a:rPr lang="en-US" sz="3000" dirty="0" err="1">
                <a:solidFill>
                  <a:srgbClr val="0070C0"/>
                </a:solidFill>
                <a:effectLst/>
                <a:latin typeface="UTM Avo" panose="02040603050506020204" pitchFamily="18" charset="0"/>
                <a:ea typeface="Times New Roman" panose="02020603050405020304" pitchFamily="18" charset="0"/>
              </a:rPr>
              <a:t>Tô</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Hiến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Thành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đã</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thể</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hiện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sự</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chính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trực</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như</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thế</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nào</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trong</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việc</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thực</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hiện</a:t>
            </a:r>
            <a:r>
              <a:rPr lang="en-US" sz="3000" dirty="0">
                <a:solidFill>
                  <a:srgbClr val="0070C0"/>
                </a:solidFill>
                <a:effectLst/>
                <a:latin typeface="UTM Avo" panose="02040603050506020204" pitchFamily="18" charset="0"/>
                <a:ea typeface="Times New Roman" panose="02020603050405020304" pitchFamily="18" charset="0"/>
              </a:rPr>
              <a:t> di </a:t>
            </a:r>
            <a:r>
              <a:rPr lang="en-US" sz="3000" dirty="0" err="1">
                <a:solidFill>
                  <a:srgbClr val="0070C0"/>
                </a:solidFill>
                <a:effectLst/>
                <a:latin typeface="UTM Avo" panose="02040603050506020204" pitchFamily="18" charset="0"/>
                <a:ea typeface="Times New Roman" panose="02020603050405020304" pitchFamily="18" charset="0"/>
              </a:rPr>
              <a:t>chiếu</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của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vua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Lý</a:t>
            </a:r>
            <a:r>
              <a:rPr lang="en-US" sz="3000" dirty="0">
                <a:solidFill>
                  <a:srgbClr val="0070C0"/>
                </a:solidFill>
                <a:effectLst/>
                <a:latin typeface="UTM Avo" panose="02040603050506020204" pitchFamily="18" charset="0"/>
                <a:ea typeface="Times New Roman" panose="02020603050405020304" pitchFamily="18" charset="0"/>
              </a:rPr>
              <a:t> Anh </a:t>
            </a:r>
            <a:r>
              <a:rPr lang="en-US" sz="3000" dirty="0" err="1">
                <a:solidFill>
                  <a:srgbClr val="0070C0"/>
                </a:solidFill>
                <a:effectLst/>
                <a:latin typeface="UTM Avo" panose="02040603050506020204" pitchFamily="18" charset="0"/>
                <a:ea typeface="Times New Roman" panose="02020603050405020304" pitchFamily="18" charset="0"/>
              </a:rPr>
              <a:t>Tông</a:t>
            </a:r>
            <a:r>
              <a:rPr lang="vi-VN" sz="3000" dirty="0">
                <a:solidFill>
                  <a:srgbClr val="0070C0"/>
                </a:solidFill>
                <a:effectLst/>
                <a:latin typeface="UTM Avo" panose="02040603050506020204" pitchFamily="18" charset="0"/>
                <a:ea typeface="Times New Roman" panose="02020603050405020304" pitchFamily="18" charset="0"/>
              </a:rPr>
              <a:t>?</a:t>
            </a:r>
            <a:endParaRPr lang="en-US" sz="3000" dirty="0">
              <a:solidFill>
                <a:srgbClr val="0070C0"/>
              </a:solidFill>
              <a:effectLst/>
              <a:latin typeface="UTM Avo" panose="02040603050506020204" pitchFamily="18" charset="0"/>
              <a:ea typeface="Times New Roman" panose="02020603050405020304" pitchFamily="18" charset="0"/>
            </a:endParaRPr>
          </a:p>
          <a:p>
            <a:pPr>
              <a:lnSpc>
                <a:spcPts val="4300"/>
              </a:lnSpc>
            </a:pPr>
            <a:r>
              <a:rPr lang="vi-VN" sz="3000" dirty="0">
                <a:solidFill>
                  <a:srgbClr val="0070C0"/>
                </a:solidFill>
                <a:effectLst/>
                <a:latin typeface="UTM Avo" panose="02040603050506020204" pitchFamily="18" charset="0"/>
                <a:ea typeface="Times New Roman" panose="02020603050405020304" pitchFamily="18" charset="0"/>
              </a:rPr>
              <a:t>2. </a:t>
            </a:r>
            <a:r>
              <a:rPr lang="en-US" sz="3000" dirty="0">
                <a:solidFill>
                  <a:srgbClr val="0070C0"/>
                </a:solidFill>
                <a:effectLst/>
                <a:latin typeface="UTM Avo" panose="02040603050506020204" pitchFamily="18" charset="0"/>
                <a:ea typeface="Times New Roman" panose="02020603050405020304" pitchFamily="18" charset="0"/>
              </a:rPr>
              <a:t>Khi </a:t>
            </a:r>
            <a:r>
              <a:rPr lang="en-US" sz="3000" dirty="0" err="1">
                <a:solidFill>
                  <a:srgbClr val="0070C0"/>
                </a:solidFill>
                <a:effectLst/>
                <a:latin typeface="UTM Avo" panose="02040603050506020204" pitchFamily="18" charset="0"/>
                <a:ea typeface="Times New Roman" panose="02020603050405020304" pitchFamily="18" charset="0"/>
              </a:rPr>
              <a:t>Tô</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Hiến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Thành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lâm</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bệnh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nặng</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Đỗ</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thái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hậu</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và</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vua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hỏi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ông</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điều</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gì</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Ông</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trả</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lời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thế</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nào</a:t>
            </a:r>
            <a:r>
              <a:rPr lang="en-US" sz="3000" dirty="0">
                <a:solidFill>
                  <a:srgbClr val="0070C0"/>
                </a:solidFill>
                <a:effectLst/>
                <a:latin typeface="UTM Avo" panose="02040603050506020204" pitchFamily="18" charset="0"/>
                <a:ea typeface="Times New Roman" panose="02020603050405020304" pitchFamily="18" charset="0"/>
              </a:rPr>
              <a:t>?</a:t>
            </a:r>
          </a:p>
          <a:p>
            <a:pPr>
              <a:lnSpc>
                <a:spcPts val="4300"/>
              </a:lnSpc>
            </a:pPr>
            <a:r>
              <a:rPr lang="vi-VN" sz="3000" dirty="0">
                <a:solidFill>
                  <a:srgbClr val="0070C0"/>
                </a:solidFill>
                <a:effectLst/>
                <a:latin typeface="UTM Avo" panose="02040603050506020204" pitchFamily="18" charset="0"/>
                <a:ea typeface="Times New Roman" panose="02020603050405020304" pitchFamily="18" charset="0"/>
              </a:rPr>
              <a:t>3. </a:t>
            </a:r>
            <a:r>
              <a:rPr lang="en-US" sz="3000" dirty="0" err="1">
                <a:solidFill>
                  <a:srgbClr val="0070C0"/>
                </a:solidFill>
                <a:effectLst/>
                <a:latin typeface="UTM Avo" panose="02040603050506020204" pitchFamily="18" charset="0"/>
                <a:ea typeface="Times New Roman" panose="02020603050405020304" pitchFamily="18" charset="0"/>
              </a:rPr>
              <a:t>Vì</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sao</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thái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hậu</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ngạc</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nhiên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khi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biết</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sự</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lựa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chọn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của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Tô</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Hiến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Thành</a:t>
            </a:r>
            <a:r>
              <a:rPr lang="vi-VN" sz="3000" dirty="0">
                <a:solidFill>
                  <a:srgbClr val="0070C0"/>
                </a:solidFill>
                <a:effectLst/>
                <a:latin typeface="UTM Avo" panose="02040603050506020204" pitchFamily="18" charset="0"/>
                <a:ea typeface="Times New Roman" panose="02020603050405020304" pitchFamily="18" charset="0"/>
              </a:rPr>
              <a:t>?</a:t>
            </a:r>
            <a:endParaRPr lang="en-US" sz="3000" dirty="0">
              <a:solidFill>
                <a:srgbClr val="0070C0"/>
              </a:solidFill>
              <a:effectLst/>
              <a:latin typeface="UTM Avo" panose="02040603050506020204" pitchFamily="18" charset="0"/>
              <a:ea typeface="Times New Roman" panose="02020603050405020304" pitchFamily="18" charset="0"/>
            </a:endParaRPr>
          </a:p>
          <a:p>
            <a:pPr>
              <a:lnSpc>
                <a:spcPts val="4300"/>
              </a:lnSpc>
            </a:pPr>
            <a:r>
              <a:rPr lang="vi-VN" sz="3000" dirty="0">
                <a:solidFill>
                  <a:srgbClr val="0070C0"/>
                </a:solidFill>
                <a:effectLst/>
                <a:latin typeface="UTM Avo" panose="02040603050506020204" pitchFamily="18" charset="0"/>
                <a:ea typeface="Times New Roman" panose="02020603050405020304" pitchFamily="18" charset="0"/>
              </a:rPr>
              <a:t>4. </a:t>
            </a:r>
            <a:r>
              <a:rPr lang="en-US" sz="3000" dirty="0" err="1">
                <a:solidFill>
                  <a:srgbClr val="0070C0"/>
                </a:solidFill>
                <a:effectLst/>
                <a:latin typeface="UTM Avo" panose="02040603050506020204" pitchFamily="18" charset="0"/>
                <a:ea typeface="Times New Roman" panose="02020603050405020304" pitchFamily="18" charset="0"/>
              </a:rPr>
              <a:t>Tô</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Hiến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Thành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giải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thích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như</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thế</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nào</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về</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sự</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lựa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chọn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của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mình</a:t>
            </a:r>
            <a:r>
              <a:rPr lang="vi-VN" sz="3000" dirty="0">
                <a:solidFill>
                  <a:srgbClr val="0070C0"/>
                </a:solidFill>
                <a:effectLst/>
                <a:latin typeface="UTM Avo" panose="02040603050506020204" pitchFamily="18" charset="0"/>
                <a:ea typeface="Times New Roman" panose="02020603050405020304" pitchFamily="18" charset="0"/>
              </a:rPr>
              <a:t>?</a:t>
            </a:r>
            <a:endParaRPr lang="en-US" sz="3000" dirty="0">
              <a:solidFill>
                <a:srgbClr val="0070C0"/>
              </a:solidFill>
              <a:effectLst/>
              <a:latin typeface="UTM Avo" panose="02040603050506020204" pitchFamily="18" charset="0"/>
              <a:ea typeface="Times New Roman" panose="02020603050405020304" pitchFamily="18" charset="0"/>
            </a:endParaRPr>
          </a:p>
          <a:p>
            <a:pPr>
              <a:lnSpc>
                <a:spcPts val="4300"/>
              </a:lnSpc>
            </a:pPr>
            <a:r>
              <a:rPr lang="vi-VN" sz="3000" dirty="0">
                <a:solidFill>
                  <a:srgbClr val="0070C0"/>
                </a:solidFill>
                <a:effectLst/>
                <a:latin typeface="UTM Avo" panose="02040603050506020204" pitchFamily="18" charset="0"/>
                <a:ea typeface="Times New Roman" panose="02020603050405020304" pitchFamily="18" charset="0"/>
              </a:rPr>
              <a:t>5. </a:t>
            </a:r>
            <a:r>
              <a:rPr lang="en-US" sz="3000" dirty="0">
                <a:solidFill>
                  <a:srgbClr val="0070C0"/>
                </a:solidFill>
                <a:effectLst/>
                <a:latin typeface="UTM Avo" panose="02040603050506020204" pitchFamily="18" charset="0"/>
                <a:ea typeface="Times New Roman" panose="02020603050405020304" pitchFamily="18" charset="0"/>
              </a:rPr>
              <a:t>Qua </a:t>
            </a:r>
            <a:r>
              <a:rPr lang="en-US" sz="3000" dirty="0" err="1">
                <a:solidFill>
                  <a:srgbClr val="0070C0"/>
                </a:solidFill>
                <a:effectLst/>
                <a:latin typeface="UTM Avo" panose="02040603050506020204" pitchFamily="18" charset="0"/>
                <a:ea typeface="Times New Roman" panose="02020603050405020304" pitchFamily="18" charset="0"/>
              </a:rPr>
              <a:t>lời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giải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thích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của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Tô</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Hiến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Thành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em</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có</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suy</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nghĩ</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gì</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về</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tính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cách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của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ông</a:t>
            </a:r>
            <a:r>
              <a:rPr lang="vi-VN" sz="3000" dirty="0">
                <a:solidFill>
                  <a:srgbClr val="0070C0"/>
                </a:solidFill>
                <a:effectLst/>
                <a:latin typeface="UTM Avo" panose="02040603050506020204" pitchFamily="18" charset="0"/>
                <a:ea typeface="Times New Roman" panose="02020603050405020304" pitchFamily="18" charset="0"/>
              </a:rPr>
              <a:t>?</a:t>
            </a:r>
            <a:endParaRPr lang="en-US" sz="3000" dirty="0">
              <a:solidFill>
                <a:srgbClr val="0070C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3334397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sp>
        <p:nvSpPr>
          <p:cNvPr id="4" name="Rectangle 3"/>
          <p:cNvSpPr/>
          <p:nvPr/>
        </p:nvSpPr>
        <p:spPr>
          <a:xfrm>
            <a:off x="2373456" y="2818353"/>
            <a:ext cx="7445085" cy="830997"/>
          </a:xfrm>
          <a:prstGeom prst="rect">
            <a:avLst/>
          </a:prstGeom>
        </p:spPr>
        <p:txBody>
          <a:bodyPr wrap="square">
            <a:spAutoFit/>
          </a:bodyPr>
          <a:lstStyle/>
          <a:p>
            <a:pPr algn="ctr" defTabSz="1238250">
              <a:defRPr/>
            </a:pPr>
            <a:r>
              <a:rPr lang="en-US" sz="4800" b="1" dirty="0">
                <a:ln w="22225">
                  <a:solidFill>
                    <a:srgbClr val="ED7D31"/>
                  </a:solidFill>
                  <a:prstDash val="solid"/>
                </a:ln>
                <a:solidFill>
                  <a:srgbClr val="0070C0"/>
                </a:solidFill>
                <a:latin typeface="Times New Roman" panose="02020603050405020304" pitchFamily="18" charset="0"/>
                <a:cs typeface="Times New Roman" panose="02020603050405020304" pitchFamily="18" charset="0"/>
              </a:rPr>
              <a:t> </a:t>
            </a:r>
          </a:p>
        </p:txBody>
      </p:sp>
      <p:sp>
        <p:nvSpPr>
          <p:cNvPr id="7" name="Cloud Callout 6"/>
          <p:cNvSpPr/>
          <p:nvPr/>
        </p:nvSpPr>
        <p:spPr>
          <a:xfrm>
            <a:off x="4660812" y="975489"/>
            <a:ext cx="6067036" cy="3210903"/>
          </a:xfrm>
          <a:prstGeom prst="cloudCallout">
            <a:avLst>
              <a:gd name="adj1" fmla="val -66930"/>
              <a:gd name="adj2" fmla="val 2821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Rectangle 7"/>
          <p:cNvSpPr/>
          <p:nvPr/>
        </p:nvSpPr>
        <p:spPr>
          <a:xfrm>
            <a:off x="5229013" y="2016842"/>
            <a:ext cx="4646814"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Phóng</a:t>
            </a:r>
            <a:r>
              <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 </a:t>
            </a: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Viên</a:t>
            </a:r>
            <a:endPar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endParaRPr>
          </a:p>
        </p:txBody>
      </p:sp>
      <p:pic>
        <p:nvPicPr>
          <p:cNvPr id="11"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571" y="400051"/>
            <a:ext cx="3143249" cy="5870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48A64EAD-9725-28B8-F60D-BF6AC4B70EB3}"/>
              </a:ext>
            </a:extLst>
          </p:cNvPr>
          <p:cNvSpPr txBox="1"/>
          <p:nvPr/>
        </p:nvSpPr>
        <p:spPr>
          <a:xfrm>
            <a:off x="540025" y="1152870"/>
            <a:ext cx="11111949" cy="2970685"/>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US" sz="3200" dirty="0" err="1">
                <a:solidFill>
                  <a:srgbClr val="FF0000"/>
                </a:solidFill>
                <a:latin typeface="UTM Avo" panose="02040603050506020204" pitchFamily="18" charset="0"/>
                <a:ea typeface="Times New Roman" panose="02020603050405020304" pitchFamily="18" charset="0"/>
              </a:rPr>
              <a:t>Tô</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Hiến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Thành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đã</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thể</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hiện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sự</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chính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trực</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như</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thế</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nào</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trong</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việc</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thực</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hiện</a:t>
            </a:r>
            <a:r>
              <a:rPr lang="en-US" sz="3200" dirty="0">
                <a:solidFill>
                  <a:srgbClr val="FF0000"/>
                </a:solidFill>
                <a:latin typeface="UTM Avo" panose="02040603050506020204" pitchFamily="18" charset="0"/>
                <a:ea typeface="Times New Roman" panose="02020603050405020304" pitchFamily="18" charset="0"/>
              </a:rPr>
              <a:t> di </a:t>
            </a:r>
            <a:r>
              <a:rPr lang="en-US" sz="3200" dirty="0" err="1">
                <a:solidFill>
                  <a:srgbClr val="FF0000"/>
                </a:solidFill>
                <a:latin typeface="UTM Avo" panose="02040603050506020204" pitchFamily="18" charset="0"/>
                <a:ea typeface="Times New Roman" panose="02020603050405020304" pitchFamily="18" charset="0"/>
              </a:rPr>
              <a:t>chiếu</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của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vua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Lý</a:t>
            </a:r>
            <a:r>
              <a:rPr lang="en-US" sz="3200" dirty="0">
                <a:solidFill>
                  <a:srgbClr val="FF0000"/>
                </a:solidFill>
                <a:latin typeface="UTM Avo" panose="02040603050506020204" pitchFamily="18" charset="0"/>
                <a:ea typeface="Times New Roman" panose="02020603050405020304" pitchFamily="18" charset="0"/>
              </a:rPr>
              <a:t> Anh </a:t>
            </a:r>
            <a:r>
              <a:rPr lang="en-US" sz="3200" dirty="0" err="1">
                <a:solidFill>
                  <a:srgbClr val="FF0000"/>
                </a:solidFill>
                <a:latin typeface="UTM Avo" panose="02040603050506020204" pitchFamily="18" charset="0"/>
                <a:ea typeface="Times New Roman" panose="02020603050405020304" pitchFamily="18" charset="0"/>
              </a:rPr>
              <a:t>Tông</a:t>
            </a:r>
            <a:r>
              <a:rPr lang="vi-VN" sz="3200" dirty="0">
                <a:solidFill>
                  <a:srgbClr val="FF0000"/>
                </a:solidFill>
                <a:latin typeface="UTM Avo" panose="02040603050506020204" pitchFamily="18" charset="0"/>
                <a:ea typeface="Times New Roman" panose="02020603050405020304" pitchFamily="18" charset="0"/>
              </a:rPr>
              <a:t>?</a:t>
            </a:r>
            <a:endParaRPr lang="en-US" sz="3200" dirty="0">
              <a:solidFill>
                <a:srgbClr val="FF0000"/>
              </a:solidFill>
              <a:latin typeface="UTM Avo" panose="02040603050506020204" pitchFamily="18" charset="0"/>
              <a:ea typeface="Times New Roman" panose="02020603050405020304" pitchFamily="18" charset="0"/>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en-US" sz="3200" dirty="0"/>
              <a:t> </a:t>
            </a:r>
            <a:r>
              <a:rPr lang="en-US" sz="3200" dirty="0" err="1">
                <a:solidFill>
                  <a:srgbClr val="7030A0"/>
                </a:solidFill>
                <a:latin typeface="UTM Avo" panose="02040603050506020204"/>
              </a:rPr>
              <a:t>Tô</a:t>
            </a:r>
            <a:r>
              <a:rPr lang="en-US" sz="3200" dirty="0">
                <a:solidFill>
                  <a:srgbClr val="7030A0"/>
                </a:solidFill>
                <a:latin typeface="UTM Avo" panose="02040603050506020204"/>
              </a:rPr>
              <a:t> </a:t>
            </a:r>
            <a:r>
              <a:rPr lang="en-US" sz="3200" dirty="0" err="1">
                <a:solidFill>
                  <a:srgbClr val="7030A0"/>
                </a:solidFill>
                <a:latin typeface="UTM Avo" panose="02040603050506020204"/>
              </a:rPr>
              <a:t>Hiến</a:t>
            </a:r>
            <a:r>
              <a:rPr lang="en-US" sz="3200" dirty="0">
                <a:solidFill>
                  <a:srgbClr val="7030A0"/>
                </a:solidFill>
                <a:latin typeface="UTM Avo" panose="02040603050506020204"/>
              </a:rPr>
              <a:t> </a:t>
            </a:r>
            <a:r>
              <a:rPr lang="en-US" sz="3200" dirty="0" err="1">
                <a:solidFill>
                  <a:srgbClr val="7030A0"/>
                </a:solidFill>
                <a:latin typeface="UTM Avo" panose="02040603050506020204"/>
              </a:rPr>
              <a:t>thành</a:t>
            </a:r>
            <a:r>
              <a:rPr lang="en-US" sz="3200" dirty="0">
                <a:solidFill>
                  <a:srgbClr val="7030A0"/>
                </a:solidFill>
                <a:latin typeface="UTM Avo" panose="02040603050506020204"/>
              </a:rPr>
              <a:t> </a:t>
            </a:r>
            <a:r>
              <a:rPr lang="en-US" sz="3200" dirty="0" err="1">
                <a:solidFill>
                  <a:srgbClr val="7030A0"/>
                </a:solidFill>
                <a:latin typeface="UTM Avo" panose="02040603050506020204"/>
              </a:rPr>
              <a:t>không</a:t>
            </a:r>
            <a:r>
              <a:rPr lang="en-US" sz="3200" dirty="0">
                <a:solidFill>
                  <a:srgbClr val="7030A0"/>
                </a:solidFill>
                <a:latin typeface="UTM Avo" panose="02040603050506020204"/>
              </a:rPr>
              <a:t> </a:t>
            </a:r>
            <a:r>
              <a:rPr lang="en-US" sz="3200" dirty="0" err="1">
                <a:solidFill>
                  <a:srgbClr val="7030A0"/>
                </a:solidFill>
                <a:latin typeface="UTM Avo" panose="02040603050506020204"/>
              </a:rPr>
              <a:t>chịu</a:t>
            </a:r>
            <a:r>
              <a:rPr lang="en-US" sz="3200" dirty="0">
                <a:solidFill>
                  <a:srgbClr val="7030A0"/>
                </a:solidFill>
                <a:latin typeface="UTM Avo" panose="02040603050506020204"/>
              </a:rPr>
              <a:t> </a:t>
            </a:r>
            <a:r>
              <a:rPr lang="en-US" sz="3200" dirty="0" err="1">
                <a:solidFill>
                  <a:srgbClr val="7030A0"/>
                </a:solidFill>
                <a:latin typeface="UTM Avo" panose="02040603050506020204"/>
              </a:rPr>
              <a:t>nhận</a:t>
            </a:r>
            <a:r>
              <a:rPr lang="en-US" sz="3200" dirty="0">
                <a:solidFill>
                  <a:srgbClr val="7030A0"/>
                </a:solidFill>
                <a:latin typeface="UTM Avo" panose="02040603050506020204"/>
              </a:rPr>
              <a:t> </a:t>
            </a:r>
            <a:r>
              <a:rPr lang="en-US" sz="3200" dirty="0" err="1">
                <a:solidFill>
                  <a:srgbClr val="7030A0"/>
                </a:solidFill>
                <a:latin typeface="UTM Avo" panose="02040603050506020204"/>
              </a:rPr>
              <a:t>vàng</a:t>
            </a:r>
            <a:r>
              <a:rPr lang="en-US" sz="3200" dirty="0">
                <a:solidFill>
                  <a:srgbClr val="7030A0"/>
                </a:solidFill>
                <a:latin typeface="UTM Avo" panose="02040603050506020204"/>
              </a:rPr>
              <a:t> </a:t>
            </a:r>
            <a:r>
              <a:rPr lang="en-US" sz="3200" dirty="0" err="1">
                <a:solidFill>
                  <a:srgbClr val="7030A0"/>
                </a:solidFill>
                <a:latin typeface="UTM Avo" panose="02040603050506020204"/>
              </a:rPr>
              <a:t>đút</a:t>
            </a:r>
            <a:r>
              <a:rPr lang="en-US" sz="3200" dirty="0">
                <a:solidFill>
                  <a:srgbClr val="7030A0"/>
                </a:solidFill>
                <a:latin typeface="UTM Avo" panose="02040603050506020204"/>
              </a:rPr>
              <a:t> </a:t>
            </a:r>
            <a:r>
              <a:rPr lang="en-US" sz="3200" dirty="0" err="1">
                <a:solidFill>
                  <a:srgbClr val="7030A0"/>
                </a:solidFill>
                <a:latin typeface="UTM Avo" panose="02040603050506020204"/>
              </a:rPr>
              <a:t>lót</a:t>
            </a:r>
            <a:r>
              <a:rPr lang="en-US" sz="3200" dirty="0">
                <a:solidFill>
                  <a:srgbClr val="7030A0"/>
                </a:solidFill>
                <a:latin typeface="UTM Avo" panose="02040603050506020204"/>
              </a:rPr>
              <a:t> </a:t>
            </a:r>
            <a:r>
              <a:rPr lang="en-US" sz="3200" dirty="0" err="1">
                <a:solidFill>
                  <a:srgbClr val="7030A0"/>
                </a:solidFill>
                <a:latin typeface="UTM Avo" panose="02040603050506020204"/>
              </a:rPr>
              <a:t>để</a:t>
            </a:r>
            <a:r>
              <a:rPr lang="en-US" sz="3200" dirty="0">
                <a:solidFill>
                  <a:srgbClr val="7030A0"/>
                </a:solidFill>
                <a:latin typeface="UTM Avo" panose="02040603050506020204"/>
              </a:rPr>
              <a:t> </a:t>
            </a:r>
            <a:r>
              <a:rPr lang="en-US" sz="3200" dirty="0" err="1">
                <a:solidFill>
                  <a:srgbClr val="7030A0"/>
                </a:solidFill>
                <a:latin typeface="UTM Avo" panose="02040603050506020204"/>
              </a:rPr>
              <a:t>làm</a:t>
            </a:r>
            <a:r>
              <a:rPr lang="en-US" sz="3200" dirty="0">
                <a:solidFill>
                  <a:srgbClr val="7030A0"/>
                </a:solidFill>
                <a:latin typeface="UTM Avo" panose="02040603050506020204"/>
              </a:rPr>
              <a:t> </a:t>
            </a:r>
            <a:r>
              <a:rPr lang="en-US" sz="3200" dirty="0" err="1">
                <a:solidFill>
                  <a:srgbClr val="7030A0"/>
                </a:solidFill>
                <a:latin typeface="UTM Avo" panose="02040603050506020204"/>
              </a:rPr>
              <a:t>sai</a:t>
            </a:r>
            <a:r>
              <a:rPr lang="en-US" sz="3200" dirty="0">
                <a:solidFill>
                  <a:srgbClr val="7030A0"/>
                </a:solidFill>
                <a:latin typeface="UTM Avo" panose="02040603050506020204"/>
              </a:rPr>
              <a:t> di </a:t>
            </a:r>
            <a:r>
              <a:rPr lang="en-US" sz="3200" dirty="0" err="1">
                <a:solidFill>
                  <a:srgbClr val="7030A0"/>
                </a:solidFill>
                <a:latin typeface="UTM Avo" panose="02040603050506020204"/>
              </a:rPr>
              <a:t>chiếu</a:t>
            </a:r>
            <a:r>
              <a:rPr lang="en-US" sz="3200" dirty="0">
                <a:solidFill>
                  <a:srgbClr val="7030A0"/>
                </a:solidFill>
                <a:latin typeface="UTM Avo" panose="02040603050506020204"/>
              </a:rPr>
              <a:t> </a:t>
            </a:r>
            <a:r>
              <a:rPr lang="en-US" sz="3200" dirty="0" err="1">
                <a:solidFill>
                  <a:srgbClr val="7030A0"/>
                </a:solidFill>
                <a:latin typeface="UTM Avo" panose="02040603050506020204"/>
              </a:rPr>
              <a:t>của</a:t>
            </a:r>
            <a:r>
              <a:rPr lang="en-US" sz="3200" dirty="0">
                <a:solidFill>
                  <a:srgbClr val="7030A0"/>
                </a:solidFill>
                <a:latin typeface="UTM Avo" panose="02040603050506020204"/>
              </a:rPr>
              <a:t> </a:t>
            </a:r>
            <a:r>
              <a:rPr lang="en-US" sz="3200" dirty="0" err="1">
                <a:solidFill>
                  <a:srgbClr val="7030A0"/>
                </a:solidFill>
                <a:latin typeface="UTM Avo" panose="02040603050506020204"/>
              </a:rPr>
              <a:t>vua</a:t>
            </a:r>
            <a:r>
              <a:rPr lang="en-US" sz="3200" dirty="0">
                <a:solidFill>
                  <a:srgbClr val="7030A0"/>
                </a:solidFill>
                <a:latin typeface="UTM Avo" panose="02040603050506020204"/>
              </a:rPr>
              <a:t>. </a:t>
            </a:r>
            <a:r>
              <a:rPr lang="en-US" sz="3200" dirty="0" err="1">
                <a:solidFill>
                  <a:srgbClr val="7030A0"/>
                </a:solidFill>
                <a:latin typeface="UTM Avo" panose="02040603050506020204"/>
              </a:rPr>
              <a:t>Ông</a:t>
            </a:r>
            <a:r>
              <a:rPr lang="en-US" sz="3200" dirty="0">
                <a:solidFill>
                  <a:srgbClr val="7030A0"/>
                </a:solidFill>
                <a:latin typeface="UTM Avo" panose="02040603050506020204"/>
              </a:rPr>
              <a:t> </a:t>
            </a:r>
            <a:r>
              <a:rPr lang="en-US" sz="3200" dirty="0" err="1">
                <a:solidFill>
                  <a:srgbClr val="7030A0"/>
                </a:solidFill>
                <a:latin typeface="UTM Avo" panose="02040603050506020204"/>
              </a:rPr>
              <a:t>cứ</a:t>
            </a:r>
            <a:r>
              <a:rPr lang="en-US" sz="3200" dirty="0">
                <a:solidFill>
                  <a:srgbClr val="7030A0"/>
                </a:solidFill>
                <a:latin typeface="UTM Avo" panose="02040603050506020204"/>
              </a:rPr>
              <a:t> </a:t>
            </a:r>
            <a:r>
              <a:rPr lang="en-US" sz="3200" dirty="0" err="1">
                <a:solidFill>
                  <a:srgbClr val="7030A0"/>
                </a:solidFill>
                <a:latin typeface="UTM Avo" panose="02040603050506020204"/>
              </a:rPr>
              <a:t>theo</a:t>
            </a:r>
            <a:r>
              <a:rPr lang="en-US" sz="3200" dirty="0">
                <a:solidFill>
                  <a:srgbClr val="7030A0"/>
                </a:solidFill>
                <a:latin typeface="UTM Avo" panose="02040603050506020204"/>
              </a:rPr>
              <a:t> di </a:t>
            </a:r>
            <a:r>
              <a:rPr lang="en-US" sz="3200" dirty="0" err="1">
                <a:solidFill>
                  <a:srgbClr val="7030A0"/>
                </a:solidFill>
                <a:latin typeface="UTM Avo" panose="02040603050506020204"/>
              </a:rPr>
              <a:t>chiếu</a:t>
            </a:r>
            <a:r>
              <a:rPr lang="en-US" sz="3200" dirty="0">
                <a:solidFill>
                  <a:srgbClr val="7030A0"/>
                </a:solidFill>
                <a:latin typeface="UTM Avo" panose="02040603050506020204"/>
              </a:rPr>
              <a:t> </a:t>
            </a:r>
            <a:r>
              <a:rPr lang="en-US" sz="3200" dirty="0" err="1">
                <a:solidFill>
                  <a:srgbClr val="7030A0"/>
                </a:solidFill>
                <a:latin typeface="UTM Avo" panose="02040603050506020204"/>
              </a:rPr>
              <a:t>mà</a:t>
            </a:r>
            <a:r>
              <a:rPr lang="en-US" sz="3200" dirty="0">
                <a:solidFill>
                  <a:srgbClr val="7030A0"/>
                </a:solidFill>
                <a:latin typeface="UTM Avo" panose="02040603050506020204"/>
              </a:rPr>
              <a:t> </a:t>
            </a:r>
            <a:r>
              <a:rPr lang="en-US" sz="3200" dirty="0" err="1">
                <a:solidFill>
                  <a:srgbClr val="7030A0"/>
                </a:solidFill>
                <a:latin typeface="UTM Avo" panose="02040603050506020204"/>
              </a:rPr>
              <a:t>lập</a:t>
            </a:r>
            <a:r>
              <a:rPr lang="en-US" sz="3200" dirty="0">
                <a:solidFill>
                  <a:srgbClr val="7030A0"/>
                </a:solidFill>
                <a:latin typeface="UTM Avo" panose="02040603050506020204"/>
              </a:rPr>
              <a:t> </a:t>
            </a:r>
            <a:r>
              <a:rPr lang="en-US" sz="3200" dirty="0" err="1">
                <a:solidFill>
                  <a:srgbClr val="7030A0"/>
                </a:solidFill>
                <a:latin typeface="UTM Avo" panose="02040603050506020204"/>
              </a:rPr>
              <a:t>Thái</a:t>
            </a:r>
            <a:r>
              <a:rPr lang="en-US" sz="3200" dirty="0">
                <a:solidFill>
                  <a:srgbClr val="7030A0"/>
                </a:solidFill>
                <a:latin typeface="UTM Avo" panose="02040603050506020204"/>
              </a:rPr>
              <a:t> </a:t>
            </a:r>
            <a:r>
              <a:rPr lang="en-US" sz="3200" dirty="0" err="1">
                <a:solidFill>
                  <a:srgbClr val="7030A0"/>
                </a:solidFill>
                <a:latin typeface="UTM Avo" panose="02040603050506020204"/>
              </a:rPr>
              <a:t>tử</a:t>
            </a:r>
            <a:r>
              <a:rPr lang="en-US" sz="3200" dirty="0">
                <a:solidFill>
                  <a:srgbClr val="7030A0"/>
                </a:solidFill>
                <a:latin typeface="UTM Avo" panose="02040603050506020204"/>
              </a:rPr>
              <a:t> Long </a:t>
            </a:r>
            <a:r>
              <a:rPr lang="en-US" sz="3200" dirty="0" err="1">
                <a:solidFill>
                  <a:srgbClr val="7030A0"/>
                </a:solidFill>
                <a:latin typeface="UTM Avo" panose="02040603050506020204"/>
              </a:rPr>
              <a:t>Cán</a:t>
            </a:r>
            <a:r>
              <a:rPr lang="en-US" sz="3200" dirty="0">
                <a:solidFill>
                  <a:srgbClr val="7030A0"/>
                </a:solidFill>
                <a:latin typeface="UTM Avo" panose="02040603050506020204"/>
              </a:rPr>
              <a:t>.</a:t>
            </a:r>
            <a:endParaRPr lang="en-GB" altLang="en-US" sz="3200" dirty="0">
              <a:solidFill>
                <a:srgbClr val="7030A0"/>
              </a:solidFill>
              <a:latin typeface="UTM Avo" panose="02040603050506020204"/>
              <a:cs typeface="Times New Roman" panose="02020603050405020304" pitchFamily="18" charset="0"/>
            </a:endParaRPr>
          </a:p>
        </p:txBody>
      </p:sp>
    </p:spTree>
    <p:extLst>
      <p:ext uri="{BB962C8B-B14F-4D97-AF65-F5344CB8AC3E}">
        <p14:creationId xmlns:p14="http://schemas.microsoft.com/office/powerpoint/2010/main" val="2984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46685"/>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463826" y="1636436"/>
            <a:ext cx="11463130" cy="1465081"/>
          </a:xfrm>
          <a:prstGeom prst="rect">
            <a:avLst/>
          </a:prstGeom>
          <a:noFill/>
        </p:spPr>
        <p:txBody>
          <a:bodyPr wrap="square">
            <a:spAutoFit/>
          </a:bodyPr>
          <a:lstStyle/>
          <a:p>
            <a:pPr>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2: </a:t>
            </a:r>
            <a:r>
              <a:rPr lang="en-US" sz="3200" dirty="0">
                <a:solidFill>
                  <a:srgbClr val="FF0000"/>
                </a:solidFill>
                <a:latin typeface="UTM Avo" panose="02040603050506020204" pitchFamily="18" charset="0"/>
                <a:ea typeface="Times New Roman" panose="02020603050405020304" pitchFamily="18" charset="0"/>
              </a:rPr>
              <a:t>Khi </a:t>
            </a:r>
            <a:r>
              <a:rPr lang="en-US" sz="3200" dirty="0" err="1">
                <a:solidFill>
                  <a:srgbClr val="FF0000"/>
                </a:solidFill>
                <a:latin typeface="UTM Avo" panose="02040603050506020204" pitchFamily="18" charset="0"/>
                <a:ea typeface="Times New Roman" panose="02020603050405020304" pitchFamily="18" charset="0"/>
              </a:rPr>
              <a:t>Tô</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Hiến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Thành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lâm</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bệnh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nặng</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Đỗ</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thái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hậu</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và</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vua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hỏi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ông</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điều</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gì</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Ông</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trả</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lời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thế</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nào</a:t>
            </a:r>
            <a:r>
              <a:rPr lang="en-US" sz="3200" dirty="0">
                <a:solidFill>
                  <a:srgbClr val="FF0000"/>
                </a:solidFill>
                <a:latin typeface="UTM Avo" panose="02040603050506020204" pitchFamily="18" charset="0"/>
                <a:ea typeface="Times New Roman" panose="02020603050405020304" pitchFamily="18" charset="0"/>
              </a:rPr>
              <a:t>?</a:t>
            </a:r>
          </a:p>
        </p:txBody>
      </p:sp>
      <p:sp>
        <p:nvSpPr>
          <p:cNvPr id="5" name="Rectangle 4">
            <a:extLst>
              <a:ext uri="{FF2B5EF4-FFF2-40B4-BE49-F238E27FC236}">
                <a16:creationId xmlns:a16="http://schemas.microsoft.com/office/drawing/2014/main" id="{3BEAFF96-63FA-4919-9CFC-F7E80C20CC44}"/>
              </a:ext>
            </a:extLst>
          </p:cNvPr>
          <p:cNvSpPr/>
          <p:nvPr/>
        </p:nvSpPr>
        <p:spPr>
          <a:xfrm>
            <a:off x="463825" y="3429000"/>
            <a:ext cx="11463129" cy="2264146"/>
          </a:xfrm>
          <a:prstGeom prst="rect">
            <a:avLst/>
          </a:prstGeom>
        </p:spPr>
        <p:txBody>
          <a:bodyPr wrap="square">
            <a:spAutoFit/>
          </a:bodyPr>
          <a:lstStyle/>
          <a:p>
            <a:pPr algn="just">
              <a:lnSpc>
                <a:spcPct val="107000"/>
              </a:lnSpc>
              <a:spcAft>
                <a:spcPts val="800"/>
              </a:spcAft>
            </a:pPr>
            <a:r>
              <a:rPr lang="en-US" sz="3200" dirty="0">
                <a:solidFill>
                  <a:srgbClr val="0070C0"/>
                </a:solidFill>
                <a:latin typeface="UTM Avo" panose="02040603050506020204" pitchFamily="18" charset="0"/>
                <a:ea typeface="Times New Roman" panose="02020603050405020304" pitchFamily="18" charset="0"/>
              </a:rPr>
              <a:t>	</a:t>
            </a:r>
            <a:r>
              <a:rPr lang="en-US" sz="3200" dirty="0" err="1">
                <a:solidFill>
                  <a:srgbClr val="0070C0"/>
                </a:solidFill>
                <a:latin typeface="UTM Avo" panose="02040603050506020204" pitchFamily="18" charset="0"/>
                <a:ea typeface="Times New Roman" panose="02020603050405020304" pitchFamily="18" charset="0"/>
              </a:rPr>
              <a:t>Đỗ</a:t>
            </a:r>
            <a:r>
              <a:rPr lang="en-US" sz="3200" dirty="0">
                <a:solidFill>
                  <a:srgbClr val="0070C0"/>
                </a:solidFill>
                <a:latin typeface="UTM Avo" panose="02040603050506020204" pitchFamily="18" charset="0"/>
                <a:ea typeface="Times New Roman" panose="02020603050405020304" pitchFamily="18" charset="0"/>
              </a:rPr>
              <a:t> </a:t>
            </a:r>
            <a:r>
              <a:rPr lang="en-US" sz="3200" dirty="0" err="1">
                <a:solidFill>
                  <a:srgbClr val="0070C0"/>
                </a:solidFill>
                <a:latin typeface="UTM Avo" panose="02040603050506020204" pitchFamily="18" charset="0"/>
                <a:ea typeface="Times New Roman" panose="02020603050405020304" pitchFamily="18" charset="0"/>
              </a:rPr>
              <a:t>thái</a:t>
            </a:r>
            <a:r>
              <a:rPr lang="en-US" sz="3200" dirty="0">
                <a:solidFill>
                  <a:srgbClr val="0070C0"/>
                </a:solidFill>
                <a:latin typeface="UTM Avo" panose="02040603050506020204" pitchFamily="18" charset="0"/>
                <a:ea typeface="Times New Roman" panose="02020603050405020304" pitchFamily="18" charset="0"/>
              </a:rPr>
              <a:t> </a:t>
            </a:r>
            <a:r>
              <a:rPr lang="en-US" sz="3200" dirty="0" err="1">
                <a:solidFill>
                  <a:srgbClr val="0070C0"/>
                </a:solidFill>
                <a:latin typeface="UTM Avo" panose="02040603050506020204" pitchFamily="18" charset="0"/>
                <a:ea typeface="Times New Roman" panose="02020603050405020304" pitchFamily="18" charset="0"/>
              </a:rPr>
              <a:t>hậu</a:t>
            </a:r>
            <a:r>
              <a:rPr lang="en-US" sz="3200" dirty="0">
                <a:solidFill>
                  <a:srgbClr val="0070C0"/>
                </a:solidFill>
                <a:latin typeface="UTM Avo" panose="02040603050506020204" pitchFamily="18" charset="0"/>
                <a:ea typeface="Times New Roman" panose="02020603050405020304" pitchFamily="18" charset="0"/>
              </a:rPr>
              <a:t> </a:t>
            </a:r>
            <a:r>
              <a:rPr lang="en-US" sz="3200" dirty="0" err="1">
                <a:solidFill>
                  <a:srgbClr val="0070C0"/>
                </a:solidFill>
                <a:latin typeface="UTM Avo" panose="02040603050506020204" pitchFamily="18" charset="0"/>
                <a:ea typeface="Times New Roman" panose="02020603050405020304" pitchFamily="18" charset="0"/>
              </a:rPr>
              <a:t>và</a:t>
            </a:r>
            <a:r>
              <a:rPr lang="en-US" sz="3200" dirty="0">
                <a:solidFill>
                  <a:srgbClr val="0070C0"/>
                </a:solidFill>
                <a:latin typeface="UTM Avo" panose="02040603050506020204" pitchFamily="18" charset="0"/>
                <a:ea typeface="Times New Roman" panose="02020603050405020304" pitchFamily="18" charset="0"/>
              </a:rPr>
              <a:t> </a:t>
            </a:r>
            <a:r>
              <a:rPr lang="en-US" sz="3200" dirty="0" err="1">
                <a:solidFill>
                  <a:srgbClr val="0070C0"/>
                </a:solidFill>
                <a:latin typeface="UTM Avo" panose="02040603050506020204" pitchFamily="18" charset="0"/>
                <a:ea typeface="Times New Roman" panose="02020603050405020304" pitchFamily="18" charset="0"/>
              </a:rPr>
              <a:t>vua</a:t>
            </a:r>
            <a:r>
              <a:rPr lang="en-US" sz="3200" dirty="0">
                <a:solidFill>
                  <a:srgbClr val="0070C0"/>
                </a:solidFill>
                <a:latin typeface="UTM Avo" panose="02040603050506020204" pitchFamily="18" charset="0"/>
                <a:ea typeface="Times New Roman" panose="02020603050405020304" pitchFamily="18" charset="0"/>
              </a:rPr>
              <a:t> </a:t>
            </a:r>
            <a:r>
              <a:rPr lang="en-US" sz="3200" dirty="0" err="1">
                <a:solidFill>
                  <a:srgbClr val="0070C0"/>
                </a:solidFill>
                <a:latin typeface="UTM Avo" panose="02040603050506020204" pitchFamily="18" charset="0"/>
                <a:ea typeface="Times New Roman" panose="02020603050405020304" pitchFamily="18" charset="0"/>
              </a:rPr>
              <a:t>hỏi</a:t>
            </a:r>
            <a:r>
              <a:rPr lang="en-US" sz="3200" dirty="0">
                <a:solidFill>
                  <a:srgbClr val="0070C0"/>
                </a:solidFill>
                <a:latin typeface="UTM Avo" panose="02040603050506020204" pitchFamily="18" charset="0"/>
                <a:ea typeface="Times New Roman" panose="02020603050405020304" pitchFamily="18" charset="0"/>
              </a:rPr>
              <a:t> “</a:t>
            </a:r>
            <a:r>
              <a:rPr lang="vi-VN" sz="3200" dirty="0">
                <a:solidFill>
                  <a:srgbClr val="0070C0"/>
                </a:solidFill>
                <a:latin typeface="UTM Avo" panose="02040603050506020204" pitchFamily="18" charset="0"/>
                <a:ea typeface="Arial" panose="020B0604020202020204" pitchFamily="34" charset="0"/>
              </a:rPr>
              <a:t>Nếu chẳng may ông mất thì ai sẽ là người thay ông?</a:t>
            </a:r>
            <a:r>
              <a:rPr lang="en-US" sz="3200" dirty="0">
                <a:solidFill>
                  <a:srgbClr val="0070C0"/>
                </a:solidFill>
                <a:latin typeface="UTM Avo" panose="02040603050506020204" pitchFamily="18" charset="0"/>
                <a:ea typeface="Arial" panose="020B0604020202020204" pitchFamily="34" charset="0"/>
              </a:rPr>
              <a:t>”</a:t>
            </a:r>
            <a:endParaRPr lang="vi-VN" sz="3200" dirty="0">
              <a:solidFill>
                <a:srgbClr val="0070C0"/>
              </a:solidFill>
              <a:latin typeface="Times New Roman" panose="02020603050405020304" pitchFamily="18" charset="0"/>
              <a:ea typeface="Arial" panose="020B0604020202020204" pitchFamily="34" charset="0"/>
            </a:endParaRPr>
          </a:p>
          <a:p>
            <a:pPr algn="just">
              <a:lnSpc>
                <a:spcPct val="107000"/>
              </a:lnSpc>
              <a:spcAft>
                <a:spcPts val="800"/>
              </a:spcAft>
            </a:pPr>
            <a:r>
              <a:rPr lang="en-US" sz="3200" dirty="0">
                <a:solidFill>
                  <a:srgbClr val="0070C0"/>
                </a:solidFill>
                <a:latin typeface="UTM Avo" panose="02040603050506020204" pitchFamily="18" charset="0"/>
                <a:ea typeface="Arial" panose="020B0604020202020204" pitchFamily="34" charset="0"/>
              </a:rPr>
              <a:t>	</a:t>
            </a:r>
            <a:r>
              <a:rPr lang="vi-VN" sz="3200" dirty="0">
                <a:solidFill>
                  <a:srgbClr val="0070C0"/>
                </a:solidFill>
                <a:latin typeface="UTM Avo" panose="02040603050506020204" pitchFamily="18" charset="0"/>
                <a:ea typeface="Arial" panose="020B0604020202020204" pitchFamily="34" charset="0"/>
              </a:rPr>
              <a:t>Tô Hiến Thành đáp:</a:t>
            </a:r>
            <a:r>
              <a:rPr lang="en-US" sz="3200" dirty="0">
                <a:solidFill>
                  <a:srgbClr val="0070C0"/>
                </a:solidFill>
                <a:latin typeface="UTM Avo" panose="02040603050506020204" pitchFamily="18" charset="0"/>
                <a:ea typeface="Arial" panose="020B0604020202020204" pitchFamily="34" charset="0"/>
              </a:rPr>
              <a:t> “</a:t>
            </a:r>
            <a:r>
              <a:rPr lang="vi-VN" sz="3200" dirty="0">
                <a:solidFill>
                  <a:srgbClr val="0070C0"/>
                </a:solidFill>
                <a:latin typeface="UTM Avo" panose="02040603050506020204" pitchFamily="18" charset="0"/>
                <a:ea typeface="Arial" panose="020B0604020202020204" pitchFamily="34" charset="0"/>
              </a:rPr>
              <a:t>- Có gián nghị đại phu Trần Trung Tá.</a:t>
            </a:r>
            <a:r>
              <a:rPr lang="en-US" sz="3200" dirty="0">
                <a:solidFill>
                  <a:srgbClr val="0070C0"/>
                </a:solidFill>
                <a:latin typeface="UTM Avo" panose="02040603050506020204" pitchFamily="18" charset="0"/>
                <a:ea typeface="Arial" panose="020B0604020202020204" pitchFamily="34" charset="0"/>
              </a:rPr>
              <a:t>”</a:t>
            </a:r>
            <a:endParaRPr lang="vi-VN" sz="3200" dirty="0">
              <a:solidFill>
                <a:srgbClr val="0070C0"/>
              </a:solidFill>
              <a:latin typeface="Times New Roman" panose="02020603050405020304" pitchFamily="18" charset="0"/>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CE8721-63ED-3C8A-5BB4-B31781E48012}"/>
              </a:ext>
            </a:extLst>
          </p:cNvPr>
          <p:cNvSpPr txBox="1"/>
          <p:nvPr/>
        </p:nvSpPr>
        <p:spPr>
          <a:xfrm>
            <a:off x="808382" y="1418753"/>
            <a:ext cx="10760766" cy="2970685"/>
          </a:xfrm>
          <a:prstGeom prst="rect">
            <a:avLst/>
          </a:prstGeom>
          <a:noFill/>
        </p:spPr>
        <p:txBody>
          <a:bodyPr wrap="square">
            <a:spAutoFit/>
          </a:bodyPr>
          <a:lstStyle/>
          <a:p>
            <a:pPr>
              <a:lnSpc>
                <a:spcPct val="150000"/>
              </a:lnSpc>
            </a:pPr>
            <a:r>
              <a:rPr lang="vi-VN" sz="3200" dirty="0">
                <a:solidFill>
                  <a:srgbClr val="FF0000"/>
                </a:solidFill>
                <a:effectLst/>
                <a:latin typeface="UTM Avo" panose="02040603050506020204" pitchFamily="18" charset="0"/>
                <a:ea typeface="Times New Roman" panose="02020603050405020304" pitchFamily="18" charset="0"/>
              </a:rPr>
              <a:t>3. </a:t>
            </a:r>
            <a:r>
              <a:rPr lang="en-US" sz="3200" dirty="0" err="1">
                <a:solidFill>
                  <a:srgbClr val="FF0000"/>
                </a:solidFill>
                <a:latin typeface="UTM Avo" panose="02040603050506020204" pitchFamily="18" charset="0"/>
                <a:ea typeface="Times New Roman" panose="02020603050405020304" pitchFamily="18" charset="0"/>
              </a:rPr>
              <a:t>Vì</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sao</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thái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hậu</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ngạc</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nhiên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khi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biết</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sự</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lựa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chọn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của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Tô</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Hiến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Thành</a:t>
            </a:r>
            <a:r>
              <a:rPr lang="vi-VN" sz="3200" dirty="0">
                <a:solidFill>
                  <a:srgbClr val="FF0000"/>
                </a:solidFill>
                <a:latin typeface="UTM Avo" panose="02040603050506020204" pitchFamily="18" charset="0"/>
                <a:ea typeface="Times New Roman" panose="02020603050405020304" pitchFamily="18" charset="0"/>
              </a:rPr>
              <a:t>?</a:t>
            </a:r>
            <a:endParaRPr lang="en-US" sz="3200" dirty="0">
              <a:solidFill>
                <a:srgbClr val="FF0000"/>
              </a:solidFill>
              <a:latin typeface="UTM Avo" panose="02040603050506020204" pitchFamily="18" charset="0"/>
              <a:ea typeface="Times New Roman" panose="02020603050405020304" pitchFamily="18" charset="0"/>
            </a:endParaRPr>
          </a:p>
          <a:p>
            <a:pPr algn="just">
              <a:lnSpc>
                <a:spcPct val="150000"/>
              </a:lnSpc>
            </a:pPr>
            <a:r>
              <a:rPr lang="en-US" sz="3200" dirty="0">
                <a:solidFill>
                  <a:srgbClr val="7030A0"/>
                </a:solidFill>
                <a:latin typeface="UTM Avo" panose="02040603050506020204" pitchFamily="18" charset="0"/>
                <a:ea typeface="Times New Roman" panose="02020603050405020304" pitchFamily="18" charset="0"/>
              </a:rPr>
              <a:t>- </a:t>
            </a:r>
            <a:r>
              <a:rPr lang="vi-VN" sz="3200" dirty="0">
                <a:solidFill>
                  <a:srgbClr val="7030A0"/>
                </a:solidFill>
                <a:latin typeface="UTM Avo" panose="02040603050506020204" pitchFamily="18" charset="0"/>
                <a:ea typeface="Times New Roman" panose="02020603050405020304" pitchFamily="18" charset="0"/>
              </a:rPr>
              <a:t>Vì bà thấy Vũ Tán Đường ngày đêm hầu hạ bên giường bệnh, tận tình chăm sóc mà lại không được ông tiến cử</a:t>
            </a:r>
            <a:r>
              <a:rPr lang="en-US" sz="3200" dirty="0">
                <a:solidFill>
                  <a:srgbClr val="7030A0"/>
                </a:solidFill>
                <a:latin typeface="UTM Avo" panose="02040603050506020204" pitchFamily="18" charset="0"/>
                <a:ea typeface="Times New Roman" panose="02020603050405020304" pitchFamily="18" charset="0"/>
              </a:rPr>
              <a:t>.</a:t>
            </a:r>
            <a:endParaRPr lang="en-US" sz="3200" dirty="0">
              <a:solidFill>
                <a:srgbClr val="7030A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11443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463826" y="1636436"/>
            <a:ext cx="11463130" cy="2970685"/>
          </a:xfrm>
          <a:prstGeom prst="rect">
            <a:avLst/>
          </a:prstGeom>
          <a:noFill/>
        </p:spPr>
        <p:txBody>
          <a:bodyPr wrap="square">
            <a:spAutoFit/>
          </a:bodyPr>
          <a:lstStyle/>
          <a:p>
            <a:pPr>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4: </a:t>
            </a:r>
            <a:r>
              <a:rPr lang="en-US" sz="3200" dirty="0" err="1">
                <a:solidFill>
                  <a:srgbClr val="FF0000"/>
                </a:solidFill>
                <a:latin typeface="UTM Avo" panose="02040603050506020204" pitchFamily="18" charset="0"/>
                <a:ea typeface="Times New Roman" panose="02020603050405020304" pitchFamily="18" charset="0"/>
              </a:rPr>
              <a:t>Tô</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Hiến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Thành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giải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thích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như</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thế</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nào</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về</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sự</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lựa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chọn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của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mình</a:t>
            </a:r>
            <a:r>
              <a:rPr lang="vi-VN" sz="3200" dirty="0">
                <a:solidFill>
                  <a:srgbClr val="FF0000"/>
                </a:solidFill>
                <a:latin typeface="UTM Avo" panose="02040603050506020204" pitchFamily="18" charset="0"/>
                <a:ea typeface="Times New Roman" panose="02020603050405020304" pitchFamily="18" charset="0"/>
              </a:rPr>
              <a:t>?</a:t>
            </a:r>
            <a:endParaRPr lang="en-US" sz="3200" dirty="0">
              <a:solidFill>
                <a:srgbClr val="FF0000"/>
              </a:solidFill>
              <a:latin typeface="UTM Avo" panose="02040603050506020204" pitchFamily="18" charset="0"/>
              <a:ea typeface="Times New Roman" panose="02020603050405020304" pitchFamily="18" charset="0"/>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cs typeface="Times New Roman" panose="02020603050405020304" pitchFamily="18" charset="0"/>
              </a:rPr>
              <a:t>Ông cử người tài ba đi giúp nước chứ không cử người ngày đên chăm sóc hầu hạ mình.</a:t>
            </a:r>
            <a:endParaRPr lang="en-GB" altLang="en-US" sz="1600" dirty="0">
              <a:solidFill>
                <a:schemeClr val="tx1"/>
              </a:solidFill>
              <a:latin typeface="UTM Avo" panose="02040603050506020204" pitchFamily="18" charset="0"/>
              <a:cs typeface="Times New Roman" panose="02020603050405020304" pitchFamily="18" charset="0"/>
              <a:sym typeface="+mn-ea"/>
            </a:endParaRPr>
          </a:p>
        </p:txBody>
      </p:sp>
    </p:spTree>
    <p:extLst>
      <p:ext uri="{BB962C8B-B14F-4D97-AF65-F5344CB8AC3E}">
        <p14:creationId xmlns:p14="http://schemas.microsoft.com/office/powerpoint/2010/main" val="33644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B151C8-03AB-3556-AFB1-AE3D1DA5A136}"/>
              </a:ext>
            </a:extLst>
          </p:cNvPr>
          <p:cNvSpPr txBox="1"/>
          <p:nvPr/>
        </p:nvSpPr>
        <p:spPr>
          <a:xfrm>
            <a:off x="496956" y="1608569"/>
            <a:ext cx="11323983" cy="2970685"/>
          </a:xfrm>
          <a:prstGeom prst="rect">
            <a:avLst/>
          </a:prstGeom>
          <a:noFill/>
        </p:spPr>
        <p:txBody>
          <a:bodyPr wrap="square">
            <a:spAutoFit/>
          </a:bodyPr>
          <a:lstStyle/>
          <a:p>
            <a:pPr algn="just">
              <a:lnSpc>
                <a:spcPct val="150000"/>
              </a:lnSpc>
            </a:pPr>
            <a:r>
              <a:rPr lang="en-US" sz="3200" dirty="0" err="1">
                <a:solidFill>
                  <a:srgbClr val="FF0000"/>
                </a:solidFill>
                <a:effectLst/>
                <a:latin typeface="UTM Avo" panose="02040603050506020204" pitchFamily="18" charset="0"/>
                <a:ea typeface="Times New Roman" panose="02020603050405020304" pitchFamily="18" charset="0"/>
              </a:rPr>
              <a:t>Câu</a:t>
            </a:r>
            <a:r>
              <a:rPr lang="en-US" sz="3200" dirty="0">
                <a:solidFill>
                  <a:srgbClr val="FF0000"/>
                </a:solidFill>
                <a:effectLst/>
                <a:latin typeface="UTM Avo" panose="02040603050506020204" pitchFamily="18" charset="0"/>
                <a:ea typeface="Times New Roman" panose="02020603050405020304" pitchFamily="18" charset="0"/>
              </a:rPr>
              <a:t> </a:t>
            </a:r>
            <a:r>
              <a:rPr lang="vi-VN" sz="3200" dirty="0">
                <a:solidFill>
                  <a:srgbClr val="FF0000"/>
                </a:solidFill>
                <a:effectLst/>
                <a:latin typeface="UTM Avo" panose="02040603050506020204" pitchFamily="18" charset="0"/>
                <a:ea typeface="Times New Roman" panose="02020603050405020304" pitchFamily="18" charset="0"/>
              </a:rPr>
              <a:t>5. </a:t>
            </a:r>
            <a:r>
              <a:rPr lang="en-US" sz="3200" dirty="0">
                <a:solidFill>
                  <a:srgbClr val="FF0000"/>
                </a:solidFill>
                <a:latin typeface="UTM Avo" panose="02040603050506020204" pitchFamily="18" charset="0"/>
                <a:ea typeface="Times New Roman" panose="02020603050405020304" pitchFamily="18" charset="0"/>
              </a:rPr>
              <a:t>Qua </a:t>
            </a:r>
            <a:r>
              <a:rPr lang="en-US" sz="3200" dirty="0" err="1">
                <a:solidFill>
                  <a:srgbClr val="FF0000"/>
                </a:solidFill>
                <a:latin typeface="UTM Avo" panose="02040603050506020204" pitchFamily="18" charset="0"/>
                <a:ea typeface="Times New Roman" panose="02020603050405020304" pitchFamily="18" charset="0"/>
              </a:rPr>
              <a:t>lời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giải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thích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của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Tô</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Hiến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Thành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em</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có</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suy</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nghĩ</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gì</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về</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tính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cách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của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ông</a:t>
            </a:r>
            <a:r>
              <a:rPr lang="vi-VN" sz="3200" dirty="0">
                <a:solidFill>
                  <a:srgbClr val="FF0000"/>
                </a:solidFill>
                <a:latin typeface="UTM Avo" panose="02040603050506020204" pitchFamily="18" charset="0"/>
                <a:ea typeface="Times New Roman" panose="02020603050405020304" pitchFamily="18" charset="0"/>
              </a:rPr>
              <a:t>? </a:t>
            </a:r>
            <a:endParaRPr lang="en-US" sz="3200" dirty="0">
              <a:solidFill>
                <a:srgbClr val="FF0000"/>
              </a:solidFill>
              <a:latin typeface="UTM Avo" panose="02040603050506020204" pitchFamily="18" charset="0"/>
              <a:ea typeface="Times New Roman" panose="02020603050405020304" pitchFamily="18" charset="0"/>
            </a:endParaRPr>
          </a:p>
          <a:p>
            <a:pPr algn="just">
              <a:lnSpc>
                <a:spcPct val="150000"/>
              </a:lnSpc>
            </a:pP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Ông</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là</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người</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rất</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chính</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trực</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thẳng</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thắn</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và</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không</a:t>
            </a:r>
            <a:r>
              <a:rPr lang="en-US" sz="3200" dirty="0">
                <a:solidFill>
                  <a:srgbClr val="7030A0"/>
                </a:solidFill>
                <a:latin typeface="UTM Avo" panose="02040603050506020204" pitchFamily="18" charset="0"/>
                <a:ea typeface="Times New Roman" panose="02020603050405020304" pitchFamily="18" charset="0"/>
              </a:rPr>
              <a:t> bao </a:t>
            </a:r>
            <a:r>
              <a:rPr lang="en-US" sz="3200" dirty="0" err="1">
                <a:solidFill>
                  <a:srgbClr val="7030A0"/>
                </a:solidFill>
                <a:latin typeface="UTM Avo" panose="02040603050506020204" pitchFamily="18" charset="0"/>
                <a:ea typeface="Times New Roman" panose="02020603050405020304" pitchFamily="18" charset="0"/>
              </a:rPr>
              <a:t>giờ</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đặt</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lợi</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ích</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của</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cá</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nhân</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lên</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trên</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lợi</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ích</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của</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đất</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nước</a:t>
            </a:r>
            <a:r>
              <a:rPr lang="en-US" sz="3200" dirty="0">
                <a:solidFill>
                  <a:srgbClr val="7030A0"/>
                </a:solidFill>
                <a:latin typeface="UTM Avo" panose="02040603050506020204" pitchFamily="18" charset="0"/>
                <a:ea typeface="Times New Roman" panose="02020603050405020304" pitchFamily="18" charset="0"/>
              </a:rPr>
              <a:t>. </a:t>
            </a:r>
            <a:endParaRPr lang="en-US" sz="3200" dirty="0">
              <a:solidFill>
                <a:srgbClr val="7030A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416000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739" y="21180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392561" y="2433194"/>
              <a:ext cx="5299640"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dirty="0" err="1">
                  <a:solidFill>
                    <a:srgbClr val="0070C0"/>
                  </a:solidFill>
                  <a:latin typeface="UTM Avo" panose="02040603050506020204" pitchFamily="18" charset="0"/>
                  <a:cs typeface="Calibri" panose="020F0502020204030204" pitchFamily="34" charset="0"/>
                  <a:sym typeface="Arial"/>
                </a:rPr>
                <a:t>chính</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của</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err="1">
                  <a:solidFill>
                    <a:srgbClr val="0070C0"/>
                  </a:solidFill>
                  <a:latin typeface="UTM Avo" panose="02040603050506020204" pitchFamily="18" charset="0"/>
                  <a:cs typeface="Calibri" panose="020F0502020204030204" pitchFamily="34" charset="0"/>
                  <a:sym typeface="Arial"/>
                </a:rPr>
                <a:t>bài</a:t>
              </a:r>
              <a:r>
                <a:rPr lang="en-US" sz="4000" kern="0">
                  <a:solidFill>
                    <a:srgbClr val="0070C0"/>
                  </a:solidFill>
                  <a:latin typeface="UTM Avo" panose="02040603050506020204" pitchFamily="18" charset="0"/>
                  <a:cs typeface="Calibri" panose="020F0502020204030204" pitchFamily="34" charset="0"/>
                  <a:sym typeface="Arial"/>
                </a:rPr>
                <a:t> đọc là gì?</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537249" y="2251361"/>
            <a:ext cx="10429463" cy="1962831"/>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10429463"/>
                      <a:gd name="connsiteY0" fmla="*/ 327145 h 1962831"/>
                      <a:gd name="connsiteX1" fmla="*/ 391426 w 10429463"/>
                      <a:gd name="connsiteY1" fmla="*/ 0 h 1962831"/>
                      <a:gd name="connsiteX2" fmla="*/ 6083854 w 10429463"/>
                      <a:gd name="connsiteY2" fmla="*/ 0 h 1962831"/>
                      <a:gd name="connsiteX3" fmla="*/ 6083854 w 10429463"/>
                      <a:gd name="connsiteY3" fmla="*/ 0 h 1962831"/>
                      <a:gd name="connsiteX4" fmla="*/ 8691219 w 10429463"/>
                      <a:gd name="connsiteY4" fmla="*/ 0 h 1962831"/>
                      <a:gd name="connsiteX5" fmla="*/ 10038036 w 10429463"/>
                      <a:gd name="connsiteY5" fmla="*/ 0 h 1962831"/>
                      <a:gd name="connsiteX6" fmla="*/ 10429463 w 10429463"/>
                      <a:gd name="connsiteY6" fmla="*/ 327145 h 1962831"/>
                      <a:gd name="connsiteX7" fmla="*/ 10429463 w 10429463"/>
                      <a:gd name="connsiteY7" fmla="*/ 1144985 h 1962831"/>
                      <a:gd name="connsiteX8" fmla="*/ 10429463 w 10429463"/>
                      <a:gd name="connsiteY8" fmla="*/ 1144985 h 1962831"/>
                      <a:gd name="connsiteX9" fmla="*/ 10429463 w 10429463"/>
                      <a:gd name="connsiteY9" fmla="*/ 1635693 h 1962831"/>
                      <a:gd name="connsiteX10" fmla="*/ 10429463 w 10429463"/>
                      <a:gd name="connsiteY10" fmla="*/ 1635685 h 1962831"/>
                      <a:gd name="connsiteX11" fmla="*/ 10038036 w 10429463"/>
                      <a:gd name="connsiteY11" fmla="*/ 1962831 h 1962831"/>
                      <a:gd name="connsiteX12" fmla="*/ 8691219 w 10429463"/>
                      <a:gd name="connsiteY12" fmla="*/ 1962831 h 1962831"/>
                      <a:gd name="connsiteX13" fmla="*/ 6828168 w 10429463"/>
                      <a:gd name="connsiteY13" fmla="*/ 2590543 h 1962831"/>
                      <a:gd name="connsiteX14" fmla="*/ 6083854 w 10429463"/>
                      <a:gd name="connsiteY14" fmla="*/ 1962831 h 1962831"/>
                      <a:gd name="connsiteX15" fmla="*/ 391426 w 10429463"/>
                      <a:gd name="connsiteY15" fmla="*/ 1962831 h 1962831"/>
                      <a:gd name="connsiteX16" fmla="*/ 0 w 10429463"/>
                      <a:gd name="connsiteY16" fmla="*/ 1635685 h 1962831"/>
                      <a:gd name="connsiteX17" fmla="*/ 0 w 10429463"/>
                      <a:gd name="connsiteY17" fmla="*/ 1635693 h 1962831"/>
                      <a:gd name="connsiteX18" fmla="*/ 0 w 10429463"/>
                      <a:gd name="connsiteY18" fmla="*/ 1144985 h 1962831"/>
                      <a:gd name="connsiteX19" fmla="*/ 0 w 10429463"/>
                      <a:gd name="connsiteY19" fmla="*/ 1144985 h 1962831"/>
                      <a:gd name="connsiteX20" fmla="*/ 0 w 10429463"/>
                      <a:gd name="connsiteY20" fmla="*/ 327145 h 1962831"/>
                      <a:gd name="connsiteX0" fmla="*/ 0 w 10429463"/>
                      <a:gd name="connsiteY0" fmla="*/ 327145 h 1962831"/>
                      <a:gd name="connsiteX1" fmla="*/ 391426 w 10429463"/>
                      <a:gd name="connsiteY1" fmla="*/ 0 h 1962831"/>
                      <a:gd name="connsiteX2" fmla="*/ 6083854 w 10429463"/>
                      <a:gd name="connsiteY2" fmla="*/ 0 h 1962831"/>
                      <a:gd name="connsiteX3" fmla="*/ 6083854 w 10429463"/>
                      <a:gd name="connsiteY3" fmla="*/ 0 h 1962831"/>
                      <a:gd name="connsiteX4" fmla="*/ 8691219 w 10429463"/>
                      <a:gd name="connsiteY4" fmla="*/ 0 h 1962831"/>
                      <a:gd name="connsiteX5" fmla="*/ 10038036 w 10429463"/>
                      <a:gd name="connsiteY5" fmla="*/ 0 h 1962831"/>
                      <a:gd name="connsiteX6" fmla="*/ 10429463 w 10429463"/>
                      <a:gd name="connsiteY6" fmla="*/ 327145 h 1962831"/>
                      <a:gd name="connsiteX7" fmla="*/ 10429463 w 10429463"/>
                      <a:gd name="connsiteY7" fmla="*/ 1144985 h 1962831"/>
                      <a:gd name="connsiteX8" fmla="*/ 10429463 w 10429463"/>
                      <a:gd name="connsiteY8" fmla="*/ 1144985 h 1962831"/>
                      <a:gd name="connsiteX9" fmla="*/ 10429463 w 10429463"/>
                      <a:gd name="connsiteY9" fmla="*/ 1635693 h 1962831"/>
                      <a:gd name="connsiteX10" fmla="*/ 10429463 w 10429463"/>
                      <a:gd name="connsiteY10" fmla="*/ 1635685 h 1962831"/>
                      <a:gd name="connsiteX11" fmla="*/ 10038036 w 10429463"/>
                      <a:gd name="connsiteY11" fmla="*/ 1962831 h 1962831"/>
                      <a:gd name="connsiteX12" fmla="*/ 8691219 w 10429463"/>
                      <a:gd name="connsiteY12" fmla="*/ 1962831 h 1962831"/>
                      <a:gd name="connsiteX13" fmla="*/ 6828168 w 10429463"/>
                      <a:gd name="connsiteY13" fmla="*/ 2590543 h 1962831"/>
                      <a:gd name="connsiteX14" fmla="*/ 6083854 w 10429463"/>
                      <a:gd name="connsiteY14" fmla="*/ 1962831 h 1962831"/>
                      <a:gd name="connsiteX15" fmla="*/ 391426 w 10429463"/>
                      <a:gd name="connsiteY15" fmla="*/ 1962831 h 1962831"/>
                      <a:gd name="connsiteX16" fmla="*/ 0 w 10429463"/>
                      <a:gd name="connsiteY16" fmla="*/ 1635685 h 1962831"/>
                      <a:gd name="connsiteX17" fmla="*/ 0 w 10429463"/>
                      <a:gd name="connsiteY17" fmla="*/ 1635693 h 1962831"/>
                      <a:gd name="connsiteX18" fmla="*/ 0 w 10429463"/>
                      <a:gd name="connsiteY18" fmla="*/ 1144985 h 1962831"/>
                      <a:gd name="connsiteX19" fmla="*/ 0 w 10429463"/>
                      <a:gd name="connsiteY19" fmla="*/ 1144985 h 1962831"/>
                      <a:gd name="connsiteX20" fmla="*/ 0 w 10429463"/>
                      <a:gd name="connsiteY20" fmla="*/ 327145 h 196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29463" h="1962831" fill="none" extrusionOk="0">
                        <a:moveTo>
                          <a:pt x="0" y="327145"/>
                        </a:moveTo>
                        <a:cubicBezTo>
                          <a:pt x="37259" y="164742"/>
                          <a:pt x="120017" y="20045"/>
                          <a:pt x="391426" y="0"/>
                        </a:cubicBezTo>
                        <a:cubicBezTo>
                          <a:pt x="2853302" y="307264"/>
                          <a:pt x="4061837" y="147979"/>
                          <a:pt x="6083854" y="0"/>
                        </a:cubicBezTo>
                        <a:lnTo>
                          <a:pt x="6083854" y="0"/>
                        </a:lnTo>
                        <a:cubicBezTo>
                          <a:pt x="6848877" y="-222524"/>
                          <a:pt x="7607959" y="31752"/>
                          <a:pt x="8691219" y="0"/>
                        </a:cubicBezTo>
                        <a:cubicBezTo>
                          <a:pt x="8907220" y="-39438"/>
                          <a:pt x="9506164" y="100145"/>
                          <a:pt x="10038036" y="0"/>
                        </a:cubicBezTo>
                        <a:cubicBezTo>
                          <a:pt x="10271219" y="24078"/>
                          <a:pt x="10404737" y="149836"/>
                          <a:pt x="10429463" y="327145"/>
                        </a:cubicBezTo>
                        <a:cubicBezTo>
                          <a:pt x="10410033" y="412576"/>
                          <a:pt x="10413598" y="1002036"/>
                          <a:pt x="10429463" y="1144985"/>
                        </a:cubicBezTo>
                        <a:lnTo>
                          <a:pt x="10429463" y="1144985"/>
                        </a:lnTo>
                        <a:cubicBezTo>
                          <a:pt x="10444186" y="1227749"/>
                          <a:pt x="10404100" y="1566802"/>
                          <a:pt x="10429463" y="1635693"/>
                        </a:cubicBezTo>
                        <a:lnTo>
                          <a:pt x="10429463" y="1635685"/>
                        </a:lnTo>
                        <a:cubicBezTo>
                          <a:pt x="10391341" y="1773334"/>
                          <a:pt x="10245021" y="1989583"/>
                          <a:pt x="10038036" y="1962831"/>
                        </a:cubicBezTo>
                        <a:cubicBezTo>
                          <a:pt x="9664064" y="2061871"/>
                          <a:pt x="9340831" y="1966046"/>
                          <a:pt x="8691219" y="1962831"/>
                        </a:cubicBezTo>
                        <a:cubicBezTo>
                          <a:pt x="8255251" y="2056791"/>
                          <a:pt x="7345167" y="2635999"/>
                          <a:pt x="6828168" y="2590543"/>
                        </a:cubicBezTo>
                        <a:cubicBezTo>
                          <a:pt x="6720166" y="2408570"/>
                          <a:pt x="6379865" y="2230554"/>
                          <a:pt x="6083854" y="1962831"/>
                        </a:cubicBezTo>
                        <a:cubicBezTo>
                          <a:pt x="4826537" y="1963541"/>
                          <a:pt x="1881908" y="1949512"/>
                          <a:pt x="391426" y="1962831"/>
                        </a:cubicBezTo>
                        <a:cubicBezTo>
                          <a:pt x="173962" y="1980155"/>
                          <a:pt x="-31611" y="1846187"/>
                          <a:pt x="0" y="1635685"/>
                        </a:cubicBezTo>
                        <a:lnTo>
                          <a:pt x="0" y="1635693"/>
                        </a:lnTo>
                        <a:cubicBezTo>
                          <a:pt x="-65956" y="1390665"/>
                          <a:pt x="-18329" y="1272384"/>
                          <a:pt x="0" y="1144985"/>
                        </a:cubicBezTo>
                        <a:lnTo>
                          <a:pt x="0" y="1144985"/>
                        </a:lnTo>
                        <a:cubicBezTo>
                          <a:pt x="-60925" y="814915"/>
                          <a:pt x="43044" y="558238"/>
                          <a:pt x="0" y="327145"/>
                        </a:cubicBezTo>
                        <a:close/>
                      </a:path>
                      <a:path w="10429463" h="1962831" stroke="0" extrusionOk="0">
                        <a:moveTo>
                          <a:pt x="0" y="327145"/>
                        </a:moveTo>
                        <a:cubicBezTo>
                          <a:pt x="-3625" y="136653"/>
                          <a:pt x="218071" y="2259"/>
                          <a:pt x="391426" y="0"/>
                        </a:cubicBezTo>
                        <a:cubicBezTo>
                          <a:pt x="2666617" y="124956"/>
                          <a:pt x="3526270" y="-10777"/>
                          <a:pt x="6083854" y="0"/>
                        </a:cubicBezTo>
                        <a:lnTo>
                          <a:pt x="6083854" y="0"/>
                        </a:lnTo>
                        <a:cubicBezTo>
                          <a:pt x="6666892" y="-95811"/>
                          <a:pt x="8193779" y="14134"/>
                          <a:pt x="8691219" y="0"/>
                        </a:cubicBezTo>
                        <a:cubicBezTo>
                          <a:pt x="9083732" y="-52150"/>
                          <a:pt x="9473750" y="44177"/>
                          <a:pt x="10038036" y="0"/>
                        </a:cubicBezTo>
                        <a:cubicBezTo>
                          <a:pt x="10246226" y="-18319"/>
                          <a:pt x="10406124" y="138866"/>
                          <a:pt x="10429463" y="327145"/>
                        </a:cubicBezTo>
                        <a:cubicBezTo>
                          <a:pt x="10403390" y="419103"/>
                          <a:pt x="10423007" y="991215"/>
                          <a:pt x="10429463" y="1144985"/>
                        </a:cubicBezTo>
                        <a:lnTo>
                          <a:pt x="10429463" y="1144985"/>
                        </a:lnTo>
                        <a:cubicBezTo>
                          <a:pt x="10451393" y="1279239"/>
                          <a:pt x="10402469" y="1447757"/>
                          <a:pt x="10429463" y="1635693"/>
                        </a:cubicBezTo>
                        <a:lnTo>
                          <a:pt x="10429463" y="1635685"/>
                        </a:lnTo>
                        <a:cubicBezTo>
                          <a:pt x="10411734" y="1826033"/>
                          <a:pt x="10238482" y="1981422"/>
                          <a:pt x="10038036" y="1962831"/>
                        </a:cubicBezTo>
                        <a:cubicBezTo>
                          <a:pt x="9426148" y="2037242"/>
                          <a:pt x="8989505" y="1919378"/>
                          <a:pt x="8691219" y="1962831"/>
                        </a:cubicBezTo>
                        <a:cubicBezTo>
                          <a:pt x="7963071" y="2281670"/>
                          <a:pt x="7727288" y="2400302"/>
                          <a:pt x="6828168" y="2590543"/>
                        </a:cubicBezTo>
                        <a:cubicBezTo>
                          <a:pt x="6509753" y="2372527"/>
                          <a:pt x="6372060" y="2176617"/>
                          <a:pt x="6083854" y="1962831"/>
                        </a:cubicBezTo>
                        <a:cubicBezTo>
                          <a:pt x="4604691" y="2156336"/>
                          <a:pt x="1885998" y="2142767"/>
                          <a:pt x="391426" y="1962831"/>
                        </a:cubicBezTo>
                        <a:cubicBezTo>
                          <a:pt x="147031" y="1972217"/>
                          <a:pt x="46430" y="1775917"/>
                          <a:pt x="0" y="1635685"/>
                        </a:cubicBezTo>
                        <a:lnTo>
                          <a:pt x="0" y="1635693"/>
                        </a:lnTo>
                        <a:cubicBezTo>
                          <a:pt x="18418" y="1465705"/>
                          <a:pt x="-12089" y="1253448"/>
                          <a:pt x="0" y="1144985"/>
                        </a:cubicBezTo>
                        <a:lnTo>
                          <a:pt x="0" y="1144985"/>
                        </a:lnTo>
                        <a:cubicBezTo>
                          <a:pt x="45490" y="890306"/>
                          <a:pt x="-18128" y="459690"/>
                          <a:pt x="0" y="327145"/>
                        </a:cubicBezTo>
                        <a:close/>
                      </a:path>
                      <a:path w="10429463" h="1962831" fill="none" stroke="0" extrusionOk="0">
                        <a:moveTo>
                          <a:pt x="0" y="327145"/>
                        </a:moveTo>
                        <a:cubicBezTo>
                          <a:pt x="10700" y="174237"/>
                          <a:pt x="148519" y="6929"/>
                          <a:pt x="391426" y="0"/>
                        </a:cubicBezTo>
                        <a:cubicBezTo>
                          <a:pt x="3071159" y="157164"/>
                          <a:pt x="3941269" y="281666"/>
                          <a:pt x="6083854" y="0"/>
                        </a:cubicBezTo>
                        <a:lnTo>
                          <a:pt x="6083854" y="0"/>
                        </a:lnTo>
                        <a:cubicBezTo>
                          <a:pt x="6960580" y="-109564"/>
                          <a:pt x="7544557" y="-91301"/>
                          <a:pt x="8691219" y="0"/>
                        </a:cubicBezTo>
                        <a:cubicBezTo>
                          <a:pt x="8929507" y="-69245"/>
                          <a:pt x="9555873" y="33929"/>
                          <a:pt x="10038036" y="0"/>
                        </a:cubicBezTo>
                        <a:cubicBezTo>
                          <a:pt x="10263218" y="9408"/>
                          <a:pt x="10448043" y="129456"/>
                          <a:pt x="10429463" y="327145"/>
                        </a:cubicBezTo>
                        <a:cubicBezTo>
                          <a:pt x="10406155" y="406785"/>
                          <a:pt x="10400988" y="1032820"/>
                          <a:pt x="10429463" y="1144985"/>
                        </a:cubicBezTo>
                        <a:lnTo>
                          <a:pt x="10429463" y="1144985"/>
                        </a:lnTo>
                        <a:cubicBezTo>
                          <a:pt x="10452276" y="1219900"/>
                          <a:pt x="10404597" y="1555485"/>
                          <a:pt x="10429463" y="1635693"/>
                        </a:cubicBezTo>
                        <a:lnTo>
                          <a:pt x="10429463" y="1635685"/>
                        </a:lnTo>
                        <a:cubicBezTo>
                          <a:pt x="10423797" y="1790488"/>
                          <a:pt x="10222508" y="1986493"/>
                          <a:pt x="10038036" y="1962831"/>
                        </a:cubicBezTo>
                        <a:cubicBezTo>
                          <a:pt x="9686605" y="1926776"/>
                          <a:pt x="9378328" y="1894770"/>
                          <a:pt x="8691219" y="1962831"/>
                        </a:cubicBezTo>
                        <a:cubicBezTo>
                          <a:pt x="8322540" y="2059433"/>
                          <a:pt x="7367472" y="2570421"/>
                          <a:pt x="6828168" y="2590543"/>
                        </a:cubicBezTo>
                        <a:cubicBezTo>
                          <a:pt x="6778631" y="2452635"/>
                          <a:pt x="6277486" y="2244199"/>
                          <a:pt x="6083854" y="1962831"/>
                        </a:cubicBezTo>
                        <a:cubicBezTo>
                          <a:pt x="4823617" y="1820044"/>
                          <a:pt x="2071786" y="2059549"/>
                          <a:pt x="391426" y="1962831"/>
                        </a:cubicBezTo>
                        <a:cubicBezTo>
                          <a:pt x="170910" y="1967412"/>
                          <a:pt x="102" y="1819079"/>
                          <a:pt x="0" y="1635685"/>
                        </a:cubicBezTo>
                        <a:lnTo>
                          <a:pt x="0" y="1635693"/>
                        </a:lnTo>
                        <a:cubicBezTo>
                          <a:pt x="-55120" y="1390940"/>
                          <a:pt x="-30565" y="1254289"/>
                          <a:pt x="0" y="1144985"/>
                        </a:cubicBezTo>
                        <a:lnTo>
                          <a:pt x="0" y="1144985"/>
                        </a:lnTo>
                        <a:cubicBezTo>
                          <a:pt x="-45593" y="832613"/>
                          <a:pt x="32986" y="551360"/>
                          <a:pt x="0" y="3271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704702" y="2712872"/>
            <a:ext cx="10094559" cy="1077218"/>
          </a:xfrm>
          <a:prstGeom prst="rect">
            <a:avLst/>
          </a:prstGeom>
          <a:solidFill>
            <a:schemeClr val="accent1">
              <a:lumMod val="20000"/>
              <a:lumOff val="80000"/>
            </a:schemeClr>
          </a:solidFill>
        </p:spPr>
        <p:txBody>
          <a:bodyPr wrap="square" rtlCol="0">
            <a:spAutoFit/>
          </a:bodyPr>
          <a:lstStyle/>
          <a:p>
            <a:pPr algn="just"/>
            <a:r>
              <a:rPr lang="en-US" sz="3200" dirty="0">
                <a:solidFill>
                  <a:srgbClr val="FF0000"/>
                </a:solidFill>
                <a:latin typeface="UTM Avo" panose="02040603050506020204" pitchFamily="18" charset="0"/>
                <a:cs typeface="Times New Roman" panose="02020603050405020304" pitchFamily="18" charset="0"/>
              </a:rPr>
              <a:t>Ca </a:t>
            </a:r>
            <a:r>
              <a:rPr lang="en-US" sz="3200" dirty="0" err="1">
                <a:solidFill>
                  <a:srgbClr val="FF0000"/>
                </a:solidFill>
                <a:latin typeface="UTM Avo" panose="02040603050506020204" pitchFamily="18" charset="0"/>
                <a:cs typeface="Times New Roman" panose="02020603050405020304" pitchFamily="18" charset="0"/>
              </a:rPr>
              <a:t>ngợi</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sự</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chính</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trực</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tấm</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lòng</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vì</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dân</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vì</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nước</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của</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vị</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quan</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Tô</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Hiến</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Thành</a:t>
            </a:r>
            <a:r>
              <a:rPr lang="en-US" sz="3200" dirty="0">
                <a:solidFill>
                  <a:srgbClr val="FF0000"/>
                </a:solidFill>
                <a:latin typeface="UTM Avo" panose="02040603050506020204" pitchFamily="18" charset="0"/>
                <a:cs typeface="Times New Roman" panose="02020603050405020304" pitchFamily="18" charset="0"/>
              </a:rPr>
              <a:t>.</a:t>
            </a:r>
            <a:endParaRPr lang="en-US" sz="32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562637-3FAB-656B-1957-7AFC432A58D0}"/>
              </a:ext>
            </a:extLst>
          </p:cNvPr>
          <p:cNvPicPr>
            <a:picLocks noChangeAspect="1"/>
          </p:cNvPicPr>
          <p:nvPr/>
        </p:nvPicPr>
        <p:blipFill>
          <a:blip r:embed="rId3"/>
          <a:stretch>
            <a:fillRect/>
          </a:stretch>
        </p:blipFill>
        <p:spPr>
          <a:xfrm>
            <a:off x="2322028" y="1248604"/>
            <a:ext cx="7150380" cy="3334236"/>
          </a:xfrm>
          <a:prstGeom prst="rect">
            <a:avLst/>
          </a:prstGeom>
        </p:spPr>
      </p:pic>
    </p:spTree>
    <p:extLst>
      <p:ext uri="{BB962C8B-B14F-4D97-AF65-F5344CB8AC3E}">
        <p14:creationId xmlns:p14="http://schemas.microsoft.com/office/powerpoint/2010/main" val="309880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C318F4-1A5A-930F-C17A-50B964BB4629}"/>
              </a:ext>
            </a:extLst>
          </p:cNvPr>
          <p:cNvGrpSpPr/>
          <p:nvPr/>
        </p:nvGrpSpPr>
        <p:grpSpPr>
          <a:xfrm>
            <a:off x="3952461" y="766455"/>
            <a:ext cx="7086600" cy="1494094"/>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BA9D6364-A88F-FBE3-F479-2DED73CA77FF}"/>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8D4E816D-0AF6-6CD5-AA94-AFD7E854EE8C}"/>
                </a:ext>
              </a:extLst>
            </p:cNvPr>
            <p:cNvSpPr txBox="1"/>
            <p:nvPr/>
          </p:nvSpPr>
          <p:spPr>
            <a:xfrm>
              <a:off x="-568033" y="1990000"/>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a16="http://schemas.microsoft.com/office/drawing/2014/main" id="{96ABC29F-395A-CA53-2B08-B1A49F2AACEA}"/>
              </a:ext>
            </a:extLst>
          </p:cNvPr>
          <p:cNvPicPr>
            <a:picLocks noChangeAspect="1"/>
          </p:cNvPicPr>
          <p:nvPr/>
        </p:nvPicPr>
        <p:blipFill>
          <a:blip r:embed="rId3"/>
          <a:stretch>
            <a:fillRect/>
          </a:stretch>
        </p:blipFill>
        <p:spPr>
          <a:xfrm>
            <a:off x="8454886" y="2220793"/>
            <a:ext cx="3220280" cy="4011946"/>
          </a:xfrm>
          <a:prstGeom prst="rect">
            <a:avLst/>
          </a:prstGeom>
        </p:spPr>
      </p:pic>
      <p:sp>
        <p:nvSpPr>
          <p:cNvPr id="7" name="TextBox 6">
            <a:extLst>
              <a:ext uri="{FF2B5EF4-FFF2-40B4-BE49-F238E27FC236}">
                <a16:creationId xmlns:a16="http://schemas.microsoft.com/office/drawing/2014/main" id="{1952AB2E-7914-F92A-778C-F4ED87BCCC59}"/>
              </a:ext>
            </a:extLst>
          </p:cNvPr>
          <p:cNvSpPr txBox="1"/>
          <p:nvPr/>
        </p:nvSpPr>
        <p:spPr>
          <a:xfrm>
            <a:off x="227134" y="2538043"/>
            <a:ext cx="8227752" cy="223202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Đọc</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bài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với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giọng</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kể</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thong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thả</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rõ</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ràng</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Lời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của</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Tô</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Hiến</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Thành</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điềm</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đạm</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dứt</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khoát</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thể</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diện</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thái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độ</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kiên</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định</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a:t>
            </a:r>
            <a:endPar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6"/>
          <a:stretch>
            <a:fillRect/>
          </a:stretch>
        </p:blipFill>
        <p:spPr>
          <a:xfrm>
            <a:off x="268027" y="2002160"/>
            <a:ext cx="7620660" cy="3938357"/>
          </a:xfrm>
          <a:prstGeom prst="rect">
            <a:avLst/>
          </a:prstGeom>
        </p:spPr>
      </p:pic>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114773" y="-160508"/>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512040" y="412299"/>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id="{B5AD3C74-A4D9-1139-2B7D-85023DFC2A3C}"/>
              </a:ext>
            </a:extLst>
          </p:cNvPr>
          <p:cNvSpPr txBox="1"/>
          <p:nvPr/>
        </p:nvSpPr>
        <p:spPr>
          <a:xfrm>
            <a:off x="1739063" y="1057952"/>
            <a:ext cx="9962606" cy="80567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Em học tập được điều gì qua bài đọc?</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093304" y="2637182"/>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9B0AAB61-B1AC-AF95-7913-3E0DB9EBC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75" y="332133"/>
            <a:ext cx="11021449" cy="581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BDBECFF-DD19-28BC-E5F5-9D3F5D9F185E}"/>
              </a:ext>
            </a:extLst>
          </p:cNvPr>
          <p:cNvSpPr/>
          <p:nvPr/>
        </p:nvSpPr>
        <p:spPr>
          <a:xfrm>
            <a:off x="278296" y="6171924"/>
            <a:ext cx="11913704" cy="707886"/>
          </a:xfrm>
          <a:prstGeom prst="rect">
            <a:avLst/>
          </a:prstGeom>
          <a:noFill/>
        </p:spPr>
        <p:txBody>
          <a:bodyPr wrap="square">
            <a:spAutoFit/>
          </a:bodyPr>
          <a:lstStyle/>
          <a:p>
            <a:pPr algn="ctr">
              <a:defRPr/>
            </a:pP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Quan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sát</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tranh</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minh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họa</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và</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cho</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biết</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tranh</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vẽ</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cảnh</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gì</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a:t>
            </a:r>
          </a:p>
        </p:txBody>
      </p:sp>
    </p:spTree>
    <p:extLst>
      <p:ext uri="{BB962C8B-B14F-4D97-AF65-F5344CB8AC3E}">
        <p14:creationId xmlns:p14="http://schemas.microsoft.com/office/powerpoint/2010/main" val="36732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15994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6" y="-15902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CA4FEAB2-E2DD-7976-D100-A8D6FB0F27A6}"/>
              </a:ext>
            </a:extLst>
          </p:cNvPr>
          <p:cNvSpPr>
            <a:spLocks noChangeArrowheads="1"/>
          </p:cNvSpPr>
          <p:nvPr/>
        </p:nvSpPr>
        <p:spPr bwMode="auto">
          <a:xfrm>
            <a:off x="2855842" y="523713"/>
            <a:ext cx="65399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MỘT NGƯỜI CHÍNH TRỰC</a:t>
            </a:r>
          </a:p>
        </p:txBody>
      </p:sp>
      <p:sp>
        <p:nvSpPr>
          <p:cNvPr id="5" name="Rectangle 4">
            <a:extLst>
              <a:ext uri="{FF2B5EF4-FFF2-40B4-BE49-F238E27FC236}">
                <a16:creationId xmlns:a16="http://schemas.microsoft.com/office/drawing/2014/main" id="{4CF7A340-ADE9-40EC-91FB-CB61CAB0CB1D}"/>
              </a:ext>
            </a:extLst>
          </p:cNvPr>
          <p:cNvSpPr/>
          <p:nvPr/>
        </p:nvSpPr>
        <p:spPr>
          <a:xfrm>
            <a:off x="500267" y="1081131"/>
            <a:ext cx="11251097" cy="4820166"/>
          </a:xfrm>
          <a:prstGeom prst="rect">
            <a:avLst/>
          </a:prstGeom>
        </p:spPr>
        <p:txBody>
          <a:bodyPr wrap="square">
            <a:spAutoFit/>
          </a:bodyPr>
          <a:lstStyle/>
          <a:p>
            <a:pPr algn="just">
              <a:lnSpc>
                <a:spcPct val="150000"/>
              </a:lnSpc>
            </a:pPr>
            <a:r>
              <a:rPr lang="en-US" sz="2600" dirty="0">
                <a:latin typeface="UTM Essendine Caps" panose="02040603050506020204" pitchFamily="18" charset="0"/>
                <a:ea typeface="Arial" panose="020B0604020202020204" pitchFamily="34" charset="0"/>
              </a:rPr>
              <a:t>	</a:t>
            </a:r>
            <a:r>
              <a:rPr lang="vi-VN" sz="2600" dirty="0">
                <a:latin typeface="UTM Essendine Caps" panose="02040603050506020204" pitchFamily="18" charset="0"/>
                <a:ea typeface="Arial" panose="020B0604020202020204" pitchFamily="34" charset="0"/>
              </a:rPr>
              <a:t>Tô Hiến Thành làm quan triều Lý, nổi tiếng là người chính trực. </a:t>
            </a:r>
            <a:endParaRPr lang="vi-VN" sz="2600" dirty="0">
              <a:latin typeface="Times New Roman" panose="02020603050405020304" pitchFamily="18" charset="0"/>
              <a:ea typeface="Arial" panose="020B0604020202020204" pitchFamily="34" charset="0"/>
            </a:endParaRPr>
          </a:p>
          <a:p>
            <a:pPr algn="just">
              <a:lnSpc>
                <a:spcPct val="150000"/>
              </a:lnSpc>
            </a:pPr>
            <a:r>
              <a:rPr lang="en-US" sz="2600" dirty="0">
                <a:latin typeface="UTM Essendine Caps" panose="02040603050506020204" pitchFamily="18" charset="0"/>
                <a:ea typeface="Arial" panose="020B0604020202020204" pitchFamily="34" charset="0"/>
              </a:rPr>
              <a:t>	</a:t>
            </a:r>
            <a:r>
              <a:rPr lang="vi-VN" sz="2600" dirty="0">
                <a:latin typeface="UTM Essendine Caps" panose="02040603050506020204" pitchFamily="18" charset="0"/>
                <a:ea typeface="Arial" panose="020B0604020202020204" pitchFamily="34" charset="0"/>
              </a:rPr>
              <a:t>Năm 1175, vua Lý Anh Tông mất, di chiếu cho Tô Hiến Thành phò tá thái tử Long Cán, con bà thái hậu họ Đỗ, lên ngôi. Nhưng bà Chiêu Linh thái hậu lại muốn lập con mình là Long Xưởng. Bà cho người đem vàng bạc đút lót vợ Tô Hiến Thành để nhờ ông giúp đỡ. Tô Hiến Thành nhất định không nghe, cứ theo di chiếu lập Long Cán làm vua. Đó là vua Lý Cao Tông.</a:t>
            </a:r>
            <a:endParaRPr lang="vi-VN" sz="2600"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1447733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EC27282-3D89-43F4-8C51-E464B02A0507}"/>
              </a:ext>
            </a:extLst>
          </p:cNvPr>
          <p:cNvSpPr/>
          <p:nvPr/>
        </p:nvSpPr>
        <p:spPr>
          <a:xfrm>
            <a:off x="251792" y="1444086"/>
            <a:ext cx="11145078" cy="3470053"/>
          </a:xfrm>
          <a:prstGeom prst="rect">
            <a:avLst/>
          </a:prstGeom>
        </p:spPr>
        <p:txBody>
          <a:bodyPr wrap="square">
            <a:spAutoFit/>
          </a:bodyPr>
          <a:lstStyle/>
          <a:p>
            <a:pPr algn="just">
              <a:lnSpc>
                <a:spcPct val="150000"/>
              </a:lnSpc>
            </a:pPr>
            <a:r>
              <a:rPr lang="en-US" sz="3000" dirty="0">
                <a:latin typeface="UTM Essendine Caps" panose="02040603050506020204" pitchFamily="18" charset="0"/>
                <a:ea typeface="Arial" panose="020B0604020202020204" pitchFamily="34" charset="0"/>
              </a:rPr>
              <a:t>	</a:t>
            </a:r>
            <a:r>
              <a:rPr lang="vi-VN" sz="3000" dirty="0">
                <a:latin typeface="UTM Essendine Caps" panose="02040603050506020204" pitchFamily="18" charset="0"/>
                <a:ea typeface="Arial" panose="020B0604020202020204" pitchFamily="34" charset="0"/>
              </a:rPr>
              <a:t>Phò tá Cao Tông được 4 năm, Tô Hiến Thành lâm bệnh nặng. Quan tham tri chính sự là Vũ Tán Đường ngày đêm hầu hạ bên giường bệnh. Còn gián nghị đại phu Trần Trung Tá do bận nhiều công việc nên không mấy khi tới thăm Tô Hiến Thành được.</a:t>
            </a:r>
            <a:endParaRPr lang="vi-VN" sz="3000"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4244248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59E2BA5-A683-45F1-BF0C-EA956F48F298}"/>
              </a:ext>
            </a:extLst>
          </p:cNvPr>
          <p:cNvSpPr/>
          <p:nvPr/>
        </p:nvSpPr>
        <p:spPr>
          <a:xfrm>
            <a:off x="424070" y="712063"/>
            <a:ext cx="11343860" cy="5798639"/>
          </a:xfrm>
          <a:prstGeom prst="rect">
            <a:avLst/>
          </a:prstGeom>
        </p:spPr>
        <p:txBody>
          <a:bodyPr wrap="square">
            <a:spAutoFit/>
          </a:bodyPr>
          <a:lstStyle/>
          <a:p>
            <a:pPr>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Một hôm, Đỗ thái hậu và vua tới thăm ông, hỏi</a:t>
            </a:r>
            <a:r>
              <a:rPr lang="en-US" sz="2800" dirty="0">
                <a:latin typeface="UTM Essendine Caps" panose="02040603050506020204" pitchFamily="18" charset="0"/>
                <a:ea typeface="Arial" panose="020B0604020202020204" pitchFamily="34" charset="0"/>
              </a:rPr>
              <a:t>:</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Nếu chẳng may ông mất thì ai sẽ là người thay ông?</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vi-VN" sz="2800" dirty="0">
                <a:latin typeface="UTM Essendine Caps" panose="02040603050506020204" pitchFamily="18" charset="0"/>
                <a:ea typeface="Arial" panose="020B0604020202020204" pitchFamily="34" charset="0"/>
              </a:rPr>
              <a:t>Tô Hiến Thành không do dự, đáp:</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Có gián nghị đại phu Trần Trung Tá.</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vi-VN" sz="2800" dirty="0">
                <a:latin typeface="UTM Essendine Caps" panose="02040603050506020204" pitchFamily="18" charset="0"/>
                <a:ea typeface="Arial" panose="020B0604020202020204" pitchFamily="34" charset="0"/>
              </a:rPr>
              <a:t>Thái hậu ngạc nhiên hỏi:</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Vũ Tán Đường hết lòng vì ông, sao không tiến cử?</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vi-VN" sz="2800" dirty="0">
                <a:latin typeface="UTM Essendine Caps" panose="02040603050506020204" pitchFamily="18" charset="0"/>
                <a:ea typeface="Arial" panose="020B0604020202020204" pitchFamily="34" charset="0"/>
              </a:rPr>
              <a:t>Tô Hiến Thành tâu: </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Nếu Thái Hậu hỏi người hầu hạ giỏi thì thần xin cử Vũ Tán Đường, còn hỏi người tài ba giúp nước, thần xin cử Trần Trung Tá.</a:t>
            </a:r>
            <a:endParaRPr lang="vi-VN" sz="2800" dirty="0">
              <a:latin typeface="Times New Roman" panose="02020603050405020304" pitchFamily="18" charset="0"/>
              <a:ea typeface="Arial" panose="020B0604020202020204" pitchFamily="34" charset="0"/>
            </a:endParaRPr>
          </a:p>
          <a:p>
            <a:pPr algn="r">
              <a:lnSpc>
                <a:spcPct val="107000"/>
              </a:lnSpc>
              <a:spcAft>
                <a:spcPts val="800"/>
              </a:spcAft>
            </a:pPr>
            <a:r>
              <a:rPr lang="vi-VN" i="1" dirty="0">
                <a:latin typeface="UTM Essendine Caps" panose="02040603050506020204" pitchFamily="18" charset="0"/>
                <a:ea typeface="Arial" panose="020B0604020202020204" pitchFamily="34" charset="0"/>
              </a:rPr>
              <a:t>Theo</a:t>
            </a:r>
            <a:r>
              <a:rPr lang="vi-VN" i="1" dirty="0">
                <a:latin typeface="Cambria" panose="02040503050406030204" pitchFamily="18" charset="0"/>
                <a:ea typeface="Arial" panose="020B0604020202020204" pitchFamily="34" charset="0"/>
                <a:cs typeface="Cambria" panose="02040503050406030204" pitchFamily="18" charset="0"/>
              </a:rPr>
              <a:t> </a:t>
            </a:r>
            <a:r>
              <a:rPr lang="vi-VN" i="1" dirty="0">
                <a:latin typeface="UTM Essendine Caps" panose="02040603050506020204" pitchFamily="18" charset="0"/>
                <a:ea typeface="Arial" panose="020B0604020202020204" pitchFamily="34" charset="0"/>
              </a:rPr>
              <a:t>Quỳnh Cư, Đỗ Đức Hùng</a:t>
            </a:r>
            <a:endParaRPr lang="vi-VN"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914508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50F0613-D45B-D73C-6E5E-66CD28D9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38" y="652972"/>
            <a:ext cx="11305571" cy="6074229"/>
          </a:xfrm>
          <a:prstGeom prst="rect">
            <a:avLst/>
          </a:prstGeom>
          <a:noFill/>
        </p:spPr>
      </p:pic>
      <p:pic>
        <p:nvPicPr>
          <p:cNvPr id="3" name="图片 9">
            <a:extLst>
              <a:ext uri="{FF2B5EF4-FFF2-40B4-BE49-F238E27FC236}">
                <a16:creationId xmlns:a16="http://schemas.microsoft.com/office/drawing/2014/main" id="{F86EAC27-7984-6D65-3507-4E62E3644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pic>
        <p:nvPicPr>
          <p:cNvPr id="4" name="图片 1">
            <a:extLst>
              <a:ext uri="{FF2B5EF4-FFF2-40B4-BE49-F238E27FC236}">
                <a16:creationId xmlns:a16="http://schemas.microsoft.com/office/drawing/2014/main" id="{0351979C-CB02-59F5-BF5B-EBBA43D3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8" name="文本框 4">
            <a:extLst>
              <a:ext uri="{FF2B5EF4-FFF2-40B4-BE49-F238E27FC236}">
                <a16:creationId xmlns:a16="http://schemas.microsoft.com/office/drawing/2014/main" id="{AE011527-5139-1649-B1EE-87717122C37D}"/>
              </a:ext>
            </a:extLst>
          </p:cNvPr>
          <p:cNvSpPr txBox="1"/>
          <p:nvPr/>
        </p:nvSpPr>
        <p:spPr>
          <a:xfrm rot="21049605">
            <a:off x="42600" y="5122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8529B7B-CD8F-D036-54D1-F0A8FE4F253B}"/>
              </a:ext>
            </a:extLst>
          </p:cNvPr>
          <p:cNvSpPr txBox="1"/>
          <p:nvPr/>
        </p:nvSpPr>
        <p:spPr>
          <a:xfrm>
            <a:off x="1855303" y="2021616"/>
            <a:ext cx="9210261" cy="1668470"/>
          </a:xfrm>
          <a:prstGeom prst="rect">
            <a:avLst/>
          </a:prstGeom>
          <a:noFill/>
        </p:spPr>
        <p:txBody>
          <a:bodyPr wrap="square" rtlCol="0">
            <a:spAutoFit/>
          </a:bodyPr>
          <a:lstStyle/>
          <a:p>
            <a:pPr marL="571500" indent="-571500">
              <a:lnSpc>
                <a:spcPct val="150000"/>
              </a:lnSpc>
              <a:buFontTx/>
              <a:buChar char="-"/>
            </a:pPr>
            <a:r>
              <a:rPr lang="en-US" sz="3600" dirty="0" err="1">
                <a:solidFill>
                  <a:srgbClr val="FFFF00"/>
                </a:solidFill>
                <a:latin typeface="UTM Avo" panose="02040603050506020204" pitchFamily="18" charset="0"/>
              </a:rPr>
              <a:t>Đút</a:t>
            </a:r>
            <a:r>
              <a:rPr lang="en-US" sz="3600" dirty="0">
                <a:solidFill>
                  <a:srgbClr val="FFFF00"/>
                </a:solidFill>
                <a:latin typeface="UTM Avo" panose="02040603050506020204" pitchFamily="18" charset="0"/>
              </a:rPr>
              <a:t> </a:t>
            </a:r>
            <a:r>
              <a:rPr lang="en-US" sz="3600" dirty="0" err="1">
                <a:solidFill>
                  <a:srgbClr val="FFFF00"/>
                </a:solidFill>
                <a:latin typeface="UTM Avo" panose="02040603050506020204" pitchFamily="18" charset="0"/>
              </a:rPr>
              <a:t>lót</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đưa</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tiền</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cho</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kẻ</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có</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quyền</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thế</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để</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cầu</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cạnh</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việc</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gì</a:t>
            </a:r>
            <a:r>
              <a:rPr lang="en-US" sz="3600" dirty="0">
                <a:solidFill>
                  <a:schemeClr val="bg1"/>
                </a:solidFill>
                <a:latin typeface="UTM Avo" panose="02040603050506020204" pitchFamily="18" charset="0"/>
              </a:rPr>
              <a:t>.</a:t>
            </a:r>
          </a:p>
        </p:txBody>
      </p:sp>
    </p:spTree>
    <p:extLst>
      <p:ext uri="{BB962C8B-B14F-4D97-AF65-F5344CB8AC3E}">
        <p14:creationId xmlns:p14="http://schemas.microsoft.com/office/powerpoint/2010/main" val="237860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CACA456-21EB-9D17-71E5-50748EAB9103}"/>
              </a:ext>
            </a:extLst>
          </p:cNvPr>
          <p:cNvPicPr>
            <a:picLocks noChangeAspect="1"/>
          </p:cNvPicPr>
          <p:nvPr/>
        </p:nvPicPr>
        <p:blipFill>
          <a:blip r:embed="rId3"/>
          <a:stretch>
            <a:fillRect/>
          </a:stretch>
        </p:blipFill>
        <p:spPr>
          <a:xfrm>
            <a:off x="2046241" y="1"/>
            <a:ext cx="8099517" cy="755374"/>
          </a:xfrm>
          <a:prstGeom prst="rect">
            <a:avLst/>
          </a:prstGeom>
          <a:solidFill>
            <a:schemeClr val="accent2"/>
          </a:solidFill>
        </p:spPr>
      </p:pic>
      <p:sp>
        <p:nvSpPr>
          <p:cNvPr id="7" name="TextBox 6">
            <a:extLst>
              <a:ext uri="{FF2B5EF4-FFF2-40B4-BE49-F238E27FC236}">
                <a16:creationId xmlns:a16="http://schemas.microsoft.com/office/drawing/2014/main" id="{3F228600-D140-F4DA-AB65-B1C2025A2A5E}"/>
              </a:ext>
            </a:extLst>
          </p:cNvPr>
          <p:cNvSpPr txBox="1"/>
          <p:nvPr/>
        </p:nvSpPr>
        <p:spPr>
          <a:xfrm>
            <a:off x="132522" y="2425080"/>
            <a:ext cx="12059478" cy="3575659"/>
          </a:xfrm>
          <a:prstGeom prst="rect">
            <a:avLst/>
          </a:prstGeom>
          <a:noFill/>
        </p:spPr>
        <p:txBody>
          <a:bodyPr wrap="square">
            <a:spAutoFit/>
          </a:bodyPr>
          <a:lstStyle/>
          <a:p>
            <a:pPr algn="just">
              <a:lnSpc>
                <a:spcPct val="150000"/>
              </a:lnSpc>
            </a:pPr>
            <a:r>
              <a:rPr lang="en-US" sz="3600" dirty="0">
                <a:latin typeface="UTM Avo" panose="02040603050506020204" pitchFamily="18" charset="0"/>
              </a:rPr>
              <a:t>	</a:t>
            </a:r>
            <a:r>
              <a:rPr lang="en-US" altLang="en-US" sz="3600" dirty="0">
                <a:latin typeface="Times New Roman" panose="02020603050405020304" pitchFamily="18" charset="0"/>
              </a:rPr>
              <a:t> </a:t>
            </a:r>
            <a:r>
              <a:rPr lang="en-US" altLang="en-US" sz="3600" dirty="0" err="1">
                <a:latin typeface="UTM Avo" panose="02040603050506020204"/>
              </a:rPr>
              <a:t>Còn</a:t>
            </a:r>
            <a:r>
              <a:rPr lang="en-US" altLang="en-US" sz="3600" dirty="0">
                <a:latin typeface="UTM Avo" panose="02040603050506020204"/>
              </a:rPr>
              <a:t> </a:t>
            </a:r>
            <a:r>
              <a:rPr lang="en-US" altLang="en-US" sz="3600" dirty="0" err="1">
                <a:latin typeface="UTM Avo" panose="02040603050506020204"/>
              </a:rPr>
              <a:t>gián</a:t>
            </a:r>
            <a:r>
              <a:rPr lang="en-US" altLang="en-US" sz="3600" dirty="0">
                <a:latin typeface="UTM Avo" panose="02040603050506020204"/>
              </a:rPr>
              <a:t> </a:t>
            </a:r>
            <a:r>
              <a:rPr lang="en-US" altLang="en-US" sz="3600" dirty="0" err="1">
                <a:latin typeface="UTM Avo" panose="02040603050506020204"/>
              </a:rPr>
              <a:t>nghị</a:t>
            </a:r>
            <a:r>
              <a:rPr lang="en-US" altLang="en-US" sz="3600" dirty="0">
                <a:latin typeface="UTM Avo" panose="02040603050506020204"/>
              </a:rPr>
              <a:t> </a:t>
            </a:r>
            <a:r>
              <a:rPr lang="en-US" altLang="en-US" sz="3600" dirty="0" err="1">
                <a:latin typeface="UTM Avo" panose="02040603050506020204"/>
              </a:rPr>
              <a:t>đại</a:t>
            </a:r>
            <a:r>
              <a:rPr lang="en-US" altLang="en-US" sz="3600" dirty="0">
                <a:latin typeface="UTM Avo" panose="02040603050506020204"/>
              </a:rPr>
              <a:t> </a:t>
            </a:r>
            <a:r>
              <a:rPr lang="en-US" altLang="en-US" sz="3600" dirty="0" err="1">
                <a:latin typeface="UTM Avo" panose="02040603050506020204"/>
              </a:rPr>
              <a:t>phu</a:t>
            </a:r>
            <a:r>
              <a:rPr lang="en-US" altLang="en-US" sz="3600" dirty="0">
                <a:latin typeface="UTM Avo" panose="02040603050506020204"/>
              </a:rPr>
              <a:t> </a:t>
            </a:r>
            <a:r>
              <a:rPr lang="en-US" altLang="en-US" sz="3600" dirty="0" err="1">
                <a:latin typeface="UTM Avo" panose="02040603050506020204"/>
              </a:rPr>
              <a:t>Trần</a:t>
            </a:r>
            <a:r>
              <a:rPr lang="en-US" altLang="en-US" sz="3600" dirty="0">
                <a:latin typeface="UTM Avo" panose="02040603050506020204"/>
              </a:rPr>
              <a:t> </a:t>
            </a:r>
            <a:r>
              <a:rPr lang="en-US" altLang="en-US" sz="3600" dirty="0" err="1">
                <a:latin typeface="UTM Avo" panose="02040603050506020204"/>
              </a:rPr>
              <a:t>Trung</a:t>
            </a:r>
            <a:r>
              <a:rPr lang="en-US" altLang="en-US" sz="3600" dirty="0">
                <a:latin typeface="UTM Avo" panose="02040603050506020204"/>
              </a:rPr>
              <a:t> </a:t>
            </a:r>
            <a:r>
              <a:rPr lang="en-US" altLang="en-US" sz="3600" dirty="0" err="1">
                <a:latin typeface="UTM Avo" panose="02040603050506020204"/>
              </a:rPr>
              <a:t>Tá</a:t>
            </a:r>
            <a:r>
              <a:rPr lang="en-US" altLang="vi-VN" sz="3600" dirty="0">
                <a:solidFill>
                  <a:srgbClr val="FF0000"/>
                </a:solidFill>
                <a:latin typeface="UTM Avo" panose="02040603050506020204" pitchFamily="18" charset="0"/>
                <a:cs typeface="Times New Roman" panose="02020603050405020304" pitchFamily="18" charset="0"/>
              </a:rPr>
              <a:t>/</a:t>
            </a:r>
            <a:r>
              <a:rPr lang="en-US" altLang="vi-VN" sz="3600" dirty="0">
                <a:solidFill>
                  <a:srgbClr val="FF0000"/>
                </a:solidFill>
                <a:latin typeface="UTM Avo" panose="02040603050506020204"/>
                <a:cs typeface="Times New Roman" panose="02020603050405020304" pitchFamily="18" charset="0"/>
              </a:rPr>
              <a:t> </a:t>
            </a:r>
            <a:r>
              <a:rPr lang="en-US" altLang="en-US" sz="3600" dirty="0">
                <a:latin typeface="UTM Avo" panose="02040603050506020204"/>
              </a:rPr>
              <a:t>do </a:t>
            </a:r>
            <a:r>
              <a:rPr lang="en-US" altLang="en-US" sz="3600" dirty="0" err="1">
                <a:latin typeface="UTM Avo" panose="02040603050506020204"/>
              </a:rPr>
              <a:t>bận</a:t>
            </a:r>
            <a:r>
              <a:rPr lang="en-US" altLang="en-US" sz="3600" dirty="0">
                <a:latin typeface="UTM Avo" panose="02040603050506020204"/>
              </a:rPr>
              <a:t> </a:t>
            </a:r>
            <a:r>
              <a:rPr lang="en-US" altLang="en-US" sz="3600" dirty="0" err="1">
                <a:latin typeface="UTM Avo" panose="02040603050506020204"/>
              </a:rPr>
              <a:t>nhiều</a:t>
            </a:r>
            <a:r>
              <a:rPr lang="en-US" altLang="en-US" sz="3600" dirty="0">
                <a:latin typeface="UTM Avo" panose="02040603050506020204"/>
              </a:rPr>
              <a:t> </a:t>
            </a:r>
            <a:r>
              <a:rPr lang="en-US" altLang="en-US" sz="3600" dirty="0" err="1">
                <a:latin typeface="UTM Avo" panose="02040603050506020204"/>
              </a:rPr>
              <a:t>công</a:t>
            </a:r>
            <a:r>
              <a:rPr lang="en-US" altLang="en-US" sz="3600" dirty="0">
                <a:latin typeface="UTM Avo" panose="02040603050506020204"/>
              </a:rPr>
              <a:t> </a:t>
            </a:r>
            <a:r>
              <a:rPr lang="en-US" altLang="en-US" sz="3600" dirty="0" err="1">
                <a:latin typeface="UTM Avo" panose="02040603050506020204"/>
              </a:rPr>
              <a:t>việc</a:t>
            </a:r>
            <a:r>
              <a:rPr lang="en-US" altLang="vi-VN" sz="3600" dirty="0">
                <a:solidFill>
                  <a:srgbClr val="FF0000"/>
                </a:solidFill>
                <a:latin typeface="UTM Avo" panose="02040603050506020204" pitchFamily="18" charset="0"/>
                <a:cs typeface="Times New Roman" panose="02020603050405020304" pitchFamily="18" charset="0"/>
              </a:rPr>
              <a:t>/</a:t>
            </a:r>
            <a:r>
              <a:rPr lang="en-US" altLang="en-US" sz="3600" dirty="0" err="1">
                <a:latin typeface="UTM Avo" panose="02040603050506020204"/>
              </a:rPr>
              <a:t>nên</a:t>
            </a:r>
            <a:r>
              <a:rPr lang="en-US" altLang="en-US" sz="3600" dirty="0">
                <a:latin typeface="UTM Avo" panose="02040603050506020204"/>
              </a:rPr>
              <a:t> </a:t>
            </a:r>
            <a:r>
              <a:rPr lang="en-US" altLang="en-US" sz="3600" dirty="0" err="1">
                <a:latin typeface="UTM Avo" panose="02040603050506020204"/>
              </a:rPr>
              <a:t>không</a:t>
            </a:r>
            <a:r>
              <a:rPr lang="en-US" altLang="en-US" sz="3600" dirty="0">
                <a:latin typeface="UTM Avo" panose="02040603050506020204"/>
              </a:rPr>
              <a:t> </a:t>
            </a:r>
            <a:r>
              <a:rPr lang="en-US" altLang="en-US" sz="3600" dirty="0" err="1">
                <a:latin typeface="UTM Avo" panose="02040603050506020204"/>
              </a:rPr>
              <a:t>mấy</a:t>
            </a:r>
            <a:r>
              <a:rPr lang="en-US" altLang="en-US" sz="3600" dirty="0">
                <a:latin typeface="UTM Avo" panose="02040603050506020204"/>
              </a:rPr>
              <a:t> </a:t>
            </a:r>
            <a:r>
              <a:rPr lang="en-US" altLang="en-US" sz="3600" dirty="0" err="1">
                <a:latin typeface="UTM Avo" panose="02040603050506020204"/>
              </a:rPr>
              <a:t>khi</a:t>
            </a:r>
            <a:r>
              <a:rPr lang="en-US" altLang="en-US" sz="3600" dirty="0">
                <a:latin typeface="UTM Avo" panose="02040603050506020204"/>
              </a:rPr>
              <a:t> </a:t>
            </a:r>
            <a:r>
              <a:rPr lang="en-US" altLang="en-US" sz="3600" dirty="0" err="1">
                <a:latin typeface="UTM Avo" panose="02040603050506020204"/>
              </a:rPr>
              <a:t>tới</a:t>
            </a:r>
            <a:r>
              <a:rPr lang="en-US" altLang="en-US" sz="3600" dirty="0">
                <a:latin typeface="UTM Avo" panose="02040603050506020204"/>
              </a:rPr>
              <a:t> </a:t>
            </a:r>
            <a:r>
              <a:rPr lang="en-US" altLang="en-US" sz="3600" dirty="0" err="1">
                <a:latin typeface="UTM Avo" panose="02040603050506020204"/>
              </a:rPr>
              <a:t>thăm</a:t>
            </a:r>
            <a:r>
              <a:rPr lang="en-US" altLang="en-US" sz="3600" dirty="0">
                <a:latin typeface="UTM Avo" panose="02040603050506020204"/>
              </a:rPr>
              <a:t> </a:t>
            </a:r>
            <a:r>
              <a:rPr lang="en-US" altLang="en-US" sz="3600" dirty="0" err="1">
                <a:latin typeface="UTM Avo" panose="02040603050506020204"/>
              </a:rPr>
              <a:t>Tô</a:t>
            </a:r>
            <a:r>
              <a:rPr lang="en-US" altLang="en-US" sz="3600" dirty="0">
                <a:latin typeface="UTM Avo" panose="02040603050506020204"/>
              </a:rPr>
              <a:t> </a:t>
            </a:r>
            <a:r>
              <a:rPr lang="en-US" altLang="en-US" sz="3600" dirty="0" err="1">
                <a:latin typeface="UTM Avo" panose="02040603050506020204"/>
              </a:rPr>
              <a:t>Hiến</a:t>
            </a:r>
            <a:r>
              <a:rPr lang="en-US" altLang="en-US" sz="3600" dirty="0">
                <a:latin typeface="UTM Avo" panose="02040603050506020204"/>
              </a:rPr>
              <a:t> </a:t>
            </a:r>
            <a:r>
              <a:rPr lang="en-US" altLang="en-US" sz="3600" dirty="0" err="1">
                <a:latin typeface="UTM Avo" panose="02040603050506020204"/>
              </a:rPr>
              <a:t>Thành</a:t>
            </a:r>
            <a:r>
              <a:rPr lang="en-US" altLang="en-US" sz="3600" dirty="0">
                <a:latin typeface="UTM Avo" panose="02040603050506020204"/>
              </a:rPr>
              <a:t> </a:t>
            </a:r>
            <a:r>
              <a:rPr lang="en-US" altLang="en-US" sz="3600" dirty="0" err="1">
                <a:latin typeface="UTM Avo" panose="02040603050506020204"/>
              </a:rPr>
              <a:t>được</a:t>
            </a:r>
            <a:r>
              <a:rPr lang="en-US" altLang="en-US" sz="3600" dirty="0">
                <a:latin typeface="UTM Avo" panose="02040603050506020204"/>
              </a:rPr>
              <a:t>.</a:t>
            </a:r>
            <a:r>
              <a:rPr lang="en-US" altLang="vi-VN" sz="3600" dirty="0">
                <a:solidFill>
                  <a:srgbClr val="FF0000"/>
                </a:solidFill>
                <a:latin typeface="UTM Avo" panose="02040603050506020204" pitchFamily="18" charset="0"/>
                <a:cs typeface="Times New Roman" panose="02020603050405020304" pitchFamily="18" charset="0"/>
              </a:rPr>
              <a:t>//</a:t>
            </a:r>
            <a:endParaRPr lang="en-US" sz="3600" dirty="0">
              <a:solidFill>
                <a:srgbClr val="FF0000"/>
              </a:solidFill>
              <a:latin typeface="UTM Avo" panose="02040603050506020204"/>
            </a:endParaRPr>
          </a:p>
          <a:p>
            <a:pPr algn="just">
              <a:lnSpc>
                <a:spcPct val="150000"/>
              </a:lnSpc>
            </a:pPr>
            <a:endParaRPr lang="en-US" sz="1200" dirty="0">
              <a:latin typeface="UTM Avo" panose="02040603050506020204" pitchFamily="18" charset="0"/>
            </a:endParaRPr>
          </a:p>
          <a:p>
            <a:pPr algn="just">
              <a:lnSpc>
                <a:spcPct val="150000"/>
              </a:lnSpc>
            </a:pPr>
            <a:r>
              <a:rPr lang="en-US" altLang="vi-VN" sz="3600" dirty="0">
                <a:solidFill>
                  <a:srgbClr val="000000"/>
                </a:solidFill>
                <a:latin typeface="UTM Avo" panose="02040603050506020204" pitchFamily="18" charset="0"/>
                <a:cs typeface="Times New Roman" panose="02020603050405020304" pitchFamily="18" charset="0"/>
              </a:rPr>
              <a:t>	</a:t>
            </a:r>
            <a:endParaRPr lang="en-US" sz="36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561113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1389</Words>
  <Application>Microsoft Office PowerPoint</Application>
  <PresentationFormat>Widescreen</PresentationFormat>
  <Paragraphs>72</Paragraphs>
  <Slides>27</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Calibri</vt:lpstr>
      <vt:lpstr>Calibri Light</vt:lpstr>
      <vt:lpstr>Cambria</vt:lpstr>
      <vt:lpstr>Pacifico</vt:lpstr>
      <vt:lpstr>Times New Roman</vt:lpstr>
      <vt:lpstr>UTM Ambrose</vt:lpstr>
      <vt:lpstr>UTM Avo</vt:lpstr>
      <vt:lpstr>UTM Essendine Caps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131</cp:revision>
  <dcterms:created xsi:type="dcterms:W3CDTF">2022-09-23T07:10:00Z</dcterms:created>
  <dcterms:modified xsi:type="dcterms:W3CDTF">2023-09-18T06:04:01Z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9927457221964C459E2B47459A388BC2_13</vt:lpwstr>
  </property>
  <property fmtid="{D5CDD505-2E9C-101B-9397-08002B2CF9AE}" pid="3" name="KSOProductBuildVer">
    <vt:lpwstr>2057-12.2.0.13190</vt:lpwstr>
  </property>
</Properties>
</file>