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305" r:id="rId2"/>
    <p:sldId id="347" r:id="rId3"/>
    <p:sldId id="352" r:id="rId4"/>
    <p:sldId id="354" r:id="rId5"/>
    <p:sldId id="370" r:id="rId6"/>
    <p:sldId id="351" r:id="rId7"/>
    <p:sldId id="348" r:id="rId8"/>
    <p:sldId id="359" r:id="rId9"/>
    <p:sldId id="360" r:id="rId10"/>
    <p:sldId id="371" r:id="rId11"/>
    <p:sldId id="372" r:id="rId12"/>
    <p:sldId id="373" r:id="rId13"/>
    <p:sldId id="362" r:id="rId14"/>
    <p:sldId id="271" r:id="rId15"/>
    <p:sldId id="355" r:id="rId16"/>
    <p:sldId id="345" r:id="rId17"/>
    <p:sldId id="356" r:id="rId18"/>
    <p:sldId id="314" r:id="rId19"/>
    <p:sldId id="357" r:id="rId20"/>
    <p:sldId id="369" r:id="rId21"/>
    <p:sldId id="358" r:id="rId22"/>
    <p:sldId id="365" r:id="rId23"/>
    <p:sldId id="363" r:id="rId24"/>
    <p:sldId id="364" r:id="rId25"/>
    <p:sldId id="281" r:id="rId26"/>
    <p:sldId id="282" r:id="rId27"/>
    <p:sldId id="28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2"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19" autoAdjust="0"/>
    <p:restoredTop sz="94660"/>
  </p:normalViewPr>
  <p:slideViewPr>
    <p:cSldViewPr snapToGrid="0" showGuides="1">
      <p:cViewPr varScale="1">
        <p:scale>
          <a:sx n="115" d="100"/>
          <a:sy n="115" d="100"/>
        </p:scale>
        <p:origin x="228" y="84"/>
      </p:cViewPr>
      <p:guideLst>
        <p:guide orient="horz" pos="2202"/>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B599F9-6F7C-4DDF-ADCD-C8EDC782133D}" type="datetimeFigureOut">
              <a:rPr lang="en-US" smtClean="0"/>
              <a:t>10/7/2025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73BBD9-F3A3-491A-8FE0-60F3FDA52B1C}" type="slidenum">
              <a:rPr lang="en-US" smtClean="0"/>
              <a:t>‹#›</a:t>
            </a:fld>
            <a:endParaRPr lang="en-US"/>
          </a:p>
        </p:txBody>
      </p:sp>
    </p:spTree>
    <p:extLst>
      <p:ext uri="{BB962C8B-B14F-4D97-AF65-F5344CB8AC3E}">
        <p14:creationId xmlns:p14="http://schemas.microsoft.com/office/powerpoint/2010/main" val="2884070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199765" algn="l" defTabSz="914400" rtl="0" eaLnBrk="1" latinLnBrk="0" hangingPunct="1">
      <a:defRPr sz="1200" kern="1200">
        <a:solidFill>
          <a:schemeClr val="tx1"/>
        </a:solidFill>
        <a:latin typeface="+mn-lt"/>
        <a:ea typeface="+mn-ea"/>
        <a:cs typeface="+mn-cs"/>
      </a:defRPr>
    </a:lvl8pPr>
    <a:lvl9pPr marL="3656965"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defTabSz="956310">
              <a:defRPr/>
            </a:pPr>
            <a:fld id="{936E5206-4DE8-4E35-BE1B-AFB0DE63FE1D}" type="slidenum">
              <a:rPr lang="en-US" smtClean="0">
                <a:solidFill>
                  <a:prstClr val="black"/>
                </a:solidFill>
              </a:rPr>
              <a:t>16</a:t>
            </a:fld>
            <a:endParaRPr lang="en-US">
              <a:solidFill>
                <a:prstClr val="black"/>
              </a:solidFill>
            </a:endParaRPr>
          </a:p>
        </p:txBody>
      </p:sp>
    </p:spTree>
    <p:extLst>
      <p:ext uri="{BB962C8B-B14F-4D97-AF65-F5344CB8AC3E}">
        <p14:creationId xmlns:p14="http://schemas.microsoft.com/office/powerpoint/2010/main" val="353945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199765" indent="0" algn="ctr">
              <a:buNone/>
              <a:defRPr sz="1600"/>
            </a:lvl8pPr>
            <a:lvl9pPr marL="365696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FB3F6F-ACA2-4024-A092-DA4E426CE6FC}"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203219-0ED5-4CAD-8F16-4E3B3502CBBA}"/>
              </a:ext>
            </a:extLst>
          </p:cNvPr>
          <p:cNvSpPr>
            <a:spLocks noGrp="1"/>
          </p:cNvSpPr>
          <p:nvPr>
            <p:ph type="dt" sz="half" idx="10"/>
          </p:nvPr>
        </p:nvSpPr>
        <p:spPr/>
        <p:txBody>
          <a:bodyPr/>
          <a:lstStyle/>
          <a:p>
            <a:fld id="{D6D27D59-6977-44DD-8E4E-5EC5FBCC1A34}" type="datetime1">
              <a:rPr lang="en-US" smtClean="0"/>
              <a:t>10/7/2025</a:t>
            </a:fld>
            <a:endParaRPr lang="en-US"/>
          </a:p>
        </p:txBody>
      </p:sp>
      <p:sp>
        <p:nvSpPr>
          <p:cNvPr id="3" name="Footer Placeholder 2">
            <a:extLst>
              <a:ext uri="{FF2B5EF4-FFF2-40B4-BE49-F238E27FC236}">
                <a16:creationId xmlns:a16="http://schemas.microsoft.com/office/drawing/2014/main" xmlns=""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168148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FB3F6F-ACA2-4024-A092-DA4E426CE6FC}"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FB3F6F-ACA2-4024-A092-DA4E426CE6FC}" type="datetimeFigureOut">
              <a:rPr lang="en-US" smtClean="0"/>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FB3F6F-ACA2-4024-A092-DA4E426CE6FC}" type="datetimeFigureOut">
              <a:rPr lang="en-US" smtClean="0"/>
              <a:t>10/7/2025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FB3F6F-ACA2-4024-A092-DA4E426CE6FC}" type="datetimeFigureOut">
              <a:rPr lang="en-US" smtClean="0"/>
              <a:t>10/7/2025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FB3F6F-ACA2-4024-A092-DA4E426CE6FC}" type="datetimeFigureOut">
              <a:rPr lang="en-US" smtClean="0"/>
              <a:t>10/7/2025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FB3F6F-ACA2-4024-A092-DA4E426CE6FC}" type="datetimeFigureOut">
              <a:rPr lang="en-US" smtClean="0"/>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199765" indent="0">
              <a:buNone/>
              <a:defRPr sz="2000"/>
            </a:lvl8pPr>
            <a:lvl9pPr marL="3656965"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FB3F6F-ACA2-4024-A092-DA4E426CE6FC}" type="datetimeFigureOut">
              <a:rPr lang="en-US" smtClean="0"/>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31" tIns="45715" rIns="91431" bIns="45715"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31" tIns="45715" rIns="91431" bIns="45715"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31" tIns="45715" rIns="91431" bIns="45715" rtlCol="0" anchor="ctr"/>
          <a:lstStyle>
            <a:lvl1pPr algn="l">
              <a:defRPr sz="1200">
                <a:solidFill>
                  <a:schemeClr val="tx1">
                    <a:tint val="75000"/>
                  </a:schemeClr>
                </a:solidFill>
              </a:defRPr>
            </a:lvl1pPr>
          </a:lstStyle>
          <a:p>
            <a:fld id="{4DFB3F6F-ACA2-4024-A092-DA4E426CE6FC}" type="datetimeFigureOut">
              <a:rPr lang="en-US" smtClean="0"/>
              <a:t>10/7/2025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31" tIns="45715" rIns="91431"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31" tIns="45715" rIns="91431" bIns="45715" rtlCol="0" anchor="ctr"/>
          <a:lstStyle>
            <a:lvl1pPr algn="r">
              <a:defRPr sz="1200">
                <a:solidFill>
                  <a:schemeClr val="tx1">
                    <a:tint val="75000"/>
                  </a:schemeClr>
                </a:solidFill>
              </a:defRPr>
            </a:lvl1pPr>
          </a:lstStyle>
          <a:p>
            <a:fld id="{5CCC3B20-7F5D-499B-92D5-4C3A4B6D803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xmlns="" id="{DED3C353-00ED-97C8-B607-95A9EB8D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7"/>
            <a:ext cx="12192000"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xmlns="" id="{7343FE20-CCED-4429-D608-EDFC2D4CF6B1}"/>
              </a:ext>
            </a:extLst>
          </p:cNvPr>
          <p:cNvSpPr txBox="1">
            <a:spLocks noChangeArrowheads="1"/>
          </p:cNvSpPr>
          <p:nvPr/>
        </p:nvSpPr>
        <p:spPr bwMode="auto">
          <a:xfrm>
            <a:off x="2039322" y="2087768"/>
            <a:ext cx="8186057" cy="176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dirty="0" err="1">
                <a:solidFill>
                  <a:srgbClr val="FF0000"/>
                </a:solidFill>
                <a:effectLst>
                  <a:outerShdw blurRad="38100" dist="38100" dir="2700000" algn="tl">
                    <a:srgbClr val="000000">
                      <a:alpha val="43137"/>
                    </a:srgbClr>
                  </a:outerShdw>
                </a:effectLst>
                <a:latin typeface="Times" panose="020B0500000000000000" pitchFamily="34" charset="-93"/>
                <a:ea typeface="Times" panose="020B0500000000000000" pitchFamily="34" charset="-93"/>
                <a:cs typeface="Times" panose="020B0500000000000000" pitchFamily="34" charset="-93"/>
              </a:rPr>
              <a:t>Tuần</a:t>
            </a:r>
            <a:r>
              <a:rPr lang="en-US" sz="4800" b="1" dirty="0">
                <a:solidFill>
                  <a:srgbClr val="FF0000"/>
                </a:solidFill>
                <a:effectLst>
                  <a:outerShdw blurRad="38100" dist="38100" dir="2700000" algn="tl">
                    <a:srgbClr val="000000">
                      <a:alpha val="43137"/>
                    </a:srgbClr>
                  </a:outerShdw>
                </a:effectLst>
                <a:latin typeface="Times" panose="020B0500000000000000" pitchFamily="34" charset="-93"/>
                <a:ea typeface="Times" panose="020B0500000000000000" pitchFamily="34" charset="-93"/>
                <a:cs typeface="Times" panose="020B0500000000000000" pitchFamily="34" charset="-93"/>
              </a:rPr>
              <a:t> 5</a:t>
            </a:r>
          </a:p>
          <a:p>
            <a:pPr algn="ctr" eaLnBrk="1" hangingPunct="1">
              <a:spcBef>
                <a:spcPts val="1350"/>
              </a:spcBef>
              <a:defRPr/>
            </a:pPr>
            <a:r>
              <a:rPr lang="en-US" sz="4800" dirty="0" err="1">
                <a:solidFill>
                  <a:srgbClr val="0070C0"/>
                </a:solidFill>
                <a:effectLst>
                  <a:outerShdw blurRad="38100" dist="38100" dir="2700000" algn="tl">
                    <a:srgbClr val="000000">
                      <a:alpha val="43137"/>
                    </a:srgbClr>
                  </a:outerShdw>
                </a:effectLst>
                <a:latin typeface="Times" panose="020B0500000000000000" pitchFamily="34" charset="-93"/>
                <a:ea typeface="Times" panose="020B0500000000000000" pitchFamily="34" charset="-93"/>
                <a:cs typeface="Times" panose="020B0500000000000000" pitchFamily="34" charset="-93"/>
              </a:rPr>
              <a:t>Bài</a:t>
            </a:r>
            <a:r>
              <a:rPr lang="en-US" sz="4800" dirty="0">
                <a:solidFill>
                  <a:srgbClr val="0070C0"/>
                </a:solidFill>
                <a:effectLst>
                  <a:outerShdw blurRad="38100" dist="38100" dir="2700000" algn="tl">
                    <a:srgbClr val="000000">
                      <a:alpha val="43137"/>
                    </a:srgbClr>
                  </a:outerShdw>
                </a:effectLst>
                <a:latin typeface="Times" panose="020B0500000000000000" pitchFamily="34" charset="-93"/>
                <a:ea typeface="Times" panose="020B0500000000000000" pitchFamily="34" charset="-93"/>
                <a:cs typeface="Times" panose="020B0500000000000000" pitchFamily="34" charset="-93"/>
              </a:rPr>
              <a:t> </a:t>
            </a:r>
            <a:r>
              <a:rPr lang="en-US" sz="4800" dirty="0" err="1">
                <a:solidFill>
                  <a:srgbClr val="0070C0"/>
                </a:solidFill>
                <a:effectLst>
                  <a:outerShdw blurRad="38100" dist="38100" dir="2700000" algn="tl">
                    <a:srgbClr val="000000">
                      <a:alpha val="43137"/>
                    </a:srgbClr>
                  </a:outerShdw>
                </a:effectLst>
                <a:latin typeface="Times" panose="020B0500000000000000" pitchFamily="34" charset="-93"/>
                <a:ea typeface="Times" panose="020B0500000000000000" pitchFamily="34" charset="-93"/>
                <a:cs typeface="Times" panose="020B0500000000000000" pitchFamily="34" charset="-93"/>
              </a:rPr>
              <a:t>đọc</a:t>
            </a:r>
            <a:r>
              <a:rPr lang="en-US" sz="4800" dirty="0">
                <a:solidFill>
                  <a:srgbClr val="0070C0"/>
                </a:solidFill>
                <a:effectLst>
                  <a:outerShdw blurRad="38100" dist="38100" dir="2700000" algn="tl">
                    <a:srgbClr val="000000">
                      <a:alpha val="43137"/>
                    </a:srgbClr>
                  </a:outerShdw>
                </a:effectLst>
                <a:latin typeface="Times" panose="020B0500000000000000" pitchFamily="34" charset="-93"/>
                <a:ea typeface="Times" panose="020B0500000000000000" pitchFamily="34" charset="-93"/>
                <a:cs typeface="Times" panose="020B0500000000000000" pitchFamily="34" charset="-93"/>
              </a:rPr>
              <a:t> 2: </a:t>
            </a:r>
            <a:r>
              <a:rPr lang="en-US" sz="4800" dirty="0" err="1">
                <a:solidFill>
                  <a:srgbClr val="0070C0"/>
                </a:solidFill>
                <a:effectLst>
                  <a:outerShdw blurRad="38100" dist="38100" dir="2700000" algn="tl">
                    <a:srgbClr val="000000">
                      <a:alpha val="43137"/>
                    </a:srgbClr>
                  </a:outerShdw>
                </a:effectLst>
                <a:latin typeface="Times" panose="020B0500000000000000" pitchFamily="34" charset="-93"/>
                <a:ea typeface="Times" panose="020B0500000000000000" pitchFamily="34" charset="-93"/>
                <a:cs typeface="Times" panose="020B0500000000000000" pitchFamily="34" charset="-93"/>
              </a:rPr>
              <a:t>Một</a:t>
            </a:r>
            <a:r>
              <a:rPr lang="en-US" sz="4800" dirty="0">
                <a:solidFill>
                  <a:srgbClr val="0070C0"/>
                </a:solidFill>
                <a:effectLst>
                  <a:outerShdw blurRad="38100" dist="38100" dir="2700000" algn="tl">
                    <a:srgbClr val="000000">
                      <a:alpha val="43137"/>
                    </a:srgbClr>
                  </a:outerShdw>
                </a:effectLst>
                <a:latin typeface="Times" panose="020B0500000000000000" pitchFamily="34" charset="-93"/>
                <a:ea typeface="Times" panose="020B0500000000000000" pitchFamily="34" charset="-93"/>
                <a:cs typeface="Times" panose="020B0500000000000000" pitchFamily="34" charset="-93"/>
              </a:rPr>
              <a:t> </a:t>
            </a:r>
            <a:r>
              <a:rPr lang="en-US" sz="4800" dirty="0" err="1">
                <a:solidFill>
                  <a:srgbClr val="0070C0"/>
                </a:solidFill>
                <a:effectLst>
                  <a:outerShdw blurRad="38100" dist="38100" dir="2700000" algn="tl">
                    <a:srgbClr val="000000">
                      <a:alpha val="43137"/>
                    </a:srgbClr>
                  </a:outerShdw>
                </a:effectLst>
                <a:latin typeface="Times" panose="020B0500000000000000" pitchFamily="34" charset="-93"/>
                <a:ea typeface="Times" panose="020B0500000000000000" pitchFamily="34" charset="-93"/>
                <a:cs typeface="Times" panose="020B0500000000000000" pitchFamily="34" charset="-93"/>
              </a:rPr>
              <a:t>người</a:t>
            </a:r>
            <a:r>
              <a:rPr lang="en-US" sz="4800" dirty="0">
                <a:solidFill>
                  <a:srgbClr val="0070C0"/>
                </a:solidFill>
                <a:effectLst>
                  <a:outerShdw blurRad="38100" dist="38100" dir="2700000" algn="tl">
                    <a:srgbClr val="000000">
                      <a:alpha val="43137"/>
                    </a:srgbClr>
                  </a:outerShdw>
                </a:effectLst>
                <a:latin typeface="Times" panose="020B0500000000000000" pitchFamily="34" charset="-93"/>
                <a:ea typeface="Times" panose="020B0500000000000000" pitchFamily="34" charset="-93"/>
                <a:cs typeface="Times" panose="020B0500000000000000" pitchFamily="34" charset="-93"/>
              </a:rPr>
              <a:t> </a:t>
            </a:r>
            <a:r>
              <a:rPr lang="en-US" sz="4800" dirty="0" err="1">
                <a:solidFill>
                  <a:srgbClr val="0070C0"/>
                </a:solidFill>
                <a:effectLst>
                  <a:outerShdw blurRad="38100" dist="38100" dir="2700000" algn="tl">
                    <a:srgbClr val="000000">
                      <a:alpha val="43137"/>
                    </a:srgbClr>
                  </a:outerShdw>
                </a:effectLst>
                <a:latin typeface="Times" panose="020B0500000000000000" pitchFamily="34" charset="-93"/>
                <a:ea typeface="Times" panose="020B0500000000000000" pitchFamily="34" charset="-93"/>
                <a:cs typeface="Times" panose="020B0500000000000000" pitchFamily="34" charset="-93"/>
              </a:rPr>
              <a:t>chính</a:t>
            </a:r>
            <a:r>
              <a:rPr lang="en-US" sz="4800" dirty="0">
                <a:solidFill>
                  <a:srgbClr val="0070C0"/>
                </a:solidFill>
                <a:effectLst>
                  <a:outerShdw blurRad="38100" dist="38100" dir="2700000" algn="tl">
                    <a:srgbClr val="000000">
                      <a:alpha val="43137"/>
                    </a:srgbClr>
                  </a:outerShdw>
                </a:effectLst>
                <a:latin typeface="Times" panose="020B0500000000000000" pitchFamily="34" charset="-93"/>
                <a:ea typeface="Times" panose="020B0500000000000000" pitchFamily="34" charset="-93"/>
                <a:cs typeface="Times" panose="020B0500000000000000" pitchFamily="34" charset="-93"/>
              </a:rPr>
              <a:t> </a:t>
            </a:r>
            <a:r>
              <a:rPr lang="en-US" sz="4800" dirty="0" err="1">
                <a:solidFill>
                  <a:srgbClr val="0070C0"/>
                </a:solidFill>
                <a:effectLst>
                  <a:outerShdw blurRad="38100" dist="38100" dir="2700000" algn="tl">
                    <a:srgbClr val="000000">
                      <a:alpha val="43137"/>
                    </a:srgbClr>
                  </a:outerShdw>
                </a:effectLst>
                <a:latin typeface="Times" panose="020B0500000000000000" pitchFamily="34" charset="-93"/>
                <a:ea typeface="Times" panose="020B0500000000000000" pitchFamily="34" charset="-93"/>
                <a:cs typeface="Times" panose="020B0500000000000000" pitchFamily="34" charset="-93"/>
              </a:rPr>
              <a:t>trực</a:t>
            </a:r>
            <a:endParaRPr lang="en-US" sz="4800" dirty="0">
              <a:solidFill>
                <a:srgbClr val="0070C0"/>
              </a:solidFill>
              <a:effectLst>
                <a:outerShdw blurRad="38100" dist="38100" dir="2700000" algn="tl">
                  <a:srgbClr val="000000">
                    <a:alpha val="43137"/>
                  </a:srgbClr>
                </a:outerShdw>
              </a:effectLst>
              <a:latin typeface="Times" panose="020B0500000000000000" pitchFamily="34" charset="-93"/>
              <a:ea typeface="Times" panose="020B0500000000000000" pitchFamily="34" charset="-93"/>
              <a:cs typeface="Times" panose="020B0500000000000000" pitchFamily="34" charset="-93"/>
            </a:endParaRPr>
          </a:p>
        </p:txBody>
      </p:sp>
      <p:pic>
        <p:nvPicPr>
          <p:cNvPr id="7" name="Picture 5" descr="POINSET2">
            <a:extLst>
              <a:ext uri="{FF2B5EF4-FFF2-40B4-BE49-F238E27FC236}">
                <a16:creationId xmlns:a16="http://schemas.microsoft.com/office/drawing/2014/main" xmlns="" id="{1A6D274C-1A33-761B-475D-091A88CF1B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219216" y="-174519"/>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OINSET3">
            <a:extLst>
              <a:ext uri="{FF2B5EF4-FFF2-40B4-BE49-F238E27FC236}">
                <a16:creationId xmlns:a16="http://schemas.microsoft.com/office/drawing/2014/main" xmlns=""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2">
            <a:extLst>
              <a:ext uri="{FF2B5EF4-FFF2-40B4-BE49-F238E27FC236}">
                <a16:creationId xmlns:a16="http://schemas.microsoft.com/office/drawing/2014/main" xmlns="" id="{CA0AACF5-C8A2-5EB0-1D5A-4BB0F9E3BF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473002" y="-113391"/>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a:extLst>
              <a:ext uri="{FF2B5EF4-FFF2-40B4-BE49-F238E27FC236}">
                <a16:creationId xmlns:a16="http://schemas.microsoft.com/office/drawing/2014/main" xmlns="" id="{7ACA080E-F0CF-2992-9618-9A62FEF2FA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939" y="474035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16" y="-15902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a:extLst>
              <a:ext uri="{FF2B5EF4-FFF2-40B4-BE49-F238E27FC236}">
                <a16:creationId xmlns:a16="http://schemas.microsoft.com/office/drawing/2014/main" xmlns="" id="{CA4FEAB2-E2DD-7976-D100-A8D6FB0F27A6}"/>
              </a:ext>
            </a:extLst>
          </p:cNvPr>
          <p:cNvSpPr>
            <a:spLocks noChangeArrowheads="1"/>
          </p:cNvSpPr>
          <p:nvPr/>
        </p:nvSpPr>
        <p:spPr bwMode="auto">
          <a:xfrm>
            <a:off x="2855842" y="523713"/>
            <a:ext cx="65399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dirty="0">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MỘT NGƯỜI CHÍNH TRỰC</a:t>
            </a:r>
          </a:p>
        </p:txBody>
      </p:sp>
      <p:sp>
        <p:nvSpPr>
          <p:cNvPr id="5" name="Rectangle 4">
            <a:extLst>
              <a:ext uri="{FF2B5EF4-FFF2-40B4-BE49-F238E27FC236}">
                <a16:creationId xmlns:a16="http://schemas.microsoft.com/office/drawing/2014/main" xmlns="" id="{4CF7A340-ADE9-40EC-91FB-CB61CAB0CB1D}"/>
              </a:ext>
            </a:extLst>
          </p:cNvPr>
          <p:cNvSpPr/>
          <p:nvPr/>
        </p:nvSpPr>
        <p:spPr>
          <a:xfrm>
            <a:off x="500267" y="1081131"/>
            <a:ext cx="11251097" cy="4820166"/>
          </a:xfrm>
          <a:prstGeom prst="rect">
            <a:avLst/>
          </a:prstGeom>
        </p:spPr>
        <p:txBody>
          <a:bodyPr wrap="square">
            <a:spAutoFit/>
          </a:bodyPr>
          <a:lstStyle/>
          <a:p>
            <a:pPr algn="just">
              <a:lnSpc>
                <a:spcPct val="150000"/>
              </a:lnSpc>
            </a:pPr>
            <a:r>
              <a:rPr lang="en-US" sz="2600" dirty="0">
                <a:latin typeface="UTM Essendine Caps" panose="02040603050506020204" pitchFamily="18" charset="0"/>
                <a:ea typeface="Arial" panose="020B0604020202020204" pitchFamily="34" charset="0"/>
              </a:rPr>
              <a:t>	</a:t>
            </a:r>
            <a:r>
              <a:rPr lang="vi-VN" sz="2600" dirty="0">
                <a:latin typeface="UTM Essendine Caps" panose="02040603050506020204" pitchFamily="18" charset="0"/>
                <a:ea typeface="Arial" panose="020B0604020202020204" pitchFamily="34" charset="0"/>
              </a:rPr>
              <a:t>Tô Hiến Thành làm quan triều Lý, nổi tiếng là người chính trực. </a:t>
            </a:r>
            <a:endParaRPr lang="vi-VN" sz="2600" dirty="0">
              <a:latin typeface="Times New Roman" panose="02020603050405020304" pitchFamily="18" charset="0"/>
              <a:ea typeface="Arial" panose="020B0604020202020204" pitchFamily="34" charset="0"/>
            </a:endParaRPr>
          </a:p>
          <a:p>
            <a:pPr algn="just">
              <a:lnSpc>
                <a:spcPct val="150000"/>
              </a:lnSpc>
            </a:pPr>
            <a:r>
              <a:rPr lang="en-US" sz="2600" dirty="0">
                <a:latin typeface="UTM Essendine Caps" panose="02040603050506020204" pitchFamily="18" charset="0"/>
                <a:ea typeface="Arial" panose="020B0604020202020204" pitchFamily="34" charset="0"/>
              </a:rPr>
              <a:t>	</a:t>
            </a:r>
            <a:r>
              <a:rPr lang="vi-VN" sz="2600" dirty="0">
                <a:latin typeface="UTM Essendine Caps" panose="02040603050506020204" pitchFamily="18" charset="0"/>
                <a:ea typeface="Arial" panose="020B0604020202020204" pitchFamily="34" charset="0"/>
              </a:rPr>
              <a:t>Năm 1175, vua Lý Anh Tông mất, di chiếu cho Tô Hiến Thành phò tá thái tử Long Cán, con bà thái hậu họ Đỗ, lên ngôi. Nhưng bà Chiêu Linh thái hậu lại muốn lập con mình là Long Xưởng. Bà cho người đem vàng bạc đút lót vợ Tô Hiến Thành để nhờ ông giúp đỡ. Tô Hiến Thành nhất định không nghe, cứ theo di chiếu lập Long Cán làm vua. Đó là vua Lý Cao Tông.</a:t>
            </a:r>
            <a:endParaRPr lang="vi-VN" sz="2600" dirty="0">
              <a:latin typeface="Times New Roman" panose="02020603050405020304" pitchFamily="18" charset="0"/>
              <a:ea typeface="Arial" panose="020B0604020202020204" pitchFamily="34" charset="0"/>
            </a:endParaRPr>
          </a:p>
        </p:txBody>
      </p:sp>
      <p:pic>
        <p:nvPicPr>
          <p:cNvPr id="6" name="Picture 5">
            <a:extLst>
              <a:ext uri="{FF2B5EF4-FFF2-40B4-BE49-F238E27FC236}">
                <a16:creationId xmlns:a16="http://schemas.microsoft.com/office/drawing/2014/main" xmlns="" id="{D77F19EC-68A0-4E6C-A04A-8C9DD46FEE5C}"/>
              </a:ext>
            </a:extLst>
          </p:cNvPr>
          <p:cNvPicPr>
            <a:picLocks noChangeAspect="1"/>
          </p:cNvPicPr>
          <p:nvPr/>
        </p:nvPicPr>
        <p:blipFill>
          <a:blip r:embed="rId3"/>
          <a:stretch>
            <a:fillRect/>
          </a:stretch>
        </p:blipFill>
        <p:spPr>
          <a:xfrm>
            <a:off x="1677539" y="-125644"/>
            <a:ext cx="9480791" cy="649357"/>
          </a:xfrm>
          <a:prstGeom prst="rect">
            <a:avLst/>
          </a:prstGeom>
          <a:solidFill>
            <a:schemeClr val="accent2"/>
          </a:solidFill>
        </p:spPr>
      </p:pic>
      <p:sp>
        <p:nvSpPr>
          <p:cNvPr id="7" name="Oval 6">
            <a:extLst>
              <a:ext uri="{FF2B5EF4-FFF2-40B4-BE49-F238E27FC236}">
                <a16:creationId xmlns:a16="http://schemas.microsoft.com/office/drawing/2014/main" xmlns="" id="{83BB6840-FE47-4252-A0BF-C82634363D4E}"/>
              </a:ext>
            </a:extLst>
          </p:cNvPr>
          <p:cNvSpPr/>
          <p:nvPr/>
        </p:nvSpPr>
        <p:spPr>
          <a:xfrm>
            <a:off x="327027" y="1081131"/>
            <a:ext cx="564181" cy="477078"/>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1</a:t>
            </a:r>
          </a:p>
        </p:txBody>
      </p:sp>
    </p:spTree>
    <p:extLst>
      <p:ext uri="{BB962C8B-B14F-4D97-AF65-F5344CB8AC3E}">
        <p14:creationId xmlns:p14="http://schemas.microsoft.com/office/powerpoint/2010/main" val="1368469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8EC27282-3D89-43F4-8C51-E464B02A0507}"/>
              </a:ext>
            </a:extLst>
          </p:cNvPr>
          <p:cNvSpPr/>
          <p:nvPr/>
        </p:nvSpPr>
        <p:spPr>
          <a:xfrm>
            <a:off x="251792" y="1444086"/>
            <a:ext cx="11145078" cy="3470053"/>
          </a:xfrm>
          <a:prstGeom prst="rect">
            <a:avLst/>
          </a:prstGeom>
        </p:spPr>
        <p:txBody>
          <a:bodyPr wrap="square">
            <a:spAutoFit/>
          </a:bodyPr>
          <a:lstStyle/>
          <a:p>
            <a:pPr algn="just">
              <a:lnSpc>
                <a:spcPct val="150000"/>
              </a:lnSpc>
            </a:pPr>
            <a:r>
              <a:rPr lang="en-US" sz="3000" dirty="0">
                <a:latin typeface="UTM Essendine Caps" panose="02040603050506020204" pitchFamily="18" charset="0"/>
                <a:ea typeface="Arial" panose="020B0604020202020204" pitchFamily="34" charset="0"/>
              </a:rPr>
              <a:t>	</a:t>
            </a:r>
            <a:r>
              <a:rPr lang="vi-VN" sz="3000" dirty="0">
                <a:latin typeface="UTM Essendine Caps" panose="02040603050506020204" pitchFamily="18" charset="0"/>
                <a:ea typeface="Arial" panose="020B0604020202020204" pitchFamily="34" charset="0"/>
              </a:rPr>
              <a:t>Phò tá Cao Tông được 4 năm, Tô Hiến Thành lâm bệnh nặng. Quan tham tri chính sự là Vũ Tán Đường ngày đêm hầu hạ bên giường bệnh. Còn gián nghị đại phu Trần Trung Tá do bận nhiều công việc nên không mấy khi tới thăm Tô Hiến Thành được.</a:t>
            </a:r>
            <a:endParaRPr lang="vi-VN" sz="3000" dirty="0">
              <a:latin typeface="Times New Roman" panose="02020603050405020304" pitchFamily="18" charset="0"/>
              <a:ea typeface="Arial" panose="020B0604020202020204" pitchFamily="34" charset="0"/>
            </a:endParaRPr>
          </a:p>
        </p:txBody>
      </p:sp>
      <p:sp>
        <p:nvSpPr>
          <p:cNvPr id="4" name="Oval 3">
            <a:extLst>
              <a:ext uri="{FF2B5EF4-FFF2-40B4-BE49-F238E27FC236}">
                <a16:creationId xmlns:a16="http://schemas.microsoft.com/office/drawing/2014/main" xmlns="" id="{5598B73F-B1FF-4DE7-BB0B-A5A22661D22A}"/>
              </a:ext>
            </a:extLst>
          </p:cNvPr>
          <p:cNvSpPr/>
          <p:nvPr/>
        </p:nvSpPr>
        <p:spPr>
          <a:xfrm>
            <a:off x="230949" y="1444086"/>
            <a:ext cx="564181" cy="477078"/>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UTM Avo" panose="02040603050506020204" pitchFamily="18" charset="0"/>
                <a:cs typeface="Times New Roman" panose="02020603050405020304" pitchFamily="18" charset="0"/>
              </a:rPr>
              <a:t>2</a:t>
            </a:r>
            <a:endParaRPr lang="en-US" sz="2000" b="1" dirty="0">
              <a:solidFill>
                <a:srgbClr val="FF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253916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959E2BA5-A683-45F1-BF0C-EA956F48F298}"/>
              </a:ext>
            </a:extLst>
          </p:cNvPr>
          <p:cNvSpPr/>
          <p:nvPr/>
        </p:nvSpPr>
        <p:spPr>
          <a:xfrm>
            <a:off x="424070" y="712063"/>
            <a:ext cx="11343860" cy="5798639"/>
          </a:xfrm>
          <a:prstGeom prst="rect">
            <a:avLst/>
          </a:prstGeom>
        </p:spPr>
        <p:txBody>
          <a:bodyPr wrap="square">
            <a:spAutoFit/>
          </a:bodyPr>
          <a:lstStyle/>
          <a:p>
            <a:pPr>
              <a:lnSpc>
                <a:spcPct val="107000"/>
              </a:lnSpc>
              <a:spcAft>
                <a:spcPts val="800"/>
              </a:spcAft>
            </a:pPr>
            <a:r>
              <a:rPr lang="en-US" sz="2800" dirty="0">
                <a:latin typeface="UTM Essendine Caps" panose="02040603050506020204" pitchFamily="18" charset="0"/>
                <a:ea typeface="Arial" panose="020B0604020202020204" pitchFamily="34" charset="0"/>
              </a:rPr>
              <a:t>	</a:t>
            </a:r>
            <a:r>
              <a:rPr lang="vi-VN" sz="2800" dirty="0">
                <a:latin typeface="UTM Essendine Caps" panose="02040603050506020204" pitchFamily="18" charset="0"/>
                <a:ea typeface="Arial" panose="020B0604020202020204" pitchFamily="34" charset="0"/>
              </a:rPr>
              <a:t>Một hôm, Đỗ thái hậu và vua tới thăm ông, hỏi</a:t>
            </a:r>
            <a:r>
              <a:rPr lang="en-US" sz="2800" dirty="0">
                <a:latin typeface="UTM Essendine Caps" panose="02040603050506020204" pitchFamily="18" charset="0"/>
                <a:ea typeface="Arial" panose="020B0604020202020204" pitchFamily="34" charset="0"/>
              </a:rPr>
              <a:t>:</a:t>
            </a:r>
            <a:endParaRPr lang="vi-VN" sz="2800" dirty="0">
              <a:latin typeface="Times New Roman" panose="02020603050405020304" pitchFamily="18" charset="0"/>
              <a:ea typeface="Arial" panose="020B0604020202020204" pitchFamily="34" charset="0"/>
            </a:endParaRPr>
          </a:p>
          <a:p>
            <a:pPr algn="just">
              <a:lnSpc>
                <a:spcPct val="107000"/>
              </a:lnSpc>
              <a:spcAft>
                <a:spcPts val="800"/>
              </a:spcAft>
            </a:pPr>
            <a:r>
              <a:rPr lang="en-US" sz="2800" dirty="0">
                <a:latin typeface="UTM Essendine Caps" panose="02040603050506020204" pitchFamily="18" charset="0"/>
                <a:ea typeface="Arial" panose="020B0604020202020204" pitchFamily="34" charset="0"/>
              </a:rPr>
              <a:t>	</a:t>
            </a:r>
            <a:r>
              <a:rPr lang="vi-VN" sz="2800" dirty="0">
                <a:latin typeface="UTM Essendine Caps" panose="02040603050506020204" pitchFamily="18" charset="0"/>
                <a:ea typeface="Arial" panose="020B0604020202020204" pitchFamily="34" charset="0"/>
              </a:rPr>
              <a:t>- Nếu chẳng may ông mất thì ai sẽ là người thay ông?</a:t>
            </a:r>
            <a:endParaRPr lang="vi-VN" sz="2800" dirty="0">
              <a:latin typeface="Times New Roman" panose="02020603050405020304" pitchFamily="18" charset="0"/>
              <a:ea typeface="Arial" panose="020B0604020202020204" pitchFamily="34" charset="0"/>
            </a:endParaRPr>
          </a:p>
          <a:p>
            <a:pPr algn="just">
              <a:lnSpc>
                <a:spcPct val="107000"/>
              </a:lnSpc>
              <a:spcAft>
                <a:spcPts val="800"/>
              </a:spcAft>
            </a:pPr>
            <a:r>
              <a:rPr lang="vi-VN" sz="2800" dirty="0">
                <a:latin typeface="UTM Essendine Caps" panose="02040603050506020204" pitchFamily="18" charset="0"/>
                <a:ea typeface="Arial" panose="020B0604020202020204" pitchFamily="34" charset="0"/>
              </a:rPr>
              <a:t>Tô Hiến Thành không do dự, đáp:</a:t>
            </a:r>
            <a:endParaRPr lang="vi-VN" sz="2800" dirty="0">
              <a:latin typeface="Times New Roman" panose="02020603050405020304" pitchFamily="18" charset="0"/>
              <a:ea typeface="Arial" panose="020B0604020202020204" pitchFamily="34" charset="0"/>
            </a:endParaRPr>
          </a:p>
          <a:p>
            <a:pPr algn="just">
              <a:lnSpc>
                <a:spcPct val="107000"/>
              </a:lnSpc>
              <a:spcAft>
                <a:spcPts val="800"/>
              </a:spcAft>
            </a:pPr>
            <a:r>
              <a:rPr lang="en-US" sz="2800" dirty="0">
                <a:latin typeface="UTM Essendine Caps" panose="02040603050506020204" pitchFamily="18" charset="0"/>
                <a:ea typeface="Arial" panose="020B0604020202020204" pitchFamily="34" charset="0"/>
              </a:rPr>
              <a:t>	</a:t>
            </a:r>
            <a:r>
              <a:rPr lang="vi-VN" sz="2800" dirty="0">
                <a:latin typeface="UTM Essendine Caps" panose="02040603050506020204" pitchFamily="18" charset="0"/>
                <a:ea typeface="Arial" panose="020B0604020202020204" pitchFamily="34" charset="0"/>
              </a:rPr>
              <a:t>- Có gián nghị đại phu Trần Trung Tá.</a:t>
            </a:r>
            <a:endParaRPr lang="vi-VN" sz="2800" dirty="0">
              <a:latin typeface="Times New Roman" panose="02020603050405020304" pitchFamily="18" charset="0"/>
              <a:ea typeface="Arial" panose="020B0604020202020204" pitchFamily="34" charset="0"/>
            </a:endParaRPr>
          </a:p>
          <a:p>
            <a:pPr algn="just">
              <a:lnSpc>
                <a:spcPct val="107000"/>
              </a:lnSpc>
              <a:spcAft>
                <a:spcPts val="800"/>
              </a:spcAft>
            </a:pPr>
            <a:r>
              <a:rPr lang="vi-VN" sz="2800" dirty="0">
                <a:latin typeface="UTM Essendine Caps" panose="02040603050506020204" pitchFamily="18" charset="0"/>
                <a:ea typeface="Arial" panose="020B0604020202020204" pitchFamily="34" charset="0"/>
              </a:rPr>
              <a:t>Thái hậu ngạc nhiên hỏi:</a:t>
            </a:r>
            <a:endParaRPr lang="vi-VN" sz="2800" dirty="0">
              <a:latin typeface="Times New Roman" panose="02020603050405020304" pitchFamily="18" charset="0"/>
              <a:ea typeface="Arial" panose="020B0604020202020204" pitchFamily="34" charset="0"/>
            </a:endParaRPr>
          </a:p>
          <a:p>
            <a:pPr algn="just">
              <a:lnSpc>
                <a:spcPct val="107000"/>
              </a:lnSpc>
              <a:spcAft>
                <a:spcPts val="800"/>
              </a:spcAft>
            </a:pPr>
            <a:r>
              <a:rPr lang="en-US" sz="2800" dirty="0">
                <a:latin typeface="UTM Essendine Caps" panose="02040603050506020204" pitchFamily="18" charset="0"/>
                <a:ea typeface="Arial" panose="020B0604020202020204" pitchFamily="34" charset="0"/>
              </a:rPr>
              <a:t>	</a:t>
            </a:r>
            <a:r>
              <a:rPr lang="vi-VN" sz="2800" dirty="0">
                <a:latin typeface="UTM Essendine Caps" panose="02040603050506020204" pitchFamily="18" charset="0"/>
                <a:ea typeface="Arial" panose="020B0604020202020204" pitchFamily="34" charset="0"/>
              </a:rPr>
              <a:t>- Vũ Tán Đường hết lòng vì ông, sao không tiến cử?</a:t>
            </a:r>
            <a:endParaRPr lang="vi-VN" sz="2800" dirty="0">
              <a:latin typeface="Times New Roman" panose="02020603050405020304" pitchFamily="18" charset="0"/>
              <a:ea typeface="Arial" panose="020B0604020202020204" pitchFamily="34" charset="0"/>
            </a:endParaRPr>
          </a:p>
          <a:p>
            <a:pPr algn="just">
              <a:lnSpc>
                <a:spcPct val="107000"/>
              </a:lnSpc>
              <a:spcAft>
                <a:spcPts val="800"/>
              </a:spcAft>
            </a:pPr>
            <a:r>
              <a:rPr lang="vi-VN" sz="2800" dirty="0">
                <a:latin typeface="UTM Essendine Caps" panose="02040603050506020204" pitchFamily="18" charset="0"/>
                <a:ea typeface="Arial" panose="020B0604020202020204" pitchFamily="34" charset="0"/>
              </a:rPr>
              <a:t>Tô Hiến Thành tâu: </a:t>
            </a:r>
            <a:endParaRPr lang="vi-VN" sz="2800" dirty="0">
              <a:latin typeface="Times New Roman" panose="02020603050405020304" pitchFamily="18" charset="0"/>
              <a:ea typeface="Arial" panose="020B0604020202020204" pitchFamily="34" charset="0"/>
            </a:endParaRPr>
          </a:p>
          <a:p>
            <a:pPr algn="just">
              <a:lnSpc>
                <a:spcPct val="107000"/>
              </a:lnSpc>
              <a:spcAft>
                <a:spcPts val="800"/>
              </a:spcAft>
            </a:pPr>
            <a:r>
              <a:rPr lang="en-US" sz="2800" dirty="0">
                <a:latin typeface="UTM Essendine Caps" panose="02040603050506020204" pitchFamily="18" charset="0"/>
                <a:ea typeface="Arial" panose="020B0604020202020204" pitchFamily="34" charset="0"/>
              </a:rPr>
              <a:t>	</a:t>
            </a:r>
            <a:r>
              <a:rPr lang="vi-VN" sz="2800" dirty="0">
                <a:latin typeface="UTM Essendine Caps" panose="02040603050506020204" pitchFamily="18" charset="0"/>
                <a:ea typeface="Arial" panose="020B0604020202020204" pitchFamily="34" charset="0"/>
              </a:rPr>
              <a:t>- Nếu Thái Hậu hỏi người hầu hạ giỏi thì thần xin cử Vũ Tán Đường, còn hỏi người tài ba giúp nước, thần xin cử Trần Trung Tá.</a:t>
            </a:r>
            <a:endParaRPr lang="vi-VN" sz="2800" dirty="0">
              <a:latin typeface="Times New Roman" panose="02020603050405020304" pitchFamily="18" charset="0"/>
              <a:ea typeface="Arial" panose="020B0604020202020204" pitchFamily="34" charset="0"/>
            </a:endParaRPr>
          </a:p>
          <a:p>
            <a:pPr algn="r">
              <a:lnSpc>
                <a:spcPct val="107000"/>
              </a:lnSpc>
              <a:spcAft>
                <a:spcPts val="800"/>
              </a:spcAft>
            </a:pPr>
            <a:r>
              <a:rPr lang="vi-VN" i="1" dirty="0">
                <a:latin typeface="UTM Essendine Caps" panose="02040603050506020204" pitchFamily="18" charset="0"/>
                <a:ea typeface="Arial" panose="020B0604020202020204" pitchFamily="34" charset="0"/>
              </a:rPr>
              <a:t>Theo</a:t>
            </a:r>
            <a:r>
              <a:rPr lang="vi-VN" i="1" dirty="0">
                <a:latin typeface="Cambria" panose="02040503050406030204" pitchFamily="18" charset="0"/>
                <a:ea typeface="Arial" panose="020B0604020202020204" pitchFamily="34" charset="0"/>
                <a:cs typeface="Cambria" panose="02040503050406030204" pitchFamily="18" charset="0"/>
              </a:rPr>
              <a:t> </a:t>
            </a:r>
            <a:r>
              <a:rPr lang="vi-VN" i="1" dirty="0">
                <a:latin typeface="UTM Essendine Caps" panose="02040603050506020204" pitchFamily="18" charset="0"/>
                <a:ea typeface="Arial" panose="020B0604020202020204" pitchFamily="34" charset="0"/>
              </a:rPr>
              <a:t>Quỳnh Cư, Đỗ Đức Hùng</a:t>
            </a:r>
            <a:endParaRPr lang="vi-VN" dirty="0">
              <a:latin typeface="Times New Roman" panose="02020603050405020304" pitchFamily="18" charset="0"/>
              <a:ea typeface="Arial" panose="020B0604020202020204" pitchFamily="34" charset="0"/>
            </a:endParaRPr>
          </a:p>
        </p:txBody>
      </p:sp>
      <p:sp>
        <p:nvSpPr>
          <p:cNvPr id="4" name="Oval 3">
            <a:extLst>
              <a:ext uri="{FF2B5EF4-FFF2-40B4-BE49-F238E27FC236}">
                <a16:creationId xmlns:a16="http://schemas.microsoft.com/office/drawing/2014/main" xmlns="" id="{3142A020-CA5B-4116-BD30-E528D37E2542}"/>
              </a:ext>
            </a:extLst>
          </p:cNvPr>
          <p:cNvSpPr/>
          <p:nvPr/>
        </p:nvSpPr>
        <p:spPr>
          <a:xfrm>
            <a:off x="246128" y="712063"/>
            <a:ext cx="564181" cy="477078"/>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UTM Avo" panose="02040603050506020204" pitchFamily="18" charset="0"/>
                <a:cs typeface="Times New Roman" panose="02020603050405020304" pitchFamily="18" charset="0"/>
              </a:rPr>
              <a:t>3</a:t>
            </a:r>
            <a:endParaRPr lang="en-US" sz="2000" b="1" dirty="0">
              <a:solidFill>
                <a:srgbClr val="FF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041791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A3808A34-6C64-1019-1485-DC402046EF14}"/>
              </a:ext>
            </a:extLst>
          </p:cNvPr>
          <p:cNvGrpSpPr/>
          <p:nvPr/>
        </p:nvGrpSpPr>
        <p:grpSpPr>
          <a:xfrm>
            <a:off x="5334705" y="1411600"/>
            <a:ext cx="6634712" cy="3169925"/>
            <a:chOff x="2975205" y="1255651"/>
            <a:chExt cx="5432196" cy="3036949"/>
          </a:xfrm>
        </p:grpSpPr>
        <p:sp>
          <p:nvSpPr>
            <p:cNvPr id="4" name="Rectangle: Rounded Corners 34">
              <a:extLst>
                <a:ext uri="{FF2B5EF4-FFF2-40B4-BE49-F238E27FC236}">
                  <a16:creationId xmlns:a16="http://schemas.microsoft.com/office/drawing/2014/main" xmlns="" id="{407E6334-25D8-89EF-A035-4225A83F7A67}"/>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Phân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công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theo</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đoạn</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Tất</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cả</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thành</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viên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đều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Giải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nghĩa</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từ</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cùng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nhau</a:t>
              </a:r>
              <a:r>
                <a:rPr lang="en-US" sz="3200" kern="0" dirty="0">
                  <a:solidFill>
                    <a:srgbClr val="000000"/>
                  </a:solidFill>
                  <a:latin typeface="UTM Avo" panose="02040603050506020204" pitchFamily="18"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5" name="Rectangle: Rounded Corners 35">
              <a:extLst>
                <a:ext uri="{FF2B5EF4-FFF2-40B4-BE49-F238E27FC236}">
                  <a16:creationId xmlns:a16="http://schemas.microsoft.com/office/drawing/2014/main" xmlns="" id="{16C31472-2FEF-81AC-7F44-3AA9691EFC5E}"/>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err="1">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Yêu</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 </a:t>
              </a:r>
              <a:r>
                <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c</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ầu</a:t>
              </a:r>
              <a:endPar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endParaRPr>
            </a:p>
          </p:txBody>
        </p:sp>
        <p:pic>
          <p:nvPicPr>
            <p:cNvPr id="6" name="Picture 5">
              <a:extLst>
                <a:ext uri="{FF2B5EF4-FFF2-40B4-BE49-F238E27FC236}">
                  <a16:creationId xmlns:a16="http://schemas.microsoft.com/office/drawing/2014/main" xmlns="" id="{03CD098C-DF9E-6BC2-5E62-D2A9986326FA}"/>
                </a:ext>
              </a:extLst>
            </p:cNvPr>
            <p:cNvPicPr>
              <a:picLocks noChangeAspect="1"/>
            </p:cNvPicPr>
            <p:nvPr/>
          </p:nvPicPr>
          <p:blipFill>
            <a:blip r:embed="rId3"/>
            <a:stretch>
              <a:fillRect/>
            </a:stretch>
          </p:blipFill>
          <p:spPr>
            <a:xfrm flipH="1">
              <a:off x="3156233" y="2248596"/>
              <a:ext cx="539794" cy="539794"/>
            </a:xfrm>
            <a:prstGeom prst="rect">
              <a:avLst/>
            </a:prstGeom>
          </p:spPr>
        </p:pic>
        <p:pic>
          <p:nvPicPr>
            <p:cNvPr id="7" name="Picture 6">
              <a:extLst>
                <a:ext uri="{FF2B5EF4-FFF2-40B4-BE49-F238E27FC236}">
                  <a16:creationId xmlns:a16="http://schemas.microsoft.com/office/drawing/2014/main" xmlns="" id="{AF560462-F3F4-5CE7-DBE9-317FFFB32002}"/>
                </a:ext>
              </a:extLst>
            </p:cNvPr>
            <p:cNvPicPr>
              <a:picLocks noChangeAspect="1"/>
            </p:cNvPicPr>
            <p:nvPr/>
          </p:nvPicPr>
          <p:blipFill>
            <a:blip r:embed="rId3"/>
            <a:stretch>
              <a:fillRect/>
            </a:stretch>
          </p:blipFill>
          <p:spPr>
            <a:xfrm flipH="1">
              <a:off x="3125205" y="2853858"/>
              <a:ext cx="539793" cy="539793"/>
            </a:xfrm>
            <a:prstGeom prst="rect">
              <a:avLst/>
            </a:prstGeom>
          </p:spPr>
        </p:pic>
        <p:pic>
          <p:nvPicPr>
            <p:cNvPr id="8" name="Picture 7">
              <a:extLst>
                <a:ext uri="{FF2B5EF4-FFF2-40B4-BE49-F238E27FC236}">
                  <a16:creationId xmlns:a16="http://schemas.microsoft.com/office/drawing/2014/main" xmlns="" id="{A1EF6F84-2236-E843-EB00-4F984D1B29F6}"/>
                </a:ext>
              </a:extLst>
            </p:cNvPr>
            <p:cNvPicPr>
              <a:picLocks noChangeAspect="1"/>
            </p:cNvPicPr>
            <p:nvPr/>
          </p:nvPicPr>
          <p:blipFill>
            <a:blip r:embed="rId3"/>
            <a:stretch>
              <a:fillRect/>
            </a:stretch>
          </p:blipFill>
          <p:spPr>
            <a:xfrm flipH="1">
              <a:off x="3150160" y="3571452"/>
              <a:ext cx="545867" cy="545867"/>
            </a:xfrm>
            <a:prstGeom prst="rect">
              <a:avLst/>
            </a:prstGeom>
          </p:spPr>
        </p:pic>
      </p:grpSp>
      <p:pic>
        <p:nvPicPr>
          <p:cNvPr id="9" name="Picture 8" descr="A group of dolls&#10;&#10;Description automatically generated with low confidence">
            <a:extLst>
              <a:ext uri="{FF2B5EF4-FFF2-40B4-BE49-F238E27FC236}">
                <a16:creationId xmlns:a16="http://schemas.microsoft.com/office/drawing/2014/main" xmlns="" id="{DD54D07A-2FD4-A5D7-343B-AD51F0BE02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0" y="1900767"/>
            <a:ext cx="4899565" cy="4379298"/>
          </a:xfrm>
          <a:prstGeom prst="rect">
            <a:avLst/>
          </a:prstGeom>
          <a:effectLst>
            <a:outerShdw blurRad="76200" dir="13500000" sy="23000" kx="1200000" algn="br" rotWithShape="0">
              <a:prstClr val="black">
                <a:alpha val="20000"/>
              </a:prstClr>
            </a:outerShdw>
          </a:effectLst>
        </p:spPr>
      </p:pic>
      <p:sp>
        <p:nvSpPr>
          <p:cNvPr id="10" name="Google Shape;2351;p42">
            <a:extLst>
              <a:ext uri="{FF2B5EF4-FFF2-40B4-BE49-F238E27FC236}">
                <a16:creationId xmlns:a16="http://schemas.microsoft.com/office/drawing/2014/main" xmlns="" id="{143191EA-9FB7-0E8E-2346-7D75EB8CD0A6}"/>
              </a:ext>
            </a:extLst>
          </p:cNvPr>
          <p:cNvSpPr txBox="1">
            <a:spLocks/>
          </p:cNvSpPr>
          <p:nvPr/>
        </p:nvSpPr>
        <p:spPr>
          <a:xfrm>
            <a:off x="1438276" y="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29672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xmlns="" id="{F1C4A58F-C09C-408F-A333-4D4C362A699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0" name="Picture 19">
            <a:extLst>
              <a:ext uri="{FF2B5EF4-FFF2-40B4-BE49-F238E27FC236}">
                <a16:creationId xmlns:a16="http://schemas.microsoft.com/office/drawing/2014/main" xmlns="" id="{F245E8A8-641A-473F-8438-4F932B065A5D}"/>
              </a:ext>
            </a:extLst>
          </p:cNvPr>
          <p:cNvPicPr>
            <a:picLocks noChangeAspect="1"/>
          </p:cNvPicPr>
          <p:nvPr/>
        </p:nvPicPr>
        <p:blipFill>
          <a:blip r:embed="rId3"/>
          <a:stretch>
            <a:fillRect/>
          </a:stretch>
        </p:blipFill>
        <p:spPr>
          <a:xfrm>
            <a:off x="1266841" y="1033670"/>
            <a:ext cx="6949507" cy="2609085"/>
          </a:xfrm>
          <a:prstGeom prst="rect">
            <a:avLst/>
          </a:prstGeom>
        </p:spPr>
      </p:pic>
    </p:spTree>
    <p:extLst>
      <p:ext uri="{BB962C8B-B14F-4D97-AF65-F5344CB8AC3E}">
        <p14:creationId xmlns:p14="http://schemas.microsoft.com/office/powerpoint/2010/main" val="263609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D582EAA5-9CE0-3FFE-F807-764077D7B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530" y="-249314"/>
            <a:ext cx="12655826" cy="710731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2D653471-4B65-5954-E920-5B91248928E3}"/>
              </a:ext>
            </a:extLst>
          </p:cNvPr>
          <p:cNvSpPr txBox="1"/>
          <p:nvPr/>
        </p:nvSpPr>
        <p:spPr>
          <a:xfrm>
            <a:off x="0" y="1146315"/>
            <a:ext cx="12192000" cy="4992457"/>
          </a:xfrm>
          <a:prstGeom prst="rect">
            <a:avLst/>
          </a:prstGeom>
          <a:noFill/>
        </p:spPr>
        <p:txBody>
          <a:bodyPr wrap="square">
            <a:spAutoFit/>
          </a:bodyPr>
          <a:lstStyle/>
          <a:p>
            <a:pPr>
              <a:lnSpc>
                <a:spcPts val="4300"/>
              </a:lnSpc>
            </a:pPr>
            <a:r>
              <a:rPr lang="vi-VN" sz="3000" dirty="0">
                <a:solidFill>
                  <a:srgbClr val="0070C0"/>
                </a:solidFill>
                <a:effectLst/>
                <a:latin typeface="UTM Avo" panose="02040603050506020204" pitchFamily="18" charset="0"/>
                <a:ea typeface="Times New Roman" panose="02020603050405020304" pitchFamily="18" charset="0"/>
              </a:rPr>
              <a:t>1. </a:t>
            </a:r>
            <a:r>
              <a:rPr lang="en-US" sz="3000" dirty="0" err="1">
                <a:solidFill>
                  <a:srgbClr val="0070C0"/>
                </a:solidFill>
                <a:effectLst/>
                <a:latin typeface="UTM Avo" panose="02040603050506020204" pitchFamily="18" charset="0"/>
                <a:ea typeface="Times New Roman" panose="02020603050405020304" pitchFamily="18" charset="0"/>
              </a:rPr>
              <a:t>Tô</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Hiến</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Thành</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đã</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thể</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hiện</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sự</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chính</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trực</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như</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thế</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nào</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trong</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việc</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thực</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hiện</a:t>
            </a:r>
            <a:r>
              <a:rPr lang="en-US" sz="3000" dirty="0">
                <a:solidFill>
                  <a:srgbClr val="0070C0"/>
                </a:solidFill>
                <a:effectLst/>
                <a:latin typeface="UTM Avo" panose="02040603050506020204" pitchFamily="18" charset="0"/>
                <a:ea typeface="Times New Roman" panose="02020603050405020304" pitchFamily="18" charset="0"/>
              </a:rPr>
              <a:t> di </a:t>
            </a:r>
            <a:r>
              <a:rPr lang="en-US" sz="3000" dirty="0" err="1">
                <a:solidFill>
                  <a:srgbClr val="0070C0"/>
                </a:solidFill>
                <a:effectLst/>
                <a:latin typeface="UTM Avo" panose="02040603050506020204" pitchFamily="18" charset="0"/>
                <a:ea typeface="Times New Roman" panose="02020603050405020304" pitchFamily="18" charset="0"/>
              </a:rPr>
              <a:t>chiếu</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của</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vua</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Lý</a:t>
            </a:r>
            <a:r>
              <a:rPr lang="en-US" sz="3000" dirty="0">
                <a:solidFill>
                  <a:srgbClr val="0070C0"/>
                </a:solidFill>
                <a:effectLst/>
                <a:latin typeface="UTM Avo" panose="02040603050506020204" pitchFamily="18" charset="0"/>
                <a:ea typeface="Times New Roman" panose="02020603050405020304" pitchFamily="18" charset="0"/>
              </a:rPr>
              <a:t> Anh </a:t>
            </a:r>
            <a:r>
              <a:rPr lang="en-US" sz="3000" dirty="0" err="1">
                <a:solidFill>
                  <a:srgbClr val="0070C0"/>
                </a:solidFill>
                <a:effectLst/>
                <a:latin typeface="UTM Avo" panose="02040603050506020204" pitchFamily="18" charset="0"/>
                <a:ea typeface="Times New Roman" panose="02020603050405020304" pitchFamily="18" charset="0"/>
              </a:rPr>
              <a:t>Tông</a:t>
            </a:r>
            <a:r>
              <a:rPr lang="vi-VN" sz="3000" dirty="0">
                <a:solidFill>
                  <a:srgbClr val="0070C0"/>
                </a:solidFill>
                <a:effectLst/>
                <a:latin typeface="UTM Avo" panose="02040603050506020204" pitchFamily="18" charset="0"/>
                <a:ea typeface="Times New Roman" panose="02020603050405020304" pitchFamily="18" charset="0"/>
              </a:rPr>
              <a:t>?</a:t>
            </a:r>
            <a:endParaRPr lang="en-US" sz="3000" dirty="0">
              <a:solidFill>
                <a:srgbClr val="0070C0"/>
              </a:solidFill>
              <a:effectLst/>
              <a:latin typeface="UTM Avo" panose="02040603050506020204" pitchFamily="18" charset="0"/>
              <a:ea typeface="Times New Roman" panose="02020603050405020304" pitchFamily="18" charset="0"/>
            </a:endParaRPr>
          </a:p>
          <a:p>
            <a:pPr>
              <a:lnSpc>
                <a:spcPts val="4300"/>
              </a:lnSpc>
            </a:pPr>
            <a:r>
              <a:rPr lang="vi-VN" sz="3000" dirty="0">
                <a:solidFill>
                  <a:srgbClr val="0070C0"/>
                </a:solidFill>
                <a:effectLst/>
                <a:latin typeface="UTM Avo" panose="02040603050506020204" pitchFamily="18" charset="0"/>
                <a:ea typeface="Times New Roman" panose="02020603050405020304" pitchFamily="18" charset="0"/>
              </a:rPr>
              <a:t>2. </a:t>
            </a:r>
            <a:r>
              <a:rPr lang="en-US" sz="3000" dirty="0">
                <a:solidFill>
                  <a:srgbClr val="0070C0"/>
                </a:solidFill>
                <a:effectLst/>
                <a:latin typeface="UTM Avo" panose="02040603050506020204" pitchFamily="18" charset="0"/>
                <a:ea typeface="Times New Roman" panose="02020603050405020304" pitchFamily="18" charset="0"/>
              </a:rPr>
              <a:t>Khi </a:t>
            </a:r>
            <a:r>
              <a:rPr lang="en-US" sz="3000" dirty="0" err="1">
                <a:solidFill>
                  <a:srgbClr val="0070C0"/>
                </a:solidFill>
                <a:effectLst/>
                <a:latin typeface="UTM Avo" panose="02040603050506020204" pitchFamily="18" charset="0"/>
                <a:ea typeface="Times New Roman" panose="02020603050405020304" pitchFamily="18" charset="0"/>
              </a:rPr>
              <a:t>Tô</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Hiến</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Thành</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lâm</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bệnh</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nặng</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Đỗ</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thái</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hậu</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và</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vua</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hỏi</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ông</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điều</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gì</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Ông</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trả</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lời</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thế</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nào</a:t>
            </a:r>
            <a:r>
              <a:rPr lang="en-US" sz="3000" dirty="0">
                <a:solidFill>
                  <a:srgbClr val="0070C0"/>
                </a:solidFill>
                <a:effectLst/>
                <a:latin typeface="UTM Avo" panose="02040603050506020204" pitchFamily="18" charset="0"/>
                <a:ea typeface="Times New Roman" panose="02020603050405020304" pitchFamily="18" charset="0"/>
              </a:rPr>
              <a:t>?</a:t>
            </a:r>
          </a:p>
          <a:p>
            <a:pPr>
              <a:lnSpc>
                <a:spcPts val="4300"/>
              </a:lnSpc>
            </a:pPr>
            <a:r>
              <a:rPr lang="vi-VN" sz="3000" dirty="0">
                <a:solidFill>
                  <a:srgbClr val="0070C0"/>
                </a:solidFill>
                <a:effectLst/>
                <a:latin typeface="UTM Avo" panose="02040603050506020204" pitchFamily="18" charset="0"/>
                <a:ea typeface="Times New Roman" panose="02020603050405020304" pitchFamily="18" charset="0"/>
              </a:rPr>
              <a:t>3. </a:t>
            </a:r>
            <a:r>
              <a:rPr lang="en-US" sz="3000" dirty="0" err="1">
                <a:solidFill>
                  <a:srgbClr val="0070C0"/>
                </a:solidFill>
                <a:effectLst/>
                <a:latin typeface="UTM Avo" panose="02040603050506020204" pitchFamily="18" charset="0"/>
                <a:ea typeface="Times New Roman" panose="02020603050405020304" pitchFamily="18" charset="0"/>
              </a:rPr>
              <a:t>Vì</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sao</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thái</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hậu</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ngạc</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nhiên</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khi</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biết</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sự</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lựa</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chọn</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của</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Tô</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Hiến</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Thành</a:t>
            </a:r>
            <a:r>
              <a:rPr lang="vi-VN" sz="3000" dirty="0">
                <a:solidFill>
                  <a:srgbClr val="0070C0"/>
                </a:solidFill>
                <a:effectLst/>
                <a:latin typeface="UTM Avo" panose="02040603050506020204" pitchFamily="18" charset="0"/>
                <a:ea typeface="Times New Roman" panose="02020603050405020304" pitchFamily="18" charset="0"/>
              </a:rPr>
              <a:t>?</a:t>
            </a:r>
            <a:endParaRPr lang="en-US" sz="3000" dirty="0">
              <a:solidFill>
                <a:srgbClr val="0070C0"/>
              </a:solidFill>
              <a:effectLst/>
              <a:latin typeface="UTM Avo" panose="02040603050506020204" pitchFamily="18" charset="0"/>
              <a:ea typeface="Times New Roman" panose="02020603050405020304" pitchFamily="18" charset="0"/>
            </a:endParaRPr>
          </a:p>
          <a:p>
            <a:pPr>
              <a:lnSpc>
                <a:spcPts val="4300"/>
              </a:lnSpc>
            </a:pPr>
            <a:r>
              <a:rPr lang="vi-VN" sz="3000" dirty="0">
                <a:solidFill>
                  <a:srgbClr val="0070C0"/>
                </a:solidFill>
                <a:effectLst/>
                <a:latin typeface="UTM Avo" panose="02040603050506020204" pitchFamily="18" charset="0"/>
                <a:ea typeface="Times New Roman" panose="02020603050405020304" pitchFamily="18" charset="0"/>
              </a:rPr>
              <a:t>4. </a:t>
            </a:r>
            <a:r>
              <a:rPr lang="en-US" sz="3000" dirty="0" err="1">
                <a:solidFill>
                  <a:srgbClr val="0070C0"/>
                </a:solidFill>
                <a:effectLst/>
                <a:latin typeface="UTM Avo" panose="02040603050506020204" pitchFamily="18" charset="0"/>
                <a:ea typeface="Times New Roman" panose="02020603050405020304" pitchFamily="18" charset="0"/>
              </a:rPr>
              <a:t>Tô</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Hiến</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Thành</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giải</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thích</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như</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thế</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nào</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về</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sự</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lựa</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chọn</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của</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mình</a:t>
            </a:r>
            <a:r>
              <a:rPr lang="vi-VN" sz="3000" dirty="0">
                <a:solidFill>
                  <a:srgbClr val="0070C0"/>
                </a:solidFill>
                <a:effectLst/>
                <a:latin typeface="UTM Avo" panose="02040603050506020204" pitchFamily="18" charset="0"/>
                <a:ea typeface="Times New Roman" panose="02020603050405020304" pitchFamily="18" charset="0"/>
              </a:rPr>
              <a:t>?</a:t>
            </a:r>
            <a:endParaRPr lang="en-US" sz="3000" dirty="0">
              <a:solidFill>
                <a:srgbClr val="0070C0"/>
              </a:solidFill>
              <a:effectLst/>
              <a:latin typeface="UTM Avo" panose="02040603050506020204" pitchFamily="18" charset="0"/>
              <a:ea typeface="Times New Roman" panose="02020603050405020304" pitchFamily="18" charset="0"/>
            </a:endParaRPr>
          </a:p>
          <a:p>
            <a:pPr>
              <a:lnSpc>
                <a:spcPts val="4300"/>
              </a:lnSpc>
            </a:pPr>
            <a:r>
              <a:rPr lang="vi-VN" sz="3000" dirty="0">
                <a:solidFill>
                  <a:srgbClr val="0070C0"/>
                </a:solidFill>
                <a:effectLst/>
                <a:latin typeface="UTM Avo" panose="02040603050506020204" pitchFamily="18" charset="0"/>
                <a:ea typeface="Times New Roman" panose="02020603050405020304" pitchFamily="18" charset="0"/>
              </a:rPr>
              <a:t>5. </a:t>
            </a:r>
            <a:r>
              <a:rPr lang="en-US" sz="3000" dirty="0">
                <a:solidFill>
                  <a:srgbClr val="0070C0"/>
                </a:solidFill>
                <a:effectLst/>
                <a:latin typeface="UTM Avo" panose="02040603050506020204" pitchFamily="18" charset="0"/>
                <a:ea typeface="Times New Roman" panose="02020603050405020304" pitchFamily="18" charset="0"/>
              </a:rPr>
              <a:t>Qua </a:t>
            </a:r>
            <a:r>
              <a:rPr lang="en-US" sz="3000" dirty="0" err="1">
                <a:solidFill>
                  <a:srgbClr val="0070C0"/>
                </a:solidFill>
                <a:effectLst/>
                <a:latin typeface="UTM Avo" panose="02040603050506020204" pitchFamily="18" charset="0"/>
                <a:ea typeface="Times New Roman" panose="02020603050405020304" pitchFamily="18" charset="0"/>
              </a:rPr>
              <a:t>lời</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giải</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thích</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của</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Tô</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Hiến</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Thành</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em</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có</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suy</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nghĩ</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gì</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về</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tính</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cách</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của</a:t>
            </a:r>
            <a:r>
              <a:rPr lang="en-US" sz="3000" dirty="0">
                <a:solidFill>
                  <a:srgbClr val="0070C0"/>
                </a:solidFill>
                <a:effectLst/>
                <a:latin typeface="UTM Avo" panose="02040603050506020204" pitchFamily="18" charset="0"/>
                <a:ea typeface="Times New Roman" panose="02020603050405020304" pitchFamily="18" charset="0"/>
              </a:rPr>
              <a:t> </a:t>
            </a:r>
            <a:r>
              <a:rPr lang="en-US" sz="3000" dirty="0" err="1">
                <a:solidFill>
                  <a:srgbClr val="0070C0"/>
                </a:solidFill>
                <a:effectLst/>
                <a:latin typeface="UTM Avo" panose="02040603050506020204" pitchFamily="18" charset="0"/>
                <a:ea typeface="Times New Roman" panose="02020603050405020304" pitchFamily="18" charset="0"/>
              </a:rPr>
              <a:t>ông</a:t>
            </a:r>
            <a:r>
              <a:rPr lang="vi-VN" sz="3000" dirty="0">
                <a:solidFill>
                  <a:srgbClr val="0070C0"/>
                </a:solidFill>
                <a:effectLst/>
                <a:latin typeface="UTM Avo" panose="02040603050506020204" pitchFamily="18" charset="0"/>
                <a:ea typeface="Times New Roman" panose="02020603050405020304" pitchFamily="18" charset="0"/>
              </a:rPr>
              <a:t>?</a:t>
            </a:r>
            <a:endParaRPr lang="en-US" sz="3000" dirty="0">
              <a:solidFill>
                <a:srgbClr val="0070C0"/>
              </a:solidFill>
              <a:effectLst/>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3334397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sp>
        <p:nvSpPr>
          <p:cNvPr id="4" name="Rectangle 3"/>
          <p:cNvSpPr/>
          <p:nvPr/>
        </p:nvSpPr>
        <p:spPr>
          <a:xfrm>
            <a:off x="2373456" y="2818353"/>
            <a:ext cx="7445085" cy="830997"/>
          </a:xfrm>
          <a:prstGeom prst="rect">
            <a:avLst/>
          </a:prstGeom>
        </p:spPr>
        <p:txBody>
          <a:bodyPr wrap="square">
            <a:spAutoFit/>
          </a:bodyPr>
          <a:lstStyle/>
          <a:p>
            <a:pPr algn="ctr" defTabSz="1238250">
              <a:defRPr/>
            </a:pPr>
            <a:r>
              <a:rPr lang="en-US" sz="4800" b="1" dirty="0">
                <a:ln w="22225">
                  <a:solidFill>
                    <a:srgbClr val="ED7D31"/>
                  </a:solidFill>
                  <a:prstDash val="solid"/>
                </a:ln>
                <a:solidFill>
                  <a:srgbClr val="0070C0"/>
                </a:solidFill>
                <a:latin typeface="Times New Roman" panose="02020603050405020304" pitchFamily="18" charset="0"/>
                <a:cs typeface="Times New Roman" panose="02020603050405020304" pitchFamily="18" charset="0"/>
              </a:rPr>
              <a:t> </a:t>
            </a:r>
          </a:p>
        </p:txBody>
      </p:sp>
      <p:sp>
        <p:nvSpPr>
          <p:cNvPr id="7" name="Cloud Callout 6"/>
          <p:cNvSpPr/>
          <p:nvPr/>
        </p:nvSpPr>
        <p:spPr>
          <a:xfrm>
            <a:off x="4660812" y="975489"/>
            <a:ext cx="6067036" cy="3210903"/>
          </a:xfrm>
          <a:prstGeom prst="cloudCallout">
            <a:avLst>
              <a:gd name="adj1" fmla="val -66930"/>
              <a:gd name="adj2" fmla="val 2821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9" name="Rectangle 7"/>
          <p:cNvSpPr/>
          <p:nvPr/>
        </p:nvSpPr>
        <p:spPr>
          <a:xfrm>
            <a:off x="5229013" y="2016842"/>
            <a:ext cx="4646814" cy="92333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err="1">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Phóng</a:t>
            </a:r>
            <a:r>
              <a:rPr lang="en-US" sz="5400" b="1" cap="all" spc="0"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 </a:t>
            </a:r>
            <a:r>
              <a:rPr lang="en-US" sz="5400" b="1" cap="all" spc="0" dirty="0" err="1">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Viên</a:t>
            </a:r>
            <a:endParaRPr lang="en-US" sz="5400" b="1" cap="all" spc="0"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endParaRPr>
          </a:p>
        </p:txBody>
      </p:sp>
      <p:pic>
        <p:nvPicPr>
          <p:cNvPr id="11"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6571" y="400051"/>
            <a:ext cx="3143249" cy="58701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amond(in)">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9" grpId="0"/>
      <p:bldP spid="9"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xmlns=""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xmlns="" id="{48A64EAD-9725-28B8-F60D-BF6AC4B70EB3}"/>
              </a:ext>
            </a:extLst>
          </p:cNvPr>
          <p:cNvSpPr txBox="1"/>
          <p:nvPr/>
        </p:nvSpPr>
        <p:spPr>
          <a:xfrm>
            <a:off x="540025" y="1152870"/>
            <a:ext cx="11111949" cy="2970685"/>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1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en-US" sz="3200" dirty="0" err="1">
                <a:solidFill>
                  <a:srgbClr val="FF0000"/>
                </a:solidFill>
                <a:latin typeface="UTM Avo" panose="02040603050506020204" pitchFamily="18" charset="0"/>
                <a:ea typeface="Times New Roman" panose="02020603050405020304" pitchFamily="18" charset="0"/>
              </a:rPr>
              <a:t>Tô</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Hiến</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Thành</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đã</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thể</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hiện</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sự</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chính</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trực</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như</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thế</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nào</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trong</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việc</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thực</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hiện</a:t>
            </a:r>
            <a:r>
              <a:rPr lang="en-US" sz="3200" dirty="0">
                <a:solidFill>
                  <a:srgbClr val="FF0000"/>
                </a:solidFill>
                <a:latin typeface="UTM Avo" panose="02040603050506020204" pitchFamily="18" charset="0"/>
                <a:ea typeface="Times New Roman" panose="02020603050405020304" pitchFamily="18" charset="0"/>
              </a:rPr>
              <a:t> di </a:t>
            </a:r>
            <a:r>
              <a:rPr lang="en-US" sz="3200" dirty="0" err="1">
                <a:solidFill>
                  <a:srgbClr val="FF0000"/>
                </a:solidFill>
                <a:latin typeface="UTM Avo" panose="02040603050506020204" pitchFamily="18" charset="0"/>
                <a:ea typeface="Times New Roman" panose="02020603050405020304" pitchFamily="18" charset="0"/>
              </a:rPr>
              <a:t>chiếu</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của</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vua</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Lý</a:t>
            </a:r>
            <a:r>
              <a:rPr lang="en-US" sz="3200" dirty="0">
                <a:solidFill>
                  <a:srgbClr val="FF0000"/>
                </a:solidFill>
                <a:latin typeface="UTM Avo" panose="02040603050506020204" pitchFamily="18" charset="0"/>
                <a:ea typeface="Times New Roman" panose="02020603050405020304" pitchFamily="18" charset="0"/>
              </a:rPr>
              <a:t> Anh </a:t>
            </a:r>
            <a:r>
              <a:rPr lang="en-US" sz="3200" dirty="0" err="1">
                <a:solidFill>
                  <a:srgbClr val="FF0000"/>
                </a:solidFill>
                <a:latin typeface="UTM Avo" panose="02040603050506020204" pitchFamily="18" charset="0"/>
                <a:ea typeface="Times New Roman" panose="02020603050405020304" pitchFamily="18" charset="0"/>
              </a:rPr>
              <a:t>Tông</a:t>
            </a:r>
            <a:r>
              <a:rPr lang="vi-VN" sz="3200" dirty="0">
                <a:solidFill>
                  <a:srgbClr val="FF0000"/>
                </a:solidFill>
                <a:latin typeface="UTM Avo" panose="02040603050506020204" pitchFamily="18" charset="0"/>
                <a:ea typeface="Times New Roman" panose="02020603050405020304" pitchFamily="18" charset="0"/>
              </a:rPr>
              <a:t>?</a:t>
            </a:r>
            <a:endParaRPr lang="en-US" sz="3200" dirty="0">
              <a:solidFill>
                <a:srgbClr val="FF0000"/>
              </a:solidFill>
              <a:latin typeface="UTM Avo" panose="02040603050506020204" pitchFamily="18" charset="0"/>
              <a:ea typeface="Times New Roman" panose="02020603050405020304" pitchFamily="18" charset="0"/>
            </a:endParaRPr>
          </a:p>
          <a:p>
            <a:pPr algn="just">
              <a:lnSpc>
                <a:spcPct val="150000"/>
              </a:lnSpc>
            </a:pPr>
            <a:r>
              <a:rPr lang="en-GB" altLang="en-US" sz="3200" dirty="0">
                <a:solidFill>
                  <a:srgbClr val="7030A0"/>
                </a:solidFill>
                <a:latin typeface="UTM Avo" panose="02040603050506020204" pitchFamily="18" charset="0"/>
                <a:cs typeface="Times New Roman" panose="02020603050405020304" pitchFamily="18" charset="0"/>
              </a:rPr>
              <a:t>- </a:t>
            </a:r>
            <a:r>
              <a:rPr lang="en-US" sz="3200" dirty="0"/>
              <a:t> </a:t>
            </a:r>
            <a:r>
              <a:rPr lang="en-US" sz="3200" dirty="0" err="1">
                <a:solidFill>
                  <a:srgbClr val="7030A0"/>
                </a:solidFill>
                <a:latin typeface="UTM Avo" panose="02040603050506020204"/>
              </a:rPr>
              <a:t>Tô</a:t>
            </a:r>
            <a:r>
              <a:rPr lang="en-US" sz="3200" dirty="0">
                <a:solidFill>
                  <a:srgbClr val="7030A0"/>
                </a:solidFill>
                <a:latin typeface="UTM Avo" panose="02040603050506020204"/>
              </a:rPr>
              <a:t> </a:t>
            </a:r>
            <a:r>
              <a:rPr lang="en-US" sz="3200" dirty="0" err="1">
                <a:solidFill>
                  <a:srgbClr val="7030A0"/>
                </a:solidFill>
                <a:latin typeface="UTM Avo" panose="02040603050506020204"/>
              </a:rPr>
              <a:t>Hiến</a:t>
            </a:r>
            <a:r>
              <a:rPr lang="en-US" sz="3200" dirty="0">
                <a:solidFill>
                  <a:srgbClr val="7030A0"/>
                </a:solidFill>
                <a:latin typeface="UTM Avo" panose="02040603050506020204"/>
              </a:rPr>
              <a:t> </a:t>
            </a:r>
            <a:r>
              <a:rPr lang="en-US" sz="3200" dirty="0" err="1">
                <a:solidFill>
                  <a:srgbClr val="7030A0"/>
                </a:solidFill>
                <a:latin typeface="UTM Avo" panose="02040603050506020204"/>
              </a:rPr>
              <a:t>thành</a:t>
            </a:r>
            <a:r>
              <a:rPr lang="en-US" sz="3200" dirty="0">
                <a:solidFill>
                  <a:srgbClr val="7030A0"/>
                </a:solidFill>
                <a:latin typeface="UTM Avo" panose="02040603050506020204"/>
              </a:rPr>
              <a:t> </a:t>
            </a:r>
            <a:r>
              <a:rPr lang="en-US" sz="3200" dirty="0" err="1">
                <a:solidFill>
                  <a:srgbClr val="7030A0"/>
                </a:solidFill>
                <a:latin typeface="UTM Avo" panose="02040603050506020204"/>
              </a:rPr>
              <a:t>không</a:t>
            </a:r>
            <a:r>
              <a:rPr lang="en-US" sz="3200" dirty="0">
                <a:solidFill>
                  <a:srgbClr val="7030A0"/>
                </a:solidFill>
                <a:latin typeface="UTM Avo" panose="02040603050506020204"/>
              </a:rPr>
              <a:t> </a:t>
            </a:r>
            <a:r>
              <a:rPr lang="en-US" sz="3200" dirty="0" err="1">
                <a:solidFill>
                  <a:srgbClr val="7030A0"/>
                </a:solidFill>
                <a:latin typeface="UTM Avo" panose="02040603050506020204"/>
              </a:rPr>
              <a:t>chịu</a:t>
            </a:r>
            <a:r>
              <a:rPr lang="en-US" sz="3200" dirty="0">
                <a:solidFill>
                  <a:srgbClr val="7030A0"/>
                </a:solidFill>
                <a:latin typeface="UTM Avo" panose="02040603050506020204"/>
              </a:rPr>
              <a:t> </a:t>
            </a:r>
            <a:r>
              <a:rPr lang="en-US" sz="3200" dirty="0" err="1">
                <a:solidFill>
                  <a:srgbClr val="7030A0"/>
                </a:solidFill>
                <a:latin typeface="UTM Avo" panose="02040603050506020204"/>
              </a:rPr>
              <a:t>nhận</a:t>
            </a:r>
            <a:r>
              <a:rPr lang="en-US" sz="3200" dirty="0">
                <a:solidFill>
                  <a:srgbClr val="7030A0"/>
                </a:solidFill>
                <a:latin typeface="UTM Avo" panose="02040603050506020204"/>
              </a:rPr>
              <a:t> </a:t>
            </a:r>
            <a:r>
              <a:rPr lang="en-US" sz="3200" dirty="0" err="1">
                <a:solidFill>
                  <a:srgbClr val="7030A0"/>
                </a:solidFill>
                <a:latin typeface="UTM Avo" panose="02040603050506020204"/>
              </a:rPr>
              <a:t>vàng</a:t>
            </a:r>
            <a:r>
              <a:rPr lang="en-US" sz="3200" dirty="0">
                <a:solidFill>
                  <a:srgbClr val="7030A0"/>
                </a:solidFill>
                <a:latin typeface="UTM Avo" panose="02040603050506020204"/>
              </a:rPr>
              <a:t> </a:t>
            </a:r>
            <a:r>
              <a:rPr lang="en-US" sz="3200" dirty="0" err="1">
                <a:solidFill>
                  <a:srgbClr val="7030A0"/>
                </a:solidFill>
                <a:latin typeface="UTM Avo" panose="02040603050506020204"/>
              </a:rPr>
              <a:t>đút</a:t>
            </a:r>
            <a:r>
              <a:rPr lang="en-US" sz="3200" dirty="0">
                <a:solidFill>
                  <a:srgbClr val="7030A0"/>
                </a:solidFill>
                <a:latin typeface="UTM Avo" panose="02040603050506020204"/>
              </a:rPr>
              <a:t> </a:t>
            </a:r>
            <a:r>
              <a:rPr lang="en-US" sz="3200" dirty="0" err="1">
                <a:solidFill>
                  <a:srgbClr val="7030A0"/>
                </a:solidFill>
                <a:latin typeface="UTM Avo" panose="02040603050506020204"/>
              </a:rPr>
              <a:t>lót</a:t>
            </a:r>
            <a:r>
              <a:rPr lang="en-US" sz="3200" dirty="0">
                <a:solidFill>
                  <a:srgbClr val="7030A0"/>
                </a:solidFill>
                <a:latin typeface="UTM Avo" panose="02040603050506020204"/>
              </a:rPr>
              <a:t> </a:t>
            </a:r>
            <a:r>
              <a:rPr lang="en-US" sz="3200" dirty="0" err="1">
                <a:solidFill>
                  <a:srgbClr val="7030A0"/>
                </a:solidFill>
                <a:latin typeface="UTM Avo" panose="02040603050506020204"/>
              </a:rPr>
              <a:t>để</a:t>
            </a:r>
            <a:r>
              <a:rPr lang="en-US" sz="3200" dirty="0">
                <a:solidFill>
                  <a:srgbClr val="7030A0"/>
                </a:solidFill>
                <a:latin typeface="UTM Avo" panose="02040603050506020204"/>
              </a:rPr>
              <a:t> </a:t>
            </a:r>
            <a:r>
              <a:rPr lang="en-US" sz="3200" dirty="0" err="1">
                <a:solidFill>
                  <a:srgbClr val="7030A0"/>
                </a:solidFill>
                <a:latin typeface="UTM Avo" panose="02040603050506020204"/>
              </a:rPr>
              <a:t>làm</a:t>
            </a:r>
            <a:r>
              <a:rPr lang="en-US" sz="3200" dirty="0">
                <a:solidFill>
                  <a:srgbClr val="7030A0"/>
                </a:solidFill>
                <a:latin typeface="UTM Avo" panose="02040603050506020204"/>
              </a:rPr>
              <a:t> </a:t>
            </a:r>
            <a:r>
              <a:rPr lang="en-US" sz="3200" dirty="0" err="1">
                <a:solidFill>
                  <a:srgbClr val="7030A0"/>
                </a:solidFill>
                <a:latin typeface="UTM Avo" panose="02040603050506020204"/>
              </a:rPr>
              <a:t>sai</a:t>
            </a:r>
            <a:r>
              <a:rPr lang="en-US" sz="3200" dirty="0">
                <a:solidFill>
                  <a:srgbClr val="7030A0"/>
                </a:solidFill>
                <a:latin typeface="UTM Avo" panose="02040603050506020204"/>
              </a:rPr>
              <a:t> di </a:t>
            </a:r>
            <a:r>
              <a:rPr lang="en-US" sz="3200" dirty="0" err="1">
                <a:solidFill>
                  <a:srgbClr val="7030A0"/>
                </a:solidFill>
                <a:latin typeface="UTM Avo" panose="02040603050506020204"/>
              </a:rPr>
              <a:t>chiếu</a:t>
            </a:r>
            <a:r>
              <a:rPr lang="en-US" sz="3200" dirty="0">
                <a:solidFill>
                  <a:srgbClr val="7030A0"/>
                </a:solidFill>
                <a:latin typeface="UTM Avo" panose="02040603050506020204"/>
              </a:rPr>
              <a:t> </a:t>
            </a:r>
            <a:r>
              <a:rPr lang="en-US" sz="3200" dirty="0" err="1">
                <a:solidFill>
                  <a:srgbClr val="7030A0"/>
                </a:solidFill>
                <a:latin typeface="UTM Avo" panose="02040603050506020204"/>
              </a:rPr>
              <a:t>của</a:t>
            </a:r>
            <a:r>
              <a:rPr lang="en-US" sz="3200" dirty="0">
                <a:solidFill>
                  <a:srgbClr val="7030A0"/>
                </a:solidFill>
                <a:latin typeface="UTM Avo" panose="02040603050506020204"/>
              </a:rPr>
              <a:t> </a:t>
            </a:r>
            <a:r>
              <a:rPr lang="en-US" sz="3200" dirty="0" err="1">
                <a:solidFill>
                  <a:srgbClr val="7030A0"/>
                </a:solidFill>
                <a:latin typeface="UTM Avo" panose="02040603050506020204"/>
              </a:rPr>
              <a:t>vua</a:t>
            </a:r>
            <a:r>
              <a:rPr lang="en-US" sz="3200" dirty="0">
                <a:solidFill>
                  <a:srgbClr val="7030A0"/>
                </a:solidFill>
                <a:latin typeface="UTM Avo" panose="02040603050506020204"/>
              </a:rPr>
              <a:t>. </a:t>
            </a:r>
            <a:r>
              <a:rPr lang="en-US" sz="3200" dirty="0" err="1">
                <a:solidFill>
                  <a:srgbClr val="7030A0"/>
                </a:solidFill>
                <a:latin typeface="UTM Avo" panose="02040603050506020204"/>
              </a:rPr>
              <a:t>Ông</a:t>
            </a:r>
            <a:r>
              <a:rPr lang="en-US" sz="3200" dirty="0">
                <a:solidFill>
                  <a:srgbClr val="7030A0"/>
                </a:solidFill>
                <a:latin typeface="UTM Avo" panose="02040603050506020204"/>
              </a:rPr>
              <a:t> </a:t>
            </a:r>
            <a:r>
              <a:rPr lang="en-US" sz="3200" dirty="0" err="1">
                <a:solidFill>
                  <a:srgbClr val="7030A0"/>
                </a:solidFill>
                <a:latin typeface="UTM Avo" panose="02040603050506020204"/>
              </a:rPr>
              <a:t>cứ</a:t>
            </a:r>
            <a:r>
              <a:rPr lang="en-US" sz="3200" dirty="0">
                <a:solidFill>
                  <a:srgbClr val="7030A0"/>
                </a:solidFill>
                <a:latin typeface="UTM Avo" panose="02040603050506020204"/>
              </a:rPr>
              <a:t> </a:t>
            </a:r>
            <a:r>
              <a:rPr lang="en-US" sz="3200" dirty="0" err="1">
                <a:solidFill>
                  <a:srgbClr val="7030A0"/>
                </a:solidFill>
                <a:latin typeface="UTM Avo" panose="02040603050506020204"/>
              </a:rPr>
              <a:t>theo</a:t>
            </a:r>
            <a:r>
              <a:rPr lang="en-US" sz="3200" dirty="0">
                <a:solidFill>
                  <a:srgbClr val="7030A0"/>
                </a:solidFill>
                <a:latin typeface="UTM Avo" panose="02040603050506020204"/>
              </a:rPr>
              <a:t> di </a:t>
            </a:r>
            <a:r>
              <a:rPr lang="en-US" sz="3200" dirty="0" err="1">
                <a:solidFill>
                  <a:srgbClr val="7030A0"/>
                </a:solidFill>
                <a:latin typeface="UTM Avo" panose="02040603050506020204"/>
              </a:rPr>
              <a:t>chiếu</a:t>
            </a:r>
            <a:r>
              <a:rPr lang="en-US" sz="3200" dirty="0">
                <a:solidFill>
                  <a:srgbClr val="7030A0"/>
                </a:solidFill>
                <a:latin typeface="UTM Avo" panose="02040603050506020204"/>
              </a:rPr>
              <a:t> </a:t>
            </a:r>
            <a:r>
              <a:rPr lang="en-US" sz="3200" dirty="0" err="1">
                <a:solidFill>
                  <a:srgbClr val="7030A0"/>
                </a:solidFill>
                <a:latin typeface="UTM Avo" panose="02040603050506020204"/>
              </a:rPr>
              <a:t>mà</a:t>
            </a:r>
            <a:r>
              <a:rPr lang="en-US" sz="3200" dirty="0">
                <a:solidFill>
                  <a:srgbClr val="7030A0"/>
                </a:solidFill>
                <a:latin typeface="UTM Avo" panose="02040603050506020204"/>
              </a:rPr>
              <a:t> </a:t>
            </a:r>
            <a:r>
              <a:rPr lang="en-US" sz="3200" dirty="0" err="1">
                <a:solidFill>
                  <a:srgbClr val="7030A0"/>
                </a:solidFill>
                <a:latin typeface="UTM Avo" panose="02040603050506020204"/>
              </a:rPr>
              <a:t>lập</a:t>
            </a:r>
            <a:r>
              <a:rPr lang="en-US" sz="3200" dirty="0">
                <a:solidFill>
                  <a:srgbClr val="7030A0"/>
                </a:solidFill>
                <a:latin typeface="UTM Avo" panose="02040603050506020204"/>
              </a:rPr>
              <a:t> </a:t>
            </a:r>
            <a:r>
              <a:rPr lang="en-US" sz="3200" dirty="0" err="1">
                <a:solidFill>
                  <a:srgbClr val="7030A0"/>
                </a:solidFill>
                <a:latin typeface="UTM Avo" panose="02040603050506020204"/>
              </a:rPr>
              <a:t>Thái</a:t>
            </a:r>
            <a:r>
              <a:rPr lang="en-US" sz="3200" dirty="0">
                <a:solidFill>
                  <a:srgbClr val="7030A0"/>
                </a:solidFill>
                <a:latin typeface="UTM Avo" panose="02040603050506020204"/>
              </a:rPr>
              <a:t> </a:t>
            </a:r>
            <a:r>
              <a:rPr lang="en-US" sz="3200" dirty="0" err="1">
                <a:solidFill>
                  <a:srgbClr val="7030A0"/>
                </a:solidFill>
                <a:latin typeface="UTM Avo" panose="02040603050506020204"/>
              </a:rPr>
              <a:t>tử</a:t>
            </a:r>
            <a:r>
              <a:rPr lang="en-US" sz="3200" dirty="0">
                <a:solidFill>
                  <a:srgbClr val="7030A0"/>
                </a:solidFill>
                <a:latin typeface="UTM Avo" panose="02040603050506020204"/>
              </a:rPr>
              <a:t> Long </a:t>
            </a:r>
            <a:r>
              <a:rPr lang="en-US" sz="3200" dirty="0" err="1">
                <a:solidFill>
                  <a:srgbClr val="7030A0"/>
                </a:solidFill>
                <a:latin typeface="UTM Avo" panose="02040603050506020204"/>
              </a:rPr>
              <a:t>Cán</a:t>
            </a:r>
            <a:r>
              <a:rPr lang="en-US" sz="3200" dirty="0">
                <a:solidFill>
                  <a:srgbClr val="7030A0"/>
                </a:solidFill>
                <a:latin typeface="UTM Avo" panose="02040603050506020204"/>
              </a:rPr>
              <a:t>.</a:t>
            </a:r>
            <a:endParaRPr lang="en-GB" altLang="en-US" sz="3200" dirty="0">
              <a:solidFill>
                <a:srgbClr val="7030A0"/>
              </a:solidFill>
              <a:latin typeface="UTM Avo" panose="02040603050506020204"/>
              <a:cs typeface="Times New Roman" panose="02020603050405020304" pitchFamily="18" charset="0"/>
            </a:endParaRPr>
          </a:p>
        </p:txBody>
      </p:sp>
    </p:spTree>
    <p:extLst>
      <p:ext uri="{BB962C8B-B14F-4D97-AF65-F5344CB8AC3E}">
        <p14:creationId xmlns:p14="http://schemas.microsoft.com/office/powerpoint/2010/main" val="29847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46685"/>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E4BBBA8E-E079-CF6C-B3D0-DF1E99913DE0}"/>
              </a:ext>
            </a:extLst>
          </p:cNvPr>
          <p:cNvSpPr txBox="1"/>
          <p:nvPr/>
        </p:nvSpPr>
        <p:spPr>
          <a:xfrm>
            <a:off x="463826" y="1636436"/>
            <a:ext cx="11463130" cy="1465081"/>
          </a:xfrm>
          <a:prstGeom prst="rect">
            <a:avLst/>
          </a:prstGeom>
          <a:noFill/>
        </p:spPr>
        <p:txBody>
          <a:bodyPr wrap="square">
            <a:spAutoFit/>
          </a:bodyPr>
          <a:lstStyle/>
          <a:p>
            <a:pPr>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2: </a:t>
            </a:r>
            <a:r>
              <a:rPr lang="en-US" sz="3200" dirty="0">
                <a:solidFill>
                  <a:srgbClr val="FF0000"/>
                </a:solidFill>
                <a:latin typeface="UTM Avo" panose="02040603050506020204" pitchFamily="18" charset="0"/>
                <a:ea typeface="Times New Roman" panose="02020603050405020304" pitchFamily="18" charset="0"/>
              </a:rPr>
              <a:t>Khi </a:t>
            </a:r>
            <a:r>
              <a:rPr lang="en-US" sz="3200" dirty="0" err="1">
                <a:solidFill>
                  <a:srgbClr val="FF0000"/>
                </a:solidFill>
                <a:latin typeface="UTM Avo" panose="02040603050506020204" pitchFamily="18" charset="0"/>
                <a:ea typeface="Times New Roman" panose="02020603050405020304" pitchFamily="18" charset="0"/>
              </a:rPr>
              <a:t>Tô</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Hiến</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Thành</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lâm</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bệnh</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nặng</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Đỗ</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thái</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hậu</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và</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vua</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hỏi</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ông</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điều</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gì</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Ông</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trả</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lời</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thế</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nào</a:t>
            </a:r>
            <a:r>
              <a:rPr lang="en-US" sz="3200" dirty="0">
                <a:solidFill>
                  <a:srgbClr val="FF0000"/>
                </a:solidFill>
                <a:latin typeface="UTM Avo" panose="02040603050506020204" pitchFamily="18" charset="0"/>
                <a:ea typeface="Times New Roman" panose="02020603050405020304" pitchFamily="18" charset="0"/>
              </a:rPr>
              <a:t>?</a:t>
            </a:r>
          </a:p>
        </p:txBody>
      </p:sp>
      <p:sp>
        <p:nvSpPr>
          <p:cNvPr id="5" name="Rectangle 4">
            <a:extLst>
              <a:ext uri="{FF2B5EF4-FFF2-40B4-BE49-F238E27FC236}">
                <a16:creationId xmlns:a16="http://schemas.microsoft.com/office/drawing/2014/main" xmlns="" id="{3BEAFF96-63FA-4919-9CFC-F7E80C20CC44}"/>
              </a:ext>
            </a:extLst>
          </p:cNvPr>
          <p:cNvSpPr/>
          <p:nvPr/>
        </p:nvSpPr>
        <p:spPr>
          <a:xfrm>
            <a:off x="463825" y="3429000"/>
            <a:ext cx="11463129" cy="2264146"/>
          </a:xfrm>
          <a:prstGeom prst="rect">
            <a:avLst/>
          </a:prstGeom>
        </p:spPr>
        <p:txBody>
          <a:bodyPr wrap="square">
            <a:spAutoFit/>
          </a:bodyPr>
          <a:lstStyle/>
          <a:p>
            <a:pPr algn="just">
              <a:lnSpc>
                <a:spcPct val="107000"/>
              </a:lnSpc>
              <a:spcAft>
                <a:spcPts val="800"/>
              </a:spcAft>
            </a:pPr>
            <a:r>
              <a:rPr lang="en-US" sz="3200" dirty="0">
                <a:solidFill>
                  <a:srgbClr val="0070C0"/>
                </a:solidFill>
                <a:latin typeface="UTM Avo" panose="02040603050506020204" pitchFamily="18" charset="0"/>
                <a:ea typeface="Times New Roman" panose="02020603050405020304" pitchFamily="18" charset="0"/>
              </a:rPr>
              <a:t>	</a:t>
            </a:r>
            <a:r>
              <a:rPr lang="en-US" sz="3200" dirty="0" err="1">
                <a:solidFill>
                  <a:srgbClr val="0070C0"/>
                </a:solidFill>
                <a:latin typeface="UTM Avo" panose="02040603050506020204" pitchFamily="18" charset="0"/>
                <a:ea typeface="Times New Roman" panose="02020603050405020304" pitchFamily="18" charset="0"/>
              </a:rPr>
              <a:t>Đỗ</a:t>
            </a:r>
            <a:r>
              <a:rPr lang="en-US" sz="3200" dirty="0">
                <a:solidFill>
                  <a:srgbClr val="0070C0"/>
                </a:solidFill>
                <a:latin typeface="UTM Avo" panose="02040603050506020204" pitchFamily="18" charset="0"/>
                <a:ea typeface="Times New Roman" panose="02020603050405020304" pitchFamily="18" charset="0"/>
              </a:rPr>
              <a:t> </a:t>
            </a:r>
            <a:r>
              <a:rPr lang="en-US" sz="3200" dirty="0" err="1">
                <a:solidFill>
                  <a:srgbClr val="0070C0"/>
                </a:solidFill>
                <a:latin typeface="UTM Avo" panose="02040603050506020204" pitchFamily="18" charset="0"/>
                <a:ea typeface="Times New Roman" panose="02020603050405020304" pitchFamily="18" charset="0"/>
              </a:rPr>
              <a:t>thái</a:t>
            </a:r>
            <a:r>
              <a:rPr lang="en-US" sz="3200" dirty="0">
                <a:solidFill>
                  <a:srgbClr val="0070C0"/>
                </a:solidFill>
                <a:latin typeface="UTM Avo" panose="02040603050506020204" pitchFamily="18" charset="0"/>
                <a:ea typeface="Times New Roman" panose="02020603050405020304" pitchFamily="18" charset="0"/>
              </a:rPr>
              <a:t> </a:t>
            </a:r>
            <a:r>
              <a:rPr lang="en-US" sz="3200" dirty="0" err="1">
                <a:solidFill>
                  <a:srgbClr val="0070C0"/>
                </a:solidFill>
                <a:latin typeface="UTM Avo" panose="02040603050506020204" pitchFamily="18" charset="0"/>
                <a:ea typeface="Times New Roman" panose="02020603050405020304" pitchFamily="18" charset="0"/>
              </a:rPr>
              <a:t>hậu</a:t>
            </a:r>
            <a:r>
              <a:rPr lang="en-US" sz="3200" dirty="0">
                <a:solidFill>
                  <a:srgbClr val="0070C0"/>
                </a:solidFill>
                <a:latin typeface="UTM Avo" panose="02040603050506020204" pitchFamily="18" charset="0"/>
                <a:ea typeface="Times New Roman" panose="02020603050405020304" pitchFamily="18" charset="0"/>
              </a:rPr>
              <a:t> </a:t>
            </a:r>
            <a:r>
              <a:rPr lang="en-US" sz="3200" dirty="0" err="1">
                <a:solidFill>
                  <a:srgbClr val="0070C0"/>
                </a:solidFill>
                <a:latin typeface="UTM Avo" panose="02040603050506020204" pitchFamily="18" charset="0"/>
                <a:ea typeface="Times New Roman" panose="02020603050405020304" pitchFamily="18" charset="0"/>
              </a:rPr>
              <a:t>và</a:t>
            </a:r>
            <a:r>
              <a:rPr lang="en-US" sz="3200" dirty="0">
                <a:solidFill>
                  <a:srgbClr val="0070C0"/>
                </a:solidFill>
                <a:latin typeface="UTM Avo" panose="02040603050506020204" pitchFamily="18" charset="0"/>
                <a:ea typeface="Times New Roman" panose="02020603050405020304" pitchFamily="18" charset="0"/>
              </a:rPr>
              <a:t> </a:t>
            </a:r>
            <a:r>
              <a:rPr lang="en-US" sz="3200" dirty="0" err="1">
                <a:solidFill>
                  <a:srgbClr val="0070C0"/>
                </a:solidFill>
                <a:latin typeface="UTM Avo" panose="02040603050506020204" pitchFamily="18" charset="0"/>
                <a:ea typeface="Times New Roman" panose="02020603050405020304" pitchFamily="18" charset="0"/>
              </a:rPr>
              <a:t>vua</a:t>
            </a:r>
            <a:r>
              <a:rPr lang="en-US" sz="3200" dirty="0">
                <a:solidFill>
                  <a:srgbClr val="0070C0"/>
                </a:solidFill>
                <a:latin typeface="UTM Avo" panose="02040603050506020204" pitchFamily="18" charset="0"/>
                <a:ea typeface="Times New Roman" panose="02020603050405020304" pitchFamily="18" charset="0"/>
              </a:rPr>
              <a:t> </a:t>
            </a:r>
            <a:r>
              <a:rPr lang="en-US" sz="3200" dirty="0" err="1">
                <a:solidFill>
                  <a:srgbClr val="0070C0"/>
                </a:solidFill>
                <a:latin typeface="UTM Avo" panose="02040603050506020204" pitchFamily="18" charset="0"/>
                <a:ea typeface="Times New Roman" panose="02020603050405020304" pitchFamily="18" charset="0"/>
              </a:rPr>
              <a:t>hỏi</a:t>
            </a:r>
            <a:r>
              <a:rPr lang="en-US" sz="3200" dirty="0">
                <a:solidFill>
                  <a:srgbClr val="0070C0"/>
                </a:solidFill>
                <a:latin typeface="UTM Avo" panose="02040603050506020204" pitchFamily="18" charset="0"/>
                <a:ea typeface="Times New Roman" panose="02020603050405020304" pitchFamily="18" charset="0"/>
              </a:rPr>
              <a:t> “</a:t>
            </a:r>
            <a:r>
              <a:rPr lang="vi-VN" sz="3200" dirty="0">
                <a:solidFill>
                  <a:srgbClr val="0070C0"/>
                </a:solidFill>
                <a:latin typeface="UTM Avo" panose="02040603050506020204" pitchFamily="18" charset="0"/>
                <a:ea typeface="Arial" panose="020B0604020202020204" pitchFamily="34" charset="0"/>
              </a:rPr>
              <a:t>Nếu chẳng may ông mất thì ai sẽ là người thay ông?</a:t>
            </a:r>
            <a:r>
              <a:rPr lang="en-US" sz="3200" dirty="0">
                <a:solidFill>
                  <a:srgbClr val="0070C0"/>
                </a:solidFill>
                <a:latin typeface="UTM Avo" panose="02040603050506020204" pitchFamily="18" charset="0"/>
                <a:ea typeface="Arial" panose="020B0604020202020204" pitchFamily="34" charset="0"/>
              </a:rPr>
              <a:t>”</a:t>
            </a:r>
            <a:endParaRPr lang="vi-VN" sz="3200" dirty="0">
              <a:solidFill>
                <a:srgbClr val="0070C0"/>
              </a:solidFill>
              <a:latin typeface="Times New Roman" panose="02020603050405020304" pitchFamily="18" charset="0"/>
              <a:ea typeface="Arial" panose="020B0604020202020204" pitchFamily="34" charset="0"/>
            </a:endParaRPr>
          </a:p>
          <a:p>
            <a:pPr algn="just">
              <a:lnSpc>
                <a:spcPct val="107000"/>
              </a:lnSpc>
              <a:spcAft>
                <a:spcPts val="800"/>
              </a:spcAft>
            </a:pPr>
            <a:r>
              <a:rPr lang="en-US" sz="3200" dirty="0">
                <a:solidFill>
                  <a:srgbClr val="0070C0"/>
                </a:solidFill>
                <a:latin typeface="UTM Avo" panose="02040603050506020204" pitchFamily="18" charset="0"/>
                <a:ea typeface="Arial" panose="020B0604020202020204" pitchFamily="34" charset="0"/>
              </a:rPr>
              <a:t>	</a:t>
            </a:r>
            <a:r>
              <a:rPr lang="vi-VN" sz="3200" dirty="0">
                <a:solidFill>
                  <a:srgbClr val="0070C0"/>
                </a:solidFill>
                <a:latin typeface="UTM Avo" panose="02040603050506020204" pitchFamily="18" charset="0"/>
                <a:ea typeface="Arial" panose="020B0604020202020204" pitchFamily="34" charset="0"/>
              </a:rPr>
              <a:t>Tô Hiến Thành đáp:</a:t>
            </a:r>
            <a:r>
              <a:rPr lang="en-US" sz="3200" dirty="0">
                <a:solidFill>
                  <a:srgbClr val="0070C0"/>
                </a:solidFill>
                <a:latin typeface="UTM Avo" panose="02040603050506020204" pitchFamily="18" charset="0"/>
                <a:ea typeface="Arial" panose="020B0604020202020204" pitchFamily="34" charset="0"/>
              </a:rPr>
              <a:t> “</a:t>
            </a:r>
            <a:r>
              <a:rPr lang="vi-VN" sz="3200" dirty="0">
                <a:solidFill>
                  <a:srgbClr val="0070C0"/>
                </a:solidFill>
                <a:latin typeface="UTM Avo" panose="02040603050506020204" pitchFamily="18" charset="0"/>
                <a:ea typeface="Arial" panose="020B0604020202020204" pitchFamily="34" charset="0"/>
              </a:rPr>
              <a:t>- Có gián nghị đại phu Trần Trung Tá.</a:t>
            </a:r>
            <a:r>
              <a:rPr lang="en-US" sz="3200" dirty="0">
                <a:solidFill>
                  <a:srgbClr val="0070C0"/>
                </a:solidFill>
                <a:latin typeface="UTM Avo" panose="02040603050506020204" pitchFamily="18" charset="0"/>
                <a:ea typeface="Arial" panose="020B0604020202020204" pitchFamily="34" charset="0"/>
              </a:rPr>
              <a:t>”</a:t>
            </a:r>
            <a:endParaRPr lang="vi-VN" sz="3200" dirty="0">
              <a:solidFill>
                <a:srgbClr val="0070C0"/>
              </a:solidFill>
              <a:latin typeface="Times New Roman" panose="02020603050405020304" pitchFamily="18" charset="0"/>
              <a:ea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xmlns=""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D2CE8721-63ED-3C8A-5BB4-B31781E48012}"/>
              </a:ext>
            </a:extLst>
          </p:cNvPr>
          <p:cNvSpPr txBox="1"/>
          <p:nvPr/>
        </p:nvSpPr>
        <p:spPr>
          <a:xfrm>
            <a:off x="808382" y="1418753"/>
            <a:ext cx="10760766" cy="2970685"/>
          </a:xfrm>
          <a:prstGeom prst="rect">
            <a:avLst/>
          </a:prstGeom>
          <a:noFill/>
        </p:spPr>
        <p:txBody>
          <a:bodyPr wrap="square">
            <a:spAutoFit/>
          </a:bodyPr>
          <a:lstStyle/>
          <a:p>
            <a:pPr>
              <a:lnSpc>
                <a:spcPct val="150000"/>
              </a:lnSpc>
            </a:pPr>
            <a:r>
              <a:rPr lang="vi-VN" sz="3200" dirty="0">
                <a:solidFill>
                  <a:srgbClr val="FF0000"/>
                </a:solidFill>
                <a:effectLst/>
                <a:latin typeface="UTM Avo" panose="02040603050506020204" pitchFamily="18" charset="0"/>
                <a:ea typeface="Times New Roman" panose="02020603050405020304" pitchFamily="18" charset="0"/>
              </a:rPr>
              <a:t>3. </a:t>
            </a:r>
            <a:r>
              <a:rPr lang="en-US" sz="3200" dirty="0" err="1">
                <a:solidFill>
                  <a:srgbClr val="FF0000"/>
                </a:solidFill>
                <a:latin typeface="UTM Avo" panose="02040603050506020204" pitchFamily="18" charset="0"/>
                <a:ea typeface="Times New Roman" panose="02020603050405020304" pitchFamily="18" charset="0"/>
              </a:rPr>
              <a:t>Vì</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sao</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thái</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hậu</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ngạc</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nhiên</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khi</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biết</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sự</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lựa</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chọn</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của</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Tô</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Hiến</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Thành</a:t>
            </a:r>
            <a:r>
              <a:rPr lang="vi-VN" sz="3200" dirty="0">
                <a:solidFill>
                  <a:srgbClr val="FF0000"/>
                </a:solidFill>
                <a:latin typeface="UTM Avo" panose="02040603050506020204" pitchFamily="18" charset="0"/>
                <a:ea typeface="Times New Roman" panose="02020603050405020304" pitchFamily="18" charset="0"/>
              </a:rPr>
              <a:t>?</a:t>
            </a:r>
            <a:endParaRPr lang="en-US" sz="3200" dirty="0">
              <a:solidFill>
                <a:srgbClr val="FF0000"/>
              </a:solidFill>
              <a:latin typeface="UTM Avo" panose="02040603050506020204" pitchFamily="18" charset="0"/>
              <a:ea typeface="Times New Roman" panose="02020603050405020304" pitchFamily="18" charset="0"/>
            </a:endParaRPr>
          </a:p>
          <a:p>
            <a:pPr algn="just">
              <a:lnSpc>
                <a:spcPct val="150000"/>
              </a:lnSpc>
            </a:pPr>
            <a:r>
              <a:rPr lang="en-US" sz="3200" dirty="0">
                <a:solidFill>
                  <a:srgbClr val="7030A0"/>
                </a:solidFill>
                <a:latin typeface="UTM Avo" panose="02040603050506020204" pitchFamily="18" charset="0"/>
                <a:ea typeface="Times New Roman" panose="02020603050405020304" pitchFamily="18" charset="0"/>
              </a:rPr>
              <a:t>- </a:t>
            </a:r>
            <a:r>
              <a:rPr lang="vi-VN" sz="3200" dirty="0">
                <a:solidFill>
                  <a:srgbClr val="7030A0"/>
                </a:solidFill>
                <a:latin typeface="UTM Avo" panose="02040603050506020204" pitchFamily="18" charset="0"/>
                <a:ea typeface="Times New Roman" panose="02020603050405020304" pitchFamily="18" charset="0"/>
              </a:rPr>
              <a:t>Vì bà thấy Vũ Tán Đường ngày đêm hầu hạ bên giường bệnh, tận tình chăm sóc mà lại không được ông tiến cử</a:t>
            </a:r>
            <a:r>
              <a:rPr lang="en-US" sz="3200" dirty="0">
                <a:solidFill>
                  <a:srgbClr val="7030A0"/>
                </a:solidFill>
                <a:latin typeface="UTM Avo" panose="02040603050506020204" pitchFamily="18" charset="0"/>
                <a:ea typeface="Times New Roman" panose="02020603050405020304" pitchFamily="18" charset="0"/>
              </a:rPr>
              <a:t>.</a:t>
            </a:r>
            <a:endParaRPr lang="en-US" sz="3200" dirty="0">
              <a:solidFill>
                <a:srgbClr val="7030A0"/>
              </a:solidFill>
              <a:effectLst/>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114435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1D19853E-3929-7515-FE66-0A9B9C5848A2}"/>
              </a:ext>
            </a:extLst>
          </p:cNvPr>
          <p:cNvPicPr>
            <a:picLocks noChangeAspect="1"/>
          </p:cNvPicPr>
          <p:nvPr/>
        </p:nvPicPr>
        <p:blipFill>
          <a:blip r:embed="rId4"/>
          <a:stretch>
            <a:fillRect/>
          </a:stretch>
        </p:blipFill>
        <p:spPr>
          <a:xfrm>
            <a:off x="3047999" y="1586784"/>
            <a:ext cx="657307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xmlns=""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E4BBBA8E-E079-CF6C-B3D0-DF1E99913DE0}"/>
              </a:ext>
            </a:extLst>
          </p:cNvPr>
          <p:cNvSpPr txBox="1"/>
          <p:nvPr/>
        </p:nvSpPr>
        <p:spPr>
          <a:xfrm>
            <a:off x="463826" y="1636436"/>
            <a:ext cx="11463130" cy="2970685"/>
          </a:xfrm>
          <a:prstGeom prst="rect">
            <a:avLst/>
          </a:prstGeom>
          <a:noFill/>
        </p:spPr>
        <p:txBody>
          <a:bodyPr wrap="square">
            <a:spAutoFit/>
          </a:bodyPr>
          <a:lstStyle/>
          <a:p>
            <a:pPr>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4: </a:t>
            </a:r>
            <a:r>
              <a:rPr lang="en-US" sz="3200" dirty="0" err="1">
                <a:solidFill>
                  <a:srgbClr val="FF0000"/>
                </a:solidFill>
                <a:latin typeface="UTM Avo" panose="02040603050506020204" pitchFamily="18" charset="0"/>
                <a:ea typeface="Times New Roman" panose="02020603050405020304" pitchFamily="18" charset="0"/>
              </a:rPr>
              <a:t>Tô</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Hiến</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Thành</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giải</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thích</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như</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thế</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nào</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về</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sự</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lựa</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chọn</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của</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mình</a:t>
            </a:r>
            <a:r>
              <a:rPr lang="vi-VN" sz="3200" dirty="0">
                <a:solidFill>
                  <a:srgbClr val="FF0000"/>
                </a:solidFill>
                <a:latin typeface="UTM Avo" panose="02040603050506020204" pitchFamily="18" charset="0"/>
                <a:ea typeface="Times New Roman" panose="02020603050405020304" pitchFamily="18" charset="0"/>
              </a:rPr>
              <a:t>?</a:t>
            </a:r>
            <a:endParaRPr lang="en-US" sz="3200" dirty="0">
              <a:solidFill>
                <a:srgbClr val="FF0000"/>
              </a:solidFill>
              <a:latin typeface="UTM Avo" panose="02040603050506020204" pitchFamily="18" charset="0"/>
              <a:ea typeface="Times New Roman" panose="02020603050405020304" pitchFamily="18" charset="0"/>
            </a:endParaRPr>
          </a:p>
          <a:p>
            <a:pPr algn="just">
              <a:lnSpc>
                <a:spcPct val="150000"/>
              </a:lnSpc>
            </a:pPr>
            <a:r>
              <a:rPr lang="en-GB" altLang="en-US" sz="3200" dirty="0">
                <a:solidFill>
                  <a:srgbClr val="7030A0"/>
                </a:solidFill>
                <a:latin typeface="UTM Avo" panose="02040603050506020204" pitchFamily="18" charset="0"/>
                <a:cs typeface="Times New Roman" panose="02020603050405020304" pitchFamily="18" charset="0"/>
              </a:rPr>
              <a:t>- </a:t>
            </a:r>
            <a:r>
              <a:rPr lang="vi-VN" altLang="en-US" sz="3200" dirty="0">
                <a:solidFill>
                  <a:srgbClr val="7030A0"/>
                </a:solidFill>
                <a:latin typeface="UTM Avo" panose="02040603050506020204" pitchFamily="18" charset="0"/>
                <a:cs typeface="Times New Roman" panose="02020603050405020304" pitchFamily="18" charset="0"/>
              </a:rPr>
              <a:t>Ông cử người tài ba đi giúp nước chứ không cử người ngày đên chăm sóc hầu hạ mình.</a:t>
            </a:r>
            <a:endParaRPr lang="en-GB" altLang="en-US" sz="1600" dirty="0">
              <a:solidFill>
                <a:schemeClr val="tx1"/>
              </a:solidFill>
              <a:latin typeface="UTM Avo" panose="02040603050506020204" pitchFamily="18" charset="0"/>
              <a:cs typeface="Times New Roman" panose="02020603050405020304" pitchFamily="18" charset="0"/>
              <a:sym typeface="+mn-ea"/>
            </a:endParaRPr>
          </a:p>
        </p:txBody>
      </p:sp>
    </p:spTree>
    <p:extLst>
      <p:ext uri="{BB962C8B-B14F-4D97-AF65-F5344CB8AC3E}">
        <p14:creationId xmlns:p14="http://schemas.microsoft.com/office/powerpoint/2010/main" val="336445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xmlns=""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F2B151C8-03AB-3556-AFB1-AE3D1DA5A136}"/>
              </a:ext>
            </a:extLst>
          </p:cNvPr>
          <p:cNvSpPr txBox="1"/>
          <p:nvPr/>
        </p:nvSpPr>
        <p:spPr>
          <a:xfrm>
            <a:off x="496956" y="1608569"/>
            <a:ext cx="11323983" cy="2970685"/>
          </a:xfrm>
          <a:prstGeom prst="rect">
            <a:avLst/>
          </a:prstGeom>
          <a:noFill/>
        </p:spPr>
        <p:txBody>
          <a:bodyPr wrap="square">
            <a:spAutoFit/>
          </a:bodyPr>
          <a:lstStyle/>
          <a:p>
            <a:pPr algn="just">
              <a:lnSpc>
                <a:spcPct val="150000"/>
              </a:lnSpc>
            </a:pPr>
            <a:r>
              <a:rPr lang="en-US" sz="3200" dirty="0" err="1">
                <a:solidFill>
                  <a:srgbClr val="FF0000"/>
                </a:solidFill>
                <a:effectLst/>
                <a:latin typeface="UTM Avo" panose="02040603050506020204" pitchFamily="18" charset="0"/>
                <a:ea typeface="Times New Roman" panose="02020603050405020304" pitchFamily="18" charset="0"/>
              </a:rPr>
              <a:t>Câu</a:t>
            </a:r>
            <a:r>
              <a:rPr lang="en-US" sz="3200" dirty="0">
                <a:solidFill>
                  <a:srgbClr val="FF0000"/>
                </a:solidFill>
                <a:effectLst/>
                <a:latin typeface="UTM Avo" panose="02040603050506020204" pitchFamily="18" charset="0"/>
                <a:ea typeface="Times New Roman" panose="02020603050405020304" pitchFamily="18" charset="0"/>
              </a:rPr>
              <a:t> </a:t>
            </a:r>
            <a:r>
              <a:rPr lang="vi-VN" sz="3200" dirty="0">
                <a:solidFill>
                  <a:srgbClr val="FF0000"/>
                </a:solidFill>
                <a:effectLst/>
                <a:latin typeface="UTM Avo" panose="02040603050506020204" pitchFamily="18" charset="0"/>
                <a:ea typeface="Times New Roman" panose="02020603050405020304" pitchFamily="18" charset="0"/>
              </a:rPr>
              <a:t>5. </a:t>
            </a:r>
            <a:r>
              <a:rPr lang="en-US" sz="3200" dirty="0">
                <a:solidFill>
                  <a:srgbClr val="FF0000"/>
                </a:solidFill>
                <a:latin typeface="UTM Avo" panose="02040603050506020204" pitchFamily="18" charset="0"/>
                <a:ea typeface="Times New Roman" panose="02020603050405020304" pitchFamily="18" charset="0"/>
              </a:rPr>
              <a:t>Qua </a:t>
            </a:r>
            <a:r>
              <a:rPr lang="en-US" sz="3200" dirty="0" err="1">
                <a:solidFill>
                  <a:srgbClr val="FF0000"/>
                </a:solidFill>
                <a:latin typeface="UTM Avo" panose="02040603050506020204" pitchFamily="18" charset="0"/>
                <a:ea typeface="Times New Roman" panose="02020603050405020304" pitchFamily="18" charset="0"/>
              </a:rPr>
              <a:t>lời</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giải</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thích</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của</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Tô</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Hiến</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Thành</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em</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có</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suy</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nghĩ</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gì</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về</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tính</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cách</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của</a:t>
            </a:r>
            <a:r>
              <a:rPr lang="en-US" sz="3200" dirty="0">
                <a:solidFill>
                  <a:srgbClr val="FF0000"/>
                </a:solidFill>
                <a:latin typeface="UTM Avo" panose="02040603050506020204" pitchFamily="18" charset="0"/>
                <a:ea typeface="Times New Roman" panose="02020603050405020304" pitchFamily="18" charset="0"/>
              </a:rPr>
              <a:t> </a:t>
            </a:r>
            <a:r>
              <a:rPr lang="en-US" sz="3200" dirty="0" err="1">
                <a:solidFill>
                  <a:srgbClr val="FF0000"/>
                </a:solidFill>
                <a:latin typeface="UTM Avo" panose="02040603050506020204" pitchFamily="18" charset="0"/>
                <a:ea typeface="Times New Roman" panose="02020603050405020304" pitchFamily="18" charset="0"/>
              </a:rPr>
              <a:t>ông</a:t>
            </a:r>
            <a:r>
              <a:rPr lang="vi-VN" sz="3200" dirty="0">
                <a:solidFill>
                  <a:srgbClr val="FF0000"/>
                </a:solidFill>
                <a:latin typeface="UTM Avo" panose="02040603050506020204" pitchFamily="18" charset="0"/>
                <a:ea typeface="Times New Roman" panose="02020603050405020304" pitchFamily="18" charset="0"/>
              </a:rPr>
              <a:t>? </a:t>
            </a:r>
            <a:endParaRPr lang="en-US" sz="3200" dirty="0">
              <a:solidFill>
                <a:srgbClr val="FF0000"/>
              </a:solidFill>
              <a:latin typeface="UTM Avo" panose="02040603050506020204" pitchFamily="18" charset="0"/>
              <a:ea typeface="Times New Roman" panose="02020603050405020304" pitchFamily="18" charset="0"/>
            </a:endParaRPr>
          </a:p>
          <a:p>
            <a:pPr algn="just">
              <a:lnSpc>
                <a:spcPct val="150000"/>
              </a:lnSpc>
            </a:pP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Ông</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là</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người</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rất</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chính</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trực</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thẳng</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thắn</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và</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không</a:t>
            </a:r>
            <a:r>
              <a:rPr lang="en-US" sz="3200" dirty="0">
                <a:solidFill>
                  <a:srgbClr val="7030A0"/>
                </a:solidFill>
                <a:latin typeface="UTM Avo" panose="02040603050506020204" pitchFamily="18" charset="0"/>
                <a:ea typeface="Times New Roman" panose="02020603050405020304" pitchFamily="18" charset="0"/>
              </a:rPr>
              <a:t> bao </a:t>
            </a:r>
            <a:r>
              <a:rPr lang="en-US" sz="3200" dirty="0" err="1">
                <a:solidFill>
                  <a:srgbClr val="7030A0"/>
                </a:solidFill>
                <a:latin typeface="UTM Avo" panose="02040603050506020204" pitchFamily="18" charset="0"/>
                <a:ea typeface="Times New Roman" panose="02020603050405020304" pitchFamily="18" charset="0"/>
              </a:rPr>
              <a:t>giờ</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đặt</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lợi</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ích</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của</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cá</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nhân</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lên</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trên</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lợi</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ích</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của</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đất</a:t>
            </a:r>
            <a:r>
              <a:rPr lang="en-US" sz="3200" dirty="0">
                <a:solidFill>
                  <a:srgbClr val="7030A0"/>
                </a:solidFill>
                <a:latin typeface="UTM Avo" panose="02040603050506020204" pitchFamily="18" charset="0"/>
                <a:ea typeface="Times New Roman" panose="02020603050405020304" pitchFamily="18" charset="0"/>
              </a:rPr>
              <a:t> </a:t>
            </a:r>
            <a:r>
              <a:rPr lang="en-US" sz="3200" dirty="0" err="1">
                <a:solidFill>
                  <a:srgbClr val="7030A0"/>
                </a:solidFill>
                <a:latin typeface="UTM Avo" panose="02040603050506020204" pitchFamily="18" charset="0"/>
                <a:ea typeface="Times New Roman" panose="02020603050405020304" pitchFamily="18" charset="0"/>
              </a:rPr>
              <a:t>nước</a:t>
            </a:r>
            <a:r>
              <a:rPr lang="en-US" sz="3200" dirty="0">
                <a:solidFill>
                  <a:srgbClr val="7030A0"/>
                </a:solidFill>
                <a:latin typeface="UTM Avo" panose="02040603050506020204" pitchFamily="18" charset="0"/>
                <a:ea typeface="Times New Roman" panose="02020603050405020304" pitchFamily="18" charset="0"/>
              </a:rPr>
              <a:t>. </a:t>
            </a:r>
            <a:endParaRPr lang="en-US" sz="3200" dirty="0">
              <a:solidFill>
                <a:srgbClr val="7030A0"/>
              </a:solidFill>
              <a:effectLst/>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416000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739" y="211809"/>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157DF8C3-03B5-4D57-D441-CDE43925A9EA}"/>
              </a:ext>
            </a:extLst>
          </p:cNvPr>
          <p:cNvGrpSpPr/>
          <p:nvPr/>
        </p:nvGrpSpPr>
        <p:grpSpPr>
          <a:xfrm>
            <a:off x="698080" y="226875"/>
            <a:ext cx="7823067" cy="1666372"/>
            <a:chOff x="108731" y="2335419"/>
            <a:chExt cx="5867300" cy="1249779"/>
          </a:xfrm>
        </p:grpSpPr>
        <p:sp>
          <p:nvSpPr>
            <p:cNvPr id="4" name="Speech Bubble: Rectangle with Corners Rounded 8">
              <a:extLst>
                <a:ext uri="{FF2B5EF4-FFF2-40B4-BE49-F238E27FC236}">
                  <a16:creationId xmlns:a16="http://schemas.microsoft.com/office/drawing/2014/main" xmlns="" id="{A8C9CD43-114A-A2AA-4FD8-A488E04424E4}"/>
                </a:ext>
              </a:extLst>
            </p:cNvPr>
            <p:cNvSpPr/>
            <p:nvPr/>
          </p:nvSpPr>
          <p:spPr>
            <a:xfrm>
              <a:off x="108731" y="2335419"/>
              <a:ext cx="5867300" cy="1249779"/>
            </a:xfrm>
            <a:custGeom>
              <a:avLst/>
              <a:gdLst>
                <a:gd name="connsiteX0" fmla="*/ 0 w 4838404"/>
                <a:gd name="connsiteY0" fmla="*/ 208301 h 1249779"/>
                <a:gd name="connsiteX1" fmla="*/ 208301 w 4838404"/>
                <a:gd name="connsiteY1" fmla="*/ 0 h 1249779"/>
                <a:gd name="connsiteX2" fmla="*/ 806401 w 4838404"/>
                <a:gd name="connsiteY2" fmla="*/ 0 h 1249779"/>
                <a:gd name="connsiteX3" fmla="*/ 806401 w 4838404"/>
                <a:gd name="connsiteY3" fmla="*/ 0 h 1249779"/>
                <a:gd name="connsiteX4" fmla="*/ 2016002 w 4838404"/>
                <a:gd name="connsiteY4" fmla="*/ 0 h 1249779"/>
                <a:gd name="connsiteX5" fmla="*/ 4630103 w 4838404"/>
                <a:gd name="connsiteY5" fmla="*/ 0 h 1249779"/>
                <a:gd name="connsiteX6" fmla="*/ 4838404 w 4838404"/>
                <a:gd name="connsiteY6" fmla="*/ 208301 h 1249779"/>
                <a:gd name="connsiteX7" fmla="*/ 4838404 w 4838404"/>
                <a:gd name="connsiteY7" fmla="*/ 729038 h 1249779"/>
                <a:gd name="connsiteX8" fmla="*/ 4838404 w 4838404"/>
                <a:gd name="connsiteY8" fmla="*/ 729038 h 1249779"/>
                <a:gd name="connsiteX9" fmla="*/ 4838404 w 4838404"/>
                <a:gd name="connsiteY9" fmla="*/ 1041483 h 1249779"/>
                <a:gd name="connsiteX10" fmla="*/ 4838404 w 4838404"/>
                <a:gd name="connsiteY10" fmla="*/ 1041478 h 1249779"/>
                <a:gd name="connsiteX11" fmla="*/ 4630103 w 4838404"/>
                <a:gd name="connsiteY11" fmla="*/ 1249779 h 1249779"/>
                <a:gd name="connsiteX12" fmla="*/ 2016002 w 4838404"/>
                <a:gd name="connsiteY12" fmla="*/ 1249779 h 1249779"/>
                <a:gd name="connsiteX13" fmla="*/ 806401 w 4838404"/>
                <a:gd name="connsiteY13" fmla="*/ 1249779 h 1249779"/>
                <a:gd name="connsiteX14" fmla="*/ 806401 w 4838404"/>
                <a:gd name="connsiteY14" fmla="*/ 1249779 h 1249779"/>
                <a:gd name="connsiteX15" fmla="*/ 208301 w 4838404"/>
                <a:gd name="connsiteY15" fmla="*/ 1249779 h 1249779"/>
                <a:gd name="connsiteX16" fmla="*/ 0 w 4838404"/>
                <a:gd name="connsiteY16" fmla="*/ 1041478 h 1249779"/>
                <a:gd name="connsiteX17" fmla="*/ 0 w 4838404"/>
                <a:gd name="connsiteY17" fmla="*/ 1041483 h 1249779"/>
                <a:gd name="connsiteX18" fmla="*/ -243468 w 4838404"/>
                <a:gd name="connsiteY18" fmla="*/ 838489 h 1249779"/>
                <a:gd name="connsiteX19" fmla="*/ 0 w 4838404"/>
                <a:gd name="connsiteY19" fmla="*/ 729038 h 1249779"/>
                <a:gd name="connsiteX20" fmla="*/ 0 w 4838404"/>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249779" fill="none" extrusionOk="0">
                  <a:moveTo>
                    <a:pt x="0" y="208301"/>
                  </a:moveTo>
                  <a:cubicBezTo>
                    <a:pt x="11337" y="99396"/>
                    <a:pt x="75824" y="7011"/>
                    <a:pt x="208301" y="0"/>
                  </a:cubicBezTo>
                  <a:cubicBezTo>
                    <a:pt x="343880" y="-28753"/>
                    <a:pt x="550927" y="28229"/>
                    <a:pt x="806401" y="0"/>
                  </a:cubicBezTo>
                  <a:lnTo>
                    <a:pt x="806401" y="0"/>
                  </a:lnTo>
                  <a:cubicBezTo>
                    <a:pt x="1033204" y="60725"/>
                    <a:pt x="1754184" y="54041"/>
                    <a:pt x="2016002" y="0"/>
                  </a:cubicBezTo>
                  <a:cubicBezTo>
                    <a:pt x="2288051" y="-117130"/>
                    <a:pt x="4118833" y="123459"/>
                    <a:pt x="4630103" y="0"/>
                  </a:cubicBezTo>
                  <a:cubicBezTo>
                    <a:pt x="4751275" y="9768"/>
                    <a:pt x="4836294" y="93555"/>
                    <a:pt x="4838404" y="208301"/>
                  </a:cubicBezTo>
                  <a:cubicBezTo>
                    <a:pt x="4825901" y="263061"/>
                    <a:pt x="4827746" y="641557"/>
                    <a:pt x="4838404" y="729038"/>
                  </a:cubicBezTo>
                  <a:lnTo>
                    <a:pt x="4838404" y="729038"/>
                  </a:lnTo>
                  <a:cubicBezTo>
                    <a:pt x="4843748" y="782461"/>
                    <a:pt x="4824969" y="988603"/>
                    <a:pt x="4838404" y="1041483"/>
                  </a:cubicBezTo>
                  <a:lnTo>
                    <a:pt x="4838404" y="1041478"/>
                  </a:lnTo>
                  <a:cubicBezTo>
                    <a:pt x="4826206" y="1141243"/>
                    <a:pt x="4741976" y="1260095"/>
                    <a:pt x="4630103" y="1249779"/>
                  </a:cubicBezTo>
                  <a:cubicBezTo>
                    <a:pt x="3603204" y="1383173"/>
                    <a:pt x="2774257" y="1119059"/>
                    <a:pt x="2016002" y="1249779"/>
                  </a:cubicBezTo>
                  <a:cubicBezTo>
                    <a:pt x="1597903" y="1200099"/>
                    <a:pt x="1085935" y="1145378"/>
                    <a:pt x="806401" y="1249779"/>
                  </a:cubicBezTo>
                  <a:lnTo>
                    <a:pt x="806401" y="1249779"/>
                  </a:lnTo>
                  <a:cubicBezTo>
                    <a:pt x="516202" y="1224606"/>
                    <a:pt x="408819" y="1239259"/>
                    <a:pt x="208301" y="1249779"/>
                  </a:cubicBezTo>
                  <a:cubicBezTo>
                    <a:pt x="73288" y="1249695"/>
                    <a:pt x="1724" y="1152982"/>
                    <a:pt x="0" y="1041478"/>
                  </a:cubicBezTo>
                  <a:lnTo>
                    <a:pt x="0" y="1041483"/>
                  </a:lnTo>
                  <a:cubicBezTo>
                    <a:pt x="-96100" y="983604"/>
                    <a:pt x="-205237" y="906647"/>
                    <a:pt x="-243468" y="838489"/>
                  </a:cubicBezTo>
                  <a:cubicBezTo>
                    <a:pt x="-188011" y="831647"/>
                    <a:pt x="-30915" y="742036"/>
                    <a:pt x="0" y="729038"/>
                  </a:cubicBezTo>
                  <a:cubicBezTo>
                    <a:pt x="-20507" y="528137"/>
                    <a:pt x="18486" y="357830"/>
                    <a:pt x="0" y="208301"/>
                  </a:cubicBezTo>
                  <a:close/>
                </a:path>
                <a:path w="4838404" h="1249779" stroke="0" extrusionOk="0">
                  <a:moveTo>
                    <a:pt x="0" y="208301"/>
                  </a:moveTo>
                  <a:cubicBezTo>
                    <a:pt x="-5071" y="101931"/>
                    <a:pt x="110378" y="-11577"/>
                    <a:pt x="208301" y="0"/>
                  </a:cubicBezTo>
                  <a:cubicBezTo>
                    <a:pt x="291371" y="43685"/>
                    <a:pt x="635056" y="-31363"/>
                    <a:pt x="806401" y="0"/>
                  </a:cubicBezTo>
                  <a:lnTo>
                    <a:pt x="806401" y="0"/>
                  </a:lnTo>
                  <a:cubicBezTo>
                    <a:pt x="1122541" y="-66706"/>
                    <a:pt x="1882786" y="38514"/>
                    <a:pt x="2016002" y="0"/>
                  </a:cubicBezTo>
                  <a:cubicBezTo>
                    <a:pt x="2745233" y="-134364"/>
                    <a:pt x="3975844" y="130381"/>
                    <a:pt x="4630103" y="0"/>
                  </a:cubicBezTo>
                  <a:cubicBezTo>
                    <a:pt x="4739852" y="-12472"/>
                    <a:pt x="4840827" y="91382"/>
                    <a:pt x="4838404" y="208301"/>
                  </a:cubicBezTo>
                  <a:cubicBezTo>
                    <a:pt x="4823244" y="265499"/>
                    <a:pt x="4831726" y="640122"/>
                    <a:pt x="4838404" y="729038"/>
                  </a:cubicBezTo>
                  <a:lnTo>
                    <a:pt x="4838404" y="729038"/>
                  </a:lnTo>
                  <a:cubicBezTo>
                    <a:pt x="4853475" y="818772"/>
                    <a:pt x="4811925" y="909010"/>
                    <a:pt x="4838404" y="1041483"/>
                  </a:cubicBezTo>
                  <a:lnTo>
                    <a:pt x="4838404" y="1041478"/>
                  </a:lnTo>
                  <a:cubicBezTo>
                    <a:pt x="4845468" y="1155748"/>
                    <a:pt x="4729254" y="1254383"/>
                    <a:pt x="4630103" y="1249779"/>
                  </a:cubicBezTo>
                  <a:cubicBezTo>
                    <a:pt x="3966767" y="1212020"/>
                    <a:pt x="2333652" y="1300277"/>
                    <a:pt x="2016002" y="1249779"/>
                  </a:cubicBezTo>
                  <a:cubicBezTo>
                    <a:pt x="1413743" y="1325436"/>
                    <a:pt x="1094119" y="1345543"/>
                    <a:pt x="806401" y="1249779"/>
                  </a:cubicBezTo>
                  <a:lnTo>
                    <a:pt x="806401" y="1249779"/>
                  </a:lnTo>
                  <a:cubicBezTo>
                    <a:pt x="605747" y="1296387"/>
                    <a:pt x="358270" y="1241190"/>
                    <a:pt x="208301" y="1249779"/>
                  </a:cubicBezTo>
                  <a:cubicBezTo>
                    <a:pt x="83053" y="1240471"/>
                    <a:pt x="5806" y="1155160"/>
                    <a:pt x="0" y="1041478"/>
                  </a:cubicBezTo>
                  <a:lnTo>
                    <a:pt x="0" y="1041483"/>
                  </a:lnTo>
                  <a:cubicBezTo>
                    <a:pt x="-60949" y="977313"/>
                    <a:pt x="-141750" y="950583"/>
                    <a:pt x="-243468" y="838489"/>
                  </a:cubicBezTo>
                  <a:cubicBezTo>
                    <a:pt x="-196881" y="811341"/>
                    <a:pt x="-101417" y="751063"/>
                    <a:pt x="0" y="729038"/>
                  </a:cubicBez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 xmlns:ask="http://schemas.microsoft.com/office/drawing/2018/sketchyshapes" sd="2842418190">
                    <a:custGeom>
                      <a:avLst/>
                      <a:gdLst>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3067" h="1666372" fill="none" extrusionOk="0">
                          <a:moveTo>
                            <a:pt x="0" y="277734"/>
                          </a:moveTo>
                          <a:cubicBezTo>
                            <a:pt x="29036" y="138323"/>
                            <a:pt x="107640" y="15362"/>
                            <a:pt x="336795" y="0"/>
                          </a:cubicBezTo>
                          <a:cubicBezTo>
                            <a:pt x="550792" y="-34928"/>
                            <a:pt x="896457" y="32320"/>
                            <a:pt x="1303845" y="0"/>
                          </a:cubicBezTo>
                          <a:lnTo>
                            <a:pt x="1303845" y="0"/>
                          </a:lnTo>
                          <a:cubicBezTo>
                            <a:pt x="1598047" y="36708"/>
                            <a:pt x="2860003" y="108665"/>
                            <a:pt x="3259611" y="0"/>
                          </a:cubicBezTo>
                          <a:cubicBezTo>
                            <a:pt x="3819974" y="-225977"/>
                            <a:pt x="6603977" y="225822"/>
                            <a:pt x="7486271" y="0"/>
                          </a:cubicBezTo>
                          <a:cubicBezTo>
                            <a:pt x="7684596" y="16857"/>
                            <a:pt x="7816748" y="125147"/>
                            <a:pt x="7823067" y="277734"/>
                          </a:cubicBezTo>
                          <a:cubicBezTo>
                            <a:pt x="7807221" y="350133"/>
                            <a:pt x="7818841" y="838050"/>
                            <a:pt x="7823067" y="972050"/>
                          </a:cubicBezTo>
                          <a:lnTo>
                            <a:pt x="7823067" y="972050"/>
                          </a:lnTo>
                          <a:cubicBezTo>
                            <a:pt x="7841248" y="1040960"/>
                            <a:pt x="7801314" y="1321814"/>
                            <a:pt x="7823067" y="1388644"/>
                          </a:cubicBezTo>
                          <a:lnTo>
                            <a:pt x="7823067" y="1388637"/>
                          </a:lnTo>
                          <a:cubicBezTo>
                            <a:pt x="7790061" y="1505022"/>
                            <a:pt x="7657533" y="1711458"/>
                            <a:pt x="7486271" y="1666372"/>
                          </a:cubicBezTo>
                          <a:cubicBezTo>
                            <a:pt x="5818942" y="1875661"/>
                            <a:pt x="4519381" y="1571518"/>
                            <a:pt x="3259611" y="1666372"/>
                          </a:cubicBezTo>
                          <a:cubicBezTo>
                            <a:pt x="2558571" y="1596233"/>
                            <a:pt x="1744051" y="1547366"/>
                            <a:pt x="1303845" y="1666372"/>
                          </a:cubicBezTo>
                          <a:lnTo>
                            <a:pt x="1303845" y="1666372"/>
                          </a:lnTo>
                          <a:cubicBezTo>
                            <a:pt x="832183" y="1626586"/>
                            <a:pt x="672465" y="1640099"/>
                            <a:pt x="336795" y="1666372"/>
                          </a:cubicBezTo>
                          <a:cubicBezTo>
                            <a:pt x="99793" y="1666181"/>
                            <a:pt x="11319" y="1519809"/>
                            <a:pt x="0" y="1388637"/>
                          </a:cubicBezTo>
                          <a:lnTo>
                            <a:pt x="0" y="1388644"/>
                          </a:lnTo>
                          <a:cubicBezTo>
                            <a:pt x="-155727" y="1316314"/>
                            <a:pt x="-343854" y="1221790"/>
                            <a:pt x="-393656" y="1117985"/>
                          </a:cubicBezTo>
                          <a:cubicBezTo>
                            <a:pt x="-309783" y="1107819"/>
                            <a:pt x="-42941" y="991883"/>
                            <a:pt x="0" y="972050"/>
                          </a:cubicBezTo>
                          <a:cubicBezTo>
                            <a:pt x="-62356" y="685212"/>
                            <a:pt x="65238" y="461154"/>
                            <a:pt x="0" y="277734"/>
                          </a:cubicBezTo>
                          <a:close/>
                        </a:path>
                        <a:path w="7823067" h="1666372" stroke="0" extrusionOk="0">
                          <a:moveTo>
                            <a:pt x="0" y="277734"/>
                          </a:moveTo>
                          <a:cubicBezTo>
                            <a:pt x="-6061" y="127419"/>
                            <a:pt x="183160" y="-6431"/>
                            <a:pt x="336795" y="0"/>
                          </a:cubicBezTo>
                          <a:cubicBezTo>
                            <a:pt x="485057" y="44469"/>
                            <a:pt x="1079406" y="-24039"/>
                            <a:pt x="1303845" y="0"/>
                          </a:cubicBezTo>
                          <a:lnTo>
                            <a:pt x="1303845" y="0"/>
                          </a:lnTo>
                          <a:cubicBezTo>
                            <a:pt x="1811173" y="-90175"/>
                            <a:pt x="3043949" y="70122"/>
                            <a:pt x="3259611" y="0"/>
                          </a:cubicBezTo>
                          <a:cubicBezTo>
                            <a:pt x="4285327" y="-240032"/>
                            <a:pt x="6530909" y="89385"/>
                            <a:pt x="7486271" y="0"/>
                          </a:cubicBezTo>
                          <a:cubicBezTo>
                            <a:pt x="7678921" y="-6768"/>
                            <a:pt x="7803040" y="117848"/>
                            <a:pt x="7823067" y="277734"/>
                          </a:cubicBezTo>
                          <a:cubicBezTo>
                            <a:pt x="7808748" y="362971"/>
                            <a:pt x="7816832" y="842920"/>
                            <a:pt x="7823067" y="972050"/>
                          </a:cubicBezTo>
                          <a:lnTo>
                            <a:pt x="7823067" y="972050"/>
                          </a:lnTo>
                          <a:cubicBezTo>
                            <a:pt x="7831953" y="1075519"/>
                            <a:pt x="7788004" y="1218863"/>
                            <a:pt x="7823067" y="1388644"/>
                          </a:cubicBezTo>
                          <a:lnTo>
                            <a:pt x="7823067" y="1388637"/>
                          </a:lnTo>
                          <a:cubicBezTo>
                            <a:pt x="7804889" y="1551386"/>
                            <a:pt x="7662450" y="1685268"/>
                            <a:pt x="7486271" y="1666372"/>
                          </a:cubicBezTo>
                          <a:cubicBezTo>
                            <a:pt x="6445419" y="1696417"/>
                            <a:pt x="3769466" y="1694010"/>
                            <a:pt x="3259611" y="1666372"/>
                          </a:cubicBezTo>
                          <a:cubicBezTo>
                            <a:pt x="2279171" y="1782886"/>
                            <a:pt x="1806541" y="1801164"/>
                            <a:pt x="1303845" y="1666372"/>
                          </a:cubicBezTo>
                          <a:lnTo>
                            <a:pt x="1303845" y="1666372"/>
                          </a:lnTo>
                          <a:cubicBezTo>
                            <a:pt x="986482" y="1775041"/>
                            <a:pt x="551364" y="1672909"/>
                            <a:pt x="336795" y="1666372"/>
                          </a:cubicBezTo>
                          <a:cubicBezTo>
                            <a:pt x="142670" y="1680622"/>
                            <a:pt x="16646" y="1538042"/>
                            <a:pt x="0" y="1388637"/>
                          </a:cubicBezTo>
                          <a:lnTo>
                            <a:pt x="0" y="1388644"/>
                          </a:lnTo>
                          <a:cubicBezTo>
                            <a:pt x="-99783" y="1306199"/>
                            <a:pt x="-213226" y="1246669"/>
                            <a:pt x="-393656" y="1117985"/>
                          </a:cubicBezTo>
                          <a:cubicBezTo>
                            <a:pt x="-325419" y="1109517"/>
                            <a:pt x="-165369" y="1026121"/>
                            <a:pt x="0" y="972050"/>
                          </a:cubicBezTo>
                          <a:cubicBezTo>
                            <a:pt x="41726" y="746418"/>
                            <a:pt x="-16628" y="388868"/>
                            <a:pt x="0" y="277734"/>
                          </a:cubicBezTo>
                          <a:close/>
                        </a:path>
                        <a:path w="7823067" h="1666372" fill="none" stroke="0" extrusionOk="0">
                          <a:moveTo>
                            <a:pt x="0" y="277734"/>
                          </a:moveTo>
                          <a:cubicBezTo>
                            <a:pt x="10293" y="146271"/>
                            <a:pt x="136865" y="-302"/>
                            <a:pt x="336795" y="0"/>
                          </a:cubicBezTo>
                          <a:cubicBezTo>
                            <a:pt x="605939" y="-73831"/>
                            <a:pt x="884638" y="50529"/>
                            <a:pt x="1303845" y="0"/>
                          </a:cubicBezTo>
                          <a:lnTo>
                            <a:pt x="1303845" y="0"/>
                          </a:lnTo>
                          <a:cubicBezTo>
                            <a:pt x="1680529" y="106237"/>
                            <a:pt x="2820070" y="35279"/>
                            <a:pt x="3259611" y="0"/>
                          </a:cubicBezTo>
                          <a:cubicBezTo>
                            <a:pt x="3712947" y="-170422"/>
                            <a:pt x="6629616" y="147486"/>
                            <a:pt x="7486271" y="0"/>
                          </a:cubicBezTo>
                          <a:cubicBezTo>
                            <a:pt x="7681042" y="10317"/>
                            <a:pt x="7826740" y="119248"/>
                            <a:pt x="7823067" y="277734"/>
                          </a:cubicBezTo>
                          <a:cubicBezTo>
                            <a:pt x="7803038" y="344389"/>
                            <a:pt x="7798395" y="877626"/>
                            <a:pt x="7823067" y="972050"/>
                          </a:cubicBezTo>
                          <a:lnTo>
                            <a:pt x="7823067" y="972050"/>
                          </a:lnTo>
                          <a:cubicBezTo>
                            <a:pt x="7837158" y="1039445"/>
                            <a:pt x="7802389" y="1325943"/>
                            <a:pt x="7823067" y="1388644"/>
                          </a:cubicBezTo>
                          <a:lnTo>
                            <a:pt x="7823067" y="1388637"/>
                          </a:lnTo>
                          <a:cubicBezTo>
                            <a:pt x="7815081" y="1520377"/>
                            <a:pt x="7656331" y="1683262"/>
                            <a:pt x="7486271" y="1666372"/>
                          </a:cubicBezTo>
                          <a:cubicBezTo>
                            <a:pt x="5839339" y="1733489"/>
                            <a:pt x="4570643" y="1489316"/>
                            <a:pt x="3259611" y="1666372"/>
                          </a:cubicBezTo>
                          <a:cubicBezTo>
                            <a:pt x="2547999" y="1560788"/>
                            <a:pt x="1692607" y="1549540"/>
                            <a:pt x="1303845" y="1666372"/>
                          </a:cubicBezTo>
                          <a:lnTo>
                            <a:pt x="1303845" y="1666372"/>
                          </a:lnTo>
                          <a:cubicBezTo>
                            <a:pt x="863586" y="1631308"/>
                            <a:pt x="645330" y="1647126"/>
                            <a:pt x="336795" y="1666372"/>
                          </a:cubicBezTo>
                          <a:cubicBezTo>
                            <a:pt x="102379" y="1651560"/>
                            <a:pt x="23161" y="1532539"/>
                            <a:pt x="0" y="1388637"/>
                          </a:cubicBezTo>
                          <a:lnTo>
                            <a:pt x="0" y="1388644"/>
                          </a:lnTo>
                          <a:cubicBezTo>
                            <a:pt x="-160717" y="1312659"/>
                            <a:pt x="-327488" y="1205459"/>
                            <a:pt x="-393656" y="1117985"/>
                          </a:cubicBezTo>
                          <a:cubicBezTo>
                            <a:pt x="-305036" y="1108152"/>
                            <a:pt x="-49218" y="986468"/>
                            <a:pt x="0" y="972050"/>
                          </a:cubicBezTo>
                          <a:cubicBezTo>
                            <a:pt x="-58081" y="715316"/>
                            <a:pt x="24548" y="444687"/>
                            <a:pt x="0" y="27773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xmlns="" id="{20B586E0-121D-AD8B-3AFE-51C34F921F7B}"/>
                </a:ext>
              </a:extLst>
            </p:cNvPr>
            <p:cNvSpPr txBox="1"/>
            <p:nvPr/>
          </p:nvSpPr>
          <p:spPr>
            <a:xfrm>
              <a:off x="392561" y="2433194"/>
              <a:ext cx="5299640" cy="992579"/>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000" kern="0" dirty="0">
                  <a:solidFill>
                    <a:srgbClr val="0070C0"/>
                  </a:solidFill>
                  <a:latin typeface="UTM Avo" panose="02040603050506020204" pitchFamily="18" charset="0"/>
                  <a:cs typeface="Calibri" panose="020F0502020204030204" pitchFamily="34" charset="0"/>
                  <a:sym typeface="Arial"/>
                </a:rPr>
                <a:t>Theo </a:t>
              </a:r>
              <a:r>
                <a:rPr lang="en-US" sz="4000" kern="0" dirty="0" err="1">
                  <a:solidFill>
                    <a:srgbClr val="0070C0"/>
                  </a:solidFill>
                  <a:latin typeface="UTM Avo" panose="02040603050506020204" pitchFamily="18" charset="0"/>
                  <a:cs typeface="Calibri" panose="020F0502020204030204" pitchFamily="34" charset="0"/>
                  <a:sym typeface="Arial"/>
                </a:rPr>
                <a:t>em</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nội</a:t>
              </a:r>
              <a:r>
                <a:rPr lang="en-US" sz="4000" kern="0" dirty="0">
                  <a:solidFill>
                    <a:srgbClr val="0070C0"/>
                  </a:solidFill>
                  <a:latin typeface="UTM Avo" panose="02040603050506020204" pitchFamily="18" charset="0"/>
                  <a:cs typeface="Calibri" panose="020F0502020204030204" pitchFamily="34" charset="0"/>
                  <a:sym typeface="Arial"/>
                </a:rPr>
                <a:t> dung </a:t>
              </a:r>
              <a:r>
                <a:rPr lang="en-US" sz="4000" kern="0" dirty="0" err="1">
                  <a:solidFill>
                    <a:srgbClr val="0070C0"/>
                  </a:solidFill>
                  <a:latin typeface="UTM Avo" panose="02040603050506020204" pitchFamily="18" charset="0"/>
                  <a:cs typeface="Calibri" panose="020F0502020204030204" pitchFamily="34" charset="0"/>
                  <a:sym typeface="Arial"/>
                </a:rPr>
                <a:t>chính</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của</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err="1">
                  <a:solidFill>
                    <a:srgbClr val="0070C0"/>
                  </a:solidFill>
                  <a:latin typeface="UTM Avo" panose="02040603050506020204" pitchFamily="18" charset="0"/>
                  <a:cs typeface="Calibri" panose="020F0502020204030204" pitchFamily="34" charset="0"/>
                  <a:sym typeface="Arial"/>
                </a:rPr>
                <a:t>bài</a:t>
              </a:r>
              <a:r>
                <a:rPr lang="en-US" sz="4000" kern="0">
                  <a:solidFill>
                    <a:srgbClr val="0070C0"/>
                  </a:solidFill>
                  <a:latin typeface="UTM Avo" panose="02040603050506020204" pitchFamily="18" charset="0"/>
                  <a:cs typeface="Calibri" panose="020F0502020204030204" pitchFamily="34" charset="0"/>
                  <a:sym typeface="Arial"/>
                </a:rPr>
                <a:t> đọc là gì?</a:t>
              </a:r>
              <a:endParaRPr lang="vi-VN" sz="4000" kern="0" dirty="0">
                <a:solidFill>
                  <a:srgbClr val="0070C0"/>
                </a:solidFill>
                <a:latin typeface="Calibri" panose="020F0502020204030204" pitchFamily="34" charset="0"/>
                <a:cs typeface="Calibri" panose="020F0502020204030204" pitchFamily="34" charset="0"/>
                <a:sym typeface="Arial"/>
              </a:endParaRPr>
            </a:p>
          </p:txBody>
        </p:sp>
      </p:grpSp>
      <p:sp>
        <p:nvSpPr>
          <p:cNvPr id="9" name="Speech Bubble: Rectangle with Corners Rounded 6">
            <a:extLst>
              <a:ext uri="{FF2B5EF4-FFF2-40B4-BE49-F238E27FC236}">
                <a16:creationId xmlns:a16="http://schemas.microsoft.com/office/drawing/2014/main" xmlns="" id="{CFF73CC3-B68B-39D9-4853-6A6256E93FC6}"/>
              </a:ext>
            </a:extLst>
          </p:cNvPr>
          <p:cNvSpPr/>
          <p:nvPr/>
        </p:nvSpPr>
        <p:spPr>
          <a:xfrm>
            <a:off x="1537249" y="2251361"/>
            <a:ext cx="10429463" cy="1962831"/>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 xmlns:ask="http://schemas.microsoft.com/office/drawing/2018/sketchyshapes" sd="2842418190">
                  <a:custGeom>
                    <a:avLst/>
                    <a:gdLst>
                      <a:gd name="connsiteX0" fmla="*/ 0 w 10429463"/>
                      <a:gd name="connsiteY0" fmla="*/ 327145 h 1962831"/>
                      <a:gd name="connsiteX1" fmla="*/ 391426 w 10429463"/>
                      <a:gd name="connsiteY1" fmla="*/ 0 h 1962831"/>
                      <a:gd name="connsiteX2" fmla="*/ 6083854 w 10429463"/>
                      <a:gd name="connsiteY2" fmla="*/ 0 h 1962831"/>
                      <a:gd name="connsiteX3" fmla="*/ 6083854 w 10429463"/>
                      <a:gd name="connsiteY3" fmla="*/ 0 h 1962831"/>
                      <a:gd name="connsiteX4" fmla="*/ 8691219 w 10429463"/>
                      <a:gd name="connsiteY4" fmla="*/ 0 h 1962831"/>
                      <a:gd name="connsiteX5" fmla="*/ 10038036 w 10429463"/>
                      <a:gd name="connsiteY5" fmla="*/ 0 h 1962831"/>
                      <a:gd name="connsiteX6" fmla="*/ 10429463 w 10429463"/>
                      <a:gd name="connsiteY6" fmla="*/ 327145 h 1962831"/>
                      <a:gd name="connsiteX7" fmla="*/ 10429463 w 10429463"/>
                      <a:gd name="connsiteY7" fmla="*/ 1144985 h 1962831"/>
                      <a:gd name="connsiteX8" fmla="*/ 10429463 w 10429463"/>
                      <a:gd name="connsiteY8" fmla="*/ 1144985 h 1962831"/>
                      <a:gd name="connsiteX9" fmla="*/ 10429463 w 10429463"/>
                      <a:gd name="connsiteY9" fmla="*/ 1635693 h 1962831"/>
                      <a:gd name="connsiteX10" fmla="*/ 10429463 w 10429463"/>
                      <a:gd name="connsiteY10" fmla="*/ 1635685 h 1962831"/>
                      <a:gd name="connsiteX11" fmla="*/ 10038036 w 10429463"/>
                      <a:gd name="connsiteY11" fmla="*/ 1962831 h 1962831"/>
                      <a:gd name="connsiteX12" fmla="*/ 8691219 w 10429463"/>
                      <a:gd name="connsiteY12" fmla="*/ 1962831 h 1962831"/>
                      <a:gd name="connsiteX13" fmla="*/ 6828168 w 10429463"/>
                      <a:gd name="connsiteY13" fmla="*/ 2590543 h 1962831"/>
                      <a:gd name="connsiteX14" fmla="*/ 6083854 w 10429463"/>
                      <a:gd name="connsiteY14" fmla="*/ 1962831 h 1962831"/>
                      <a:gd name="connsiteX15" fmla="*/ 391426 w 10429463"/>
                      <a:gd name="connsiteY15" fmla="*/ 1962831 h 1962831"/>
                      <a:gd name="connsiteX16" fmla="*/ 0 w 10429463"/>
                      <a:gd name="connsiteY16" fmla="*/ 1635685 h 1962831"/>
                      <a:gd name="connsiteX17" fmla="*/ 0 w 10429463"/>
                      <a:gd name="connsiteY17" fmla="*/ 1635693 h 1962831"/>
                      <a:gd name="connsiteX18" fmla="*/ 0 w 10429463"/>
                      <a:gd name="connsiteY18" fmla="*/ 1144985 h 1962831"/>
                      <a:gd name="connsiteX19" fmla="*/ 0 w 10429463"/>
                      <a:gd name="connsiteY19" fmla="*/ 1144985 h 1962831"/>
                      <a:gd name="connsiteX20" fmla="*/ 0 w 10429463"/>
                      <a:gd name="connsiteY20" fmla="*/ 327145 h 1962831"/>
                      <a:gd name="connsiteX0" fmla="*/ 0 w 10429463"/>
                      <a:gd name="connsiteY0" fmla="*/ 327145 h 1962831"/>
                      <a:gd name="connsiteX1" fmla="*/ 391426 w 10429463"/>
                      <a:gd name="connsiteY1" fmla="*/ 0 h 1962831"/>
                      <a:gd name="connsiteX2" fmla="*/ 6083854 w 10429463"/>
                      <a:gd name="connsiteY2" fmla="*/ 0 h 1962831"/>
                      <a:gd name="connsiteX3" fmla="*/ 6083854 w 10429463"/>
                      <a:gd name="connsiteY3" fmla="*/ 0 h 1962831"/>
                      <a:gd name="connsiteX4" fmla="*/ 8691219 w 10429463"/>
                      <a:gd name="connsiteY4" fmla="*/ 0 h 1962831"/>
                      <a:gd name="connsiteX5" fmla="*/ 10038036 w 10429463"/>
                      <a:gd name="connsiteY5" fmla="*/ 0 h 1962831"/>
                      <a:gd name="connsiteX6" fmla="*/ 10429463 w 10429463"/>
                      <a:gd name="connsiteY6" fmla="*/ 327145 h 1962831"/>
                      <a:gd name="connsiteX7" fmla="*/ 10429463 w 10429463"/>
                      <a:gd name="connsiteY7" fmla="*/ 1144985 h 1962831"/>
                      <a:gd name="connsiteX8" fmla="*/ 10429463 w 10429463"/>
                      <a:gd name="connsiteY8" fmla="*/ 1144985 h 1962831"/>
                      <a:gd name="connsiteX9" fmla="*/ 10429463 w 10429463"/>
                      <a:gd name="connsiteY9" fmla="*/ 1635693 h 1962831"/>
                      <a:gd name="connsiteX10" fmla="*/ 10429463 w 10429463"/>
                      <a:gd name="connsiteY10" fmla="*/ 1635685 h 1962831"/>
                      <a:gd name="connsiteX11" fmla="*/ 10038036 w 10429463"/>
                      <a:gd name="connsiteY11" fmla="*/ 1962831 h 1962831"/>
                      <a:gd name="connsiteX12" fmla="*/ 8691219 w 10429463"/>
                      <a:gd name="connsiteY12" fmla="*/ 1962831 h 1962831"/>
                      <a:gd name="connsiteX13" fmla="*/ 6828168 w 10429463"/>
                      <a:gd name="connsiteY13" fmla="*/ 2590543 h 1962831"/>
                      <a:gd name="connsiteX14" fmla="*/ 6083854 w 10429463"/>
                      <a:gd name="connsiteY14" fmla="*/ 1962831 h 1962831"/>
                      <a:gd name="connsiteX15" fmla="*/ 391426 w 10429463"/>
                      <a:gd name="connsiteY15" fmla="*/ 1962831 h 1962831"/>
                      <a:gd name="connsiteX16" fmla="*/ 0 w 10429463"/>
                      <a:gd name="connsiteY16" fmla="*/ 1635685 h 1962831"/>
                      <a:gd name="connsiteX17" fmla="*/ 0 w 10429463"/>
                      <a:gd name="connsiteY17" fmla="*/ 1635693 h 1962831"/>
                      <a:gd name="connsiteX18" fmla="*/ 0 w 10429463"/>
                      <a:gd name="connsiteY18" fmla="*/ 1144985 h 1962831"/>
                      <a:gd name="connsiteX19" fmla="*/ 0 w 10429463"/>
                      <a:gd name="connsiteY19" fmla="*/ 1144985 h 1962831"/>
                      <a:gd name="connsiteX20" fmla="*/ 0 w 10429463"/>
                      <a:gd name="connsiteY20" fmla="*/ 327145 h 1962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429463" h="1962831" fill="none" extrusionOk="0">
                        <a:moveTo>
                          <a:pt x="0" y="327145"/>
                        </a:moveTo>
                        <a:cubicBezTo>
                          <a:pt x="37259" y="164742"/>
                          <a:pt x="120017" y="20045"/>
                          <a:pt x="391426" y="0"/>
                        </a:cubicBezTo>
                        <a:cubicBezTo>
                          <a:pt x="2853302" y="307264"/>
                          <a:pt x="4061837" y="147979"/>
                          <a:pt x="6083854" y="0"/>
                        </a:cubicBezTo>
                        <a:lnTo>
                          <a:pt x="6083854" y="0"/>
                        </a:lnTo>
                        <a:cubicBezTo>
                          <a:pt x="6848877" y="-222524"/>
                          <a:pt x="7607959" y="31752"/>
                          <a:pt x="8691219" y="0"/>
                        </a:cubicBezTo>
                        <a:cubicBezTo>
                          <a:pt x="8907220" y="-39438"/>
                          <a:pt x="9506164" y="100145"/>
                          <a:pt x="10038036" y="0"/>
                        </a:cubicBezTo>
                        <a:cubicBezTo>
                          <a:pt x="10271219" y="24078"/>
                          <a:pt x="10404737" y="149836"/>
                          <a:pt x="10429463" y="327145"/>
                        </a:cubicBezTo>
                        <a:cubicBezTo>
                          <a:pt x="10410033" y="412576"/>
                          <a:pt x="10413598" y="1002036"/>
                          <a:pt x="10429463" y="1144985"/>
                        </a:cubicBezTo>
                        <a:lnTo>
                          <a:pt x="10429463" y="1144985"/>
                        </a:lnTo>
                        <a:cubicBezTo>
                          <a:pt x="10444186" y="1227749"/>
                          <a:pt x="10404100" y="1566802"/>
                          <a:pt x="10429463" y="1635693"/>
                        </a:cubicBezTo>
                        <a:lnTo>
                          <a:pt x="10429463" y="1635685"/>
                        </a:lnTo>
                        <a:cubicBezTo>
                          <a:pt x="10391341" y="1773334"/>
                          <a:pt x="10245021" y="1989583"/>
                          <a:pt x="10038036" y="1962831"/>
                        </a:cubicBezTo>
                        <a:cubicBezTo>
                          <a:pt x="9664064" y="2061871"/>
                          <a:pt x="9340831" y="1966046"/>
                          <a:pt x="8691219" y="1962831"/>
                        </a:cubicBezTo>
                        <a:cubicBezTo>
                          <a:pt x="8255251" y="2056791"/>
                          <a:pt x="7345167" y="2635999"/>
                          <a:pt x="6828168" y="2590543"/>
                        </a:cubicBezTo>
                        <a:cubicBezTo>
                          <a:pt x="6720166" y="2408570"/>
                          <a:pt x="6379865" y="2230554"/>
                          <a:pt x="6083854" y="1962831"/>
                        </a:cubicBezTo>
                        <a:cubicBezTo>
                          <a:pt x="4826537" y="1963541"/>
                          <a:pt x="1881908" y="1949512"/>
                          <a:pt x="391426" y="1962831"/>
                        </a:cubicBezTo>
                        <a:cubicBezTo>
                          <a:pt x="173962" y="1980155"/>
                          <a:pt x="-31611" y="1846187"/>
                          <a:pt x="0" y="1635685"/>
                        </a:cubicBezTo>
                        <a:lnTo>
                          <a:pt x="0" y="1635693"/>
                        </a:lnTo>
                        <a:cubicBezTo>
                          <a:pt x="-65956" y="1390665"/>
                          <a:pt x="-18329" y="1272384"/>
                          <a:pt x="0" y="1144985"/>
                        </a:cubicBezTo>
                        <a:lnTo>
                          <a:pt x="0" y="1144985"/>
                        </a:lnTo>
                        <a:cubicBezTo>
                          <a:pt x="-60925" y="814915"/>
                          <a:pt x="43044" y="558238"/>
                          <a:pt x="0" y="327145"/>
                        </a:cubicBezTo>
                        <a:close/>
                      </a:path>
                      <a:path w="10429463" h="1962831" stroke="0" extrusionOk="0">
                        <a:moveTo>
                          <a:pt x="0" y="327145"/>
                        </a:moveTo>
                        <a:cubicBezTo>
                          <a:pt x="-3625" y="136653"/>
                          <a:pt x="218071" y="2259"/>
                          <a:pt x="391426" y="0"/>
                        </a:cubicBezTo>
                        <a:cubicBezTo>
                          <a:pt x="2666617" y="124956"/>
                          <a:pt x="3526270" y="-10777"/>
                          <a:pt x="6083854" y="0"/>
                        </a:cubicBezTo>
                        <a:lnTo>
                          <a:pt x="6083854" y="0"/>
                        </a:lnTo>
                        <a:cubicBezTo>
                          <a:pt x="6666892" y="-95811"/>
                          <a:pt x="8193779" y="14134"/>
                          <a:pt x="8691219" y="0"/>
                        </a:cubicBezTo>
                        <a:cubicBezTo>
                          <a:pt x="9083732" y="-52150"/>
                          <a:pt x="9473750" y="44177"/>
                          <a:pt x="10038036" y="0"/>
                        </a:cubicBezTo>
                        <a:cubicBezTo>
                          <a:pt x="10246226" y="-18319"/>
                          <a:pt x="10406124" y="138866"/>
                          <a:pt x="10429463" y="327145"/>
                        </a:cubicBezTo>
                        <a:cubicBezTo>
                          <a:pt x="10403390" y="419103"/>
                          <a:pt x="10423007" y="991215"/>
                          <a:pt x="10429463" y="1144985"/>
                        </a:cubicBezTo>
                        <a:lnTo>
                          <a:pt x="10429463" y="1144985"/>
                        </a:lnTo>
                        <a:cubicBezTo>
                          <a:pt x="10451393" y="1279239"/>
                          <a:pt x="10402469" y="1447757"/>
                          <a:pt x="10429463" y="1635693"/>
                        </a:cubicBezTo>
                        <a:lnTo>
                          <a:pt x="10429463" y="1635685"/>
                        </a:lnTo>
                        <a:cubicBezTo>
                          <a:pt x="10411734" y="1826033"/>
                          <a:pt x="10238482" y="1981422"/>
                          <a:pt x="10038036" y="1962831"/>
                        </a:cubicBezTo>
                        <a:cubicBezTo>
                          <a:pt x="9426148" y="2037242"/>
                          <a:pt x="8989505" y="1919378"/>
                          <a:pt x="8691219" y="1962831"/>
                        </a:cubicBezTo>
                        <a:cubicBezTo>
                          <a:pt x="7963071" y="2281670"/>
                          <a:pt x="7727288" y="2400302"/>
                          <a:pt x="6828168" y="2590543"/>
                        </a:cubicBezTo>
                        <a:cubicBezTo>
                          <a:pt x="6509753" y="2372527"/>
                          <a:pt x="6372060" y="2176617"/>
                          <a:pt x="6083854" y="1962831"/>
                        </a:cubicBezTo>
                        <a:cubicBezTo>
                          <a:pt x="4604691" y="2156336"/>
                          <a:pt x="1885998" y="2142767"/>
                          <a:pt x="391426" y="1962831"/>
                        </a:cubicBezTo>
                        <a:cubicBezTo>
                          <a:pt x="147031" y="1972217"/>
                          <a:pt x="46430" y="1775917"/>
                          <a:pt x="0" y="1635685"/>
                        </a:cubicBezTo>
                        <a:lnTo>
                          <a:pt x="0" y="1635693"/>
                        </a:lnTo>
                        <a:cubicBezTo>
                          <a:pt x="18418" y="1465705"/>
                          <a:pt x="-12089" y="1253448"/>
                          <a:pt x="0" y="1144985"/>
                        </a:cubicBezTo>
                        <a:lnTo>
                          <a:pt x="0" y="1144985"/>
                        </a:lnTo>
                        <a:cubicBezTo>
                          <a:pt x="45490" y="890306"/>
                          <a:pt x="-18128" y="459690"/>
                          <a:pt x="0" y="327145"/>
                        </a:cubicBezTo>
                        <a:close/>
                      </a:path>
                      <a:path w="10429463" h="1962831" fill="none" stroke="0" extrusionOk="0">
                        <a:moveTo>
                          <a:pt x="0" y="327145"/>
                        </a:moveTo>
                        <a:cubicBezTo>
                          <a:pt x="10700" y="174237"/>
                          <a:pt x="148519" y="6929"/>
                          <a:pt x="391426" y="0"/>
                        </a:cubicBezTo>
                        <a:cubicBezTo>
                          <a:pt x="3071159" y="157164"/>
                          <a:pt x="3941269" y="281666"/>
                          <a:pt x="6083854" y="0"/>
                        </a:cubicBezTo>
                        <a:lnTo>
                          <a:pt x="6083854" y="0"/>
                        </a:lnTo>
                        <a:cubicBezTo>
                          <a:pt x="6960580" y="-109564"/>
                          <a:pt x="7544557" y="-91301"/>
                          <a:pt x="8691219" y="0"/>
                        </a:cubicBezTo>
                        <a:cubicBezTo>
                          <a:pt x="8929507" y="-69245"/>
                          <a:pt x="9555873" y="33929"/>
                          <a:pt x="10038036" y="0"/>
                        </a:cubicBezTo>
                        <a:cubicBezTo>
                          <a:pt x="10263218" y="9408"/>
                          <a:pt x="10448043" y="129456"/>
                          <a:pt x="10429463" y="327145"/>
                        </a:cubicBezTo>
                        <a:cubicBezTo>
                          <a:pt x="10406155" y="406785"/>
                          <a:pt x="10400988" y="1032820"/>
                          <a:pt x="10429463" y="1144985"/>
                        </a:cubicBezTo>
                        <a:lnTo>
                          <a:pt x="10429463" y="1144985"/>
                        </a:lnTo>
                        <a:cubicBezTo>
                          <a:pt x="10452276" y="1219900"/>
                          <a:pt x="10404597" y="1555485"/>
                          <a:pt x="10429463" y="1635693"/>
                        </a:cubicBezTo>
                        <a:lnTo>
                          <a:pt x="10429463" y="1635685"/>
                        </a:lnTo>
                        <a:cubicBezTo>
                          <a:pt x="10423797" y="1790488"/>
                          <a:pt x="10222508" y="1986493"/>
                          <a:pt x="10038036" y="1962831"/>
                        </a:cubicBezTo>
                        <a:cubicBezTo>
                          <a:pt x="9686605" y="1926776"/>
                          <a:pt x="9378328" y="1894770"/>
                          <a:pt x="8691219" y="1962831"/>
                        </a:cubicBezTo>
                        <a:cubicBezTo>
                          <a:pt x="8322540" y="2059433"/>
                          <a:pt x="7367472" y="2570421"/>
                          <a:pt x="6828168" y="2590543"/>
                        </a:cubicBezTo>
                        <a:cubicBezTo>
                          <a:pt x="6778631" y="2452635"/>
                          <a:pt x="6277486" y="2244199"/>
                          <a:pt x="6083854" y="1962831"/>
                        </a:cubicBezTo>
                        <a:cubicBezTo>
                          <a:pt x="4823617" y="1820044"/>
                          <a:pt x="2071786" y="2059549"/>
                          <a:pt x="391426" y="1962831"/>
                        </a:cubicBezTo>
                        <a:cubicBezTo>
                          <a:pt x="170910" y="1967412"/>
                          <a:pt x="102" y="1819079"/>
                          <a:pt x="0" y="1635685"/>
                        </a:cubicBezTo>
                        <a:lnTo>
                          <a:pt x="0" y="1635693"/>
                        </a:lnTo>
                        <a:cubicBezTo>
                          <a:pt x="-55120" y="1390940"/>
                          <a:pt x="-30565" y="1254289"/>
                          <a:pt x="0" y="1144985"/>
                        </a:cubicBezTo>
                        <a:lnTo>
                          <a:pt x="0" y="1144985"/>
                        </a:lnTo>
                        <a:cubicBezTo>
                          <a:pt x="-45593" y="832613"/>
                          <a:pt x="32986" y="551360"/>
                          <a:pt x="0" y="32714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xmlns="" id="{57C3B9BC-BC6A-BA06-1213-D65AEBB27DC9}"/>
              </a:ext>
            </a:extLst>
          </p:cNvPr>
          <p:cNvSpPr txBox="1"/>
          <p:nvPr/>
        </p:nvSpPr>
        <p:spPr>
          <a:xfrm>
            <a:off x="1704702" y="2712872"/>
            <a:ext cx="10094559" cy="1077218"/>
          </a:xfrm>
          <a:prstGeom prst="rect">
            <a:avLst/>
          </a:prstGeom>
          <a:solidFill>
            <a:schemeClr val="accent1">
              <a:lumMod val="20000"/>
              <a:lumOff val="80000"/>
            </a:schemeClr>
          </a:solidFill>
        </p:spPr>
        <p:txBody>
          <a:bodyPr wrap="square" rtlCol="0">
            <a:spAutoFit/>
          </a:bodyPr>
          <a:lstStyle/>
          <a:p>
            <a:pPr algn="just"/>
            <a:r>
              <a:rPr lang="en-US" sz="3200" dirty="0">
                <a:solidFill>
                  <a:srgbClr val="FF0000"/>
                </a:solidFill>
                <a:latin typeface="UTM Avo" panose="02040603050506020204" pitchFamily="18" charset="0"/>
                <a:cs typeface="Times New Roman" panose="02020603050405020304" pitchFamily="18" charset="0"/>
              </a:rPr>
              <a:t>Ca </a:t>
            </a:r>
            <a:r>
              <a:rPr lang="en-US" sz="3200" dirty="0" err="1">
                <a:solidFill>
                  <a:srgbClr val="FF0000"/>
                </a:solidFill>
                <a:latin typeface="UTM Avo" panose="02040603050506020204" pitchFamily="18" charset="0"/>
                <a:cs typeface="Times New Roman" panose="02020603050405020304" pitchFamily="18" charset="0"/>
              </a:rPr>
              <a:t>ngợi</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sự</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chính</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trực</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tấm</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lòng</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vì</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dân</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vì</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nước</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của</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vị</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quan</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Tô</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Hiến</a:t>
            </a:r>
            <a:r>
              <a:rPr lang="en-US" sz="3200" dirty="0">
                <a:solidFill>
                  <a:srgbClr val="FF0000"/>
                </a:solidFill>
                <a:latin typeface="UTM Avo" panose="02040603050506020204" pitchFamily="18" charset="0"/>
                <a:cs typeface="Times New Roman" panose="02020603050405020304" pitchFamily="18" charset="0"/>
              </a:rPr>
              <a:t> </a:t>
            </a:r>
            <a:r>
              <a:rPr lang="en-US" sz="3200" dirty="0" err="1">
                <a:solidFill>
                  <a:srgbClr val="FF0000"/>
                </a:solidFill>
                <a:latin typeface="UTM Avo" panose="02040603050506020204" pitchFamily="18" charset="0"/>
                <a:cs typeface="Times New Roman" panose="02020603050405020304" pitchFamily="18" charset="0"/>
              </a:rPr>
              <a:t>Thành</a:t>
            </a:r>
            <a:r>
              <a:rPr lang="en-US" sz="3200" dirty="0">
                <a:solidFill>
                  <a:srgbClr val="FF0000"/>
                </a:solidFill>
                <a:latin typeface="UTM Avo" panose="02040603050506020204" pitchFamily="18" charset="0"/>
                <a:cs typeface="Times New Roman" panose="02020603050405020304" pitchFamily="18" charset="0"/>
              </a:rPr>
              <a:t>.</a:t>
            </a:r>
            <a:endParaRPr lang="en-US" sz="3200" dirty="0">
              <a:solidFill>
                <a:srgbClr val="FF0000"/>
              </a:solidFill>
              <a:latin typeface="UTM Avo" panose="02040603050506020204" pitchFamily="18" charset="0"/>
            </a:endParaRPr>
          </a:p>
        </p:txBody>
      </p:sp>
    </p:spTree>
    <p:extLst>
      <p:ext uri="{BB962C8B-B14F-4D97-AF65-F5344CB8AC3E}">
        <p14:creationId xmlns:p14="http://schemas.microsoft.com/office/powerpoint/2010/main" val="282254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C1562637-3FAB-656B-1957-7AFC432A58D0}"/>
              </a:ext>
            </a:extLst>
          </p:cNvPr>
          <p:cNvPicPr>
            <a:picLocks noChangeAspect="1"/>
          </p:cNvPicPr>
          <p:nvPr/>
        </p:nvPicPr>
        <p:blipFill>
          <a:blip r:embed="rId3"/>
          <a:stretch>
            <a:fillRect/>
          </a:stretch>
        </p:blipFill>
        <p:spPr>
          <a:xfrm>
            <a:off x="2322028" y="1248604"/>
            <a:ext cx="7150380" cy="3334236"/>
          </a:xfrm>
          <a:prstGeom prst="rect">
            <a:avLst/>
          </a:prstGeom>
        </p:spPr>
      </p:pic>
    </p:spTree>
    <p:extLst>
      <p:ext uri="{BB962C8B-B14F-4D97-AF65-F5344CB8AC3E}">
        <p14:creationId xmlns:p14="http://schemas.microsoft.com/office/powerpoint/2010/main" val="309880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BDC318F4-1A5A-930F-C17A-50B964BB4629}"/>
              </a:ext>
            </a:extLst>
          </p:cNvPr>
          <p:cNvGrpSpPr/>
          <p:nvPr/>
        </p:nvGrpSpPr>
        <p:grpSpPr>
          <a:xfrm>
            <a:off x="3952461" y="766455"/>
            <a:ext cx="7086600" cy="1494094"/>
            <a:chOff x="-684085" y="1790606"/>
            <a:chExt cx="5550126" cy="1249779"/>
          </a:xfrm>
          <a:solidFill>
            <a:schemeClr val="accent1">
              <a:lumMod val="20000"/>
              <a:lumOff val="80000"/>
            </a:schemeClr>
          </a:solidFill>
        </p:grpSpPr>
        <p:sp>
          <p:nvSpPr>
            <p:cNvPr id="4" name="Speech Bubble: Rectangle with Corners Rounded 6">
              <a:extLst>
                <a:ext uri="{FF2B5EF4-FFF2-40B4-BE49-F238E27FC236}">
                  <a16:creationId xmlns:a16="http://schemas.microsoft.com/office/drawing/2014/main" xmlns="" id="{BA9D6364-A88F-FBE3-F479-2DED73CA77FF}"/>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 xmlns:ask="http://schemas.microsoft.com/office/drawing/2018/sketchyshapes" sd="2842418190">
                    <a:custGeom>
                      <a:avLst/>
                      <a:gdLst>
                        <a:gd name="connsiteX0" fmla="*/ 0 w 7086600"/>
                        <a:gd name="connsiteY0" fmla="*/ 249021 h 1494094"/>
                        <a:gd name="connsiteX1" fmla="*/ 265966 w 7086600"/>
                        <a:gd name="connsiteY1" fmla="*/ 0 h 1494094"/>
                        <a:gd name="connsiteX2" fmla="*/ 4133850 w 7086600"/>
                        <a:gd name="connsiteY2" fmla="*/ 0 h 1494094"/>
                        <a:gd name="connsiteX3" fmla="*/ 4133850 w 7086600"/>
                        <a:gd name="connsiteY3" fmla="*/ 0 h 1494094"/>
                        <a:gd name="connsiteX4" fmla="*/ 5905500 w 7086600"/>
                        <a:gd name="connsiteY4" fmla="*/ 0 h 1494094"/>
                        <a:gd name="connsiteX5" fmla="*/ 6820633 w 7086600"/>
                        <a:gd name="connsiteY5" fmla="*/ 0 h 1494094"/>
                        <a:gd name="connsiteX6" fmla="*/ 7086600 w 7086600"/>
                        <a:gd name="connsiteY6" fmla="*/ 249021 h 1494094"/>
                        <a:gd name="connsiteX7" fmla="*/ 7086600 w 7086600"/>
                        <a:gd name="connsiteY7" fmla="*/ 871555 h 1494094"/>
                        <a:gd name="connsiteX8" fmla="*/ 7086600 w 7086600"/>
                        <a:gd name="connsiteY8" fmla="*/ 871555 h 1494094"/>
                        <a:gd name="connsiteX9" fmla="*/ 7086600 w 7086600"/>
                        <a:gd name="connsiteY9" fmla="*/ 1245078 h 1494094"/>
                        <a:gd name="connsiteX10" fmla="*/ 7086600 w 7086600"/>
                        <a:gd name="connsiteY10" fmla="*/ 1245072 h 1494094"/>
                        <a:gd name="connsiteX11" fmla="*/ 6820633 w 7086600"/>
                        <a:gd name="connsiteY11" fmla="*/ 1494094 h 1494094"/>
                        <a:gd name="connsiteX12" fmla="*/ 5905500 w 7086600"/>
                        <a:gd name="connsiteY12" fmla="*/ 1494094 h 1494094"/>
                        <a:gd name="connsiteX13" fmla="*/ 4639596 w 7086600"/>
                        <a:gd name="connsiteY13" fmla="*/ 1971904 h 1494094"/>
                        <a:gd name="connsiteX14" fmla="*/ 4133850 w 7086600"/>
                        <a:gd name="connsiteY14" fmla="*/ 1494094 h 1494094"/>
                        <a:gd name="connsiteX15" fmla="*/ 265966 w 7086600"/>
                        <a:gd name="connsiteY15" fmla="*/ 1494094 h 1494094"/>
                        <a:gd name="connsiteX16" fmla="*/ 0 w 7086600"/>
                        <a:gd name="connsiteY16" fmla="*/ 1245072 h 1494094"/>
                        <a:gd name="connsiteX17" fmla="*/ 0 w 7086600"/>
                        <a:gd name="connsiteY17" fmla="*/ 1245078 h 1494094"/>
                        <a:gd name="connsiteX18" fmla="*/ 0 w 7086600"/>
                        <a:gd name="connsiteY18" fmla="*/ 871555 h 1494094"/>
                        <a:gd name="connsiteX19" fmla="*/ 0 w 7086600"/>
                        <a:gd name="connsiteY19" fmla="*/ 871555 h 1494094"/>
                        <a:gd name="connsiteX20" fmla="*/ 0 w 7086600"/>
                        <a:gd name="connsiteY20" fmla="*/ 249021 h 1494094"/>
                        <a:gd name="connsiteX0" fmla="*/ 0 w 7086600"/>
                        <a:gd name="connsiteY0" fmla="*/ 249021 h 1494094"/>
                        <a:gd name="connsiteX1" fmla="*/ 265966 w 7086600"/>
                        <a:gd name="connsiteY1" fmla="*/ 0 h 1494094"/>
                        <a:gd name="connsiteX2" fmla="*/ 4133850 w 7086600"/>
                        <a:gd name="connsiteY2" fmla="*/ 0 h 1494094"/>
                        <a:gd name="connsiteX3" fmla="*/ 4133850 w 7086600"/>
                        <a:gd name="connsiteY3" fmla="*/ 0 h 1494094"/>
                        <a:gd name="connsiteX4" fmla="*/ 5905500 w 7086600"/>
                        <a:gd name="connsiteY4" fmla="*/ 0 h 1494094"/>
                        <a:gd name="connsiteX5" fmla="*/ 6820633 w 7086600"/>
                        <a:gd name="connsiteY5" fmla="*/ 0 h 1494094"/>
                        <a:gd name="connsiteX6" fmla="*/ 7086600 w 7086600"/>
                        <a:gd name="connsiteY6" fmla="*/ 249021 h 1494094"/>
                        <a:gd name="connsiteX7" fmla="*/ 7086600 w 7086600"/>
                        <a:gd name="connsiteY7" fmla="*/ 871555 h 1494094"/>
                        <a:gd name="connsiteX8" fmla="*/ 7086600 w 7086600"/>
                        <a:gd name="connsiteY8" fmla="*/ 871555 h 1494094"/>
                        <a:gd name="connsiteX9" fmla="*/ 7086600 w 7086600"/>
                        <a:gd name="connsiteY9" fmla="*/ 1245078 h 1494094"/>
                        <a:gd name="connsiteX10" fmla="*/ 7086600 w 7086600"/>
                        <a:gd name="connsiteY10" fmla="*/ 1245072 h 1494094"/>
                        <a:gd name="connsiteX11" fmla="*/ 6820633 w 7086600"/>
                        <a:gd name="connsiteY11" fmla="*/ 1494094 h 1494094"/>
                        <a:gd name="connsiteX12" fmla="*/ 5905500 w 7086600"/>
                        <a:gd name="connsiteY12" fmla="*/ 1494094 h 1494094"/>
                        <a:gd name="connsiteX13" fmla="*/ 4639596 w 7086600"/>
                        <a:gd name="connsiteY13" fmla="*/ 1971904 h 1494094"/>
                        <a:gd name="connsiteX14" fmla="*/ 4133850 w 7086600"/>
                        <a:gd name="connsiteY14" fmla="*/ 1494094 h 1494094"/>
                        <a:gd name="connsiteX15" fmla="*/ 265966 w 7086600"/>
                        <a:gd name="connsiteY15" fmla="*/ 1494094 h 1494094"/>
                        <a:gd name="connsiteX16" fmla="*/ 0 w 7086600"/>
                        <a:gd name="connsiteY16" fmla="*/ 1245072 h 1494094"/>
                        <a:gd name="connsiteX17" fmla="*/ 0 w 7086600"/>
                        <a:gd name="connsiteY17" fmla="*/ 1245078 h 1494094"/>
                        <a:gd name="connsiteX18" fmla="*/ 0 w 7086600"/>
                        <a:gd name="connsiteY18" fmla="*/ 871555 h 1494094"/>
                        <a:gd name="connsiteX19" fmla="*/ 0 w 7086600"/>
                        <a:gd name="connsiteY19" fmla="*/ 871555 h 1494094"/>
                        <a:gd name="connsiteX20" fmla="*/ 0 w 7086600"/>
                        <a:gd name="connsiteY20" fmla="*/ 249021 h 149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494094" fill="none" extrusionOk="0">
                          <a:moveTo>
                            <a:pt x="0" y="249021"/>
                          </a:moveTo>
                          <a:cubicBezTo>
                            <a:pt x="28803" y="126582"/>
                            <a:pt x="84898" y="13173"/>
                            <a:pt x="265966" y="0"/>
                          </a:cubicBezTo>
                          <a:cubicBezTo>
                            <a:pt x="1896324" y="257172"/>
                            <a:pt x="2753469" y="126542"/>
                            <a:pt x="4133850" y="0"/>
                          </a:cubicBezTo>
                          <a:lnTo>
                            <a:pt x="4133850" y="0"/>
                          </a:lnTo>
                          <a:cubicBezTo>
                            <a:pt x="4674027" y="-152547"/>
                            <a:pt x="5161705" y="8607"/>
                            <a:pt x="5905500" y="0"/>
                          </a:cubicBezTo>
                          <a:cubicBezTo>
                            <a:pt x="6051207" y="-28790"/>
                            <a:pt x="6481015" y="47182"/>
                            <a:pt x="6820633" y="0"/>
                          </a:cubicBezTo>
                          <a:cubicBezTo>
                            <a:pt x="6988317" y="32337"/>
                            <a:pt x="7076664" y="112856"/>
                            <a:pt x="7086600" y="249021"/>
                          </a:cubicBezTo>
                          <a:cubicBezTo>
                            <a:pt x="7083256" y="312708"/>
                            <a:pt x="7081069" y="756190"/>
                            <a:pt x="7086600" y="871555"/>
                          </a:cubicBezTo>
                          <a:lnTo>
                            <a:pt x="7086600" y="871555"/>
                          </a:lnTo>
                          <a:cubicBezTo>
                            <a:pt x="7102537" y="933204"/>
                            <a:pt x="7069406" y="1186675"/>
                            <a:pt x="7086600" y="1245078"/>
                          </a:cubicBezTo>
                          <a:lnTo>
                            <a:pt x="7086600" y="1245072"/>
                          </a:lnTo>
                          <a:cubicBezTo>
                            <a:pt x="7056006" y="1345531"/>
                            <a:pt x="6962410" y="1509899"/>
                            <a:pt x="6820633" y="1494094"/>
                          </a:cubicBezTo>
                          <a:cubicBezTo>
                            <a:pt x="6566193" y="1565979"/>
                            <a:pt x="6338965" y="1472233"/>
                            <a:pt x="5905500" y="1494094"/>
                          </a:cubicBezTo>
                          <a:cubicBezTo>
                            <a:pt x="5612155" y="1567028"/>
                            <a:pt x="4999444" y="1985875"/>
                            <a:pt x="4639596" y="1971904"/>
                          </a:cubicBezTo>
                          <a:cubicBezTo>
                            <a:pt x="4560166" y="1821795"/>
                            <a:pt x="4331067" y="1705042"/>
                            <a:pt x="4133850" y="1494094"/>
                          </a:cubicBezTo>
                          <a:cubicBezTo>
                            <a:pt x="3310183" y="1494817"/>
                            <a:pt x="1285283" y="1484739"/>
                            <a:pt x="265966" y="1494094"/>
                          </a:cubicBezTo>
                          <a:cubicBezTo>
                            <a:pt x="117029" y="1522642"/>
                            <a:pt x="-25383" y="1408815"/>
                            <a:pt x="0" y="1245072"/>
                          </a:cubicBezTo>
                          <a:lnTo>
                            <a:pt x="0" y="1245078"/>
                          </a:lnTo>
                          <a:cubicBezTo>
                            <a:pt x="-44567" y="1058819"/>
                            <a:pt x="-19455" y="965593"/>
                            <a:pt x="0" y="871555"/>
                          </a:cubicBezTo>
                          <a:lnTo>
                            <a:pt x="0" y="871555"/>
                          </a:lnTo>
                          <a:cubicBezTo>
                            <a:pt x="-32872" y="627035"/>
                            <a:pt x="43997" y="418577"/>
                            <a:pt x="0" y="249021"/>
                          </a:cubicBezTo>
                          <a:close/>
                        </a:path>
                        <a:path w="7086600" h="1494094" stroke="0" extrusionOk="0">
                          <a:moveTo>
                            <a:pt x="0" y="249021"/>
                          </a:moveTo>
                          <a:cubicBezTo>
                            <a:pt x="-2403" y="105699"/>
                            <a:pt x="144325" y="-7336"/>
                            <a:pt x="265966" y="0"/>
                          </a:cubicBezTo>
                          <a:cubicBezTo>
                            <a:pt x="1753933" y="162324"/>
                            <a:pt x="2447299" y="6557"/>
                            <a:pt x="4133850" y="0"/>
                          </a:cubicBezTo>
                          <a:lnTo>
                            <a:pt x="4133850" y="0"/>
                          </a:lnTo>
                          <a:cubicBezTo>
                            <a:pt x="4489657" y="-85136"/>
                            <a:pt x="5568110" y="-38573"/>
                            <a:pt x="5905500" y="0"/>
                          </a:cubicBezTo>
                          <a:cubicBezTo>
                            <a:pt x="6138383" y="-52866"/>
                            <a:pt x="6457050" y="18653"/>
                            <a:pt x="6820633" y="0"/>
                          </a:cubicBezTo>
                          <a:cubicBezTo>
                            <a:pt x="6977155" y="-4277"/>
                            <a:pt x="7068639" y="105733"/>
                            <a:pt x="7086600" y="249021"/>
                          </a:cubicBezTo>
                          <a:cubicBezTo>
                            <a:pt x="7075141" y="324352"/>
                            <a:pt x="7085189" y="748762"/>
                            <a:pt x="7086600" y="871555"/>
                          </a:cubicBezTo>
                          <a:lnTo>
                            <a:pt x="7086600" y="871555"/>
                          </a:lnTo>
                          <a:cubicBezTo>
                            <a:pt x="7101061" y="973833"/>
                            <a:pt x="7060318" y="1093362"/>
                            <a:pt x="7086600" y="1245078"/>
                          </a:cubicBezTo>
                          <a:lnTo>
                            <a:pt x="7086600" y="1245072"/>
                          </a:lnTo>
                          <a:cubicBezTo>
                            <a:pt x="7086853" y="1384758"/>
                            <a:pt x="6956851" y="1507332"/>
                            <a:pt x="6820633" y="1494094"/>
                          </a:cubicBezTo>
                          <a:cubicBezTo>
                            <a:pt x="6403394" y="1545889"/>
                            <a:pt x="6108190" y="1461495"/>
                            <a:pt x="5905500" y="1494094"/>
                          </a:cubicBezTo>
                          <a:cubicBezTo>
                            <a:pt x="5403148" y="1752680"/>
                            <a:pt x="5233957" y="1823418"/>
                            <a:pt x="4639596" y="1971904"/>
                          </a:cubicBezTo>
                          <a:cubicBezTo>
                            <a:pt x="4425038" y="1817280"/>
                            <a:pt x="4315240" y="1664992"/>
                            <a:pt x="4133850" y="1494094"/>
                          </a:cubicBezTo>
                          <a:cubicBezTo>
                            <a:pt x="3128447" y="1621454"/>
                            <a:pt x="1257794" y="1641331"/>
                            <a:pt x="265966" y="1494094"/>
                          </a:cubicBezTo>
                          <a:cubicBezTo>
                            <a:pt x="99643" y="1501532"/>
                            <a:pt x="22460" y="1365300"/>
                            <a:pt x="0" y="1245072"/>
                          </a:cubicBezTo>
                          <a:lnTo>
                            <a:pt x="0" y="1245078"/>
                          </a:lnTo>
                          <a:cubicBezTo>
                            <a:pt x="14500" y="1106596"/>
                            <a:pt x="-8790" y="964079"/>
                            <a:pt x="0" y="871555"/>
                          </a:cubicBezTo>
                          <a:lnTo>
                            <a:pt x="0" y="871555"/>
                          </a:lnTo>
                          <a:cubicBezTo>
                            <a:pt x="29760" y="680417"/>
                            <a:pt x="-12378" y="348527"/>
                            <a:pt x="0" y="249021"/>
                          </a:cubicBezTo>
                          <a:close/>
                        </a:path>
                        <a:path w="7086600" h="1494094" fill="none" stroke="0" extrusionOk="0">
                          <a:moveTo>
                            <a:pt x="0" y="249021"/>
                          </a:moveTo>
                          <a:cubicBezTo>
                            <a:pt x="943" y="141966"/>
                            <a:pt x="115137" y="-4010"/>
                            <a:pt x="265966" y="0"/>
                          </a:cubicBezTo>
                          <a:cubicBezTo>
                            <a:pt x="2104070" y="115158"/>
                            <a:pt x="2653670" y="262442"/>
                            <a:pt x="4133850" y="0"/>
                          </a:cubicBezTo>
                          <a:lnTo>
                            <a:pt x="4133850" y="0"/>
                          </a:lnTo>
                          <a:cubicBezTo>
                            <a:pt x="4720539" y="-111095"/>
                            <a:pt x="5128419" y="-58399"/>
                            <a:pt x="5905500" y="0"/>
                          </a:cubicBezTo>
                          <a:cubicBezTo>
                            <a:pt x="6049093" y="-30278"/>
                            <a:pt x="6464693" y="9979"/>
                            <a:pt x="6820633" y="0"/>
                          </a:cubicBezTo>
                          <a:cubicBezTo>
                            <a:pt x="6970614" y="515"/>
                            <a:pt x="7094081" y="103955"/>
                            <a:pt x="7086600" y="249021"/>
                          </a:cubicBezTo>
                          <a:cubicBezTo>
                            <a:pt x="7071145" y="297084"/>
                            <a:pt x="7070864" y="773325"/>
                            <a:pt x="7086600" y="871555"/>
                          </a:cubicBezTo>
                          <a:lnTo>
                            <a:pt x="7086600" y="871555"/>
                          </a:lnTo>
                          <a:cubicBezTo>
                            <a:pt x="7098049" y="932166"/>
                            <a:pt x="7070205" y="1187536"/>
                            <a:pt x="7086600" y="1245078"/>
                          </a:cubicBezTo>
                          <a:lnTo>
                            <a:pt x="7086600" y="1245072"/>
                          </a:lnTo>
                          <a:cubicBezTo>
                            <a:pt x="7095800" y="1361638"/>
                            <a:pt x="6961606" y="1506968"/>
                            <a:pt x="6820633" y="1494094"/>
                          </a:cubicBezTo>
                          <a:cubicBezTo>
                            <a:pt x="6578556" y="1499790"/>
                            <a:pt x="6349687" y="1443200"/>
                            <a:pt x="5905500" y="1494094"/>
                          </a:cubicBezTo>
                          <a:cubicBezTo>
                            <a:pt x="5610607" y="1519324"/>
                            <a:pt x="4968503" y="1969294"/>
                            <a:pt x="4639596" y="1971904"/>
                          </a:cubicBezTo>
                          <a:cubicBezTo>
                            <a:pt x="4630301" y="1865838"/>
                            <a:pt x="4289012" y="1717983"/>
                            <a:pt x="4133850" y="1494094"/>
                          </a:cubicBezTo>
                          <a:cubicBezTo>
                            <a:pt x="3374066" y="1485209"/>
                            <a:pt x="1267661" y="1605767"/>
                            <a:pt x="265966" y="1494094"/>
                          </a:cubicBezTo>
                          <a:cubicBezTo>
                            <a:pt x="116428" y="1497441"/>
                            <a:pt x="-10296" y="1394296"/>
                            <a:pt x="0" y="1245072"/>
                          </a:cubicBezTo>
                          <a:lnTo>
                            <a:pt x="0" y="1245078"/>
                          </a:lnTo>
                          <a:cubicBezTo>
                            <a:pt x="-49470" y="1050810"/>
                            <a:pt x="-20862" y="956141"/>
                            <a:pt x="0" y="871555"/>
                          </a:cubicBezTo>
                          <a:lnTo>
                            <a:pt x="0" y="871555"/>
                          </a:lnTo>
                          <a:cubicBezTo>
                            <a:pt x="-52293" y="643043"/>
                            <a:pt x="22564" y="421472"/>
                            <a:pt x="0" y="2490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xmlns="" id="{8D4E816D-0AF6-6CD5-AA94-AFD7E854EE8C}"/>
                </a:ext>
              </a:extLst>
            </p:cNvPr>
            <p:cNvSpPr txBox="1"/>
            <p:nvPr/>
          </p:nvSpPr>
          <p:spPr>
            <a:xfrm>
              <a:off x="-568033" y="1990000"/>
              <a:ext cx="5318022" cy="901071"/>
            </a:xfrm>
            <a:prstGeom prst="rect">
              <a:avLst/>
            </a:prstGeom>
            <a:grpFill/>
          </p:spPr>
          <p:txBody>
            <a:bodyPr wrap="square" rtlCol="0">
              <a:spAutoFit/>
            </a:bodyPr>
            <a:lstStyle/>
            <a:p>
              <a:pPr algn="just" defTabSz="1219170">
                <a:buClr>
                  <a:srgbClr val="000000"/>
                </a:buClr>
              </a:pPr>
              <a:r>
                <a:rPr lang="en-US" sz="3200" kern="0" dirty="0">
                  <a:solidFill>
                    <a:srgbClr val="FF0000"/>
                  </a:solidFill>
                  <a:latin typeface="UTM Avo" panose="02040603050506020204" pitchFamily="18" charset="0"/>
                  <a:cs typeface="Calibri" panose="020F0502020204030204" pitchFamily="34" charset="0"/>
                  <a:sym typeface="Arial"/>
                </a:rPr>
                <a:t>Theo </a:t>
              </a:r>
              <a:r>
                <a:rPr lang="en-US" sz="3200" kern="0" dirty="0" err="1">
                  <a:solidFill>
                    <a:srgbClr val="FF0000"/>
                  </a:solidFill>
                  <a:latin typeface="UTM Avo" panose="02040603050506020204" pitchFamily="18" charset="0"/>
                  <a:cs typeface="Calibri" panose="020F0502020204030204" pitchFamily="34" charset="0"/>
                  <a:sym typeface="Arial"/>
                </a:rPr>
                <a:t>em</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giọng</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bài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pic>
        <p:nvPicPr>
          <p:cNvPr id="6" name="Picture 5">
            <a:extLst>
              <a:ext uri="{FF2B5EF4-FFF2-40B4-BE49-F238E27FC236}">
                <a16:creationId xmlns:a16="http://schemas.microsoft.com/office/drawing/2014/main" xmlns="" id="{96ABC29F-395A-CA53-2B08-B1A49F2AACEA}"/>
              </a:ext>
            </a:extLst>
          </p:cNvPr>
          <p:cNvPicPr>
            <a:picLocks noChangeAspect="1"/>
          </p:cNvPicPr>
          <p:nvPr/>
        </p:nvPicPr>
        <p:blipFill>
          <a:blip r:embed="rId3"/>
          <a:stretch>
            <a:fillRect/>
          </a:stretch>
        </p:blipFill>
        <p:spPr>
          <a:xfrm>
            <a:off x="8454886" y="2220793"/>
            <a:ext cx="3220280" cy="4011946"/>
          </a:xfrm>
          <a:prstGeom prst="rect">
            <a:avLst/>
          </a:prstGeom>
        </p:spPr>
      </p:pic>
      <p:sp>
        <p:nvSpPr>
          <p:cNvPr id="7" name="TextBox 6">
            <a:extLst>
              <a:ext uri="{FF2B5EF4-FFF2-40B4-BE49-F238E27FC236}">
                <a16:creationId xmlns:a16="http://schemas.microsoft.com/office/drawing/2014/main" xmlns="" id="{1952AB2E-7914-F92A-778C-F4ED87BCCC59}"/>
              </a:ext>
            </a:extLst>
          </p:cNvPr>
          <p:cNvSpPr txBox="1"/>
          <p:nvPr/>
        </p:nvSpPr>
        <p:spPr>
          <a:xfrm>
            <a:off x="227134" y="2538043"/>
            <a:ext cx="8227752" cy="2232021"/>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Đọc</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bài</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với</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giọng</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kể</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thong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thả</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rõ</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ràng</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Lời</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của</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Tô</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Hiến</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Thành</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điềm</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đạm</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dứt</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khoát</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thể</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diện</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thái</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độ</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kiên</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định</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a:t>
            </a:r>
            <a:endPar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138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ature&#10;&#10;Description automatically generated">
            <a:extLst>
              <a:ext uri="{FF2B5EF4-FFF2-40B4-BE49-F238E27FC236}">
                <a16:creationId xmlns:a16="http://schemas.microsoft.com/office/drawing/2014/main" xmlns="" id="{F127079F-D3CB-4BBA-94DC-1AD9D865FC9C}"/>
              </a:ext>
            </a:extLst>
          </p:cNvPr>
          <p:cNvPicPr>
            <a:picLocks noChangeAspect="1"/>
          </p:cNvPicPr>
          <p:nvPr/>
        </p:nvPicPr>
        <p:blipFill>
          <a:blip r:embed="rId2"/>
          <a:stretch>
            <a:fillRect/>
          </a:stretch>
        </p:blipFill>
        <p:spPr>
          <a:xfrm>
            <a:off x="1" y="0"/>
            <a:ext cx="12344009" cy="6858000"/>
          </a:xfrm>
          <a:prstGeom prst="rect">
            <a:avLst/>
          </a:prstGeom>
        </p:spPr>
      </p:pic>
      <p:pic>
        <p:nvPicPr>
          <p:cNvPr id="3" name="Picture 2" descr="A picture containing stationary&#10;&#10;Description automatically generated">
            <a:extLst>
              <a:ext uri="{FF2B5EF4-FFF2-40B4-BE49-F238E27FC236}">
                <a16:creationId xmlns:a16="http://schemas.microsoft.com/office/drawing/2014/main" xmlns="" id="{C39DCF26-0DDF-4576-AEBA-5104A9FBC5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4" name="Picture 3">
            <a:extLst>
              <a:ext uri="{FF2B5EF4-FFF2-40B4-BE49-F238E27FC236}">
                <a16:creationId xmlns:a16="http://schemas.microsoft.com/office/drawing/2014/main" xmlns="" id="{30B7B1DE-A580-4BDB-AEFC-475355FDCA4F}"/>
              </a:ext>
            </a:extLst>
          </p:cNvPr>
          <p:cNvPicPr>
            <a:picLocks noChangeAspect="1"/>
          </p:cNvPicPr>
          <p:nvPr/>
        </p:nvPicPr>
        <p:blipFill>
          <a:blip r:embed="rId5"/>
          <a:stretch>
            <a:fillRect/>
          </a:stretch>
        </p:blipFill>
        <p:spPr>
          <a:xfrm>
            <a:off x="1716180" y="100921"/>
            <a:ext cx="8620491" cy="1408298"/>
          </a:xfrm>
          <a:prstGeom prst="rect">
            <a:avLst/>
          </a:prstGeom>
        </p:spPr>
      </p:pic>
      <p:pic>
        <p:nvPicPr>
          <p:cNvPr id="5" name="Picture 4">
            <a:extLst>
              <a:ext uri="{FF2B5EF4-FFF2-40B4-BE49-F238E27FC236}">
                <a16:creationId xmlns:a16="http://schemas.microsoft.com/office/drawing/2014/main" xmlns="" id="{6AFE3F78-C8A8-404E-B64E-57387EFD0F1F}"/>
              </a:ext>
            </a:extLst>
          </p:cNvPr>
          <p:cNvPicPr>
            <a:picLocks noChangeAspect="1"/>
          </p:cNvPicPr>
          <p:nvPr/>
        </p:nvPicPr>
        <p:blipFill>
          <a:blip r:embed="rId6"/>
          <a:stretch>
            <a:fillRect/>
          </a:stretch>
        </p:blipFill>
        <p:spPr>
          <a:xfrm>
            <a:off x="268027" y="2002160"/>
            <a:ext cx="7620660" cy="3938357"/>
          </a:xfrm>
          <a:prstGeom prst="rect">
            <a:avLst/>
          </a:prstGeom>
        </p:spPr>
      </p:pic>
    </p:spTree>
    <p:extLst>
      <p:ext uri="{BB962C8B-B14F-4D97-AF65-F5344CB8AC3E}">
        <p14:creationId xmlns:p14="http://schemas.microsoft.com/office/powerpoint/2010/main" val="303472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xmlns="" id="{4850284A-FEA6-41AF-8DE3-412221E596D2}"/>
              </a:ext>
            </a:extLst>
          </p:cNvPr>
          <p:cNvPicPr>
            <a:picLocks noChangeAspect="1"/>
          </p:cNvPicPr>
          <p:nvPr/>
        </p:nvPicPr>
        <p:blipFill rotWithShape="1">
          <a:blip r:embed="rId2"/>
          <a:srcRect t="10040" b="7020"/>
          <a:stretch/>
        </p:blipFill>
        <p:spPr>
          <a:xfrm>
            <a:off x="-114773" y="-160508"/>
            <a:ext cx="12306773" cy="6858000"/>
          </a:xfrm>
          <a:prstGeom prst="rect">
            <a:avLst/>
          </a:prstGeom>
        </p:spPr>
      </p:pic>
      <p:sp>
        <p:nvSpPr>
          <p:cNvPr id="4" name="TextBox 3">
            <a:extLst>
              <a:ext uri="{FF2B5EF4-FFF2-40B4-BE49-F238E27FC236}">
                <a16:creationId xmlns:a16="http://schemas.microsoft.com/office/drawing/2014/main" xmlns="" id="{6F7AB981-34C3-46EA-8410-43DD6C45035C}"/>
              </a:ext>
            </a:extLst>
          </p:cNvPr>
          <p:cNvSpPr txBox="1"/>
          <p:nvPr/>
        </p:nvSpPr>
        <p:spPr>
          <a:xfrm>
            <a:off x="5512040" y="412299"/>
            <a:ext cx="3344185" cy="769441"/>
          </a:xfrm>
          <a:prstGeom prst="rect">
            <a:avLst/>
          </a:prstGeom>
          <a:noFill/>
        </p:spPr>
        <p:txBody>
          <a:bodyPr wrap="none" rtlCol="0">
            <a:spAutoFit/>
          </a:bodyPr>
          <a:lstStyle/>
          <a:p>
            <a:pPr algn="l"/>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VẬN DỤNG</a:t>
            </a:r>
          </a:p>
        </p:txBody>
      </p:sp>
      <p:sp>
        <p:nvSpPr>
          <p:cNvPr id="3" name="TextBox 2">
            <a:extLst>
              <a:ext uri="{FF2B5EF4-FFF2-40B4-BE49-F238E27FC236}">
                <a16:creationId xmlns:a16="http://schemas.microsoft.com/office/drawing/2014/main" xmlns="" id="{B5AD3C74-A4D9-1139-2B7D-85023DFC2A3C}"/>
              </a:ext>
            </a:extLst>
          </p:cNvPr>
          <p:cNvSpPr txBox="1"/>
          <p:nvPr/>
        </p:nvSpPr>
        <p:spPr>
          <a:xfrm>
            <a:off x="1739063" y="1057952"/>
            <a:ext cx="9962606" cy="805670"/>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Em học tập được điều gì qua bài đọc?</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859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CE7365C8-9704-7269-0F24-DCE988577E76}"/>
              </a:ext>
            </a:extLst>
          </p:cNvPr>
          <p:cNvSpPr txBox="1"/>
          <p:nvPr/>
        </p:nvSpPr>
        <p:spPr>
          <a:xfrm>
            <a:off x="1093304" y="2637182"/>
            <a:ext cx="10065026" cy="1107996"/>
          </a:xfrm>
          <a:prstGeom prst="rect">
            <a:avLst/>
          </a:prstGeom>
          <a:noFill/>
        </p:spPr>
        <p:txBody>
          <a:bodyPr wrap="square" rtlCol="0">
            <a:spAutoFit/>
          </a:bodyPr>
          <a:lstStyle/>
          <a:p>
            <a:r>
              <a:rPr lang="en-US" sz="6600" b="1">
                <a:solidFill>
                  <a:srgbClr val="0070C0"/>
                </a:solidFill>
                <a:latin typeface="UTM Avo" panose="02040603050506020204" pitchFamily="18" charset="0"/>
              </a:rPr>
              <a:t>Chúc các em học tốt!</a:t>
            </a:r>
          </a:p>
        </p:txBody>
      </p:sp>
    </p:spTree>
    <p:extLst>
      <p:ext uri="{BB962C8B-B14F-4D97-AF65-F5344CB8AC3E}">
        <p14:creationId xmlns:p14="http://schemas.microsoft.com/office/powerpoint/2010/main" val="1037852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xmlns="" id="{9B0AAB61-B1AC-AF95-7913-3E0DB9EBC9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275" y="332133"/>
            <a:ext cx="11021449" cy="5816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xmlns="" id="{ABDBECFF-DD19-28BC-E5F5-9D3F5D9F185E}"/>
              </a:ext>
            </a:extLst>
          </p:cNvPr>
          <p:cNvSpPr/>
          <p:nvPr/>
        </p:nvSpPr>
        <p:spPr>
          <a:xfrm>
            <a:off x="278296" y="6171924"/>
            <a:ext cx="11913704" cy="707886"/>
          </a:xfrm>
          <a:prstGeom prst="rect">
            <a:avLst/>
          </a:prstGeom>
          <a:noFill/>
        </p:spPr>
        <p:txBody>
          <a:bodyPr wrap="square">
            <a:spAutoFit/>
          </a:bodyPr>
          <a:lstStyle/>
          <a:p>
            <a:pPr algn="ctr">
              <a:defRPr/>
            </a:pPr>
            <a:r>
              <a:rPr lang="en-US" sz="4000" dirty="0">
                <a:ln w="0"/>
                <a:effectLst>
                  <a:outerShdw blurRad="38100" dist="25400" dir="5400000" algn="ctr" rotWithShape="0">
                    <a:srgbClr val="6E747A">
                      <a:alpha val="43000"/>
                    </a:srgbClr>
                  </a:outerShdw>
                </a:effectLst>
                <a:latin typeface="Times" panose="020B0500000000000000" pitchFamily="34" charset="-93"/>
                <a:ea typeface="Times" panose="020B0500000000000000" pitchFamily="34" charset="-93"/>
                <a:cs typeface="Times" panose="020B0500000000000000" pitchFamily="34" charset="-93"/>
              </a:rPr>
              <a:t>Quan </a:t>
            </a:r>
            <a:r>
              <a:rPr lang="en-US" sz="4000" dirty="0" err="1">
                <a:ln w="0"/>
                <a:effectLst>
                  <a:outerShdw blurRad="38100" dist="25400" dir="5400000" algn="ctr" rotWithShape="0">
                    <a:srgbClr val="6E747A">
                      <a:alpha val="43000"/>
                    </a:srgbClr>
                  </a:outerShdw>
                </a:effectLst>
                <a:latin typeface="Times" panose="020B0500000000000000" pitchFamily="34" charset="-93"/>
                <a:ea typeface="Times" panose="020B0500000000000000" pitchFamily="34" charset="-93"/>
                <a:cs typeface="Times" panose="020B0500000000000000" pitchFamily="34" charset="-93"/>
              </a:rPr>
              <a:t>sát</a:t>
            </a:r>
            <a:r>
              <a:rPr lang="en-US" sz="4000" dirty="0">
                <a:ln w="0"/>
                <a:effectLst>
                  <a:outerShdw blurRad="38100" dist="25400" dir="5400000" algn="ctr" rotWithShape="0">
                    <a:srgbClr val="6E747A">
                      <a:alpha val="43000"/>
                    </a:srgbClr>
                  </a:outerShdw>
                </a:effectLst>
                <a:latin typeface="Times" panose="020B0500000000000000" pitchFamily="34" charset="-93"/>
                <a:ea typeface="Times" panose="020B0500000000000000" pitchFamily="34" charset="-93"/>
                <a:cs typeface="Times" panose="020B0500000000000000" pitchFamily="34" charset="-93"/>
              </a:rPr>
              <a:t> </a:t>
            </a:r>
            <a:r>
              <a:rPr lang="en-US" sz="4000" dirty="0" err="1">
                <a:ln w="0"/>
                <a:effectLst>
                  <a:outerShdw blurRad="38100" dist="25400" dir="5400000" algn="ctr" rotWithShape="0">
                    <a:srgbClr val="6E747A">
                      <a:alpha val="43000"/>
                    </a:srgbClr>
                  </a:outerShdw>
                </a:effectLst>
                <a:latin typeface="Times" panose="020B0500000000000000" pitchFamily="34" charset="-93"/>
                <a:ea typeface="Times" panose="020B0500000000000000" pitchFamily="34" charset="-93"/>
                <a:cs typeface="Times" panose="020B0500000000000000" pitchFamily="34" charset="-93"/>
              </a:rPr>
              <a:t>tranh</a:t>
            </a:r>
            <a:r>
              <a:rPr lang="en-US" sz="4000" dirty="0">
                <a:ln w="0"/>
                <a:effectLst>
                  <a:outerShdw blurRad="38100" dist="25400" dir="5400000" algn="ctr" rotWithShape="0">
                    <a:srgbClr val="6E747A">
                      <a:alpha val="43000"/>
                    </a:srgbClr>
                  </a:outerShdw>
                </a:effectLst>
                <a:latin typeface="Times" panose="020B0500000000000000" pitchFamily="34" charset="-93"/>
                <a:ea typeface="Times" panose="020B0500000000000000" pitchFamily="34" charset="-93"/>
                <a:cs typeface="Times" panose="020B0500000000000000" pitchFamily="34" charset="-93"/>
              </a:rPr>
              <a:t> minh </a:t>
            </a:r>
            <a:r>
              <a:rPr lang="en-US" sz="4000" dirty="0" err="1">
                <a:ln w="0"/>
                <a:effectLst>
                  <a:outerShdw blurRad="38100" dist="25400" dir="5400000" algn="ctr" rotWithShape="0">
                    <a:srgbClr val="6E747A">
                      <a:alpha val="43000"/>
                    </a:srgbClr>
                  </a:outerShdw>
                </a:effectLst>
                <a:latin typeface="Times" panose="020B0500000000000000" pitchFamily="34" charset="-93"/>
                <a:ea typeface="Times" panose="020B0500000000000000" pitchFamily="34" charset="-93"/>
                <a:cs typeface="Times" panose="020B0500000000000000" pitchFamily="34" charset="-93"/>
              </a:rPr>
              <a:t>họa</a:t>
            </a:r>
            <a:r>
              <a:rPr lang="en-US" sz="4000" dirty="0">
                <a:ln w="0"/>
                <a:effectLst>
                  <a:outerShdw blurRad="38100" dist="25400" dir="5400000" algn="ctr" rotWithShape="0">
                    <a:srgbClr val="6E747A">
                      <a:alpha val="43000"/>
                    </a:srgbClr>
                  </a:outerShdw>
                </a:effectLst>
                <a:latin typeface="Times" panose="020B0500000000000000" pitchFamily="34" charset="-93"/>
                <a:ea typeface="Times" panose="020B0500000000000000" pitchFamily="34" charset="-93"/>
                <a:cs typeface="Times" panose="020B0500000000000000" pitchFamily="34" charset="-93"/>
              </a:rPr>
              <a:t> </a:t>
            </a:r>
            <a:r>
              <a:rPr lang="en-US" sz="4000" dirty="0" err="1">
                <a:ln w="0"/>
                <a:effectLst>
                  <a:outerShdw blurRad="38100" dist="25400" dir="5400000" algn="ctr" rotWithShape="0">
                    <a:srgbClr val="6E747A">
                      <a:alpha val="43000"/>
                    </a:srgbClr>
                  </a:outerShdw>
                </a:effectLst>
                <a:latin typeface="Times" panose="020B0500000000000000" pitchFamily="34" charset="-93"/>
                <a:ea typeface="Times" panose="020B0500000000000000" pitchFamily="34" charset="-93"/>
                <a:cs typeface="Times" panose="020B0500000000000000" pitchFamily="34" charset="-93"/>
              </a:rPr>
              <a:t>và</a:t>
            </a:r>
            <a:r>
              <a:rPr lang="en-US" sz="4000" dirty="0">
                <a:ln w="0"/>
                <a:effectLst>
                  <a:outerShdw blurRad="38100" dist="25400" dir="5400000" algn="ctr" rotWithShape="0">
                    <a:srgbClr val="6E747A">
                      <a:alpha val="43000"/>
                    </a:srgbClr>
                  </a:outerShdw>
                </a:effectLst>
                <a:latin typeface="Times" panose="020B0500000000000000" pitchFamily="34" charset="-93"/>
                <a:ea typeface="Times" panose="020B0500000000000000" pitchFamily="34" charset="-93"/>
                <a:cs typeface="Times" panose="020B0500000000000000" pitchFamily="34" charset="-93"/>
              </a:rPr>
              <a:t> </a:t>
            </a:r>
            <a:r>
              <a:rPr lang="en-US" sz="4000" dirty="0" err="1">
                <a:ln w="0"/>
                <a:effectLst>
                  <a:outerShdw blurRad="38100" dist="25400" dir="5400000" algn="ctr" rotWithShape="0">
                    <a:srgbClr val="6E747A">
                      <a:alpha val="43000"/>
                    </a:srgbClr>
                  </a:outerShdw>
                </a:effectLst>
                <a:latin typeface="Times" panose="020B0500000000000000" pitchFamily="34" charset="-93"/>
                <a:ea typeface="Times" panose="020B0500000000000000" pitchFamily="34" charset="-93"/>
                <a:cs typeface="Times" panose="020B0500000000000000" pitchFamily="34" charset="-93"/>
              </a:rPr>
              <a:t>cho</a:t>
            </a:r>
            <a:r>
              <a:rPr lang="en-US" sz="4000" dirty="0">
                <a:ln w="0"/>
                <a:effectLst>
                  <a:outerShdw blurRad="38100" dist="25400" dir="5400000" algn="ctr" rotWithShape="0">
                    <a:srgbClr val="6E747A">
                      <a:alpha val="43000"/>
                    </a:srgbClr>
                  </a:outerShdw>
                </a:effectLst>
                <a:latin typeface="Times" panose="020B0500000000000000" pitchFamily="34" charset="-93"/>
                <a:ea typeface="Times" panose="020B0500000000000000" pitchFamily="34" charset="-93"/>
                <a:cs typeface="Times" panose="020B0500000000000000" pitchFamily="34" charset="-93"/>
              </a:rPr>
              <a:t> </a:t>
            </a:r>
            <a:r>
              <a:rPr lang="en-US" sz="4000" dirty="0" err="1">
                <a:ln w="0"/>
                <a:effectLst>
                  <a:outerShdw blurRad="38100" dist="25400" dir="5400000" algn="ctr" rotWithShape="0">
                    <a:srgbClr val="6E747A">
                      <a:alpha val="43000"/>
                    </a:srgbClr>
                  </a:outerShdw>
                </a:effectLst>
                <a:latin typeface="Times" panose="020B0500000000000000" pitchFamily="34" charset="-93"/>
                <a:ea typeface="Times" panose="020B0500000000000000" pitchFamily="34" charset="-93"/>
                <a:cs typeface="Times" panose="020B0500000000000000" pitchFamily="34" charset="-93"/>
              </a:rPr>
              <a:t>biết</a:t>
            </a:r>
            <a:r>
              <a:rPr lang="en-US" sz="4000" dirty="0">
                <a:ln w="0"/>
                <a:effectLst>
                  <a:outerShdw blurRad="38100" dist="25400" dir="5400000" algn="ctr" rotWithShape="0">
                    <a:srgbClr val="6E747A">
                      <a:alpha val="43000"/>
                    </a:srgbClr>
                  </a:outerShdw>
                </a:effectLst>
                <a:latin typeface="Times" panose="020B0500000000000000" pitchFamily="34" charset="-93"/>
                <a:ea typeface="Times" panose="020B0500000000000000" pitchFamily="34" charset="-93"/>
                <a:cs typeface="Times" panose="020B0500000000000000" pitchFamily="34" charset="-93"/>
              </a:rPr>
              <a:t> </a:t>
            </a:r>
            <a:r>
              <a:rPr lang="en-US" sz="4000" dirty="0" err="1">
                <a:ln w="0"/>
                <a:effectLst>
                  <a:outerShdw blurRad="38100" dist="25400" dir="5400000" algn="ctr" rotWithShape="0">
                    <a:srgbClr val="6E747A">
                      <a:alpha val="43000"/>
                    </a:srgbClr>
                  </a:outerShdw>
                </a:effectLst>
                <a:latin typeface="Times" panose="020B0500000000000000" pitchFamily="34" charset="-93"/>
                <a:ea typeface="Times" panose="020B0500000000000000" pitchFamily="34" charset="-93"/>
                <a:cs typeface="Times" panose="020B0500000000000000" pitchFamily="34" charset="-93"/>
              </a:rPr>
              <a:t>tranh</a:t>
            </a:r>
            <a:r>
              <a:rPr lang="en-US" sz="4000" dirty="0">
                <a:ln w="0"/>
                <a:effectLst>
                  <a:outerShdw blurRad="38100" dist="25400" dir="5400000" algn="ctr" rotWithShape="0">
                    <a:srgbClr val="6E747A">
                      <a:alpha val="43000"/>
                    </a:srgbClr>
                  </a:outerShdw>
                </a:effectLst>
                <a:latin typeface="Times" panose="020B0500000000000000" pitchFamily="34" charset="-93"/>
                <a:ea typeface="Times" panose="020B0500000000000000" pitchFamily="34" charset="-93"/>
                <a:cs typeface="Times" panose="020B0500000000000000" pitchFamily="34" charset="-93"/>
              </a:rPr>
              <a:t> </a:t>
            </a:r>
            <a:r>
              <a:rPr lang="en-US" sz="4000" dirty="0" err="1">
                <a:ln w="0"/>
                <a:effectLst>
                  <a:outerShdw blurRad="38100" dist="25400" dir="5400000" algn="ctr" rotWithShape="0">
                    <a:srgbClr val="6E747A">
                      <a:alpha val="43000"/>
                    </a:srgbClr>
                  </a:outerShdw>
                </a:effectLst>
                <a:latin typeface="Times" panose="020B0500000000000000" pitchFamily="34" charset="-93"/>
                <a:ea typeface="Times" panose="020B0500000000000000" pitchFamily="34" charset="-93"/>
                <a:cs typeface="Times" panose="020B0500000000000000" pitchFamily="34" charset="-93"/>
              </a:rPr>
              <a:t>vẽ</a:t>
            </a:r>
            <a:r>
              <a:rPr lang="en-US" sz="4000" dirty="0">
                <a:ln w="0"/>
                <a:effectLst>
                  <a:outerShdw blurRad="38100" dist="25400" dir="5400000" algn="ctr" rotWithShape="0">
                    <a:srgbClr val="6E747A">
                      <a:alpha val="43000"/>
                    </a:srgbClr>
                  </a:outerShdw>
                </a:effectLst>
                <a:latin typeface="Times" panose="020B0500000000000000" pitchFamily="34" charset="-93"/>
                <a:ea typeface="Times" panose="020B0500000000000000" pitchFamily="34" charset="-93"/>
                <a:cs typeface="Times" panose="020B0500000000000000" pitchFamily="34" charset="-93"/>
              </a:rPr>
              <a:t> </a:t>
            </a:r>
            <a:r>
              <a:rPr lang="en-US" sz="4000" dirty="0" err="1">
                <a:ln w="0"/>
                <a:effectLst>
                  <a:outerShdw blurRad="38100" dist="25400" dir="5400000" algn="ctr" rotWithShape="0">
                    <a:srgbClr val="6E747A">
                      <a:alpha val="43000"/>
                    </a:srgbClr>
                  </a:outerShdw>
                </a:effectLst>
                <a:latin typeface="Times" panose="020B0500000000000000" pitchFamily="34" charset="-93"/>
                <a:ea typeface="Times" panose="020B0500000000000000" pitchFamily="34" charset="-93"/>
                <a:cs typeface="Times" panose="020B0500000000000000" pitchFamily="34" charset="-93"/>
              </a:rPr>
              <a:t>cảnh</a:t>
            </a:r>
            <a:r>
              <a:rPr lang="en-US" sz="4000" dirty="0">
                <a:ln w="0"/>
                <a:effectLst>
                  <a:outerShdw blurRad="38100" dist="25400" dir="5400000" algn="ctr" rotWithShape="0">
                    <a:srgbClr val="6E747A">
                      <a:alpha val="43000"/>
                    </a:srgbClr>
                  </a:outerShdw>
                </a:effectLst>
                <a:latin typeface="Times" panose="020B0500000000000000" pitchFamily="34" charset="-93"/>
                <a:ea typeface="Times" panose="020B0500000000000000" pitchFamily="34" charset="-93"/>
                <a:cs typeface="Times" panose="020B0500000000000000" pitchFamily="34" charset="-93"/>
              </a:rPr>
              <a:t> </a:t>
            </a:r>
            <a:r>
              <a:rPr lang="en-US" sz="4000" dirty="0" err="1">
                <a:ln w="0"/>
                <a:effectLst>
                  <a:outerShdw blurRad="38100" dist="25400" dir="5400000" algn="ctr" rotWithShape="0">
                    <a:srgbClr val="6E747A">
                      <a:alpha val="43000"/>
                    </a:srgbClr>
                  </a:outerShdw>
                </a:effectLst>
                <a:latin typeface="Times" panose="020B0500000000000000" pitchFamily="34" charset="-93"/>
                <a:ea typeface="Times" panose="020B0500000000000000" pitchFamily="34" charset="-93"/>
                <a:cs typeface="Times" panose="020B0500000000000000" pitchFamily="34" charset="-93"/>
              </a:rPr>
              <a:t>gì</a:t>
            </a:r>
            <a:r>
              <a:rPr lang="en-US" sz="4000" dirty="0">
                <a:ln w="0"/>
                <a:effectLst>
                  <a:outerShdw blurRad="38100" dist="25400" dir="5400000" algn="ctr" rotWithShape="0">
                    <a:srgbClr val="6E747A">
                      <a:alpha val="43000"/>
                    </a:srgbClr>
                  </a:outerShdw>
                </a:effectLst>
                <a:latin typeface="Times" panose="020B0500000000000000" pitchFamily="34" charset="-93"/>
                <a:ea typeface="Times" panose="020B0500000000000000" pitchFamily="34" charset="-93"/>
                <a:cs typeface="Times" panose="020B0500000000000000" pitchFamily="34" charset="-93"/>
              </a:rPr>
              <a:t>?</a:t>
            </a:r>
          </a:p>
        </p:txBody>
      </p:sp>
    </p:spTree>
    <p:extLst>
      <p:ext uri="{BB962C8B-B14F-4D97-AF65-F5344CB8AC3E}">
        <p14:creationId xmlns:p14="http://schemas.microsoft.com/office/powerpoint/2010/main" val="36732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1F50AB4F-5DFF-5A84-FB00-B0904676D68B}"/>
              </a:ext>
            </a:extLst>
          </p:cNvPr>
          <p:cNvPicPr>
            <a:picLocks noChangeAspect="1"/>
          </p:cNvPicPr>
          <p:nvPr/>
        </p:nvPicPr>
        <p:blipFill>
          <a:blip r:embed="rId3"/>
          <a:stretch>
            <a:fillRect/>
          </a:stretch>
        </p:blipFill>
        <p:spPr>
          <a:xfrm>
            <a:off x="2264332" y="1110332"/>
            <a:ext cx="7663336" cy="3261643"/>
          </a:xfrm>
          <a:prstGeom prst="rect">
            <a:avLst/>
          </a:prstGeom>
        </p:spPr>
      </p:pic>
    </p:spTree>
    <p:extLst>
      <p:ext uri="{BB962C8B-B14F-4D97-AF65-F5344CB8AC3E}">
        <p14:creationId xmlns:p14="http://schemas.microsoft.com/office/powerpoint/2010/main" val="15994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16" y="-15902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a:extLst>
              <a:ext uri="{FF2B5EF4-FFF2-40B4-BE49-F238E27FC236}">
                <a16:creationId xmlns:a16="http://schemas.microsoft.com/office/drawing/2014/main" xmlns="" id="{CA4FEAB2-E2DD-7976-D100-A8D6FB0F27A6}"/>
              </a:ext>
            </a:extLst>
          </p:cNvPr>
          <p:cNvSpPr>
            <a:spLocks noChangeArrowheads="1"/>
          </p:cNvSpPr>
          <p:nvPr/>
        </p:nvSpPr>
        <p:spPr bwMode="auto">
          <a:xfrm>
            <a:off x="2855842" y="523713"/>
            <a:ext cx="65399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dirty="0">
                <a:solidFill>
                  <a:srgbClr val="FF0000"/>
                </a:solidFill>
                <a:effectLst>
                  <a:outerShdw blurRad="38100" dist="38100" dir="2700000" algn="tl">
                    <a:srgbClr val="000000">
                      <a:alpha val="43137"/>
                    </a:srgbClr>
                  </a:outerShdw>
                </a:effectLst>
                <a:latin typeface="UTM Ambrose" panose="02040603050506020204" pitchFamily="18" charset="0"/>
                <a:cs typeface="Times New Roman" panose="02020603050405020304" pitchFamily="18" charset="0"/>
              </a:rPr>
              <a:t>MỘT NGƯỜI CHÍNH TRỰC</a:t>
            </a:r>
          </a:p>
        </p:txBody>
      </p:sp>
      <p:sp>
        <p:nvSpPr>
          <p:cNvPr id="5" name="Rectangle 4">
            <a:extLst>
              <a:ext uri="{FF2B5EF4-FFF2-40B4-BE49-F238E27FC236}">
                <a16:creationId xmlns:a16="http://schemas.microsoft.com/office/drawing/2014/main" xmlns="" id="{4CF7A340-ADE9-40EC-91FB-CB61CAB0CB1D}"/>
              </a:ext>
            </a:extLst>
          </p:cNvPr>
          <p:cNvSpPr/>
          <p:nvPr/>
        </p:nvSpPr>
        <p:spPr>
          <a:xfrm>
            <a:off x="500267" y="1081131"/>
            <a:ext cx="11251097" cy="4820166"/>
          </a:xfrm>
          <a:prstGeom prst="rect">
            <a:avLst/>
          </a:prstGeom>
        </p:spPr>
        <p:txBody>
          <a:bodyPr wrap="square">
            <a:spAutoFit/>
          </a:bodyPr>
          <a:lstStyle/>
          <a:p>
            <a:pPr algn="just">
              <a:lnSpc>
                <a:spcPct val="150000"/>
              </a:lnSpc>
            </a:pPr>
            <a:r>
              <a:rPr lang="en-US" sz="2600" dirty="0">
                <a:latin typeface="UTM Essendine Caps" panose="02040603050506020204" pitchFamily="18" charset="0"/>
                <a:ea typeface="Arial" panose="020B0604020202020204" pitchFamily="34" charset="0"/>
              </a:rPr>
              <a:t>	</a:t>
            </a:r>
            <a:r>
              <a:rPr lang="vi-VN" sz="2600" dirty="0">
                <a:latin typeface="UTM Essendine Caps" panose="02040603050506020204" pitchFamily="18" charset="0"/>
                <a:ea typeface="Arial" panose="020B0604020202020204" pitchFamily="34" charset="0"/>
              </a:rPr>
              <a:t>Tô Hiến Thành làm quan triều Lý, nổi tiếng là người chính trực. </a:t>
            </a:r>
            <a:endParaRPr lang="vi-VN" sz="2600" dirty="0">
              <a:latin typeface="Times New Roman" panose="02020603050405020304" pitchFamily="18" charset="0"/>
              <a:ea typeface="Arial" panose="020B0604020202020204" pitchFamily="34" charset="0"/>
            </a:endParaRPr>
          </a:p>
          <a:p>
            <a:pPr algn="just">
              <a:lnSpc>
                <a:spcPct val="150000"/>
              </a:lnSpc>
            </a:pPr>
            <a:r>
              <a:rPr lang="en-US" sz="2600" dirty="0">
                <a:latin typeface="UTM Essendine Caps" panose="02040603050506020204" pitchFamily="18" charset="0"/>
                <a:ea typeface="Arial" panose="020B0604020202020204" pitchFamily="34" charset="0"/>
              </a:rPr>
              <a:t>	</a:t>
            </a:r>
            <a:r>
              <a:rPr lang="vi-VN" sz="2600" dirty="0">
                <a:latin typeface="UTM Essendine Caps" panose="02040603050506020204" pitchFamily="18" charset="0"/>
                <a:ea typeface="Arial" panose="020B0604020202020204" pitchFamily="34" charset="0"/>
              </a:rPr>
              <a:t>Năm 1175, vua Lý Anh Tông mất, di chiếu cho Tô Hiến Thành phò tá thái tử Long Cán, con bà thái hậu họ Đỗ, lên ngôi. Nhưng bà Chiêu Linh thái hậu lại muốn lập con mình là Long Xưởng. Bà cho người đem vàng bạc đút lót vợ Tô Hiến Thành để nhờ ông giúp đỡ. Tô Hiến Thành nhất định không nghe, cứ theo di chiếu lập Long Cán làm vua. Đó là vua Lý Cao Tông.</a:t>
            </a:r>
            <a:endParaRPr lang="vi-VN" sz="2600" dirty="0">
              <a:latin typeface="Times New Roman" panose="02020603050405020304" pitchFamily="18" charset="0"/>
              <a:ea typeface="Arial" panose="020B0604020202020204" pitchFamily="34" charset="0"/>
            </a:endParaRPr>
          </a:p>
        </p:txBody>
      </p:sp>
    </p:spTree>
    <p:extLst>
      <p:ext uri="{BB962C8B-B14F-4D97-AF65-F5344CB8AC3E}">
        <p14:creationId xmlns:p14="http://schemas.microsoft.com/office/powerpoint/2010/main" val="1447733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8EC27282-3D89-43F4-8C51-E464B02A0507}"/>
              </a:ext>
            </a:extLst>
          </p:cNvPr>
          <p:cNvSpPr/>
          <p:nvPr/>
        </p:nvSpPr>
        <p:spPr>
          <a:xfrm>
            <a:off x="251792" y="1444086"/>
            <a:ext cx="11145078" cy="3470053"/>
          </a:xfrm>
          <a:prstGeom prst="rect">
            <a:avLst/>
          </a:prstGeom>
        </p:spPr>
        <p:txBody>
          <a:bodyPr wrap="square">
            <a:spAutoFit/>
          </a:bodyPr>
          <a:lstStyle/>
          <a:p>
            <a:pPr algn="just">
              <a:lnSpc>
                <a:spcPct val="150000"/>
              </a:lnSpc>
            </a:pPr>
            <a:r>
              <a:rPr lang="en-US" sz="3000" dirty="0">
                <a:latin typeface="UTM Essendine Caps" panose="02040603050506020204" pitchFamily="18" charset="0"/>
                <a:ea typeface="Arial" panose="020B0604020202020204" pitchFamily="34" charset="0"/>
              </a:rPr>
              <a:t>	</a:t>
            </a:r>
            <a:r>
              <a:rPr lang="vi-VN" sz="3000" dirty="0">
                <a:latin typeface="UTM Essendine Caps" panose="02040603050506020204" pitchFamily="18" charset="0"/>
                <a:ea typeface="Arial" panose="020B0604020202020204" pitchFamily="34" charset="0"/>
              </a:rPr>
              <a:t>Phò tá Cao Tông được 4 năm, Tô Hiến Thành lâm bệnh nặng. Quan tham tri chính sự là Vũ Tán Đường ngày đêm hầu hạ bên giường bệnh. Còn gián nghị đại phu Trần Trung Tá do bận nhiều công việc nên không mấy khi tới thăm Tô Hiến Thành được.</a:t>
            </a:r>
            <a:endParaRPr lang="vi-VN" sz="3000" dirty="0">
              <a:latin typeface="Times New Roman" panose="02020603050405020304" pitchFamily="18" charset="0"/>
              <a:ea typeface="Arial" panose="020B0604020202020204" pitchFamily="34" charset="0"/>
            </a:endParaRPr>
          </a:p>
        </p:txBody>
      </p:sp>
    </p:spTree>
    <p:extLst>
      <p:ext uri="{BB962C8B-B14F-4D97-AF65-F5344CB8AC3E}">
        <p14:creationId xmlns:p14="http://schemas.microsoft.com/office/powerpoint/2010/main" val="4244248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959E2BA5-A683-45F1-BF0C-EA956F48F298}"/>
              </a:ext>
            </a:extLst>
          </p:cNvPr>
          <p:cNvSpPr/>
          <p:nvPr/>
        </p:nvSpPr>
        <p:spPr>
          <a:xfrm>
            <a:off x="424070" y="712063"/>
            <a:ext cx="11343860" cy="5798639"/>
          </a:xfrm>
          <a:prstGeom prst="rect">
            <a:avLst/>
          </a:prstGeom>
        </p:spPr>
        <p:txBody>
          <a:bodyPr wrap="square">
            <a:spAutoFit/>
          </a:bodyPr>
          <a:lstStyle/>
          <a:p>
            <a:pPr>
              <a:lnSpc>
                <a:spcPct val="107000"/>
              </a:lnSpc>
              <a:spcAft>
                <a:spcPts val="800"/>
              </a:spcAft>
            </a:pPr>
            <a:r>
              <a:rPr lang="en-US" sz="2800" dirty="0">
                <a:latin typeface="UTM Essendine Caps" panose="02040603050506020204" pitchFamily="18" charset="0"/>
                <a:ea typeface="Arial" panose="020B0604020202020204" pitchFamily="34" charset="0"/>
              </a:rPr>
              <a:t>	</a:t>
            </a:r>
            <a:r>
              <a:rPr lang="vi-VN" sz="2800" dirty="0">
                <a:latin typeface="UTM Essendine Caps" panose="02040603050506020204" pitchFamily="18" charset="0"/>
                <a:ea typeface="Arial" panose="020B0604020202020204" pitchFamily="34" charset="0"/>
              </a:rPr>
              <a:t>Một hôm, Đỗ thái hậu và vua tới thăm ông, hỏi</a:t>
            </a:r>
            <a:r>
              <a:rPr lang="en-US" sz="2800" dirty="0">
                <a:latin typeface="UTM Essendine Caps" panose="02040603050506020204" pitchFamily="18" charset="0"/>
                <a:ea typeface="Arial" panose="020B0604020202020204" pitchFamily="34" charset="0"/>
              </a:rPr>
              <a:t>:</a:t>
            </a:r>
            <a:endParaRPr lang="vi-VN" sz="2800" dirty="0">
              <a:latin typeface="Times New Roman" panose="02020603050405020304" pitchFamily="18" charset="0"/>
              <a:ea typeface="Arial" panose="020B0604020202020204" pitchFamily="34" charset="0"/>
            </a:endParaRPr>
          </a:p>
          <a:p>
            <a:pPr algn="just">
              <a:lnSpc>
                <a:spcPct val="107000"/>
              </a:lnSpc>
              <a:spcAft>
                <a:spcPts val="800"/>
              </a:spcAft>
            </a:pPr>
            <a:r>
              <a:rPr lang="en-US" sz="2800" dirty="0">
                <a:latin typeface="UTM Essendine Caps" panose="02040603050506020204" pitchFamily="18" charset="0"/>
                <a:ea typeface="Arial" panose="020B0604020202020204" pitchFamily="34" charset="0"/>
              </a:rPr>
              <a:t>	</a:t>
            </a:r>
            <a:r>
              <a:rPr lang="vi-VN" sz="2800" dirty="0">
                <a:latin typeface="UTM Essendine Caps" panose="02040603050506020204" pitchFamily="18" charset="0"/>
                <a:ea typeface="Arial" panose="020B0604020202020204" pitchFamily="34" charset="0"/>
              </a:rPr>
              <a:t>- Nếu chẳng may ông mất thì ai sẽ là người thay ông?</a:t>
            </a:r>
            <a:endParaRPr lang="vi-VN" sz="2800" dirty="0">
              <a:latin typeface="Times New Roman" panose="02020603050405020304" pitchFamily="18" charset="0"/>
              <a:ea typeface="Arial" panose="020B0604020202020204" pitchFamily="34" charset="0"/>
            </a:endParaRPr>
          </a:p>
          <a:p>
            <a:pPr algn="just">
              <a:lnSpc>
                <a:spcPct val="107000"/>
              </a:lnSpc>
              <a:spcAft>
                <a:spcPts val="800"/>
              </a:spcAft>
            </a:pPr>
            <a:r>
              <a:rPr lang="vi-VN" sz="2800" dirty="0">
                <a:latin typeface="UTM Essendine Caps" panose="02040603050506020204" pitchFamily="18" charset="0"/>
                <a:ea typeface="Arial" panose="020B0604020202020204" pitchFamily="34" charset="0"/>
              </a:rPr>
              <a:t>Tô Hiến Thành không do dự, đáp:</a:t>
            </a:r>
            <a:endParaRPr lang="vi-VN" sz="2800" dirty="0">
              <a:latin typeface="Times New Roman" panose="02020603050405020304" pitchFamily="18" charset="0"/>
              <a:ea typeface="Arial" panose="020B0604020202020204" pitchFamily="34" charset="0"/>
            </a:endParaRPr>
          </a:p>
          <a:p>
            <a:pPr algn="just">
              <a:lnSpc>
                <a:spcPct val="107000"/>
              </a:lnSpc>
              <a:spcAft>
                <a:spcPts val="800"/>
              </a:spcAft>
            </a:pPr>
            <a:r>
              <a:rPr lang="en-US" sz="2800" dirty="0">
                <a:latin typeface="UTM Essendine Caps" panose="02040603050506020204" pitchFamily="18" charset="0"/>
                <a:ea typeface="Arial" panose="020B0604020202020204" pitchFamily="34" charset="0"/>
              </a:rPr>
              <a:t>	</a:t>
            </a:r>
            <a:r>
              <a:rPr lang="vi-VN" sz="2800" dirty="0">
                <a:latin typeface="UTM Essendine Caps" panose="02040603050506020204" pitchFamily="18" charset="0"/>
                <a:ea typeface="Arial" panose="020B0604020202020204" pitchFamily="34" charset="0"/>
              </a:rPr>
              <a:t>- Có gián nghị đại phu Trần Trung Tá.</a:t>
            </a:r>
            <a:endParaRPr lang="vi-VN" sz="2800" dirty="0">
              <a:latin typeface="Times New Roman" panose="02020603050405020304" pitchFamily="18" charset="0"/>
              <a:ea typeface="Arial" panose="020B0604020202020204" pitchFamily="34" charset="0"/>
            </a:endParaRPr>
          </a:p>
          <a:p>
            <a:pPr algn="just">
              <a:lnSpc>
                <a:spcPct val="107000"/>
              </a:lnSpc>
              <a:spcAft>
                <a:spcPts val="800"/>
              </a:spcAft>
            </a:pPr>
            <a:r>
              <a:rPr lang="vi-VN" sz="2800" dirty="0">
                <a:latin typeface="UTM Essendine Caps" panose="02040603050506020204" pitchFamily="18" charset="0"/>
                <a:ea typeface="Arial" panose="020B0604020202020204" pitchFamily="34" charset="0"/>
              </a:rPr>
              <a:t>Thái hậu ngạc nhiên hỏi:</a:t>
            </a:r>
            <a:endParaRPr lang="vi-VN" sz="2800" dirty="0">
              <a:latin typeface="Times New Roman" panose="02020603050405020304" pitchFamily="18" charset="0"/>
              <a:ea typeface="Arial" panose="020B0604020202020204" pitchFamily="34" charset="0"/>
            </a:endParaRPr>
          </a:p>
          <a:p>
            <a:pPr algn="just">
              <a:lnSpc>
                <a:spcPct val="107000"/>
              </a:lnSpc>
              <a:spcAft>
                <a:spcPts val="800"/>
              </a:spcAft>
            </a:pPr>
            <a:r>
              <a:rPr lang="en-US" sz="2800" dirty="0">
                <a:latin typeface="UTM Essendine Caps" panose="02040603050506020204" pitchFamily="18" charset="0"/>
                <a:ea typeface="Arial" panose="020B0604020202020204" pitchFamily="34" charset="0"/>
              </a:rPr>
              <a:t>	</a:t>
            </a:r>
            <a:r>
              <a:rPr lang="vi-VN" sz="2800" dirty="0">
                <a:latin typeface="UTM Essendine Caps" panose="02040603050506020204" pitchFamily="18" charset="0"/>
                <a:ea typeface="Arial" panose="020B0604020202020204" pitchFamily="34" charset="0"/>
              </a:rPr>
              <a:t>- Vũ Tán Đường hết lòng vì ông, sao không tiến cử?</a:t>
            </a:r>
            <a:endParaRPr lang="vi-VN" sz="2800" dirty="0">
              <a:latin typeface="Times New Roman" panose="02020603050405020304" pitchFamily="18" charset="0"/>
              <a:ea typeface="Arial" panose="020B0604020202020204" pitchFamily="34" charset="0"/>
            </a:endParaRPr>
          </a:p>
          <a:p>
            <a:pPr algn="just">
              <a:lnSpc>
                <a:spcPct val="107000"/>
              </a:lnSpc>
              <a:spcAft>
                <a:spcPts val="800"/>
              </a:spcAft>
            </a:pPr>
            <a:r>
              <a:rPr lang="vi-VN" sz="2800" dirty="0">
                <a:latin typeface="UTM Essendine Caps" panose="02040603050506020204" pitchFamily="18" charset="0"/>
                <a:ea typeface="Arial" panose="020B0604020202020204" pitchFamily="34" charset="0"/>
              </a:rPr>
              <a:t>Tô Hiến Thành tâu: </a:t>
            </a:r>
            <a:endParaRPr lang="vi-VN" sz="2800" dirty="0">
              <a:latin typeface="Times New Roman" panose="02020603050405020304" pitchFamily="18" charset="0"/>
              <a:ea typeface="Arial" panose="020B0604020202020204" pitchFamily="34" charset="0"/>
            </a:endParaRPr>
          </a:p>
          <a:p>
            <a:pPr algn="just">
              <a:lnSpc>
                <a:spcPct val="107000"/>
              </a:lnSpc>
              <a:spcAft>
                <a:spcPts val="800"/>
              </a:spcAft>
            </a:pPr>
            <a:r>
              <a:rPr lang="en-US" sz="2800" dirty="0">
                <a:latin typeface="UTM Essendine Caps" panose="02040603050506020204" pitchFamily="18" charset="0"/>
                <a:ea typeface="Arial" panose="020B0604020202020204" pitchFamily="34" charset="0"/>
              </a:rPr>
              <a:t>	</a:t>
            </a:r>
            <a:r>
              <a:rPr lang="vi-VN" sz="2800" dirty="0">
                <a:latin typeface="UTM Essendine Caps" panose="02040603050506020204" pitchFamily="18" charset="0"/>
                <a:ea typeface="Arial" panose="020B0604020202020204" pitchFamily="34" charset="0"/>
              </a:rPr>
              <a:t>- Nếu Thái Hậu hỏi người hầu hạ giỏi thì thần xin cử Vũ Tán Đường, còn hỏi người tài ba giúp nước, thần xin cử Trần Trung Tá.</a:t>
            </a:r>
            <a:endParaRPr lang="vi-VN" sz="2800" dirty="0">
              <a:latin typeface="Times New Roman" panose="02020603050405020304" pitchFamily="18" charset="0"/>
              <a:ea typeface="Arial" panose="020B0604020202020204" pitchFamily="34" charset="0"/>
            </a:endParaRPr>
          </a:p>
          <a:p>
            <a:pPr algn="r">
              <a:lnSpc>
                <a:spcPct val="107000"/>
              </a:lnSpc>
              <a:spcAft>
                <a:spcPts val="800"/>
              </a:spcAft>
            </a:pPr>
            <a:r>
              <a:rPr lang="vi-VN" i="1" dirty="0">
                <a:latin typeface="UTM Essendine Caps" panose="02040603050506020204" pitchFamily="18" charset="0"/>
                <a:ea typeface="Arial" panose="020B0604020202020204" pitchFamily="34" charset="0"/>
              </a:rPr>
              <a:t>Theo</a:t>
            </a:r>
            <a:r>
              <a:rPr lang="vi-VN" i="1" dirty="0">
                <a:latin typeface="Cambria" panose="02040503050406030204" pitchFamily="18" charset="0"/>
                <a:ea typeface="Arial" panose="020B0604020202020204" pitchFamily="34" charset="0"/>
                <a:cs typeface="Cambria" panose="02040503050406030204" pitchFamily="18" charset="0"/>
              </a:rPr>
              <a:t> </a:t>
            </a:r>
            <a:r>
              <a:rPr lang="vi-VN" i="1" dirty="0">
                <a:latin typeface="UTM Essendine Caps" panose="02040603050506020204" pitchFamily="18" charset="0"/>
                <a:ea typeface="Arial" panose="020B0604020202020204" pitchFamily="34" charset="0"/>
              </a:rPr>
              <a:t>Quỳnh Cư, Đỗ Đức Hùng</a:t>
            </a:r>
            <a:endParaRPr lang="vi-VN" dirty="0">
              <a:latin typeface="Times New Roman" panose="02020603050405020304" pitchFamily="18" charset="0"/>
              <a:ea typeface="Arial" panose="020B0604020202020204" pitchFamily="34" charset="0"/>
            </a:endParaRPr>
          </a:p>
        </p:txBody>
      </p:sp>
    </p:spTree>
    <p:extLst>
      <p:ext uri="{BB962C8B-B14F-4D97-AF65-F5344CB8AC3E}">
        <p14:creationId xmlns:p14="http://schemas.microsoft.com/office/powerpoint/2010/main" val="914508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xmlns="" id="{250F0613-D45B-D73C-6E5E-66CD28D958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838" y="652972"/>
            <a:ext cx="11305571" cy="6074229"/>
          </a:xfrm>
          <a:prstGeom prst="rect">
            <a:avLst/>
          </a:prstGeom>
          <a:noFill/>
        </p:spPr>
      </p:pic>
      <p:pic>
        <p:nvPicPr>
          <p:cNvPr id="3" name="图片 9">
            <a:extLst>
              <a:ext uri="{FF2B5EF4-FFF2-40B4-BE49-F238E27FC236}">
                <a16:creationId xmlns:a16="http://schemas.microsoft.com/office/drawing/2014/main" xmlns="" id="{F86EAC27-7984-6D65-3507-4E62E3644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7148" y="-248847"/>
            <a:ext cx="1803639" cy="1803639"/>
          </a:xfrm>
          <a:prstGeom prst="rect">
            <a:avLst/>
          </a:prstGeom>
        </p:spPr>
      </p:pic>
      <p:pic>
        <p:nvPicPr>
          <p:cNvPr id="4" name="图片 1">
            <a:extLst>
              <a:ext uri="{FF2B5EF4-FFF2-40B4-BE49-F238E27FC236}">
                <a16:creationId xmlns:a16="http://schemas.microsoft.com/office/drawing/2014/main" xmlns="" id="{0351979C-CB02-59F5-BF5B-EBBA43D3C1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2" r="14112"/>
          <a:stretch/>
        </p:blipFill>
        <p:spPr>
          <a:xfrm>
            <a:off x="0" y="-248847"/>
            <a:ext cx="2247235" cy="1541862"/>
          </a:xfrm>
          <a:prstGeom prst="rect">
            <a:avLst/>
          </a:prstGeom>
        </p:spPr>
      </p:pic>
      <p:sp>
        <p:nvSpPr>
          <p:cNvPr id="8" name="文本框 4">
            <a:extLst>
              <a:ext uri="{FF2B5EF4-FFF2-40B4-BE49-F238E27FC236}">
                <a16:creationId xmlns:a16="http://schemas.microsoft.com/office/drawing/2014/main" xmlns="" id="{AE011527-5139-1649-B1EE-87717122C37D}"/>
              </a:ext>
            </a:extLst>
          </p:cNvPr>
          <p:cNvSpPr txBox="1"/>
          <p:nvPr/>
        </p:nvSpPr>
        <p:spPr>
          <a:xfrm rot="21049605">
            <a:off x="42600" y="512219"/>
            <a:ext cx="2162032" cy="707886"/>
          </a:xfrm>
          <a:prstGeom prst="rect">
            <a:avLst/>
          </a:prstGeom>
          <a:noFill/>
        </p:spPr>
        <p:txBody>
          <a:bodyPr wrap="square" rtlCol="0">
            <a:spAutoFit/>
          </a:bodyPr>
          <a:lstStyle/>
          <a:p>
            <a:pPr defTabSz="828947">
              <a:defRPr/>
            </a:pPr>
            <a:r>
              <a:rPr lang="en-US" altLang="zh-CN"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TỪ KHÓ</a:t>
            </a:r>
            <a:endParaRPr lang="zh-CN" altLang="en-US"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xmlns="" id="{28529B7B-CD8F-D036-54D1-F0A8FE4F253B}"/>
              </a:ext>
            </a:extLst>
          </p:cNvPr>
          <p:cNvSpPr txBox="1"/>
          <p:nvPr/>
        </p:nvSpPr>
        <p:spPr>
          <a:xfrm>
            <a:off x="1855303" y="2021616"/>
            <a:ext cx="9210261" cy="1668470"/>
          </a:xfrm>
          <a:prstGeom prst="rect">
            <a:avLst/>
          </a:prstGeom>
          <a:noFill/>
        </p:spPr>
        <p:txBody>
          <a:bodyPr wrap="square" rtlCol="0">
            <a:spAutoFit/>
          </a:bodyPr>
          <a:lstStyle/>
          <a:p>
            <a:pPr marL="571500" indent="-571500">
              <a:lnSpc>
                <a:spcPct val="150000"/>
              </a:lnSpc>
              <a:buFontTx/>
              <a:buChar char="-"/>
            </a:pPr>
            <a:r>
              <a:rPr lang="en-US" sz="3600" dirty="0" err="1">
                <a:solidFill>
                  <a:srgbClr val="FFFF00"/>
                </a:solidFill>
                <a:latin typeface="UTM Avo" panose="02040603050506020204" pitchFamily="18" charset="0"/>
              </a:rPr>
              <a:t>Đút</a:t>
            </a:r>
            <a:r>
              <a:rPr lang="en-US" sz="3600" dirty="0">
                <a:solidFill>
                  <a:srgbClr val="FFFF00"/>
                </a:solidFill>
                <a:latin typeface="UTM Avo" panose="02040603050506020204" pitchFamily="18" charset="0"/>
              </a:rPr>
              <a:t> </a:t>
            </a:r>
            <a:r>
              <a:rPr lang="en-US" sz="3600" dirty="0" err="1">
                <a:solidFill>
                  <a:srgbClr val="FFFF00"/>
                </a:solidFill>
                <a:latin typeface="UTM Avo" panose="02040603050506020204" pitchFamily="18" charset="0"/>
              </a:rPr>
              <a:t>lót</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đưa</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tiền</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cho</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kẻ</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có</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quyền</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thế</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để</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cầu</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cạnh</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việc</a:t>
            </a:r>
            <a:r>
              <a:rPr lang="en-US" sz="3600" dirty="0">
                <a:solidFill>
                  <a:schemeClr val="bg1"/>
                </a:solidFill>
                <a:latin typeface="UTM Avo" panose="02040603050506020204" pitchFamily="18" charset="0"/>
              </a:rPr>
              <a:t> </a:t>
            </a:r>
            <a:r>
              <a:rPr lang="en-US" sz="3600" dirty="0" err="1">
                <a:solidFill>
                  <a:schemeClr val="bg1"/>
                </a:solidFill>
                <a:latin typeface="UTM Avo" panose="02040603050506020204" pitchFamily="18" charset="0"/>
              </a:rPr>
              <a:t>gì</a:t>
            </a:r>
            <a:r>
              <a:rPr lang="en-US" sz="3600" dirty="0">
                <a:solidFill>
                  <a:schemeClr val="bg1"/>
                </a:solidFill>
                <a:latin typeface="UTM Avo" panose="02040603050506020204" pitchFamily="18" charset="0"/>
              </a:rPr>
              <a:t>.</a:t>
            </a:r>
          </a:p>
        </p:txBody>
      </p:sp>
    </p:spTree>
    <p:extLst>
      <p:ext uri="{BB962C8B-B14F-4D97-AF65-F5344CB8AC3E}">
        <p14:creationId xmlns:p14="http://schemas.microsoft.com/office/powerpoint/2010/main" val="237860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strVal val="#ppt_h"/>
                                          </p:val>
                                        </p:tav>
                                        <p:tav tm="100000">
                                          <p:val>
                                            <p:strVal val="#ppt_h"/>
                                          </p:val>
                                        </p:tav>
                                      </p:tavLst>
                                    </p:anim>
                                  </p:childTnLst>
                                </p:cTn>
                              </p:par>
                            </p:childTnLst>
                          </p:cTn>
                        </p:par>
                        <p:par>
                          <p:cTn id="15" fill="hold">
                            <p:stCondLst>
                              <p:cond delay="1500"/>
                            </p:stCondLst>
                            <p:childTnLst>
                              <p:par>
                                <p:cTn id="16" presetID="32" presetClass="emph" presetSubtype="0" fill="hold" nodeType="afterEffect">
                                  <p:stCondLst>
                                    <p:cond delay="0"/>
                                  </p:stCondLst>
                                  <p:childTnLst>
                                    <p:animRot by="120000">
                                      <p:cBhvr>
                                        <p:cTn id="17" dur="100" fill="hold">
                                          <p:stCondLst>
                                            <p:cond delay="0"/>
                                          </p:stCondLst>
                                        </p:cTn>
                                        <p:tgtEl>
                                          <p:spTgt spid="4"/>
                                        </p:tgtEl>
                                        <p:attrNameLst>
                                          <p:attrName>r</p:attrName>
                                        </p:attrNameLst>
                                      </p:cBhvr>
                                    </p:animRot>
                                    <p:animRot by="-240000">
                                      <p:cBhvr>
                                        <p:cTn id="18" dur="200" fill="hold">
                                          <p:stCondLst>
                                            <p:cond delay="200"/>
                                          </p:stCondLst>
                                        </p:cTn>
                                        <p:tgtEl>
                                          <p:spTgt spid="4"/>
                                        </p:tgtEl>
                                        <p:attrNameLst>
                                          <p:attrName>r</p:attrName>
                                        </p:attrNameLst>
                                      </p:cBhvr>
                                    </p:animRot>
                                    <p:animRot by="240000">
                                      <p:cBhvr>
                                        <p:cTn id="19" dur="200" fill="hold">
                                          <p:stCondLst>
                                            <p:cond delay="400"/>
                                          </p:stCondLst>
                                        </p:cTn>
                                        <p:tgtEl>
                                          <p:spTgt spid="4"/>
                                        </p:tgtEl>
                                        <p:attrNameLst>
                                          <p:attrName>r</p:attrName>
                                        </p:attrNameLst>
                                      </p:cBhvr>
                                    </p:animRot>
                                    <p:animRot by="-240000">
                                      <p:cBhvr>
                                        <p:cTn id="20" dur="200" fill="hold">
                                          <p:stCondLst>
                                            <p:cond delay="600"/>
                                          </p:stCondLst>
                                        </p:cTn>
                                        <p:tgtEl>
                                          <p:spTgt spid="4"/>
                                        </p:tgtEl>
                                        <p:attrNameLst>
                                          <p:attrName>r</p:attrName>
                                        </p:attrNameLst>
                                      </p:cBhvr>
                                    </p:animRot>
                                    <p:animRot by="120000">
                                      <p:cBhvr>
                                        <p:cTn id="21"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52"/>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3CACA456-21EB-9D17-71E5-50748EAB9103}"/>
              </a:ext>
            </a:extLst>
          </p:cNvPr>
          <p:cNvPicPr>
            <a:picLocks noChangeAspect="1"/>
          </p:cNvPicPr>
          <p:nvPr/>
        </p:nvPicPr>
        <p:blipFill>
          <a:blip r:embed="rId3"/>
          <a:stretch>
            <a:fillRect/>
          </a:stretch>
        </p:blipFill>
        <p:spPr>
          <a:xfrm>
            <a:off x="2046241" y="1"/>
            <a:ext cx="8099517" cy="755374"/>
          </a:xfrm>
          <a:prstGeom prst="rect">
            <a:avLst/>
          </a:prstGeom>
          <a:solidFill>
            <a:schemeClr val="accent2"/>
          </a:solidFill>
        </p:spPr>
      </p:pic>
      <p:sp>
        <p:nvSpPr>
          <p:cNvPr id="7" name="TextBox 6">
            <a:extLst>
              <a:ext uri="{FF2B5EF4-FFF2-40B4-BE49-F238E27FC236}">
                <a16:creationId xmlns:a16="http://schemas.microsoft.com/office/drawing/2014/main" xmlns="" id="{3F228600-D140-F4DA-AB65-B1C2025A2A5E}"/>
              </a:ext>
            </a:extLst>
          </p:cNvPr>
          <p:cNvSpPr txBox="1"/>
          <p:nvPr/>
        </p:nvSpPr>
        <p:spPr>
          <a:xfrm>
            <a:off x="132522" y="2425080"/>
            <a:ext cx="12059478" cy="3575659"/>
          </a:xfrm>
          <a:prstGeom prst="rect">
            <a:avLst/>
          </a:prstGeom>
          <a:noFill/>
        </p:spPr>
        <p:txBody>
          <a:bodyPr wrap="square">
            <a:spAutoFit/>
          </a:bodyPr>
          <a:lstStyle/>
          <a:p>
            <a:pPr algn="just">
              <a:lnSpc>
                <a:spcPct val="150000"/>
              </a:lnSpc>
            </a:pPr>
            <a:r>
              <a:rPr lang="en-US" sz="3600" dirty="0">
                <a:latin typeface="UTM Avo" panose="02040603050506020204" pitchFamily="18" charset="0"/>
              </a:rPr>
              <a:t>	</a:t>
            </a:r>
            <a:r>
              <a:rPr lang="en-US" altLang="en-US" sz="3600" dirty="0">
                <a:latin typeface="Times New Roman" panose="02020603050405020304" pitchFamily="18" charset="0"/>
              </a:rPr>
              <a:t> </a:t>
            </a:r>
            <a:r>
              <a:rPr lang="en-US" altLang="en-US" sz="3600" dirty="0" err="1">
                <a:latin typeface="UTM Avo" panose="02040603050506020204"/>
              </a:rPr>
              <a:t>Còn</a:t>
            </a:r>
            <a:r>
              <a:rPr lang="en-US" altLang="en-US" sz="3600" dirty="0">
                <a:latin typeface="UTM Avo" panose="02040603050506020204"/>
              </a:rPr>
              <a:t> </a:t>
            </a:r>
            <a:r>
              <a:rPr lang="en-US" altLang="en-US" sz="3600" dirty="0" err="1">
                <a:latin typeface="UTM Avo" panose="02040603050506020204"/>
              </a:rPr>
              <a:t>gián</a:t>
            </a:r>
            <a:r>
              <a:rPr lang="en-US" altLang="en-US" sz="3600" dirty="0">
                <a:latin typeface="UTM Avo" panose="02040603050506020204"/>
              </a:rPr>
              <a:t> </a:t>
            </a:r>
            <a:r>
              <a:rPr lang="en-US" altLang="en-US" sz="3600" dirty="0" err="1">
                <a:latin typeface="UTM Avo" panose="02040603050506020204"/>
              </a:rPr>
              <a:t>nghị</a:t>
            </a:r>
            <a:r>
              <a:rPr lang="en-US" altLang="en-US" sz="3600" dirty="0">
                <a:latin typeface="UTM Avo" panose="02040603050506020204"/>
              </a:rPr>
              <a:t> </a:t>
            </a:r>
            <a:r>
              <a:rPr lang="en-US" altLang="en-US" sz="3600" dirty="0" err="1">
                <a:latin typeface="UTM Avo" panose="02040603050506020204"/>
              </a:rPr>
              <a:t>đại</a:t>
            </a:r>
            <a:r>
              <a:rPr lang="en-US" altLang="en-US" sz="3600" dirty="0">
                <a:latin typeface="UTM Avo" panose="02040603050506020204"/>
              </a:rPr>
              <a:t> </a:t>
            </a:r>
            <a:r>
              <a:rPr lang="en-US" altLang="en-US" sz="3600" dirty="0" err="1">
                <a:latin typeface="UTM Avo" panose="02040603050506020204"/>
              </a:rPr>
              <a:t>phu</a:t>
            </a:r>
            <a:r>
              <a:rPr lang="en-US" altLang="en-US" sz="3600" dirty="0">
                <a:latin typeface="UTM Avo" panose="02040603050506020204"/>
              </a:rPr>
              <a:t> </a:t>
            </a:r>
            <a:r>
              <a:rPr lang="en-US" altLang="en-US" sz="3600" dirty="0" err="1">
                <a:latin typeface="UTM Avo" panose="02040603050506020204"/>
              </a:rPr>
              <a:t>Trần</a:t>
            </a:r>
            <a:r>
              <a:rPr lang="en-US" altLang="en-US" sz="3600" dirty="0">
                <a:latin typeface="UTM Avo" panose="02040603050506020204"/>
              </a:rPr>
              <a:t> </a:t>
            </a:r>
            <a:r>
              <a:rPr lang="en-US" altLang="en-US" sz="3600" dirty="0" err="1">
                <a:latin typeface="UTM Avo" panose="02040603050506020204"/>
              </a:rPr>
              <a:t>Trung</a:t>
            </a:r>
            <a:r>
              <a:rPr lang="en-US" altLang="en-US" sz="3600" dirty="0">
                <a:latin typeface="UTM Avo" panose="02040603050506020204"/>
              </a:rPr>
              <a:t> </a:t>
            </a:r>
            <a:r>
              <a:rPr lang="en-US" altLang="en-US" sz="3600" dirty="0" err="1">
                <a:latin typeface="UTM Avo" panose="02040603050506020204"/>
              </a:rPr>
              <a:t>Tá</a:t>
            </a:r>
            <a:r>
              <a:rPr lang="en-US" altLang="vi-VN" sz="3600" dirty="0">
                <a:solidFill>
                  <a:srgbClr val="FF0000"/>
                </a:solidFill>
                <a:latin typeface="UTM Avo" panose="02040603050506020204" pitchFamily="18" charset="0"/>
                <a:cs typeface="Times New Roman" panose="02020603050405020304" pitchFamily="18" charset="0"/>
              </a:rPr>
              <a:t>/</a:t>
            </a:r>
            <a:r>
              <a:rPr lang="en-US" altLang="vi-VN" sz="3600" dirty="0">
                <a:solidFill>
                  <a:srgbClr val="FF0000"/>
                </a:solidFill>
                <a:latin typeface="UTM Avo" panose="02040603050506020204"/>
                <a:cs typeface="Times New Roman" panose="02020603050405020304" pitchFamily="18" charset="0"/>
              </a:rPr>
              <a:t> </a:t>
            </a:r>
            <a:r>
              <a:rPr lang="en-US" altLang="en-US" sz="3600" dirty="0">
                <a:latin typeface="UTM Avo" panose="02040603050506020204"/>
              </a:rPr>
              <a:t>do </a:t>
            </a:r>
            <a:r>
              <a:rPr lang="en-US" altLang="en-US" sz="3600" dirty="0" err="1">
                <a:latin typeface="UTM Avo" panose="02040603050506020204"/>
              </a:rPr>
              <a:t>bận</a:t>
            </a:r>
            <a:r>
              <a:rPr lang="en-US" altLang="en-US" sz="3600" dirty="0">
                <a:latin typeface="UTM Avo" panose="02040603050506020204"/>
              </a:rPr>
              <a:t> </a:t>
            </a:r>
            <a:r>
              <a:rPr lang="en-US" altLang="en-US" sz="3600" dirty="0" err="1">
                <a:latin typeface="UTM Avo" panose="02040603050506020204"/>
              </a:rPr>
              <a:t>nhiều</a:t>
            </a:r>
            <a:r>
              <a:rPr lang="en-US" altLang="en-US" sz="3600" dirty="0">
                <a:latin typeface="UTM Avo" panose="02040603050506020204"/>
              </a:rPr>
              <a:t> </a:t>
            </a:r>
            <a:r>
              <a:rPr lang="en-US" altLang="en-US" sz="3600" dirty="0" err="1">
                <a:latin typeface="UTM Avo" panose="02040603050506020204"/>
              </a:rPr>
              <a:t>công</a:t>
            </a:r>
            <a:r>
              <a:rPr lang="en-US" altLang="en-US" sz="3600" dirty="0">
                <a:latin typeface="UTM Avo" panose="02040603050506020204"/>
              </a:rPr>
              <a:t> </a:t>
            </a:r>
            <a:r>
              <a:rPr lang="en-US" altLang="en-US" sz="3600" dirty="0" err="1">
                <a:latin typeface="UTM Avo" panose="02040603050506020204"/>
              </a:rPr>
              <a:t>việc</a:t>
            </a:r>
            <a:r>
              <a:rPr lang="en-US" altLang="vi-VN" sz="3600" dirty="0">
                <a:solidFill>
                  <a:srgbClr val="FF0000"/>
                </a:solidFill>
                <a:latin typeface="UTM Avo" panose="02040603050506020204" pitchFamily="18" charset="0"/>
                <a:cs typeface="Times New Roman" panose="02020603050405020304" pitchFamily="18" charset="0"/>
              </a:rPr>
              <a:t>/</a:t>
            </a:r>
            <a:r>
              <a:rPr lang="en-US" altLang="en-US" sz="3600" dirty="0" err="1">
                <a:latin typeface="UTM Avo" panose="02040603050506020204"/>
              </a:rPr>
              <a:t>nên</a:t>
            </a:r>
            <a:r>
              <a:rPr lang="en-US" altLang="en-US" sz="3600" dirty="0">
                <a:latin typeface="UTM Avo" panose="02040603050506020204"/>
              </a:rPr>
              <a:t> </a:t>
            </a:r>
            <a:r>
              <a:rPr lang="en-US" altLang="en-US" sz="3600" dirty="0" err="1">
                <a:latin typeface="UTM Avo" panose="02040603050506020204"/>
              </a:rPr>
              <a:t>không</a:t>
            </a:r>
            <a:r>
              <a:rPr lang="en-US" altLang="en-US" sz="3600" dirty="0">
                <a:latin typeface="UTM Avo" panose="02040603050506020204"/>
              </a:rPr>
              <a:t> </a:t>
            </a:r>
            <a:r>
              <a:rPr lang="en-US" altLang="en-US" sz="3600" dirty="0" err="1">
                <a:latin typeface="UTM Avo" panose="02040603050506020204"/>
              </a:rPr>
              <a:t>mấy</a:t>
            </a:r>
            <a:r>
              <a:rPr lang="en-US" altLang="en-US" sz="3600" dirty="0">
                <a:latin typeface="UTM Avo" panose="02040603050506020204"/>
              </a:rPr>
              <a:t> </a:t>
            </a:r>
            <a:r>
              <a:rPr lang="en-US" altLang="en-US" sz="3600" dirty="0" err="1">
                <a:latin typeface="UTM Avo" panose="02040603050506020204"/>
              </a:rPr>
              <a:t>khi</a:t>
            </a:r>
            <a:r>
              <a:rPr lang="en-US" altLang="en-US" sz="3600" dirty="0">
                <a:latin typeface="UTM Avo" panose="02040603050506020204"/>
              </a:rPr>
              <a:t> </a:t>
            </a:r>
            <a:r>
              <a:rPr lang="en-US" altLang="en-US" sz="3600" dirty="0" err="1">
                <a:latin typeface="UTM Avo" panose="02040603050506020204"/>
              </a:rPr>
              <a:t>tới</a:t>
            </a:r>
            <a:r>
              <a:rPr lang="en-US" altLang="en-US" sz="3600" dirty="0">
                <a:latin typeface="UTM Avo" panose="02040603050506020204"/>
              </a:rPr>
              <a:t> </a:t>
            </a:r>
            <a:r>
              <a:rPr lang="en-US" altLang="en-US" sz="3600" dirty="0" err="1">
                <a:latin typeface="UTM Avo" panose="02040603050506020204"/>
              </a:rPr>
              <a:t>thăm</a:t>
            </a:r>
            <a:r>
              <a:rPr lang="en-US" altLang="en-US" sz="3600" dirty="0">
                <a:latin typeface="UTM Avo" panose="02040603050506020204"/>
              </a:rPr>
              <a:t> </a:t>
            </a:r>
            <a:r>
              <a:rPr lang="en-US" altLang="en-US" sz="3600" dirty="0" err="1">
                <a:latin typeface="UTM Avo" panose="02040603050506020204"/>
              </a:rPr>
              <a:t>Tô</a:t>
            </a:r>
            <a:r>
              <a:rPr lang="en-US" altLang="en-US" sz="3600" dirty="0">
                <a:latin typeface="UTM Avo" panose="02040603050506020204"/>
              </a:rPr>
              <a:t> </a:t>
            </a:r>
            <a:r>
              <a:rPr lang="en-US" altLang="en-US" sz="3600" dirty="0" err="1">
                <a:latin typeface="UTM Avo" panose="02040603050506020204"/>
              </a:rPr>
              <a:t>Hiến</a:t>
            </a:r>
            <a:r>
              <a:rPr lang="en-US" altLang="en-US" sz="3600" dirty="0">
                <a:latin typeface="UTM Avo" panose="02040603050506020204"/>
              </a:rPr>
              <a:t> </a:t>
            </a:r>
            <a:r>
              <a:rPr lang="en-US" altLang="en-US" sz="3600" dirty="0" err="1">
                <a:latin typeface="UTM Avo" panose="02040603050506020204"/>
              </a:rPr>
              <a:t>Thành</a:t>
            </a:r>
            <a:r>
              <a:rPr lang="en-US" altLang="en-US" sz="3600" dirty="0">
                <a:latin typeface="UTM Avo" panose="02040603050506020204"/>
              </a:rPr>
              <a:t> </a:t>
            </a:r>
            <a:r>
              <a:rPr lang="en-US" altLang="en-US" sz="3600" dirty="0" err="1">
                <a:latin typeface="UTM Avo" panose="02040603050506020204"/>
              </a:rPr>
              <a:t>được</a:t>
            </a:r>
            <a:r>
              <a:rPr lang="en-US" altLang="en-US" sz="3600" dirty="0">
                <a:latin typeface="UTM Avo" panose="02040603050506020204"/>
              </a:rPr>
              <a:t>.</a:t>
            </a:r>
            <a:r>
              <a:rPr lang="en-US" altLang="vi-VN" sz="3600" dirty="0">
                <a:solidFill>
                  <a:srgbClr val="FF0000"/>
                </a:solidFill>
                <a:latin typeface="UTM Avo" panose="02040603050506020204" pitchFamily="18" charset="0"/>
                <a:cs typeface="Times New Roman" panose="02020603050405020304" pitchFamily="18" charset="0"/>
              </a:rPr>
              <a:t>//</a:t>
            </a:r>
            <a:endParaRPr lang="en-US" sz="3600" dirty="0">
              <a:solidFill>
                <a:srgbClr val="FF0000"/>
              </a:solidFill>
              <a:latin typeface="UTM Avo" panose="02040603050506020204"/>
            </a:endParaRPr>
          </a:p>
          <a:p>
            <a:pPr algn="just">
              <a:lnSpc>
                <a:spcPct val="150000"/>
              </a:lnSpc>
            </a:pPr>
            <a:endParaRPr lang="en-US" sz="1200" dirty="0">
              <a:latin typeface="UTM Avo" panose="02040603050506020204" pitchFamily="18" charset="0"/>
            </a:endParaRPr>
          </a:p>
          <a:p>
            <a:pPr algn="just">
              <a:lnSpc>
                <a:spcPct val="150000"/>
              </a:lnSpc>
            </a:pPr>
            <a:r>
              <a:rPr lang="en-US" altLang="vi-VN" sz="3600" dirty="0">
                <a:solidFill>
                  <a:srgbClr val="000000"/>
                </a:solidFill>
                <a:latin typeface="UTM Avo" panose="02040603050506020204" pitchFamily="18" charset="0"/>
                <a:cs typeface="Times New Roman" panose="02020603050405020304" pitchFamily="18" charset="0"/>
              </a:rPr>
              <a:t>	</a:t>
            </a:r>
            <a:endParaRPr lang="en-US" sz="3600" dirty="0">
              <a:solidFill>
                <a:srgbClr val="FF0000"/>
              </a:solidFill>
              <a:latin typeface="UTM Avo" panose="02040603050506020204" pitchFamily="18" charset="0"/>
            </a:endParaRPr>
          </a:p>
        </p:txBody>
      </p:sp>
    </p:spTree>
    <p:extLst>
      <p:ext uri="{BB962C8B-B14F-4D97-AF65-F5344CB8AC3E}">
        <p14:creationId xmlns:p14="http://schemas.microsoft.com/office/powerpoint/2010/main" val="35611137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TotalTime>
  <Words>756</Words>
  <Application>Microsoft Office PowerPoint</Application>
  <PresentationFormat>Widescreen</PresentationFormat>
  <Paragraphs>72</Paragraphs>
  <Slides>27</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Arial</vt:lpstr>
      <vt:lpstr>Arial-Rounded</vt:lpstr>
      <vt:lpstr>Calibri</vt:lpstr>
      <vt:lpstr>Calibri Light</vt:lpstr>
      <vt:lpstr>Cambria</vt:lpstr>
      <vt:lpstr>Pacifico</vt:lpstr>
      <vt:lpstr>Times</vt:lpstr>
      <vt:lpstr>Times New Roman</vt:lpstr>
      <vt:lpstr>UTM Ambrose</vt:lpstr>
      <vt:lpstr>UTM Avo</vt:lpstr>
      <vt:lpstr>UTM Essendine Caps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Microsoft account</cp:lastModifiedBy>
  <cp:revision>132</cp:revision>
  <dcterms:created xsi:type="dcterms:W3CDTF">2022-09-23T07:10:00Z</dcterms:created>
  <dcterms:modified xsi:type="dcterms:W3CDTF">2025-10-07T04:59:25Z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9927457221964C459E2B47459A388BC2_13</vt:lpwstr>
  </property>
  <property fmtid="{D5CDD505-2E9C-101B-9397-08002B2CF9AE}" pid="3" name="KSOProductBuildVer">
    <vt:lpwstr>2057-12.2.0.13190</vt:lpwstr>
  </property>
</Properties>
</file>