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8" r:id="rId2"/>
  </p:sldMasterIdLst>
  <p:notesMasterIdLst>
    <p:notesMasterId r:id="rId29"/>
  </p:notesMasterIdLst>
  <p:sldIdLst>
    <p:sldId id="305" r:id="rId3"/>
    <p:sldId id="347" r:id="rId4"/>
    <p:sldId id="352" r:id="rId5"/>
    <p:sldId id="354" r:id="rId6"/>
    <p:sldId id="370" r:id="rId7"/>
    <p:sldId id="351" r:id="rId8"/>
    <p:sldId id="359" r:id="rId9"/>
    <p:sldId id="360" r:id="rId10"/>
    <p:sldId id="371" r:id="rId11"/>
    <p:sldId id="372" r:id="rId12"/>
    <p:sldId id="373" r:id="rId13"/>
    <p:sldId id="375" r:id="rId14"/>
    <p:sldId id="362" r:id="rId15"/>
    <p:sldId id="271" r:id="rId16"/>
    <p:sldId id="355" r:id="rId17"/>
    <p:sldId id="345" r:id="rId18"/>
    <p:sldId id="356" r:id="rId19"/>
    <p:sldId id="314" r:id="rId20"/>
    <p:sldId id="357" r:id="rId21"/>
    <p:sldId id="260" r:id="rId22"/>
    <p:sldId id="365" r:id="rId23"/>
    <p:sldId id="363" r:id="rId24"/>
    <p:sldId id="364" r:id="rId25"/>
    <p:sldId id="281" r:id="rId26"/>
    <p:sldId id="282"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19" autoAdjust="0"/>
    <p:restoredTop sz="94660"/>
  </p:normalViewPr>
  <p:slideViewPr>
    <p:cSldViewPr snapToGrid="0" showGuides="1">
      <p:cViewPr varScale="1">
        <p:scale>
          <a:sx n="68" d="100"/>
          <a:sy n="68" d="100"/>
        </p:scale>
        <p:origin x="484" y="64"/>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7/6/2024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D6642B0-AD72-4B76-9B39-927456547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i="1">
                <a:solidFill>
                  <a:schemeClr val="tx1"/>
                </a:solidFill>
                <a:latin typeface="Times New Roman" panose="02020603050405020304" pitchFamily="18" charset="0"/>
              </a:defRPr>
            </a:lvl1pPr>
            <a:lvl2pPr marL="742950" indent="-285750">
              <a:defRPr sz="3200" b="1" i="1">
                <a:solidFill>
                  <a:schemeClr val="tx1"/>
                </a:solidFill>
                <a:latin typeface="Times New Roman" panose="02020603050405020304" pitchFamily="18" charset="0"/>
              </a:defRPr>
            </a:lvl2pPr>
            <a:lvl3pPr marL="1143000" indent="-228600">
              <a:defRPr sz="3200" b="1" i="1">
                <a:solidFill>
                  <a:schemeClr val="tx1"/>
                </a:solidFill>
                <a:latin typeface="Times New Roman" panose="02020603050405020304" pitchFamily="18" charset="0"/>
              </a:defRPr>
            </a:lvl3pPr>
            <a:lvl4pPr marL="1600200" indent="-228600">
              <a:defRPr sz="3200" b="1" i="1">
                <a:solidFill>
                  <a:schemeClr val="tx1"/>
                </a:solidFill>
                <a:latin typeface="Times New Roman" panose="02020603050405020304" pitchFamily="18" charset="0"/>
              </a:defRPr>
            </a:lvl4pPr>
            <a:lvl5pPr marL="2057400" indent="-228600">
              <a:defRPr sz="32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F852EE-5465-40AD-9B93-9E43367E6F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6147" name="Rectangle 2">
            <a:extLst>
              <a:ext uri="{FF2B5EF4-FFF2-40B4-BE49-F238E27FC236}">
                <a16:creationId xmlns:a16="http://schemas.microsoft.com/office/drawing/2014/main" id="{737A8349-AB29-426F-98AA-6ECAAC65F0E9}"/>
              </a:ext>
            </a:extLst>
          </p:cNvPr>
          <p:cNvSpPr>
            <a:spLocks noGrp="1" noRot="1" noChangeAspect="1" noChangeArrowheads="1" noTextEdit="1"/>
          </p:cNvSpPr>
          <p:nvPr>
            <p:ph type="sldImg"/>
          </p:nvPr>
        </p:nvSpPr>
        <p:spPr>
          <a:xfrm>
            <a:off x="381000" y="685800"/>
            <a:ext cx="6096000" cy="3429000"/>
          </a:xfrm>
          <a:ln/>
        </p:spPr>
      </p:sp>
      <p:sp>
        <p:nvSpPr>
          <p:cNvPr id="6148" name="Rectangle 3">
            <a:extLst>
              <a:ext uri="{FF2B5EF4-FFF2-40B4-BE49-F238E27FC236}">
                <a16:creationId xmlns:a16="http://schemas.microsoft.com/office/drawing/2014/main" id="{D691D4D8-C43C-472E-89D5-89924CA531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Cho học sinh xem tranh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7/6/2024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A4382AE-074A-4D2F-9617-CC0E24B2B9F9}"/>
              </a:ext>
            </a:extLst>
          </p:cNvPr>
          <p:cNvGrpSpPr>
            <a:grpSpLocks/>
          </p:cNvGrpSpPr>
          <p:nvPr/>
        </p:nvGrpSpPr>
        <p:grpSpPr bwMode="auto">
          <a:xfrm>
            <a:off x="1" y="1"/>
            <a:ext cx="12187767" cy="6850063"/>
            <a:chOff x="0" y="0"/>
            <a:chExt cx="5758" cy="4315"/>
          </a:xfrm>
        </p:grpSpPr>
        <p:grpSp>
          <p:nvGrpSpPr>
            <p:cNvPr id="5" name="Group 3">
              <a:extLst>
                <a:ext uri="{FF2B5EF4-FFF2-40B4-BE49-F238E27FC236}">
                  <a16:creationId xmlns:a16="http://schemas.microsoft.com/office/drawing/2014/main" id="{E688327A-FF2B-4A2D-8CCE-94D69FC7A5D9}"/>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1E28FB57-2C95-483A-85FF-D0ED1620592B}"/>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400"/>
              </a:p>
            </p:txBody>
          </p:sp>
          <p:sp>
            <p:nvSpPr>
              <p:cNvPr id="9" name="Freeform 5">
                <a:extLst>
                  <a:ext uri="{FF2B5EF4-FFF2-40B4-BE49-F238E27FC236}">
                    <a16:creationId xmlns:a16="http://schemas.microsoft.com/office/drawing/2014/main" id="{58F5DE1F-C42A-44FE-967B-6F2555A33603}"/>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400"/>
              </a:p>
            </p:txBody>
          </p:sp>
          <p:sp>
            <p:nvSpPr>
              <p:cNvPr id="10" name="Freeform 6">
                <a:extLst>
                  <a:ext uri="{FF2B5EF4-FFF2-40B4-BE49-F238E27FC236}">
                    <a16:creationId xmlns:a16="http://schemas.microsoft.com/office/drawing/2014/main" id="{CA0AEF92-8DDC-4F00-8BEA-6C4638E1B192}"/>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400"/>
              </a:p>
            </p:txBody>
          </p:sp>
          <p:sp>
            <p:nvSpPr>
              <p:cNvPr id="11" name="Freeform 7">
                <a:extLst>
                  <a:ext uri="{FF2B5EF4-FFF2-40B4-BE49-F238E27FC236}">
                    <a16:creationId xmlns:a16="http://schemas.microsoft.com/office/drawing/2014/main" id="{6F2920C6-32DD-4357-BCF5-4F47707F00F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12" name="Freeform 8">
                <a:extLst>
                  <a:ext uri="{FF2B5EF4-FFF2-40B4-BE49-F238E27FC236}">
                    <a16:creationId xmlns:a16="http://schemas.microsoft.com/office/drawing/2014/main" id="{F0829252-2622-4AAC-B3D8-71D58D603463}"/>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400"/>
              </a:p>
            </p:txBody>
          </p:sp>
        </p:grpSp>
        <p:sp>
          <p:nvSpPr>
            <p:cNvPr id="6" name="Freeform 9">
              <a:extLst>
                <a:ext uri="{FF2B5EF4-FFF2-40B4-BE49-F238E27FC236}">
                  <a16:creationId xmlns:a16="http://schemas.microsoft.com/office/drawing/2014/main" id="{065D4161-1054-4BBF-BBF3-8EDA0D5FE6C8}"/>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400"/>
            </a:p>
          </p:txBody>
        </p:sp>
        <p:sp>
          <p:nvSpPr>
            <p:cNvPr id="7" name="Freeform 10">
              <a:extLst>
                <a:ext uri="{FF2B5EF4-FFF2-40B4-BE49-F238E27FC236}">
                  <a16:creationId xmlns:a16="http://schemas.microsoft.com/office/drawing/2014/main" id="{48510AC2-E198-44A2-AC33-71DC7B9B00E0}"/>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61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61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599AB887-26A8-48AB-81C1-10FF9E64C4F9}"/>
              </a:ext>
            </a:extLst>
          </p:cNvPr>
          <p:cNvSpPr>
            <a:spLocks noGrp="1" noChangeArrowheads="1"/>
          </p:cNvSpPr>
          <p:nvPr>
            <p:ph type="dt" sz="quarter" idx="10"/>
          </p:nvPr>
        </p:nvSpPr>
        <p:spPr>
          <a:xfrm>
            <a:off x="609600" y="6248400"/>
            <a:ext cx="2844800" cy="47625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63831874-3699-475A-BD4D-CB9A2A20CCFE}"/>
              </a:ext>
            </a:extLst>
          </p:cNvPr>
          <p:cNvSpPr>
            <a:spLocks noGrp="1" noChangeArrowheads="1"/>
          </p:cNvSpPr>
          <p:nvPr>
            <p:ph type="ftr" sz="quarter" idx="11"/>
          </p:nvPr>
        </p:nvSpPr>
        <p:spPr>
          <a:xfrm>
            <a:off x="4165600" y="6251575"/>
            <a:ext cx="38608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20043510-51D0-4D50-8B3A-5AA94C40DE93}"/>
              </a:ext>
            </a:extLst>
          </p:cNvPr>
          <p:cNvSpPr>
            <a:spLocks noGrp="1" noChangeArrowheads="1"/>
          </p:cNvSpPr>
          <p:nvPr>
            <p:ph type="sldNum" sz="quarter" idx="12"/>
          </p:nvPr>
        </p:nvSpPr>
        <p:spPr>
          <a:xfrm>
            <a:off x="8737600" y="6254750"/>
            <a:ext cx="2844800" cy="476250"/>
          </a:xfrm>
        </p:spPr>
        <p:txBody>
          <a:bodyPr/>
          <a:lstStyle>
            <a:lvl1pPr>
              <a:defRPr smtClean="0"/>
            </a:lvl1pPr>
          </a:lstStyle>
          <a:p>
            <a:pPr>
              <a:defRPr/>
            </a:pPr>
            <a:fld id="{3C0314E4-BFB3-4FFA-BD44-0DC20D483498}" type="slidenum">
              <a:rPr lang="en-US" altLang="en-US"/>
              <a:pPr>
                <a:defRPr/>
              </a:pPr>
              <a:t>‹#›</a:t>
            </a:fld>
            <a:endParaRPr lang="en-US" altLang="en-US"/>
          </a:p>
        </p:txBody>
      </p:sp>
    </p:spTree>
    <p:extLst>
      <p:ext uri="{BB962C8B-B14F-4D97-AF65-F5344CB8AC3E}">
        <p14:creationId xmlns:p14="http://schemas.microsoft.com/office/powerpoint/2010/main" val="2408059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3FA93BB-C60F-45F5-AACB-2927915A0B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03FAFB9E-39F0-424D-9F81-9AF72B75E74A}"/>
              </a:ext>
            </a:extLst>
          </p:cNvPr>
          <p:cNvSpPr>
            <a:spLocks noGrp="1" noChangeArrowheads="1"/>
          </p:cNvSpPr>
          <p:nvPr>
            <p:ph type="sldNum" sz="quarter" idx="11"/>
          </p:nvPr>
        </p:nvSpPr>
        <p:spPr>
          <a:ln/>
        </p:spPr>
        <p:txBody>
          <a:bodyPr/>
          <a:lstStyle>
            <a:lvl1pPr>
              <a:defRPr/>
            </a:lvl1pPr>
          </a:lstStyle>
          <a:p>
            <a:pPr>
              <a:defRPr/>
            </a:pPr>
            <a:fld id="{774676CE-A933-4DE0-97C5-A36BA3C9D44C}" type="slidenum">
              <a:rPr lang="en-US" altLang="en-US"/>
              <a:pPr>
                <a:defRPr/>
              </a:pPr>
              <a:t>‹#›</a:t>
            </a:fld>
            <a:endParaRPr lang="en-US" altLang="en-US"/>
          </a:p>
        </p:txBody>
      </p:sp>
      <p:sp>
        <p:nvSpPr>
          <p:cNvPr id="6" name="Rectangle 14">
            <a:extLst>
              <a:ext uri="{FF2B5EF4-FFF2-40B4-BE49-F238E27FC236}">
                <a16:creationId xmlns:a16="http://schemas.microsoft.com/office/drawing/2014/main" id="{9285A857-CD84-46F9-8D99-6A7C7F50E79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5708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933E26DE-0DE6-41FC-A032-81B0B84CA1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B02A0601-1CC6-4B2F-AACF-F516F30089E6}"/>
              </a:ext>
            </a:extLst>
          </p:cNvPr>
          <p:cNvSpPr>
            <a:spLocks noGrp="1" noChangeArrowheads="1"/>
          </p:cNvSpPr>
          <p:nvPr>
            <p:ph type="sldNum" sz="quarter" idx="11"/>
          </p:nvPr>
        </p:nvSpPr>
        <p:spPr>
          <a:ln/>
        </p:spPr>
        <p:txBody>
          <a:bodyPr/>
          <a:lstStyle>
            <a:lvl1pPr>
              <a:defRPr/>
            </a:lvl1pPr>
          </a:lstStyle>
          <a:p>
            <a:pPr>
              <a:defRPr/>
            </a:pPr>
            <a:fld id="{EE1D4822-4D43-439B-B503-AA99A0B15F50}" type="slidenum">
              <a:rPr lang="en-US" altLang="en-US"/>
              <a:pPr>
                <a:defRPr/>
              </a:pPr>
              <a:t>‹#›</a:t>
            </a:fld>
            <a:endParaRPr lang="en-US" altLang="en-US"/>
          </a:p>
        </p:txBody>
      </p:sp>
      <p:sp>
        <p:nvSpPr>
          <p:cNvPr id="6" name="Rectangle 14">
            <a:extLst>
              <a:ext uri="{FF2B5EF4-FFF2-40B4-BE49-F238E27FC236}">
                <a16:creationId xmlns:a16="http://schemas.microsoft.com/office/drawing/2014/main" id="{C4139BA0-6495-4DF5-AE10-A5B90F97B38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5060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089F3535-BB1D-40EC-9C49-6B5F500E0D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6CB6B18C-D89D-4C13-86D2-4CAE2B72E9B1}"/>
              </a:ext>
            </a:extLst>
          </p:cNvPr>
          <p:cNvSpPr>
            <a:spLocks noGrp="1" noChangeArrowheads="1"/>
          </p:cNvSpPr>
          <p:nvPr>
            <p:ph type="sldNum" sz="quarter" idx="11"/>
          </p:nvPr>
        </p:nvSpPr>
        <p:spPr>
          <a:ln/>
        </p:spPr>
        <p:txBody>
          <a:bodyPr/>
          <a:lstStyle>
            <a:lvl1pPr>
              <a:defRPr/>
            </a:lvl1pPr>
          </a:lstStyle>
          <a:p>
            <a:pPr>
              <a:defRPr/>
            </a:pPr>
            <a:fld id="{56CEDFDE-0124-4DB8-BF00-C213C2449A58}" type="slidenum">
              <a:rPr lang="en-US" altLang="en-US"/>
              <a:pPr>
                <a:defRPr/>
              </a:pPr>
              <a:t>‹#›</a:t>
            </a:fld>
            <a:endParaRPr lang="en-US" altLang="en-US"/>
          </a:p>
        </p:txBody>
      </p:sp>
      <p:sp>
        <p:nvSpPr>
          <p:cNvPr id="7" name="Rectangle 14">
            <a:extLst>
              <a:ext uri="{FF2B5EF4-FFF2-40B4-BE49-F238E27FC236}">
                <a16:creationId xmlns:a16="http://schemas.microsoft.com/office/drawing/2014/main" id="{F955CAA8-2699-4B80-AB91-D6AA128A38C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1001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F9060C08-0857-4A7A-8DD0-F78EE857210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EDF87AE2-71E6-4A34-9CEA-F5F85D708F05}"/>
              </a:ext>
            </a:extLst>
          </p:cNvPr>
          <p:cNvSpPr>
            <a:spLocks noGrp="1" noChangeArrowheads="1"/>
          </p:cNvSpPr>
          <p:nvPr>
            <p:ph type="sldNum" sz="quarter" idx="11"/>
          </p:nvPr>
        </p:nvSpPr>
        <p:spPr>
          <a:ln/>
        </p:spPr>
        <p:txBody>
          <a:bodyPr/>
          <a:lstStyle>
            <a:lvl1pPr>
              <a:defRPr/>
            </a:lvl1pPr>
          </a:lstStyle>
          <a:p>
            <a:pPr>
              <a:defRPr/>
            </a:pPr>
            <a:fld id="{C08D8BF5-83FA-4255-AFA7-ACD90C5B043A}" type="slidenum">
              <a:rPr lang="en-US" altLang="en-US"/>
              <a:pPr>
                <a:defRPr/>
              </a:pPr>
              <a:t>‹#›</a:t>
            </a:fld>
            <a:endParaRPr lang="en-US" altLang="en-US"/>
          </a:p>
        </p:txBody>
      </p:sp>
      <p:sp>
        <p:nvSpPr>
          <p:cNvPr id="9" name="Rectangle 14">
            <a:extLst>
              <a:ext uri="{FF2B5EF4-FFF2-40B4-BE49-F238E27FC236}">
                <a16:creationId xmlns:a16="http://schemas.microsoft.com/office/drawing/2014/main" id="{5B2C675E-C6A1-497B-9213-88E16CE786A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6897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EB655927-B337-46E4-A632-D9FDD0EA5E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C0E56C10-BD61-4F25-BF4E-56E1371F8CA3}"/>
              </a:ext>
            </a:extLst>
          </p:cNvPr>
          <p:cNvSpPr>
            <a:spLocks noGrp="1" noChangeArrowheads="1"/>
          </p:cNvSpPr>
          <p:nvPr>
            <p:ph type="sldNum" sz="quarter" idx="11"/>
          </p:nvPr>
        </p:nvSpPr>
        <p:spPr>
          <a:ln/>
        </p:spPr>
        <p:txBody>
          <a:bodyPr/>
          <a:lstStyle>
            <a:lvl1pPr>
              <a:defRPr/>
            </a:lvl1pPr>
          </a:lstStyle>
          <a:p>
            <a:pPr>
              <a:defRPr/>
            </a:pPr>
            <a:fld id="{1B085ABE-3C6F-49F6-BCEC-D98C99782B2B}" type="slidenum">
              <a:rPr lang="en-US" altLang="en-US"/>
              <a:pPr>
                <a:defRPr/>
              </a:pPr>
              <a:t>‹#›</a:t>
            </a:fld>
            <a:endParaRPr lang="en-US" altLang="en-US"/>
          </a:p>
        </p:txBody>
      </p:sp>
      <p:sp>
        <p:nvSpPr>
          <p:cNvPr id="5" name="Rectangle 14">
            <a:extLst>
              <a:ext uri="{FF2B5EF4-FFF2-40B4-BE49-F238E27FC236}">
                <a16:creationId xmlns:a16="http://schemas.microsoft.com/office/drawing/2014/main" id="{B1C1D905-01FA-4A1D-AEB0-E4A5E63FF20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6320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709399-941F-43DD-B786-724AC7DD08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BDF9B735-708D-42D0-A34E-B4CF8AB29DA0}"/>
              </a:ext>
            </a:extLst>
          </p:cNvPr>
          <p:cNvSpPr>
            <a:spLocks noGrp="1" noChangeArrowheads="1"/>
          </p:cNvSpPr>
          <p:nvPr>
            <p:ph type="sldNum" sz="quarter" idx="11"/>
          </p:nvPr>
        </p:nvSpPr>
        <p:spPr>
          <a:ln/>
        </p:spPr>
        <p:txBody>
          <a:bodyPr/>
          <a:lstStyle>
            <a:lvl1pPr>
              <a:defRPr/>
            </a:lvl1pPr>
          </a:lstStyle>
          <a:p>
            <a:pPr>
              <a:defRPr/>
            </a:pPr>
            <a:fld id="{5C6C1259-EC6D-4AED-8796-CCDB36A71F40}" type="slidenum">
              <a:rPr lang="en-US" altLang="en-US"/>
              <a:pPr>
                <a:defRPr/>
              </a:pPr>
              <a:t>‹#›</a:t>
            </a:fld>
            <a:endParaRPr lang="en-US" altLang="en-US"/>
          </a:p>
        </p:txBody>
      </p:sp>
      <p:sp>
        <p:nvSpPr>
          <p:cNvPr id="4" name="Rectangle 14">
            <a:extLst>
              <a:ext uri="{FF2B5EF4-FFF2-40B4-BE49-F238E27FC236}">
                <a16:creationId xmlns:a16="http://schemas.microsoft.com/office/drawing/2014/main" id="{9FD8CA5E-8570-4C35-A6FA-944805C8FEA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87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DF670EC0-A48B-4009-84A2-258B2FCB2F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689AFC07-89C4-4B15-A2E8-F5F999117C23}"/>
              </a:ext>
            </a:extLst>
          </p:cNvPr>
          <p:cNvSpPr>
            <a:spLocks noGrp="1" noChangeArrowheads="1"/>
          </p:cNvSpPr>
          <p:nvPr>
            <p:ph type="sldNum" sz="quarter" idx="11"/>
          </p:nvPr>
        </p:nvSpPr>
        <p:spPr>
          <a:ln/>
        </p:spPr>
        <p:txBody>
          <a:bodyPr/>
          <a:lstStyle>
            <a:lvl1pPr>
              <a:defRPr/>
            </a:lvl1pPr>
          </a:lstStyle>
          <a:p>
            <a:pPr>
              <a:defRPr/>
            </a:pPr>
            <a:fld id="{3B94FD8F-9B7F-43DE-ACD6-6AE6402E8FA8}" type="slidenum">
              <a:rPr lang="en-US" altLang="en-US"/>
              <a:pPr>
                <a:defRPr/>
              </a:pPr>
              <a:t>‹#›</a:t>
            </a:fld>
            <a:endParaRPr lang="en-US" altLang="en-US"/>
          </a:p>
        </p:txBody>
      </p:sp>
      <p:sp>
        <p:nvSpPr>
          <p:cNvPr id="7" name="Rectangle 14">
            <a:extLst>
              <a:ext uri="{FF2B5EF4-FFF2-40B4-BE49-F238E27FC236}">
                <a16:creationId xmlns:a16="http://schemas.microsoft.com/office/drawing/2014/main" id="{980F2BF7-B986-46F4-BCB9-EE574DE2A82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5389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24867B8F-C7ED-409C-8702-73CF8FE279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ED83BD33-F6F0-4191-BA1D-9F9BB78BA0EB}"/>
              </a:ext>
            </a:extLst>
          </p:cNvPr>
          <p:cNvSpPr>
            <a:spLocks noGrp="1" noChangeArrowheads="1"/>
          </p:cNvSpPr>
          <p:nvPr>
            <p:ph type="sldNum" sz="quarter" idx="11"/>
          </p:nvPr>
        </p:nvSpPr>
        <p:spPr>
          <a:ln/>
        </p:spPr>
        <p:txBody>
          <a:bodyPr/>
          <a:lstStyle>
            <a:lvl1pPr>
              <a:defRPr/>
            </a:lvl1pPr>
          </a:lstStyle>
          <a:p>
            <a:pPr>
              <a:defRPr/>
            </a:pPr>
            <a:fld id="{93E5EB48-9CF6-4F2B-91A7-8FCCAE3CEF80}" type="slidenum">
              <a:rPr lang="en-US" altLang="en-US"/>
              <a:pPr>
                <a:defRPr/>
              </a:pPr>
              <a:t>‹#›</a:t>
            </a:fld>
            <a:endParaRPr lang="en-US" altLang="en-US"/>
          </a:p>
        </p:txBody>
      </p:sp>
      <p:sp>
        <p:nvSpPr>
          <p:cNvPr id="7" name="Rectangle 14">
            <a:extLst>
              <a:ext uri="{FF2B5EF4-FFF2-40B4-BE49-F238E27FC236}">
                <a16:creationId xmlns:a16="http://schemas.microsoft.com/office/drawing/2014/main" id="{CEBA10BE-A452-4B30-B3A0-D8244C509A7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8316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13A557C-6084-43C3-B1F2-F610195BC5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F7DB3ED7-E065-4794-829F-957368F551EF}"/>
              </a:ext>
            </a:extLst>
          </p:cNvPr>
          <p:cNvSpPr>
            <a:spLocks noGrp="1" noChangeArrowheads="1"/>
          </p:cNvSpPr>
          <p:nvPr>
            <p:ph type="sldNum" sz="quarter" idx="11"/>
          </p:nvPr>
        </p:nvSpPr>
        <p:spPr>
          <a:ln/>
        </p:spPr>
        <p:txBody>
          <a:bodyPr/>
          <a:lstStyle>
            <a:lvl1pPr>
              <a:defRPr/>
            </a:lvl1pPr>
          </a:lstStyle>
          <a:p>
            <a:pPr>
              <a:defRPr/>
            </a:pPr>
            <a:fld id="{302949B7-DC1E-404E-89E3-1E519EB3815D}" type="slidenum">
              <a:rPr lang="en-US" altLang="en-US"/>
              <a:pPr>
                <a:defRPr/>
              </a:pPr>
              <a:t>‹#›</a:t>
            </a:fld>
            <a:endParaRPr lang="en-US" altLang="en-US"/>
          </a:p>
        </p:txBody>
      </p:sp>
      <p:sp>
        <p:nvSpPr>
          <p:cNvPr id="6" name="Rectangle 14">
            <a:extLst>
              <a:ext uri="{FF2B5EF4-FFF2-40B4-BE49-F238E27FC236}">
                <a16:creationId xmlns:a16="http://schemas.microsoft.com/office/drawing/2014/main" id="{3AB881B1-BDB6-4F09-A292-E65837ED943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5590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23BD0AA-7357-46A3-9733-080A2F58A6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D9F9336C-E33E-4532-BB07-1DEA6C5FCFB6}"/>
              </a:ext>
            </a:extLst>
          </p:cNvPr>
          <p:cNvSpPr>
            <a:spLocks noGrp="1" noChangeArrowheads="1"/>
          </p:cNvSpPr>
          <p:nvPr>
            <p:ph type="sldNum" sz="quarter" idx="11"/>
          </p:nvPr>
        </p:nvSpPr>
        <p:spPr>
          <a:ln/>
        </p:spPr>
        <p:txBody>
          <a:bodyPr/>
          <a:lstStyle>
            <a:lvl1pPr>
              <a:defRPr/>
            </a:lvl1pPr>
          </a:lstStyle>
          <a:p>
            <a:pPr>
              <a:defRPr/>
            </a:pPr>
            <a:fld id="{452D4E1B-94E5-4FEC-8474-4CFBEC25E0E1}" type="slidenum">
              <a:rPr lang="en-US" altLang="en-US"/>
              <a:pPr>
                <a:defRPr/>
              </a:pPr>
              <a:t>‹#›</a:t>
            </a:fld>
            <a:endParaRPr lang="en-US" altLang="en-US"/>
          </a:p>
        </p:txBody>
      </p:sp>
      <p:sp>
        <p:nvSpPr>
          <p:cNvPr id="6" name="Rectangle 14">
            <a:extLst>
              <a:ext uri="{FF2B5EF4-FFF2-40B4-BE49-F238E27FC236}">
                <a16:creationId xmlns:a16="http://schemas.microsoft.com/office/drawing/2014/main" id="{5BC6FDA4-4D8F-4894-9A1A-B59845FF9B2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4346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7/6/2024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7/6/2024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7/6/2024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7/6/2024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7/6/2024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7/6/2024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4AE7B88-00E3-4A51-9F62-E34BB050489B}"/>
              </a:ext>
            </a:extLst>
          </p:cNvPr>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i="0">
                <a:latin typeface="Arial" charset="0"/>
              </a:defRPr>
            </a:lvl1pPr>
          </a:lstStyle>
          <a:p>
            <a:pPr>
              <a:defRPr/>
            </a:pPr>
            <a:endParaRPr lang="en-US"/>
          </a:p>
        </p:txBody>
      </p:sp>
      <p:sp>
        <p:nvSpPr>
          <p:cNvPr id="5123" name="Rectangle 3">
            <a:extLst>
              <a:ext uri="{FF2B5EF4-FFF2-40B4-BE49-F238E27FC236}">
                <a16:creationId xmlns:a16="http://schemas.microsoft.com/office/drawing/2014/main" id="{7393CB33-CDA6-4679-AEB9-AC6215C94591}"/>
              </a:ext>
            </a:extLst>
          </p:cNvPr>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i="0" smtClean="0">
                <a:latin typeface="Arial" panose="020B0604020202020204" pitchFamily="34" charset="0"/>
              </a:defRPr>
            </a:lvl1pPr>
          </a:lstStyle>
          <a:p>
            <a:pPr>
              <a:defRPr/>
            </a:pPr>
            <a:fld id="{5AF68CF2-3F71-422E-8A22-5A8D6E847458}" type="slidenum">
              <a:rPr lang="en-US" altLang="en-US"/>
              <a:pPr>
                <a:defRPr/>
              </a:pPr>
              <a:t>‹#›</a:t>
            </a:fld>
            <a:endParaRPr lang="en-US" altLang="en-US"/>
          </a:p>
        </p:txBody>
      </p:sp>
      <p:grpSp>
        <p:nvGrpSpPr>
          <p:cNvPr id="1028" name="Group 4">
            <a:extLst>
              <a:ext uri="{FF2B5EF4-FFF2-40B4-BE49-F238E27FC236}">
                <a16:creationId xmlns:a16="http://schemas.microsoft.com/office/drawing/2014/main" id="{BB94647D-A3F7-4A3B-8EA2-2682BF77B2A7}"/>
              </a:ext>
            </a:extLst>
          </p:cNvPr>
          <p:cNvGrpSpPr>
            <a:grpSpLocks/>
          </p:cNvGrpSpPr>
          <p:nvPr/>
        </p:nvGrpSpPr>
        <p:grpSpPr bwMode="auto">
          <a:xfrm>
            <a:off x="1" y="1"/>
            <a:ext cx="12187767" cy="6850063"/>
            <a:chOff x="0" y="0"/>
            <a:chExt cx="5758" cy="4315"/>
          </a:xfrm>
        </p:grpSpPr>
        <p:grpSp>
          <p:nvGrpSpPr>
            <p:cNvPr id="1032" name="Group 5">
              <a:extLst>
                <a:ext uri="{FF2B5EF4-FFF2-40B4-BE49-F238E27FC236}">
                  <a16:creationId xmlns:a16="http://schemas.microsoft.com/office/drawing/2014/main" id="{DA3DEA6D-6685-482E-83A9-35463509E5DB}"/>
                </a:ext>
              </a:extLst>
            </p:cNvPr>
            <p:cNvGrpSpPr>
              <a:grpSpLocks/>
            </p:cNvGrpSpPr>
            <p:nvPr userDrawn="1"/>
          </p:nvGrpSpPr>
          <p:grpSpPr bwMode="auto">
            <a:xfrm>
              <a:off x="1728" y="2230"/>
              <a:ext cx="4027" cy="2085"/>
              <a:chOff x="1728" y="2230"/>
              <a:chExt cx="4027" cy="2085"/>
            </a:xfrm>
          </p:grpSpPr>
          <p:sp>
            <p:nvSpPr>
              <p:cNvPr id="5126" name="Freeform 6">
                <a:extLst>
                  <a:ext uri="{FF2B5EF4-FFF2-40B4-BE49-F238E27FC236}">
                    <a16:creationId xmlns:a16="http://schemas.microsoft.com/office/drawing/2014/main" id="{2D3052E6-1AE3-476B-9376-32DEB969E711}"/>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400"/>
              </a:p>
            </p:txBody>
          </p:sp>
          <p:sp>
            <p:nvSpPr>
              <p:cNvPr id="5127" name="Freeform 7">
                <a:extLst>
                  <a:ext uri="{FF2B5EF4-FFF2-40B4-BE49-F238E27FC236}">
                    <a16:creationId xmlns:a16="http://schemas.microsoft.com/office/drawing/2014/main" id="{C804AE71-6154-473A-8E0C-C5CE20B1AACB}"/>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400"/>
              </a:p>
            </p:txBody>
          </p:sp>
          <p:sp>
            <p:nvSpPr>
              <p:cNvPr id="5128" name="Freeform 8">
                <a:extLst>
                  <a:ext uri="{FF2B5EF4-FFF2-40B4-BE49-F238E27FC236}">
                    <a16:creationId xmlns:a16="http://schemas.microsoft.com/office/drawing/2014/main" id="{594F3F8B-7A7B-439B-8CCB-A0131EEF756C}"/>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400"/>
              </a:p>
            </p:txBody>
          </p:sp>
          <p:sp>
            <p:nvSpPr>
              <p:cNvPr id="1038" name="Freeform 9">
                <a:extLst>
                  <a:ext uri="{FF2B5EF4-FFF2-40B4-BE49-F238E27FC236}">
                    <a16:creationId xmlns:a16="http://schemas.microsoft.com/office/drawing/2014/main" id="{D5A40BF8-1263-4334-8B2A-5C8029A1242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30" name="Freeform 10">
                <a:extLst>
                  <a:ext uri="{FF2B5EF4-FFF2-40B4-BE49-F238E27FC236}">
                    <a16:creationId xmlns:a16="http://schemas.microsoft.com/office/drawing/2014/main" id="{36FDBDCD-2B53-45B7-9C1F-D206EA3795EF}"/>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400"/>
              </a:p>
            </p:txBody>
          </p:sp>
        </p:grpSp>
        <p:sp>
          <p:nvSpPr>
            <p:cNvPr id="5131" name="Freeform 11">
              <a:extLst>
                <a:ext uri="{FF2B5EF4-FFF2-40B4-BE49-F238E27FC236}">
                  <a16:creationId xmlns:a16="http://schemas.microsoft.com/office/drawing/2014/main" id="{825A1461-5FDD-4C25-9CD8-D5F1AEE2FE33}"/>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400"/>
            </a:p>
          </p:txBody>
        </p:sp>
        <p:sp>
          <p:nvSpPr>
            <p:cNvPr id="1034" name="Freeform 12">
              <a:extLst>
                <a:ext uri="{FF2B5EF4-FFF2-40B4-BE49-F238E27FC236}">
                  <a16:creationId xmlns:a16="http://schemas.microsoft.com/office/drawing/2014/main" id="{5491C47B-2607-4B03-AC11-265AF0E93D0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5133" name="Rectangle 13">
            <a:extLst>
              <a:ext uri="{FF2B5EF4-FFF2-40B4-BE49-F238E27FC236}">
                <a16:creationId xmlns:a16="http://schemas.microsoft.com/office/drawing/2014/main" id="{01D02711-9D0B-4745-8339-49BE55CE84CF}"/>
              </a:ext>
            </a:extLst>
          </p:cNvPr>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34" name="Rectangle 14">
            <a:extLst>
              <a:ext uri="{FF2B5EF4-FFF2-40B4-BE49-F238E27FC236}">
                <a16:creationId xmlns:a16="http://schemas.microsoft.com/office/drawing/2014/main" id="{5921911F-7E61-4C1B-81A2-2C06D9C0356D}"/>
              </a:ext>
            </a:extLst>
          </p:cNvPr>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i="0">
                <a:latin typeface="Arial" charset="0"/>
              </a:defRPr>
            </a:lvl1pPr>
          </a:lstStyle>
          <a:p>
            <a:pPr>
              <a:defRPr/>
            </a:pPr>
            <a:endParaRPr lang="en-US"/>
          </a:p>
        </p:txBody>
      </p:sp>
      <p:sp>
        <p:nvSpPr>
          <p:cNvPr id="5135" name="Rectangle 15">
            <a:extLst>
              <a:ext uri="{FF2B5EF4-FFF2-40B4-BE49-F238E27FC236}">
                <a16:creationId xmlns:a16="http://schemas.microsoft.com/office/drawing/2014/main" id="{25933D45-B14A-424F-A88B-51AF2B465955}"/>
              </a:ext>
            </a:extLst>
          </p:cNvPr>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162576"/>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039322" y="2087768"/>
            <a:ext cx="8186057"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5</a:t>
            </a:r>
          </a:p>
          <a:p>
            <a:pPr algn="ctr" eaLnBrk="1" hangingPunct="1">
              <a:spcBef>
                <a:spcPts val="1350"/>
              </a:spcBef>
              <a:defRPr/>
            </a:pP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a:t>
            </a: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Làm thủ công</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C27282-3D89-43F4-8C51-E464B02A0507}"/>
              </a:ext>
            </a:extLst>
          </p:cNvPr>
          <p:cNvSpPr/>
          <p:nvPr/>
        </p:nvSpPr>
        <p:spPr>
          <a:xfrm>
            <a:off x="831198" y="524955"/>
            <a:ext cx="10529604" cy="5540491"/>
          </a:xfrm>
          <a:prstGeom prst="rect">
            <a:avLst/>
          </a:prstGeom>
        </p:spPr>
        <p:txBody>
          <a:bodyPr wrap="square">
            <a:spAutoFit/>
          </a:bodyPr>
          <a:lstStyle/>
          <a:p>
            <a:pPr lvl="0" indent="228600" algn="just">
              <a:lnSpc>
                <a:spcPct val="140000"/>
              </a:lnSpc>
            </a:pPr>
            <a:r>
              <a:rPr lang="vi-VN" sz="3200">
                <a:solidFill>
                  <a:srgbClr val="231F20"/>
                </a:solidFill>
                <a:ea typeface="Arial" panose="020B0604020202020204" pitchFamily="34" charset="0"/>
              </a:rPr>
              <a:t>Lý nhìn chữ U của bạn mà thèm. Bạn ấy cắt đẹp thế mà mình thì cắt xấu ơi là xấu. Thôi, mình nhờ Diệp cắt vậy. Cô giáo chẳng dặn bạn bè phải giúp đỡ nhau là gì?</a:t>
            </a:r>
            <a:endParaRPr lang="en-US" sz="3200">
              <a:solidFill>
                <a:prstClr val="black"/>
              </a:solidFill>
              <a:ea typeface="Times New Roman" panose="02020603050405020304" pitchFamily="18" charset="0"/>
            </a:endParaRPr>
          </a:p>
          <a:p>
            <a:pPr lvl="0" indent="228600" algn="just">
              <a:lnSpc>
                <a:spcPct val="140000"/>
              </a:lnSpc>
            </a:pPr>
            <a:r>
              <a:rPr lang="vi-VN" sz="3200">
                <a:solidFill>
                  <a:srgbClr val="231F20"/>
                </a:solidFill>
                <a:ea typeface="Arial" panose="020B0604020202020204" pitchFamily="34" charset="0"/>
              </a:rPr>
              <a:t>Lý đưa kéo cho Diệp. Đường kéo </a:t>
            </a:r>
            <a:r>
              <a:rPr lang="vi-VN" sz="3200">
                <a:solidFill>
                  <a:srgbClr val="000000"/>
                </a:solidFill>
                <a:ea typeface="Courier New" panose="02070309020205020404" pitchFamily="49" charset="0"/>
              </a:rPr>
              <a:t>của Diệp lia ngọt xớt trên tờ giấy màu. Diệp đưa chữ U mới cắt rất đẹp cho Lý:</a:t>
            </a:r>
            <a:endParaRPr lang="en-US" sz="3200">
              <a:solidFill>
                <a:prstClr val="black"/>
              </a:solidFill>
              <a:ea typeface="Courier New" panose="02070309020205020404" pitchFamily="49" charset="0"/>
            </a:endParaRPr>
          </a:p>
          <a:p>
            <a:pPr lvl="0" indent="228600" algn="just">
              <a:lnSpc>
                <a:spcPct val="140000"/>
              </a:lnSpc>
            </a:pPr>
            <a:r>
              <a:rPr lang="en-US" sz="3200">
                <a:solidFill>
                  <a:srgbClr val="231F20"/>
                </a:solidFill>
                <a:ea typeface="Arial" panose="020B0604020202020204" pitchFamily="34" charset="0"/>
              </a:rPr>
              <a:t>- </a:t>
            </a:r>
            <a:r>
              <a:rPr lang="vi-VN" sz="3200">
                <a:solidFill>
                  <a:srgbClr val="231F20"/>
                </a:solidFill>
                <a:ea typeface="Arial" panose="020B0604020202020204" pitchFamily="34" charset="0"/>
              </a:rPr>
              <a:t>Này, cậu dán vào vở đi!</a:t>
            </a:r>
            <a:endParaRPr lang="en-US" sz="3200">
              <a:solidFill>
                <a:srgbClr val="231F20"/>
              </a:solidFill>
              <a:ea typeface="Arial" panose="020B0604020202020204" pitchFamily="34" charset="0"/>
            </a:endParaRPr>
          </a:p>
          <a:p>
            <a:pPr lvl="0" indent="228600" algn="just">
              <a:lnSpc>
                <a:spcPct val="140000"/>
              </a:lnSpc>
            </a:pPr>
            <a:r>
              <a:rPr lang="vi-VN" sz="3200">
                <a:solidFill>
                  <a:srgbClr val="231F20"/>
                </a:solidFill>
                <a:ea typeface="Arial" panose="020B0604020202020204" pitchFamily="34" charset="0"/>
              </a:rPr>
              <a:t>Lý ngần ngừ. Tưởng Lý chê, Diệp thanh minh:</a:t>
            </a:r>
            <a:endParaRPr lang="en-US" sz="3200">
              <a:solidFill>
                <a:prstClr val="black"/>
              </a:solidFill>
              <a:ea typeface="Times New Roman" panose="02020603050405020304" pitchFamily="18" charset="0"/>
            </a:endParaRPr>
          </a:p>
          <a:p>
            <a:pPr lvl="0" indent="254000">
              <a:lnSpc>
                <a:spcPct val="140000"/>
              </a:lnSpc>
            </a:pPr>
            <a:r>
              <a:rPr lang="en-US" sz="3200">
                <a:solidFill>
                  <a:srgbClr val="231F20"/>
                </a:solidFill>
                <a:ea typeface="Arial" panose="020B0604020202020204" pitchFamily="34" charset="0"/>
              </a:rPr>
              <a:t>- </a:t>
            </a:r>
            <a:r>
              <a:rPr lang="vi-VN" sz="3200">
                <a:solidFill>
                  <a:srgbClr val="231F20"/>
                </a:solidFill>
                <a:ea typeface="Arial" panose="020B0604020202020204" pitchFamily="34" charset="0"/>
              </a:rPr>
              <a:t>Đẹp như của tớ đấy! </a:t>
            </a:r>
            <a:endParaRPr lang="en-US" sz="3200">
              <a:solidFill>
                <a:prstClr val="black"/>
              </a:solidFill>
              <a:ea typeface="Times New Roman" panose="02020603050405020304" pitchFamily="18" charset="0"/>
            </a:endParaRPr>
          </a:p>
        </p:txBody>
      </p:sp>
      <p:sp>
        <p:nvSpPr>
          <p:cNvPr id="6" name="Oval 5">
            <a:extLst>
              <a:ext uri="{FF2B5EF4-FFF2-40B4-BE49-F238E27FC236}">
                <a16:creationId xmlns:a16="http://schemas.microsoft.com/office/drawing/2014/main" id="{C165E126-E2F6-43FF-8A18-B23B57C1C7BF}"/>
              </a:ext>
            </a:extLst>
          </p:cNvPr>
          <p:cNvSpPr/>
          <p:nvPr/>
        </p:nvSpPr>
        <p:spPr>
          <a:xfrm>
            <a:off x="213367" y="524955"/>
            <a:ext cx="617831" cy="646330"/>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2</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916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59E2BA5-A683-45F1-BF0C-EA956F48F298}"/>
              </a:ext>
            </a:extLst>
          </p:cNvPr>
          <p:cNvSpPr/>
          <p:nvPr/>
        </p:nvSpPr>
        <p:spPr>
          <a:xfrm>
            <a:off x="697585" y="730916"/>
            <a:ext cx="11051492" cy="5478936"/>
          </a:xfrm>
          <a:prstGeom prst="rect">
            <a:avLst/>
          </a:prstGeom>
        </p:spPr>
        <p:txBody>
          <a:bodyPr wrap="square">
            <a:spAutoFit/>
          </a:bodyPr>
          <a:lstStyle/>
          <a:p>
            <a:pPr lvl="0" indent="254000">
              <a:lnSpc>
                <a:spcPct val="110000"/>
              </a:lnSpc>
            </a:pPr>
            <a:r>
              <a:rPr lang="vi-VN" sz="3200">
                <a:solidFill>
                  <a:srgbClr val="231F20"/>
                </a:solidFill>
                <a:ea typeface="Arial" panose="020B0604020202020204" pitchFamily="34" charset="0"/>
                <a:cs typeface="Arial" panose="020B0604020202020204" pitchFamily="34" charset="0"/>
              </a:rPr>
              <a:t>Bỗng Lý thắc mắc:</a:t>
            </a:r>
            <a:endParaRPr lang="en-US" sz="3200">
              <a:solidFill>
                <a:prstClr val="black"/>
              </a:solidFill>
              <a:ea typeface="Times New Roman" panose="02020603050405020304" pitchFamily="18" charset="0"/>
              <a:cs typeface="Arial" panose="020B0604020202020204" pitchFamily="34" charset="0"/>
            </a:endParaRPr>
          </a:p>
          <a:p>
            <a:pPr lvl="0" indent="254000">
              <a:lnSpc>
                <a:spcPct val="110000"/>
              </a:lnSpc>
            </a:pPr>
            <a:r>
              <a:rPr lang="en-US" sz="3200">
                <a:solidFill>
                  <a:srgbClr val="231F20"/>
                </a:solidFill>
                <a:ea typeface="Arial" panose="020B0604020202020204" pitchFamily="34" charset="0"/>
                <a:cs typeface="Arial" panose="020B0604020202020204" pitchFamily="34" charset="0"/>
              </a:rPr>
              <a:t>- </a:t>
            </a:r>
            <a:r>
              <a:rPr lang="vi-VN" sz="3200">
                <a:solidFill>
                  <a:srgbClr val="231F20"/>
                </a:solidFill>
                <a:ea typeface="Arial" panose="020B0604020202020204" pitchFamily="34" charset="0"/>
                <a:cs typeface="Arial" panose="020B0604020202020204" pitchFamily="34" charset="0"/>
              </a:rPr>
              <a:t>Này, làm thủ công để làm gì nhỉ?</a:t>
            </a:r>
            <a:endParaRPr lang="en-US" sz="3200">
              <a:solidFill>
                <a:prstClr val="black"/>
              </a:solidFill>
              <a:ea typeface="Times New Roman" panose="02020603050405020304" pitchFamily="18" charset="0"/>
              <a:cs typeface="Arial" panose="020B0604020202020204" pitchFamily="34" charset="0"/>
            </a:endParaRPr>
          </a:p>
          <a:p>
            <a:pPr lvl="0" indent="254000" algn="just">
              <a:lnSpc>
                <a:spcPct val="110000"/>
              </a:lnSpc>
            </a:pPr>
            <a:r>
              <a:rPr lang="vi-VN" sz="3200">
                <a:solidFill>
                  <a:srgbClr val="231F20"/>
                </a:solidFill>
                <a:ea typeface="Arial" panose="020B0604020202020204" pitchFamily="34" charset="0"/>
                <a:cs typeface="Arial" panose="020B0604020202020204" pitchFamily="34" charset="0"/>
              </a:rPr>
              <a:t>Diệp tròn xoe mắt:</a:t>
            </a:r>
            <a:endParaRPr lang="en-US" sz="3200">
              <a:solidFill>
                <a:prstClr val="black"/>
              </a:solidFill>
              <a:ea typeface="Times New Roman" panose="02020603050405020304" pitchFamily="18" charset="0"/>
              <a:cs typeface="Arial" panose="020B0604020202020204" pitchFamily="34" charset="0"/>
            </a:endParaRPr>
          </a:p>
          <a:p>
            <a:pPr lvl="0" indent="254000" algn="just">
              <a:lnSpc>
                <a:spcPct val="110000"/>
              </a:lnSpc>
            </a:pPr>
            <a:r>
              <a:rPr lang="en-US" sz="3200">
                <a:solidFill>
                  <a:srgbClr val="231F20"/>
                </a:solidFill>
                <a:ea typeface="Arial" panose="020B0604020202020204" pitchFamily="34" charset="0"/>
                <a:cs typeface="Arial" panose="020B0604020202020204" pitchFamily="34" charset="0"/>
              </a:rPr>
              <a:t>- </a:t>
            </a:r>
            <a:r>
              <a:rPr lang="vi-VN" sz="3200">
                <a:solidFill>
                  <a:srgbClr val="231F20"/>
                </a:solidFill>
                <a:ea typeface="Arial" panose="020B0604020202020204" pitchFamily="34" charset="0"/>
                <a:cs typeface="Arial" panose="020B0604020202020204" pitchFamily="34" charset="0"/>
              </a:rPr>
              <a:t>Ơ, cô giáo chẳng bảo chúng mình tập cho khéo tay là gì? </a:t>
            </a:r>
            <a:endParaRPr lang="en-US" sz="3200">
              <a:solidFill>
                <a:prstClr val="black"/>
              </a:solidFill>
              <a:ea typeface="Times New Roman" panose="02020603050405020304" pitchFamily="18" charset="0"/>
              <a:cs typeface="Arial" panose="020B0604020202020204" pitchFamily="34" charset="0"/>
            </a:endParaRPr>
          </a:p>
          <a:p>
            <a:pPr lvl="0" indent="254000" algn="just">
              <a:lnSpc>
                <a:spcPct val="110000"/>
              </a:lnSpc>
            </a:pPr>
            <a:r>
              <a:rPr lang="vi-VN" sz="3200">
                <a:solidFill>
                  <a:srgbClr val="231F20"/>
                </a:solidFill>
                <a:ea typeface="Arial" panose="020B0604020202020204" pitchFamily="34" charset="0"/>
                <a:cs typeface="Arial" panose="020B0604020202020204" pitchFamily="34" charset="0"/>
              </a:rPr>
              <a:t>Lý lưỡng lự một chút rồi trả chữ U cho Diệp:</a:t>
            </a:r>
            <a:endParaRPr lang="en-US" sz="3200">
              <a:solidFill>
                <a:prstClr val="black"/>
              </a:solidFill>
              <a:ea typeface="Times New Roman" panose="02020603050405020304" pitchFamily="18" charset="0"/>
              <a:cs typeface="Arial" panose="020B0604020202020204" pitchFamily="34" charset="0"/>
            </a:endParaRPr>
          </a:p>
          <a:p>
            <a:pPr lvl="0" indent="254000" algn="just">
              <a:lnSpc>
                <a:spcPct val="110000"/>
              </a:lnSpc>
            </a:pPr>
            <a:r>
              <a:rPr lang="en-US" sz="3200">
                <a:solidFill>
                  <a:srgbClr val="231F20"/>
                </a:solidFill>
                <a:ea typeface="Arial" panose="020B0604020202020204" pitchFamily="34" charset="0"/>
                <a:cs typeface="Arial" panose="020B0604020202020204" pitchFamily="34" charset="0"/>
              </a:rPr>
              <a:t>- </a:t>
            </a:r>
            <a:r>
              <a:rPr lang="vi-VN" sz="3200">
                <a:solidFill>
                  <a:srgbClr val="231F20"/>
                </a:solidFill>
                <a:ea typeface="Arial" panose="020B0604020202020204" pitchFamily="34" charset="0"/>
                <a:cs typeface="Arial" panose="020B0604020202020204" pitchFamily="34" charset="0"/>
              </a:rPr>
              <a:t>Thôi, trả cậu. Tớ tự cắt lấy.</a:t>
            </a:r>
            <a:endParaRPr lang="en-US" sz="3200">
              <a:solidFill>
                <a:prstClr val="black"/>
              </a:solidFill>
              <a:ea typeface="Times New Roman" panose="02020603050405020304" pitchFamily="18" charset="0"/>
              <a:cs typeface="Arial" panose="020B0604020202020204" pitchFamily="34" charset="0"/>
            </a:endParaRPr>
          </a:p>
          <a:p>
            <a:pPr lvl="0" indent="254000">
              <a:lnSpc>
                <a:spcPct val="110000"/>
              </a:lnSpc>
            </a:pPr>
            <a:r>
              <a:rPr lang="vi-VN" sz="3200">
                <a:solidFill>
                  <a:srgbClr val="231F20"/>
                </a:solidFill>
                <a:ea typeface="Arial" panose="020B0604020202020204" pitchFamily="34" charset="0"/>
                <a:cs typeface="Arial" panose="020B0604020202020204" pitchFamily="34" charset="0"/>
              </a:rPr>
              <a:t>Diệp ngạc nhiên:</a:t>
            </a:r>
            <a:endParaRPr lang="en-US" sz="3200">
              <a:solidFill>
                <a:prstClr val="black"/>
              </a:solidFill>
              <a:ea typeface="Arial" panose="020B0604020202020204" pitchFamily="34" charset="0"/>
              <a:cs typeface="Arial" panose="020B0604020202020204" pitchFamily="34" charset="0"/>
            </a:endParaRPr>
          </a:p>
          <a:p>
            <a:pPr lvl="0" indent="254000">
              <a:lnSpc>
                <a:spcPct val="110000"/>
              </a:lnSpc>
            </a:pPr>
            <a:r>
              <a:rPr lang="en-US" sz="3200">
                <a:solidFill>
                  <a:srgbClr val="231F20"/>
                </a:solidFill>
                <a:ea typeface="Arial" panose="020B0604020202020204" pitchFamily="34" charset="0"/>
                <a:cs typeface="Arial" panose="020B0604020202020204" pitchFamily="34" charset="0"/>
              </a:rPr>
              <a:t>- </a:t>
            </a:r>
            <a:r>
              <a:rPr lang="vi-VN" sz="3200">
                <a:solidFill>
                  <a:srgbClr val="231F20"/>
                </a:solidFill>
                <a:ea typeface="Arial" panose="020B0604020202020204" pitchFamily="34" charset="0"/>
                <a:cs typeface="Arial" panose="020B0604020202020204" pitchFamily="34" charset="0"/>
              </a:rPr>
              <a:t>Cậu cắt có đẹp đâu!</a:t>
            </a:r>
            <a:endParaRPr lang="en-US" sz="3200">
              <a:solidFill>
                <a:srgbClr val="231F20"/>
              </a:solidFill>
              <a:ea typeface="Arial" panose="020B0604020202020204" pitchFamily="34" charset="0"/>
              <a:cs typeface="Arial" panose="020B0604020202020204" pitchFamily="34" charset="0"/>
            </a:endParaRPr>
          </a:p>
          <a:p>
            <a:pPr lvl="0" indent="254000">
              <a:lnSpc>
                <a:spcPct val="110000"/>
              </a:lnSpc>
            </a:pPr>
            <a:r>
              <a:rPr lang="vi-VN" sz="3200">
                <a:solidFill>
                  <a:srgbClr val="231F20"/>
                </a:solidFill>
                <a:ea typeface="Arial" panose="020B0604020202020204" pitchFamily="34" charset="0"/>
              </a:rPr>
              <a:t>Lý dứt khoát:</a:t>
            </a:r>
            <a:endParaRPr lang="en-US" sz="3200">
              <a:solidFill>
                <a:prstClr val="black"/>
              </a:solidFill>
              <a:ea typeface="Times New Roman" panose="02020603050405020304" pitchFamily="18" charset="0"/>
            </a:endParaRPr>
          </a:p>
          <a:p>
            <a:pPr lvl="0" indent="254000">
              <a:lnSpc>
                <a:spcPct val="110000"/>
              </a:lnSpc>
            </a:pPr>
            <a:r>
              <a:rPr lang="en-US" sz="3200">
                <a:solidFill>
                  <a:srgbClr val="231F20"/>
                </a:solidFill>
                <a:ea typeface="Arial" panose="020B0604020202020204" pitchFamily="34" charset="0"/>
              </a:rPr>
              <a:t>- </a:t>
            </a:r>
            <a:r>
              <a:rPr lang="vi-VN" sz="3200">
                <a:solidFill>
                  <a:srgbClr val="231F20"/>
                </a:solidFill>
                <a:ea typeface="Arial" panose="020B0604020202020204" pitchFamily="34" charset="0"/>
              </a:rPr>
              <a:t>Tớ phải tự cắt thì mới khéo tay được.</a:t>
            </a:r>
            <a:endParaRPr lang="en-US" sz="3200">
              <a:solidFill>
                <a:prstClr val="black"/>
              </a:solidFill>
              <a:ea typeface="Times New Roman" panose="02020603050405020304" pitchFamily="18" charset="0"/>
            </a:endParaRPr>
          </a:p>
        </p:txBody>
      </p:sp>
      <p:sp>
        <p:nvSpPr>
          <p:cNvPr id="5" name="Oval 4">
            <a:extLst>
              <a:ext uri="{FF2B5EF4-FFF2-40B4-BE49-F238E27FC236}">
                <a16:creationId xmlns:a16="http://schemas.microsoft.com/office/drawing/2014/main" id="{E9292ED0-91DD-4B86-8614-6EEFD13C3341}"/>
              </a:ext>
            </a:extLst>
          </p:cNvPr>
          <p:cNvSpPr/>
          <p:nvPr/>
        </p:nvSpPr>
        <p:spPr>
          <a:xfrm>
            <a:off x="279356" y="647506"/>
            <a:ext cx="617831" cy="646330"/>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3</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1791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59E2BA5-A683-45F1-BF0C-EA956F48F298}"/>
              </a:ext>
            </a:extLst>
          </p:cNvPr>
          <p:cNvSpPr/>
          <p:nvPr/>
        </p:nvSpPr>
        <p:spPr>
          <a:xfrm>
            <a:off x="697585" y="730916"/>
            <a:ext cx="11051492" cy="2457148"/>
          </a:xfrm>
          <a:prstGeom prst="rect">
            <a:avLst/>
          </a:prstGeom>
        </p:spPr>
        <p:txBody>
          <a:bodyPr wrap="square">
            <a:spAutoFit/>
          </a:bodyPr>
          <a:lstStyle/>
          <a:p>
            <a:pPr lvl="0" indent="266700" algn="just">
              <a:lnSpc>
                <a:spcPct val="130000"/>
              </a:lnSpc>
            </a:pPr>
            <a:r>
              <a:rPr lang="vi-VN" sz="3200">
                <a:solidFill>
                  <a:srgbClr val="231F20"/>
                </a:solidFill>
                <a:ea typeface="Arial" panose="020B0604020202020204" pitchFamily="34" charset="0"/>
              </a:rPr>
              <a:t>Lý mím môi, chăm chú cắt. Một chữ, hai chữ, ba chữ,... Đến chữ thứ mười hai thì Lý ưng ý. Em dán vào vở.</a:t>
            </a:r>
            <a:endParaRPr lang="en-US" sz="3200">
              <a:solidFill>
                <a:prstClr val="black"/>
              </a:solidFill>
              <a:ea typeface="Times New Roman" panose="02020603050405020304" pitchFamily="18" charset="0"/>
            </a:endParaRPr>
          </a:p>
          <a:p>
            <a:pPr lvl="0" indent="254000">
              <a:lnSpc>
                <a:spcPct val="130000"/>
              </a:lnSpc>
            </a:pPr>
            <a:r>
              <a:rPr lang="vi-VN" sz="3200">
                <a:solidFill>
                  <a:srgbClr val="231F20"/>
                </a:solidFill>
                <a:ea typeface="Arial" panose="020B0604020202020204" pitchFamily="34" charset="0"/>
              </a:rPr>
              <a:t>Chữ U ấy của Lý được cô khen trước lớp.</a:t>
            </a:r>
            <a:endParaRPr lang="en-US" sz="3200">
              <a:solidFill>
                <a:prstClr val="black"/>
              </a:solidFill>
              <a:ea typeface="Times New Roman" panose="02020603050405020304" pitchFamily="18" charset="0"/>
            </a:endParaRPr>
          </a:p>
          <a:p>
            <a:pPr marL="2743200" lvl="0" indent="457200" algn="just">
              <a:lnSpc>
                <a:spcPct val="109000"/>
              </a:lnSpc>
            </a:pPr>
            <a:r>
              <a:rPr lang="en-US" sz="2800">
                <a:solidFill>
                  <a:srgbClr val="000000"/>
                </a:solidFill>
                <a:ea typeface="Courier New" panose="02070309020205020404" pitchFamily="49" charset="0"/>
              </a:rPr>
              <a:t>                                   </a:t>
            </a:r>
            <a:r>
              <a:rPr lang="vi-VN" sz="2800">
                <a:solidFill>
                  <a:srgbClr val="000000"/>
                </a:solidFill>
                <a:ea typeface="Courier New" panose="02070309020205020404" pitchFamily="49" charset="0"/>
              </a:rPr>
              <a:t>Theo NGUYỄN BÙI VỢI </a:t>
            </a:r>
            <a:endParaRPr lang="en-US" sz="2400">
              <a:solidFill>
                <a:prstClr val="black"/>
              </a:solidFill>
              <a:latin typeface="Times New Roman" panose="02020603050405020304" pitchFamily="18" charset="0"/>
              <a:ea typeface="Times New Roman" panose="02020603050405020304" pitchFamily="18" charset="0"/>
            </a:endParaRPr>
          </a:p>
        </p:txBody>
      </p:sp>
      <p:sp>
        <p:nvSpPr>
          <p:cNvPr id="5" name="Oval 4">
            <a:extLst>
              <a:ext uri="{FF2B5EF4-FFF2-40B4-BE49-F238E27FC236}">
                <a16:creationId xmlns:a16="http://schemas.microsoft.com/office/drawing/2014/main" id="{E9292ED0-91DD-4B86-8614-6EEFD13C3341}"/>
              </a:ext>
            </a:extLst>
          </p:cNvPr>
          <p:cNvSpPr/>
          <p:nvPr/>
        </p:nvSpPr>
        <p:spPr>
          <a:xfrm>
            <a:off x="279356" y="647506"/>
            <a:ext cx="617831" cy="646330"/>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4</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3539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39" y="-249314"/>
            <a:ext cx="12655826" cy="71073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653471-4B65-5954-E920-5B91248928E3}"/>
              </a:ext>
            </a:extLst>
          </p:cNvPr>
          <p:cNvSpPr txBox="1"/>
          <p:nvPr/>
        </p:nvSpPr>
        <p:spPr>
          <a:xfrm>
            <a:off x="690396" y="888777"/>
            <a:ext cx="11080955" cy="4831131"/>
          </a:xfrm>
          <a:prstGeom prst="rect">
            <a:avLst/>
          </a:prstGeom>
          <a:noFill/>
        </p:spPr>
        <p:txBody>
          <a:bodyPr wrap="square">
            <a:spAutoFit/>
          </a:bodyPr>
          <a:lstStyle/>
          <a:p>
            <a:pPr lvl="0">
              <a:lnSpc>
                <a:spcPct val="115000"/>
              </a:lnSpc>
              <a:spcAft>
                <a:spcPts val="400"/>
              </a:spcAft>
              <a:buClr>
                <a:srgbClr val="D71820"/>
              </a:buClr>
              <a:buSzPts val="1200"/>
              <a:tabLst>
                <a:tab pos="534670" algn="l"/>
              </a:tabLst>
            </a:pPr>
            <a:r>
              <a:rPr lang="en-US" sz="3200">
                <a:solidFill>
                  <a:srgbClr val="FF0000"/>
                </a:solidFill>
                <a:latin typeface="Arial" panose="020B0604020202020204" pitchFamily="34" charset="0"/>
                <a:ea typeface="Arial" panose="020B0604020202020204" pitchFamily="34" charset="0"/>
                <a:cs typeface="Arial" panose="020B0604020202020204" pitchFamily="34" charset="0"/>
              </a:rPr>
              <a:t>1.</a:t>
            </a:r>
            <a:r>
              <a:rPr lang="en-US" sz="3200">
                <a:solidFill>
                  <a:srgbClr val="231F20"/>
                </a:solidFill>
                <a:latin typeface="Arial" panose="020B0604020202020204" pitchFamily="34" charset="0"/>
                <a:ea typeface="Arial" panose="020B0604020202020204" pitchFamily="34" charset="0"/>
                <a:cs typeface="Arial" panose="020B0604020202020204" pitchFamily="34" charset="0"/>
              </a:rPr>
              <a:t> Vì sao Diệp muốn giúp Lý cắt chữ U?</a:t>
            </a:r>
            <a:endParaRPr lang="en-US" sz="360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400"/>
              </a:spcAft>
              <a:buClr>
                <a:srgbClr val="D71820"/>
              </a:buClr>
              <a:buSzPts val="1200"/>
              <a:tabLst>
                <a:tab pos="544195" algn="l"/>
              </a:tabLst>
            </a:pPr>
            <a:r>
              <a:rPr lang="en-US" sz="3200">
                <a:solidFill>
                  <a:srgbClr val="FF0000"/>
                </a:solidFill>
                <a:latin typeface="Arial" panose="020B0604020202020204" pitchFamily="34" charset="0"/>
                <a:ea typeface="Arial" panose="020B0604020202020204" pitchFamily="34" charset="0"/>
                <a:cs typeface="Arial" panose="020B0604020202020204" pitchFamily="34" charset="0"/>
              </a:rPr>
              <a:t>2.</a:t>
            </a:r>
            <a:r>
              <a:rPr lang="en-US" sz="3200">
                <a:solidFill>
                  <a:srgbClr val="231F20"/>
                </a:solidFill>
                <a:latin typeface="Arial" panose="020B0604020202020204" pitchFamily="34" charset="0"/>
                <a:ea typeface="Arial" panose="020B0604020202020204" pitchFamily="34" charset="0"/>
                <a:cs typeface="Arial" panose="020B0604020202020204" pitchFamily="34" charset="0"/>
              </a:rPr>
              <a:t> Vì sao lúc đầu Lý định nhờ Diệp cắt chữ U nhưng sau đó lại không nhờ nữa?</a:t>
            </a:r>
            <a:endParaRPr lang="en-US" sz="360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400"/>
              </a:spcAft>
              <a:buClr>
                <a:srgbClr val="D71820"/>
              </a:buClr>
              <a:buSzPts val="1200"/>
              <a:tabLst>
                <a:tab pos="549910" algn="l"/>
              </a:tabLst>
            </a:pPr>
            <a:r>
              <a:rPr lang="en-US" sz="3200">
                <a:solidFill>
                  <a:srgbClr val="FF0000"/>
                </a:solidFill>
                <a:latin typeface="Arial" panose="020B0604020202020204" pitchFamily="34" charset="0"/>
                <a:ea typeface="Arial" panose="020B0604020202020204" pitchFamily="34" charset="0"/>
                <a:cs typeface="Arial" panose="020B0604020202020204" pitchFamily="34" charset="0"/>
              </a:rPr>
              <a:t>3.</a:t>
            </a:r>
            <a:r>
              <a:rPr lang="en-US" sz="3200">
                <a:solidFill>
                  <a:srgbClr val="231F20"/>
                </a:solidFill>
                <a:latin typeface="Arial" panose="020B0604020202020204" pitchFamily="34" charset="0"/>
                <a:ea typeface="Arial" panose="020B0604020202020204" pitchFamily="34" charset="0"/>
                <a:cs typeface="Arial" panose="020B0604020202020204" pitchFamily="34" charset="0"/>
              </a:rPr>
              <a:t> Lý đã cố gắng như thế nào để cắt được chữ U ưng ý?</a:t>
            </a:r>
            <a:endParaRPr lang="en-US" sz="360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400"/>
              </a:spcAft>
              <a:buClr>
                <a:srgbClr val="D71820"/>
              </a:buClr>
              <a:buSzPts val="1200"/>
              <a:tabLst>
                <a:tab pos="549910" algn="l"/>
              </a:tabLst>
            </a:pPr>
            <a:r>
              <a:rPr lang="en-US" sz="3200">
                <a:solidFill>
                  <a:srgbClr val="FF0000"/>
                </a:solidFill>
                <a:latin typeface="Arial" panose="020B0604020202020204" pitchFamily="34" charset="0"/>
                <a:ea typeface="Arial" panose="020B0604020202020204" pitchFamily="34" charset="0"/>
                <a:cs typeface="Arial" panose="020B0604020202020204" pitchFamily="34" charset="0"/>
              </a:rPr>
              <a:t>4.</a:t>
            </a:r>
            <a:r>
              <a:rPr lang="en-US" sz="3200">
                <a:solidFill>
                  <a:srgbClr val="231F20"/>
                </a:solidFill>
                <a:latin typeface="Arial" panose="020B0604020202020204" pitchFamily="34" charset="0"/>
                <a:ea typeface="Arial" panose="020B0604020202020204" pitchFamily="34" charset="0"/>
                <a:cs typeface="Arial" panose="020B0604020202020204" pitchFamily="34" charset="0"/>
              </a:rPr>
              <a:t> Từ câu chuyện của Diệp và Lý, em rút ra bài học gì cho bản thân:</a:t>
            </a:r>
            <a:endParaRPr lang="en-US" sz="360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400"/>
              </a:spcAft>
              <a:buClr>
                <a:srgbClr val="231F20"/>
              </a:buClr>
              <a:buSzPts val="1200"/>
              <a:tabLst>
                <a:tab pos="725170" algn="l"/>
              </a:tabLst>
            </a:pPr>
            <a:r>
              <a:rPr lang="en-US" sz="3200">
                <a:solidFill>
                  <a:srgbClr val="231F20"/>
                </a:solidFill>
                <a:latin typeface="Arial" panose="020B0604020202020204" pitchFamily="34" charset="0"/>
                <a:ea typeface="Arial" panose="020B0604020202020204" pitchFamily="34" charset="0"/>
                <a:cs typeface="Arial" panose="020B0604020202020204" pitchFamily="34" charset="0"/>
              </a:rPr>
              <a:t>     a) Về tình bạn và cách giúp đỡ nhau trong học tập?</a:t>
            </a:r>
            <a:endParaRPr lang="en-US" sz="360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0"/>
              </a:spcAft>
              <a:buClr>
                <a:srgbClr val="231F20"/>
              </a:buClr>
              <a:buSzPts val="1200"/>
              <a:tabLst>
                <a:tab pos="731520" algn="l"/>
              </a:tabLst>
            </a:pPr>
            <a:r>
              <a:rPr lang="en-US" sz="3200">
                <a:solidFill>
                  <a:srgbClr val="231F20"/>
                </a:solidFill>
                <a:latin typeface="Arial" panose="020B0604020202020204" pitchFamily="34" charset="0"/>
                <a:ea typeface="Arial" panose="020B0604020202020204" pitchFamily="34" charset="0"/>
                <a:cs typeface="Arial" panose="020B0604020202020204" pitchFamily="34" charset="0"/>
              </a:rPr>
              <a:t>     b) Về quyết tâm rèn luyện trong học tập?</a:t>
            </a:r>
            <a:endParaRPr lang="en-US" sz="3600">
              <a:solidFill>
                <a:srgbClr val="231F20"/>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397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75489"/>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7"/>
          <p:cNvSpPr/>
          <p:nvPr/>
        </p:nvSpPr>
        <p:spPr>
          <a:xfrm>
            <a:off x="5229013" y="2016842"/>
            <a:ext cx="4646814"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152870"/>
            <a:ext cx="11111949" cy="675249"/>
          </a:xfrm>
          <a:prstGeom prst="rect">
            <a:avLst/>
          </a:prstGeom>
          <a:noFill/>
        </p:spPr>
        <p:txBody>
          <a:bodyPr wrap="square" rtlCol="0" anchor="t">
            <a:spAutoFit/>
          </a:bodyPr>
          <a:lstStyle/>
          <a:p>
            <a:pPr lvl="0">
              <a:lnSpc>
                <a:spcPct val="115000"/>
              </a:lnSpc>
              <a:spcAft>
                <a:spcPts val="400"/>
              </a:spcAft>
              <a:buClr>
                <a:srgbClr val="D71820"/>
              </a:buClr>
              <a:buSzPts val="1200"/>
              <a:tabLst>
                <a:tab pos="534670" algn="l"/>
              </a:tabLst>
            </a:pPr>
            <a:r>
              <a:rPr lang="en-GB" altLang="en-US" sz="3600" dirty="0" err="1">
                <a:solidFill>
                  <a:srgbClr val="FF0000"/>
                </a:solidFill>
                <a:latin typeface="Arial" panose="020B0604020202020204" pitchFamily="34" charset="0"/>
                <a:cs typeface="Arial" panose="020B0604020202020204" pitchFamily="34" charset="0"/>
                <a:sym typeface="+mn-ea"/>
              </a:rPr>
              <a:t>Câu</a:t>
            </a:r>
            <a:r>
              <a:rPr lang="en-GB" altLang="en-US" sz="3600" dirty="0">
                <a:solidFill>
                  <a:srgbClr val="FF0000"/>
                </a:solidFill>
                <a:latin typeface="Arial" panose="020B0604020202020204" pitchFamily="34" charset="0"/>
                <a:cs typeface="Arial" panose="020B0604020202020204" pitchFamily="34" charset="0"/>
                <a:sym typeface="+mn-ea"/>
              </a:rPr>
              <a:t> 1 </a:t>
            </a:r>
            <a:r>
              <a:rPr lang="en-US" altLang="en-GB" sz="3600">
                <a:solidFill>
                  <a:srgbClr val="FF0000"/>
                </a:solidFill>
                <a:latin typeface="Arial" panose="020B0604020202020204" pitchFamily="34" charset="0"/>
                <a:cs typeface="Arial" panose="020B0604020202020204" pitchFamily="34" charset="0"/>
                <a:sym typeface="+mn-ea"/>
              </a:rPr>
              <a:t>:</a:t>
            </a:r>
            <a:r>
              <a:rPr lang="en-GB" altLang="en-US" sz="3600">
                <a:solidFill>
                  <a:srgbClr val="FF0000"/>
                </a:solidFill>
                <a:latin typeface="Arial" panose="020B0604020202020204" pitchFamily="34" charset="0"/>
                <a:cs typeface="Arial" panose="020B0604020202020204" pitchFamily="34" charset="0"/>
                <a:sym typeface="+mn-ea"/>
              </a:rPr>
              <a:t> </a:t>
            </a:r>
            <a:r>
              <a:rPr lang="en-US" sz="3600">
                <a:solidFill>
                  <a:srgbClr val="231F20"/>
                </a:solidFill>
                <a:latin typeface="Arial" panose="020B0604020202020204" pitchFamily="34" charset="0"/>
                <a:ea typeface="Arial" panose="020B0604020202020204" pitchFamily="34" charset="0"/>
                <a:cs typeface="Arial" panose="020B0604020202020204" pitchFamily="34" charset="0"/>
              </a:rPr>
              <a:t>Vì sao Diệp muốn giúp Lý cắt chữ U?</a:t>
            </a:r>
          </a:p>
        </p:txBody>
      </p:sp>
      <p:sp>
        <p:nvSpPr>
          <p:cNvPr id="6" name="Text Box 4">
            <a:extLst>
              <a:ext uri="{FF2B5EF4-FFF2-40B4-BE49-F238E27FC236}">
                <a16:creationId xmlns:a16="http://schemas.microsoft.com/office/drawing/2014/main" id="{43A70F28-81E3-451C-95CD-E0C8D87AA749}"/>
              </a:ext>
            </a:extLst>
          </p:cNvPr>
          <p:cNvSpPr txBox="1"/>
          <p:nvPr/>
        </p:nvSpPr>
        <p:spPr>
          <a:xfrm>
            <a:off x="530086" y="1920594"/>
            <a:ext cx="11588434" cy="1664879"/>
          </a:xfrm>
          <a:prstGeom prst="rect">
            <a:avLst/>
          </a:prstGeom>
          <a:noFill/>
        </p:spPr>
        <p:txBody>
          <a:bodyPr wrap="square" rtlCol="0" anchor="t">
            <a:spAutoFit/>
          </a:bodyPr>
          <a:lstStyle/>
          <a:p>
            <a:pPr lvl="0">
              <a:lnSpc>
                <a:spcPct val="150000"/>
              </a:lnSpc>
              <a:spcAft>
                <a:spcPts val="400"/>
              </a:spcAft>
              <a:buClr>
                <a:srgbClr val="D71820"/>
              </a:buClr>
              <a:buSzPts val="1200"/>
              <a:tabLst>
                <a:tab pos="534670" algn="l"/>
              </a:tabLst>
            </a:pPr>
            <a:r>
              <a:rPr lang="vi-VN" sz="3600">
                <a:ea typeface="Times New Roman" panose="02020603050405020304" pitchFamily="18" charset="0"/>
              </a:rPr>
              <a:t>Vì Diệp thấy Lý lóng ngóng, cắt mãi, chữ vẫn méo. Diệp cảm thấy sốt ruột, muốn cắt giúp cho nhanh và đẹp.</a:t>
            </a:r>
            <a:endParaRPr lang="en-GB" altLang="en-US" sz="3600" dirty="0">
              <a:solidFill>
                <a:srgbClr val="7030A0"/>
              </a:solidFill>
              <a:cs typeface="Times New Roman" panose="02020603050405020304" pitchFamily="18" charset="0"/>
            </a:endParaRP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46685"/>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680136" y="1036668"/>
            <a:ext cx="10607297" cy="1312347"/>
          </a:xfrm>
          <a:prstGeom prst="rect">
            <a:avLst/>
          </a:prstGeom>
          <a:noFill/>
        </p:spPr>
        <p:txBody>
          <a:bodyPr wrap="square">
            <a:spAutoFit/>
          </a:bodyPr>
          <a:lstStyle/>
          <a:p>
            <a:pPr lvl="0">
              <a:lnSpc>
                <a:spcPct val="115000"/>
              </a:lnSpc>
              <a:spcAft>
                <a:spcPts val="400"/>
              </a:spcAft>
              <a:buClr>
                <a:srgbClr val="D71820"/>
              </a:buClr>
              <a:buSzPts val="1200"/>
              <a:tabLst>
                <a:tab pos="544195" algn="l"/>
              </a:tabLst>
            </a:pPr>
            <a:r>
              <a:rPr lang="en-GB" altLang="en-US" sz="3600" dirty="0" err="1">
                <a:solidFill>
                  <a:srgbClr val="FF0000"/>
                </a:solidFill>
                <a:latin typeface="Arial" panose="020B0604020202020204" pitchFamily="34" charset="0"/>
                <a:cs typeface="Arial" panose="020B0604020202020204" pitchFamily="34" charset="0"/>
                <a:sym typeface="+mn-ea"/>
              </a:rPr>
              <a:t>Câu</a:t>
            </a:r>
            <a:r>
              <a:rPr lang="en-GB" altLang="en-US" sz="3600" dirty="0">
                <a:solidFill>
                  <a:srgbClr val="FF0000"/>
                </a:solidFill>
                <a:latin typeface="Arial" panose="020B0604020202020204" pitchFamily="34" charset="0"/>
                <a:cs typeface="Arial" panose="020B0604020202020204" pitchFamily="34" charset="0"/>
                <a:sym typeface="+mn-ea"/>
              </a:rPr>
              <a:t> 2</a:t>
            </a:r>
            <a:r>
              <a:rPr lang="en-GB" altLang="en-US" sz="3600">
                <a:solidFill>
                  <a:srgbClr val="FF0000"/>
                </a:solidFill>
                <a:latin typeface="Arial" panose="020B0604020202020204" pitchFamily="34" charset="0"/>
                <a:cs typeface="Arial" panose="020B0604020202020204" pitchFamily="34" charset="0"/>
                <a:sym typeface="+mn-ea"/>
              </a:rPr>
              <a:t>:</a:t>
            </a:r>
            <a:r>
              <a:rPr lang="en-GB" altLang="en-US" sz="3600">
                <a:solidFill>
                  <a:srgbClr val="FF0000"/>
                </a:solidFill>
                <a:latin typeface="UTM Avo" panose="02040603050506020204" pitchFamily="18" charset="0"/>
                <a:cs typeface="Times New Roman" panose="02020603050405020304" pitchFamily="18" charset="0"/>
                <a:sym typeface="+mn-ea"/>
              </a:rPr>
              <a:t> </a:t>
            </a:r>
            <a:r>
              <a:rPr lang="en-US" sz="3600">
                <a:solidFill>
                  <a:srgbClr val="231F20"/>
                </a:solidFill>
                <a:latin typeface="Arial" panose="020B0604020202020204" pitchFamily="34" charset="0"/>
                <a:ea typeface="Arial" panose="020B0604020202020204" pitchFamily="34" charset="0"/>
                <a:cs typeface="Arial" panose="020B0604020202020204" pitchFamily="34" charset="0"/>
              </a:rPr>
              <a:t>Vì sao lúc đầu Lý định nhờ Diệp cắt chữ U nhưng sau đó lại không nhờ nữa?</a:t>
            </a:r>
          </a:p>
        </p:txBody>
      </p:sp>
      <p:sp>
        <p:nvSpPr>
          <p:cNvPr id="7" name="TextBox 6">
            <a:extLst>
              <a:ext uri="{FF2B5EF4-FFF2-40B4-BE49-F238E27FC236}">
                <a16:creationId xmlns:a16="http://schemas.microsoft.com/office/drawing/2014/main" id="{9F0EB388-A46E-4788-A784-5EB4B3D474B9}"/>
              </a:ext>
            </a:extLst>
          </p:cNvPr>
          <p:cNvSpPr txBox="1"/>
          <p:nvPr/>
        </p:nvSpPr>
        <p:spPr>
          <a:xfrm>
            <a:off x="605112" y="2349015"/>
            <a:ext cx="11400076" cy="3763146"/>
          </a:xfrm>
          <a:prstGeom prst="rect">
            <a:avLst/>
          </a:prstGeom>
          <a:noFill/>
        </p:spPr>
        <p:txBody>
          <a:bodyPr wrap="square">
            <a:spAutoFit/>
          </a:bodyPr>
          <a:lstStyle/>
          <a:p>
            <a:pPr>
              <a:lnSpc>
                <a:spcPct val="135000"/>
              </a:lnSpc>
              <a:spcAft>
                <a:spcPts val="0"/>
              </a:spcAft>
            </a:pPr>
            <a:r>
              <a:rPr lang="vi-VN" sz="3600">
                <a:ea typeface="Times New Roman" panose="02020603050405020304" pitchFamily="18" charset="0"/>
                <a:cs typeface="Times New Roman" panose="02020603050405020304" pitchFamily="18" charset="0"/>
              </a:rPr>
              <a:t>Lúc đầu, Lý thấy Diệp cắt chữ đẹp hơn nên định nhờ Diệp cắt cho đẹp; vả lại, Lý nghĩ Diệp cắt hộ Lý là bạn bè giúp nhau – như cô giáo vẫn dặn dò học sinh. Nhưng sau đó, Lý tự cắt, vì nghĩ mình phải tự cắt thì mới luyện được cho tay mình</a:t>
            </a:r>
            <a:r>
              <a:rPr lang="en-US" sz="3600">
                <a:ea typeface="Times New Roman" panose="02020603050405020304" pitchFamily="18" charset="0"/>
                <a:cs typeface="Times New Roman" panose="02020603050405020304" pitchFamily="18" charset="0"/>
              </a:rPr>
              <a:t> khéo léo.</a:t>
            </a:r>
            <a:endParaRPr lang="en-US" sz="360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1052052" y="1418753"/>
            <a:ext cx="10517096" cy="1312347"/>
          </a:xfrm>
          <a:prstGeom prst="rect">
            <a:avLst/>
          </a:prstGeom>
          <a:noFill/>
        </p:spPr>
        <p:txBody>
          <a:bodyPr wrap="square">
            <a:spAutoFit/>
          </a:bodyPr>
          <a:lstStyle/>
          <a:p>
            <a:pPr lvl="0">
              <a:lnSpc>
                <a:spcPct val="115000"/>
              </a:lnSpc>
              <a:spcAft>
                <a:spcPts val="400"/>
              </a:spcAft>
              <a:buClr>
                <a:srgbClr val="D71820"/>
              </a:buClr>
              <a:buSzPts val="1200"/>
              <a:tabLst>
                <a:tab pos="549910" algn="l"/>
              </a:tabLst>
            </a:pPr>
            <a:r>
              <a:rPr lang="en-US" sz="3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Câu </a:t>
            </a:r>
            <a:r>
              <a:rPr lang="vi-VN" sz="3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3</a:t>
            </a:r>
            <a:r>
              <a:rPr lang="en-US" sz="3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vi-VN" sz="3600">
                <a:solidFill>
                  <a:srgbClr val="FF0000"/>
                </a:solidFill>
                <a:effectLst/>
                <a:latin typeface="UTM Avo" panose="02040603050506020204" pitchFamily="18" charset="0"/>
                <a:ea typeface="Times New Roman" panose="02020603050405020304" pitchFamily="18" charset="0"/>
              </a:rPr>
              <a:t> </a:t>
            </a:r>
            <a:r>
              <a:rPr lang="en-US" sz="3600">
                <a:solidFill>
                  <a:srgbClr val="231F20"/>
                </a:solidFill>
                <a:latin typeface="Arial" panose="020B0604020202020204" pitchFamily="34" charset="0"/>
                <a:ea typeface="Arial" panose="020B0604020202020204" pitchFamily="34" charset="0"/>
                <a:cs typeface="Arial" panose="020B0604020202020204" pitchFamily="34" charset="0"/>
              </a:rPr>
              <a:t>Lý đã cố gắng như thế nào để cắt được chữ U ưng ý?</a:t>
            </a:r>
          </a:p>
        </p:txBody>
      </p:sp>
      <p:sp>
        <p:nvSpPr>
          <p:cNvPr id="7" name="TextBox 6">
            <a:extLst>
              <a:ext uri="{FF2B5EF4-FFF2-40B4-BE49-F238E27FC236}">
                <a16:creationId xmlns:a16="http://schemas.microsoft.com/office/drawing/2014/main" id="{5FA56684-CD21-41AF-B290-1017D8B87846}"/>
              </a:ext>
            </a:extLst>
          </p:cNvPr>
          <p:cNvSpPr txBox="1"/>
          <p:nvPr/>
        </p:nvSpPr>
        <p:spPr>
          <a:xfrm>
            <a:off x="1052052" y="2803861"/>
            <a:ext cx="10146890" cy="1664879"/>
          </a:xfrm>
          <a:prstGeom prst="rect">
            <a:avLst/>
          </a:prstGeom>
          <a:noFill/>
        </p:spPr>
        <p:txBody>
          <a:bodyPr wrap="square">
            <a:spAutoFit/>
          </a:bodyPr>
          <a:lstStyle/>
          <a:p>
            <a:pPr>
              <a:lnSpc>
                <a:spcPct val="150000"/>
              </a:lnSpc>
              <a:spcAft>
                <a:spcPts val="0"/>
              </a:spcAft>
            </a:pPr>
            <a:r>
              <a:rPr lang="vi-VN" sz="3600">
                <a:ea typeface="Times New Roman" panose="02020603050405020304" pitchFamily="18" charset="0"/>
                <a:cs typeface="Times New Roman" panose="02020603050405020304" pitchFamily="18" charset="0"/>
              </a:rPr>
              <a:t>Lý cắt rất miệt mài, cẩn thận, cắt rất nhiều chữ; đến chữ thứ mười hai, Lý mới ưng ý.</a:t>
            </a:r>
            <a:endParaRPr lang="en-US" sz="36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160925D5-C522-4164-8C7D-718F4942463E}"/>
              </a:ext>
            </a:extLst>
          </p:cNvPr>
          <p:cNvSpPr txBox="1">
            <a:spLocks noChangeArrowheads="1"/>
          </p:cNvSpPr>
          <p:nvPr/>
        </p:nvSpPr>
        <p:spPr bwMode="auto">
          <a:xfrm>
            <a:off x="2438400" y="1"/>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rPr>
              <a:t>  </a:t>
            </a:r>
            <a:endParaRPr kumimoji="0" lang="en-US" altLang="en-US" sz="2800" b="0" i="0" u="none" strike="noStrike" kern="1200" cap="none" spc="0" normalizeH="0" baseline="0" noProof="0">
              <a:ln>
                <a:noFill/>
              </a:ln>
              <a:solidFill>
                <a:srgbClr val="FFFF66"/>
              </a:solidFill>
              <a:effectLst/>
              <a:uLnTx/>
              <a:uFillTx/>
              <a:latin typeface="Arial" panose="020B0604020202020204" pitchFamily="34" charset="0"/>
              <a:ea typeface="+mn-ea"/>
              <a:cs typeface="Arial"/>
              <a:sym typeface="Arial"/>
            </a:endParaRPr>
          </a:p>
        </p:txBody>
      </p:sp>
      <p:sp>
        <p:nvSpPr>
          <p:cNvPr id="6" name="Text Box 4">
            <a:extLst>
              <a:ext uri="{FF2B5EF4-FFF2-40B4-BE49-F238E27FC236}">
                <a16:creationId xmlns:a16="http://schemas.microsoft.com/office/drawing/2014/main" id="{C1B98B5F-ECB8-4936-B907-B2EB169D8CD6}"/>
              </a:ext>
            </a:extLst>
          </p:cNvPr>
          <p:cNvSpPr txBox="1"/>
          <p:nvPr/>
        </p:nvSpPr>
        <p:spPr>
          <a:xfrm>
            <a:off x="233680" y="89131"/>
            <a:ext cx="12029440" cy="2062103"/>
          </a:xfrm>
          <a:prstGeom prst="rect">
            <a:avLst/>
          </a:prstGeom>
          <a:noFill/>
        </p:spPr>
        <p:txBody>
          <a:bodyPr wrap="square" rtlCol="0" anchor="t">
            <a:spAutoFit/>
          </a:bodyPr>
          <a:lstStyle/>
          <a:p>
            <a:pPr lvl="0">
              <a:buClr>
                <a:srgbClr val="D71820"/>
              </a:buClr>
              <a:buSzPts val="1200"/>
              <a:tabLst>
                <a:tab pos="549910" algn="l"/>
              </a:tabLst>
            </a:pPr>
            <a:r>
              <a:rPr lang="en-GB" altLang="en-US" sz="3200">
                <a:solidFill>
                  <a:srgbClr val="FFC000"/>
                </a:solidFill>
                <a:latin typeface="Arial" panose="020B0604020202020204" pitchFamily="34" charset="0"/>
                <a:cs typeface="Arial" panose="020B0604020202020204" pitchFamily="34" charset="0"/>
                <a:sym typeface="+mn-ea"/>
              </a:rPr>
              <a:t>Câu 4: </a:t>
            </a:r>
            <a:r>
              <a:rPr lang="en-US" sz="3200">
                <a:solidFill>
                  <a:srgbClr val="FFC000"/>
                </a:solidFill>
                <a:latin typeface="Arial" panose="020B0604020202020204" pitchFamily="34" charset="0"/>
                <a:ea typeface="Arial" panose="020B0604020202020204" pitchFamily="34" charset="0"/>
                <a:cs typeface="Arial" panose="020B0604020202020204" pitchFamily="34" charset="0"/>
              </a:rPr>
              <a:t>Từ câu chuyện của Diệp và Lý, em rút ra bài học gì cho bản thân:</a:t>
            </a:r>
            <a:endParaRPr lang="en-US" sz="3600">
              <a:solidFill>
                <a:srgbClr val="FFC000"/>
              </a:solidFill>
              <a:latin typeface="Arial" panose="020B0604020202020204" pitchFamily="34" charset="0"/>
              <a:ea typeface="Arial" panose="020B0604020202020204" pitchFamily="34" charset="0"/>
              <a:cs typeface="Arial" panose="020B0604020202020204" pitchFamily="34" charset="0"/>
            </a:endParaRPr>
          </a:p>
          <a:p>
            <a:pPr lvl="0">
              <a:buClr>
                <a:srgbClr val="231F20"/>
              </a:buClr>
              <a:buSzPts val="1200"/>
              <a:tabLst>
                <a:tab pos="725170" algn="l"/>
              </a:tabLst>
            </a:pPr>
            <a:r>
              <a:rPr lang="en-US" sz="3200">
                <a:solidFill>
                  <a:srgbClr val="FFC000"/>
                </a:solidFill>
                <a:latin typeface="Arial" panose="020B0604020202020204" pitchFamily="34" charset="0"/>
                <a:ea typeface="Arial" panose="020B0604020202020204" pitchFamily="34" charset="0"/>
                <a:cs typeface="Arial" panose="020B0604020202020204" pitchFamily="34" charset="0"/>
              </a:rPr>
              <a:t>  a) Về tình bạn và cách giúp đỡ nhau trong học tập?</a:t>
            </a:r>
            <a:endParaRPr lang="en-US" sz="3600">
              <a:solidFill>
                <a:srgbClr val="FFC000"/>
              </a:solidFill>
              <a:latin typeface="Arial" panose="020B0604020202020204" pitchFamily="34" charset="0"/>
              <a:ea typeface="Arial" panose="020B0604020202020204" pitchFamily="34" charset="0"/>
              <a:cs typeface="Arial" panose="020B0604020202020204" pitchFamily="34" charset="0"/>
            </a:endParaRPr>
          </a:p>
          <a:p>
            <a:pPr lvl="0">
              <a:buClr>
                <a:srgbClr val="231F20"/>
              </a:buClr>
              <a:buSzPts val="1200"/>
              <a:tabLst>
                <a:tab pos="731520" algn="l"/>
              </a:tabLst>
            </a:pPr>
            <a:r>
              <a:rPr lang="en-US" sz="3200">
                <a:solidFill>
                  <a:srgbClr val="FFC000"/>
                </a:solidFill>
                <a:latin typeface="Arial" panose="020B0604020202020204" pitchFamily="34" charset="0"/>
                <a:ea typeface="Arial" panose="020B0604020202020204" pitchFamily="34" charset="0"/>
                <a:cs typeface="Arial" panose="020B0604020202020204" pitchFamily="34" charset="0"/>
              </a:rPr>
              <a:t>  b) Về quyết tâm rèn luyện trong học tập ?</a:t>
            </a:r>
            <a:endParaRPr lang="en-US" sz="3600">
              <a:solidFill>
                <a:srgbClr val="FFC000"/>
              </a:solidFill>
              <a:latin typeface="Arial" panose="020B0604020202020204" pitchFamily="34" charset="0"/>
              <a:ea typeface="Arial" panose="020B0604020202020204" pitchFamily="34" charset="0"/>
              <a:cs typeface="Arial" panose="020B0604020202020204" pitchFamily="34" charset="0"/>
            </a:endParaRPr>
          </a:p>
        </p:txBody>
      </p:sp>
      <p:sp>
        <p:nvSpPr>
          <p:cNvPr id="11" name="Text Box 4">
            <a:extLst>
              <a:ext uri="{FF2B5EF4-FFF2-40B4-BE49-F238E27FC236}">
                <a16:creationId xmlns:a16="http://schemas.microsoft.com/office/drawing/2014/main" id="{E857C220-C933-4FDF-A616-524CE0420941}"/>
              </a:ext>
            </a:extLst>
          </p:cNvPr>
          <p:cNvSpPr txBox="1"/>
          <p:nvPr/>
        </p:nvSpPr>
        <p:spPr>
          <a:xfrm>
            <a:off x="233680" y="2240364"/>
            <a:ext cx="11926200" cy="4893647"/>
          </a:xfrm>
          <a:prstGeom prst="rect">
            <a:avLst/>
          </a:prstGeom>
          <a:noFill/>
        </p:spPr>
        <p:txBody>
          <a:bodyPr wrap="square" rtlCol="0" anchor="t">
            <a:spAutoFit/>
          </a:bodyPr>
          <a:lstStyle/>
          <a:p>
            <a:pPr lvl="0">
              <a:buClr>
                <a:srgbClr val="231F20"/>
              </a:buClr>
              <a:buSzPts val="1200"/>
              <a:tabLst>
                <a:tab pos="725170" algn="l"/>
              </a:tabLst>
            </a:pPr>
            <a:r>
              <a:rPr lang="en-US" sz="3200">
                <a:solidFill>
                  <a:srgbClr val="FFC000"/>
                </a:solidFill>
                <a:latin typeface="Arial" panose="020B0604020202020204" pitchFamily="34" charset="0"/>
                <a:ea typeface="Arial" panose="020B0604020202020204" pitchFamily="34" charset="0"/>
                <a:cs typeface="Arial" panose="020B0604020202020204" pitchFamily="34" charset="0"/>
              </a:rPr>
              <a:t>  </a:t>
            </a:r>
            <a:r>
              <a:rPr lang="en-US" sz="3200">
                <a:latin typeface="Arial" panose="020B0604020202020204" pitchFamily="34" charset="0"/>
                <a:ea typeface="Arial" panose="020B0604020202020204" pitchFamily="34" charset="0"/>
                <a:cs typeface="Arial" panose="020B0604020202020204" pitchFamily="34" charset="0"/>
              </a:rPr>
              <a:t>a)</a:t>
            </a:r>
            <a:r>
              <a:rPr lang="en-US" sz="3200">
                <a:solidFill>
                  <a:srgbClr val="FFC000"/>
                </a:solidFill>
                <a:latin typeface="Arial" panose="020B0604020202020204" pitchFamily="34" charset="0"/>
                <a:ea typeface="Arial" panose="020B0604020202020204" pitchFamily="34" charset="0"/>
                <a:cs typeface="Arial" panose="020B0604020202020204" pitchFamily="34" charset="0"/>
              </a:rPr>
              <a:t> </a:t>
            </a:r>
            <a:r>
              <a:rPr lang="vi-VN" sz="3200">
                <a:latin typeface="Arial" panose="020B0604020202020204" pitchFamily="34" charset="0"/>
                <a:ea typeface="Times New Roman" panose="02020603050405020304" pitchFamily="18" charset="0"/>
                <a:cs typeface="Arial" panose="020B0604020202020204" pitchFamily="34" charset="0"/>
              </a:rPr>
              <a:t>Bạn bè phải quý mến nhau, giúp đỡ nhau. / Cần biết giúp bạn đúng cách. / Giúp bạn trong học tập không phải là làm giúp bạn mà là hướng dẫn bạn cách học. / ...</a:t>
            </a:r>
            <a:endParaRPr lang="en-US" sz="3600">
              <a:latin typeface="Arial" panose="020B0604020202020204" pitchFamily="34" charset="0"/>
              <a:ea typeface="Arial" panose="020B0604020202020204" pitchFamily="34" charset="0"/>
              <a:cs typeface="Arial" panose="020B0604020202020204" pitchFamily="34" charset="0"/>
            </a:endParaRPr>
          </a:p>
          <a:p>
            <a:pPr lvl="0"/>
            <a:r>
              <a:rPr lang="en-US" sz="3200">
                <a:solidFill>
                  <a:srgbClr val="FFC000"/>
                </a:solidFill>
                <a:latin typeface="Arial" panose="020B0604020202020204" pitchFamily="34" charset="0"/>
                <a:ea typeface="Arial" panose="020B0604020202020204" pitchFamily="34" charset="0"/>
                <a:cs typeface="Arial" panose="020B0604020202020204" pitchFamily="34" charset="0"/>
              </a:rPr>
              <a:t>  </a:t>
            </a:r>
            <a:r>
              <a:rPr lang="en-US" sz="3200">
                <a:solidFill>
                  <a:srgbClr val="FFFF00"/>
                </a:solidFill>
                <a:latin typeface="Arial" panose="020B0604020202020204" pitchFamily="34" charset="0"/>
                <a:ea typeface="Arial" panose="020B0604020202020204" pitchFamily="34" charset="0"/>
                <a:cs typeface="Arial" panose="020B0604020202020204" pitchFamily="34" charset="0"/>
              </a:rPr>
              <a:t>b) </a:t>
            </a:r>
            <a:r>
              <a:rPr lang="vi-VN" sz="36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Muốn đạt kết quả trong học tập thì cần có quyết tâm cao. / Cố gắng rèn luyện thì nhất định sẽ có kết quả tốt. / Không có thành công nào cho người không nỗ lực học tập. / Muốn học giỏi thì mình phải tự làm bài, không nên nhờ người khác làm giúp. /...</a:t>
            </a:r>
            <a:endParaRPr lang="en-US" sz="280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lvl="0">
              <a:buClr>
                <a:srgbClr val="231F20"/>
              </a:buClr>
              <a:buSzPts val="1200"/>
              <a:tabLst>
                <a:tab pos="731520" algn="l"/>
              </a:tabLst>
            </a:pPr>
            <a:endParaRPr lang="en-US" sz="3600">
              <a:solidFill>
                <a:srgbClr val="FFC000"/>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circle(in)">
                                      <p:cBhvr>
                                        <p:cTn id="22" dur="20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circle(in)">
                                      <p:cBhvr>
                                        <p:cTn id="27"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39" y="21180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392561" y="2433194"/>
              <a:ext cx="5299640"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Arial" panose="020B0604020202020204" pitchFamily="34" charset="0"/>
                  <a:cs typeface="Arial" panose="020B0604020202020204" pitchFamily="34" charset="0"/>
                  <a:sym typeface="Arial"/>
                </a:rPr>
                <a:t>Theo </a:t>
              </a:r>
              <a:r>
                <a:rPr lang="en-US" sz="4000" kern="0" dirty="0" err="1">
                  <a:solidFill>
                    <a:srgbClr val="0070C0"/>
                  </a:solidFill>
                  <a:latin typeface="Arial" panose="020B0604020202020204" pitchFamily="34" charset="0"/>
                  <a:cs typeface="Arial" panose="020B0604020202020204" pitchFamily="34" charset="0"/>
                  <a:sym typeface="Arial"/>
                </a:rPr>
                <a:t>em</a:t>
              </a:r>
              <a:r>
                <a:rPr lang="en-US" sz="4000" kern="0" dirty="0">
                  <a:solidFill>
                    <a:srgbClr val="0070C0"/>
                  </a:solidFill>
                  <a:latin typeface="Arial" panose="020B0604020202020204" pitchFamily="34" charset="0"/>
                  <a:cs typeface="Arial" panose="020B0604020202020204" pitchFamily="34" charset="0"/>
                  <a:sym typeface="Arial"/>
                </a:rPr>
                <a:t>, </a:t>
              </a:r>
              <a:r>
                <a:rPr lang="en-US" sz="4000" kern="0" dirty="0" err="1">
                  <a:solidFill>
                    <a:srgbClr val="0070C0"/>
                  </a:solidFill>
                  <a:latin typeface="Arial" panose="020B0604020202020204" pitchFamily="34" charset="0"/>
                  <a:cs typeface="Arial" panose="020B0604020202020204" pitchFamily="34" charset="0"/>
                  <a:sym typeface="Arial"/>
                </a:rPr>
                <a:t>nội</a:t>
              </a:r>
              <a:r>
                <a:rPr lang="en-US" sz="4000" kern="0" dirty="0">
                  <a:solidFill>
                    <a:srgbClr val="0070C0"/>
                  </a:solidFill>
                  <a:latin typeface="Arial" panose="020B0604020202020204" pitchFamily="34" charset="0"/>
                  <a:cs typeface="Arial" panose="020B0604020202020204" pitchFamily="34" charset="0"/>
                  <a:sym typeface="Arial"/>
                </a:rPr>
                <a:t> dung </a:t>
              </a:r>
              <a:r>
                <a:rPr lang="en-US" sz="4000" kern="0" dirty="0" err="1">
                  <a:solidFill>
                    <a:srgbClr val="0070C0"/>
                  </a:solidFill>
                  <a:latin typeface="Arial" panose="020B0604020202020204" pitchFamily="34" charset="0"/>
                  <a:cs typeface="Arial" panose="020B0604020202020204" pitchFamily="34" charset="0"/>
                  <a:sym typeface="Arial"/>
                </a:rPr>
                <a:t>chính</a:t>
              </a:r>
              <a:r>
                <a:rPr lang="en-US" sz="4000" kern="0" dirty="0">
                  <a:solidFill>
                    <a:srgbClr val="0070C0"/>
                  </a:solidFill>
                  <a:latin typeface="Arial" panose="020B0604020202020204" pitchFamily="34" charset="0"/>
                  <a:cs typeface="Arial" panose="020B0604020202020204" pitchFamily="34" charset="0"/>
                  <a:sym typeface="Arial"/>
                </a:rPr>
                <a:t> </a:t>
              </a:r>
              <a:r>
                <a:rPr lang="en-US" sz="4000" kern="0" dirty="0" err="1">
                  <a:solidFill>
                    <a:srgbClr val="0070C0"/>
                  </a:solidFill>
                  <a:latin typeface="Arial" panose="020B0604020202020204" pitchFamily="34" charset="0"/>
                  <a:cs typeface="Arial" panose="020B0604020202020204" pitchFamily="34" charset="0"/>
                  <a:sym typeface="Arial"/>
                </a:rPr>
                <a:t>của</a:t>
              </a:r>
              <a:r>
                <a:rPr lang="en-US" sz="4000" kern="0" dirty="0">
                  <a:solidFill>
                    <a:srgbClr val="0070C0"/>
                  </a:solidFill>
                  <a:latin typeface="Arial" panose="020B0604020202020204" pitchFamily="34" charset="0"/>
                  <a:cs typeface="Arial" panose="020B0604020202020204" pitchFamily="34" charset="0"/>
                  <a:sym typeface="Arial"/>
                </a:rPr>
                <a:t> </a:t>
              </a:r>
              <a:r>
                <a:rPr lang="en-US" sz="4000" kern="0" err="1">
                  <a:solidFill>
                    <a:srgbClr val="0070C0"/>
                  </a:solidFill>
                  <a:latin typeface="Arial" panose="020B0604020202020204" pitchFamily="34" charset="0"/>
                  <a:cs typeface="Arial" panose="020B0604020202020204" pitchFamily="34" charset="0"/>
                  <a:sym typeface="Arial"/>
                </a:rPr>
                <a:t>bài</a:t>
              </a:r>
              <a:r>
                <a:rPr lang="en-US" sz="4000" kern="0">
                  <a:solidFill>
                    <a:srgbClr val="0070C0"/>
                  </a:solidFill>
                  <a:latin typeface="Arial" panose="020B0604020202020204" pitchFamily="34" charset="0"/>
                  <a:cs typeface="Arial" panose="020B0604020202020204" pitchFamily="34" charset="0"/>
                  <a:sym typeface="Arial"/>
                </a:rPr>
                <a:t> đọc là gì?</a:t>
              </a:r>
              <a:endParaRPr lang="vi-VN" sz="4000" kern="0" dirty="0">
                <a:solidFill>
                  <a:srgbClr val="0070C0"/>
                </a:solidFill>
                <a:latin typeface="Arial" panose="020B0604020202020204" pitchFamily="34" charset="0"/>
                <a:cs typeface="Arial" panose="020B060402020202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317523" y="2251361"/>
            <a:ext cx="10649189" cy="1962831"/>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1962831" fill="none" extrusionOk="0">
                        <a:moveTo>
                          <a:pt x="0" y="327145"/>
                        </a:moveTo>
                        <a:cubicBezTo>
                          <a:pt x="37259" y="164742"/>
                          <a:pt x="120017" y="20045"/>
                          <a:pt x="391426" y="0"/>
                        </a:cubicBezTo>
                        <a:cubicBezTo>
                          <a:pt x="2853302" y="307264"/>
                          <a:pt x="4061837" y="147979"/>
                          <a:pt x="6083854" y="0"/>
                        </a:cubicBezTo>
                        <a:lnTo>
                          <a:pt x="6083854" y="0"/>
                        </a:lnTo>
                        <a:cubicBezTo>
                          <a:pt x="6848877" y="-222524"/>
                          <a:pt x="7607959" y="31752"/>
                          <a:pt x="8691219" y="0"/>
                        </a:cubicBezTo>
                        <a:cubicBezTo>
                          <a:pt x="8907220" y="-39438"/>
                          <a:pt x="9506164" y="100145"/>
                          <a:pt x="10038036" y="0"/>
                        </a:cubicBezTo>
                        <a:cubicBezTo>
                          <a:pt x="10271219" y="24078"/>
                          <a:pt x="10404737" y="149836"/>
                          <a:pt x="10429463" y="327145"/>
                        </a:cubicBezTo>
                        <a:cubicBezTo>
                          <a:pt x="10410033" y="412576"/>
                          <a:pt x="10413598" y="1002036"/>
                          <a:pt x="10429463" y="1144985"/>
                        </a:cubicBezTo>
                        <a:lnTo>
                          <a:pt x="10429463" y="1144985"/>
                        </a:lnTo>
                        <a:cubicBezTo>
                          <a:pt x="10444186" y="1227749"/>
                          <a:pt x="10404100" y="1566802"/>
                          <a:pt x="10429463" y="1635693"/>
                        </a:cubicBezTo>
                        <a:lnTo>
                          <a:pt x="10429463" y="1635685"/>
                        </a:lnTo>
                        <a:cubicBezTo>
                          <a:pt x="10391341" y="1773334"/>
                          <a:pt x="10245021" y="1989583"/>
                          <a:pt x="10038036" y="1962831"/>
                        </a:cubicBezTo>
                        <a:cubicBezTo>
                          <a:pt x="9664064" y="2061871"/>
                          <a:pt x="9340831" y="1966046"/>
                          <a:pt x="8691219" y="1962831"/>
                        </a:cubicBezTo>
                        <a:cubicBezTo>
                          <a:pt x="8255251" y="2056791"/>
                          <a:pt x="7345167" y="2635999"/>
                          <a:pt x="6828168" y="2590543"/>
                        </a:cubicBezTo>
                        <a:cubicBezTo>
                          <a:pt x="6720166" y="2408570"/>
                          <a:pt x="6379865" y="2230554"/>
                          <a:pt x="6083854" y="1962831"/>
                        </a:cubicBezTo>
                        <a:cubicBezTo>
                          <a:pt x="4826537" y="1963541"/>
                          <a:pt x="1881908" y="1949512"/>
                          <a:pt x="391426" y="1962831"/>
                        </a:cubicBezTo>
                        <a:cubicBezTo>
                          <a:pt x="173962" y="1980155"/>
                          <a:pt x="-31611" y="1846187"/>
                          <a:pt x="0" y="1635685"/>
                        </a:cubicBezTo>
                        <a:lnTo>
                          <a:pt x="0" y="1635693"/>
                        </a:lnTo>
                        <a:cubicBezTo>
                          <a:pt x="-65956" y="1390665"/>
                          <a:pt x="-18329" y="1272384"/>
                          <a:pt x="0" y="1144985"/>
                        </a:cubicBezTo>
                        <a:lnTo>
                          <a:pt x="0" y="1144985"/>
                        </a:lnTo>
                        <a:cubicBezTo>
                          <a:pt x="-60925" y="814915"/>
                          <a:pt x="43044" y="558238"/>
                          <a:pt x="0" y="327145"/>
                        </a:cubicBezTo>
                        <a:close/>
                      </a:path>
                      <a:path w="10429463" h="1962831" stroke="0" extrusionOk="0">
                        <a:moveTo>
                          <a:pt x="0" y="327145"/>
                        </a:moveTo>
                        <a:cubicBezTo>
                          <a:pt x="-3625" y="136653"/>
                          <a:pt x="218071" y="2259"/>
                          <a:pt x="391426" y="0"/>
                        </a:cubicBezTo>
                        <a:cubicBezTo>
                          <a:pt x="2666617" y="124956"/>
                          <a:pt x="3526270" y="-10777"/>
                          <a:pt x="6083854" y="0"/>
                        </a:cubicBezTo>
                        <a:lnTo>
                          <a:pt x="6083854" y="0"/>
                        </a:lnTo>
                        <a:cubicBezTo>
                          <a:pt x="6666892" y="-95811"/>
                          <a:pt x="8193779" y="14134"/>
                          <a:pt x="8691219" y="0"/>
                        </a:cubicBezTo>
                        <a:cubicBezTo>
                          <a:pt x="9083732" y="-52150"/>
                          <a:pt x="9473750" y="44177"/>
                          <a:pt x="10038036" y="0"/>
                        </a:cubicBezTo>
                        <a:cubicBezTo>
                          <a:pt x="10246226" y="-18319"/>
                          <a:pt x="10406124" y="138866"/>
                          <a:pt x="10429463" y="327145"/>
                        </a:cubicBezTo>
                        <a:cubicBezTo>
                          <a:pt x="10403390" y="419103"/>
                          <a:pt x="10423007" y="991215"/>
                          <a:pt x="10429463" y="1144985"/>
                        </a:cubicBezTo>
                        <a:lnTo>
                          <a:pt x="10429463" y="1144985"/>
                        </a:lnTo>
                        <a:cubicBezTo>
                          <a:pt x="10451393" y="1279239"/>
                          <a:pt x="10402469" y="1447757"/>
                          <a:pt x="10429463" y="1635693"/>
                        </a:cubicBezTo>
                        <a:lnTo>
                          <a:pt x="10429463" y="1635685"/>
                        </a:lnTo>
                        <a:cubicBezTo>
                          <a:pt x="10411734" y="1826033"/>
                          <a:pt x="10238482" y="1981422"/>
                          <a:pt x="10038036" y="1962831"/>
                        </a:cubicBezTo>
                        <a:cubicBezTo>
                          <a:pt x="9426148" y="2037242"/>
                          <a:pt x="8989505" y="1919378"/>
                          <a:pt x="8691219" y="1962831"/>
                        </a:cubicBezTo>
                        <a:cubicBezTo>
                          <a:pt x="7963071" y="2281670"/>
                          <a:pt x="7727288" y="2400302"/>
                          <a:pt x="6828168" y="2590543"/>
                        </a:cubicBezTo>
                        <a:cubicBezTo>
                          <a:pt x="6509753" y="2372527"/>
                          <a:pt x="6372060" y="2176617"/>
                          <a:pt x="6083854" y="1962831"/>
                        </a:cubicBezTo>
                        <a:cubicBezTo>
                          <a:pt x="4604691" y="2156336"/>
                          <a:pt x="1885998" y="2142767"/>
                          <a:pt x="391426" y="1962831"/>
                        </a:cubicBezTo>
                        <a:cubicBezTo>
                          <a:pt x="147031" y="1972217"/>
                          <a:pt x="46430" y="1775917"/>
                          <a:pt x="0" y="1635685"/>
                        </a:cubicBezTo>
                        <a:lnTo>
                          <a:pt x="0" y="1635693"/>
                        </a:lnTo>
                        <a:cubicBezTo>
                          <a:pt x="18418" y="1465705"/>
                          <a:pt x="-12089" y="1253448"/>
                          <a:pt x="0" y="1144985"/>
                        </a:cubicBezTo>
                        <a:lnTo>
                          <a:pt x="0" y="1144985"/>
                        </a:lnTo>
                        <a:cubicBezTo>
                          <a:pt x="45490" y="890306"/>
                          <a:pt x="-18128" y="459690"/>
                          <a:pt x="0" y="327145"/>
                        </a:cubicBezTo>
                        <a:close/>
                      </a:path>
                      <a:path w="10429463" h="1962831" fill="none" stroke="0" extrusionOk="0">
                        <a:moveTo>
                          <a:pt x="0" y="327145"/>
                        </a:moveTo>
                        <a:cubicBezTo>
                          <a:pt x="10700" y="174237"/>
                          <a:pt x="148519" y="6929"/>
                          <a:pt x="391426" y="0"/>
                        </a:cubicBezTo>
                        <a:cubicBezTo>
                          <a:pt x="3071159" y="157164"/>
                          <a:pt x="3941269" y="281666"/>
                          <a:pt x="6083854" y="0"/>
                        </a:cubicBezTo>
                        <a:lnTo>
                          <a:pt x="6083854" y="0"/>
                        </a:lnTo>
                        <a:cubicBezTo>
                          <a:pt x="6960580" y="-109564"/>
                          <a:pt x="7544557" y="-91301"/>
                          <a:pt x="8691219" y="0"/>
                        </a:cubicBezTo>
                        <a:cubicBezTo>
                          <a:pt x="8929507" y="-69245"/>
                          <a:pt x="9555873" y="33929"/>
                          <a:pt x="10038036" y="0"/>
                        </a:cubicBezTo>
                        <a:cubicBezTo>
                          <a:pt x="10263218" y="9408"/>
                          <a:pt x="10448043" y="129456"/>
                          <a:pt x="10429463" y="327145"/>
                        </a:cubicBezTo>
                        <a:cubicBezTo>
                          <a:pt x="10406155" y="406785"/>
                          <a:pt x="10400988" y="1032820"/>
                          <a:pt x="10429463" y="1144985"/>
                        </a:cubicBezTo>
                        <a:lnTo>
                          <a:pt x="10429463" y="1144985"/>
                        </a:lnTo>
                        <a:cubicBezTo>
                          <a:pt x="10452276" y="1219900"/>
                          <a:pt x="10404597" y="1555485"/>
                          <a:pt x="10429463" y="1635693"/>
                        </a:cubicBezTo>
                        <a:lnTo>
                          <a:pt x="10429463" y="1635685"/>
                        </a:lnTo>
                        <a:cubicBezTo>
                          <a:pt x="10423797" y="1790488"/>
                          <a:pt x="10222508" y="1986493"/>
                          <a:pt x="10038036" y="1962831"/>
                        </a:cubicBezTo>
                        <a:cubicBezTo>
                          <a:pt x="9686605" y="1926776"/>
                          <a:pt x="9378328" y="1894770"/>
                          <a:pt x="8691219" y="1962831"/>
                        </a:cubicBezTo>
                        <a:cubicBezTo>
                          <a:pt x="8322540" y="2059433"/>
                          <a:pt x="7367472" y="2570421"/>
                          <a:pt x="6828168" y="2590543"/>
                        </a:cubicBezTo>
                        <a:cubicBezTo>
                          <a:pt x="6778631" y="2452635"/>
                          <a:pt x="6277486" y="2244199"/>
                          <a:pt x="6083854" y="1962831"/>
                        </a:cubicBezTo>
                        <a:cubicBezTo>
                          <a:pt x="4823617" y="1820044"/>
                          <a:pt x="2071786" y="2059549"/>
                          <a:pt x="391426" y="1962831"/>
                        </a:cubicBezTo>
                        <a:cubicBezTo>
                          <a:pt x="170910" y="1967412"/>
                          <a:pt x="102" y="1819079"/>
                          <a:pt x="0" y="1635685"/>
                        </a:cubicBezTo>
                        <a:lnTo>
                          <a:pt x="0" y="1635693"/>
                        </a:lnTo>
                        <a:cubicBezTo>
                          <a:pt x="-55120" y="1390940"/>
                          <a:pt x="-30565" y="1254289"/>
                          <a:pt x="0" y="1144985"/>
                        </a:cubicBezTo>
                        <a:lnTo>
                          <a:pt x="0" y="1144985"/>
                        </a:lnTo>
                        <a:cubicBezTo>
                          <a:pt x="-45593" y="832613"/>
                          <a:pt x="32986" y="551360"/>
                          <a:pt x="0" y="3271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514168" y="2496566"/>
            <a:ext cx="10285093" cy="1323439"/>
          </a:xfrm>
          <a:prstGeom prst="rect">
            <a:avLst/>
          </a:prstGeom>
          <a:solidFill>
            <a:schemeClr val="accent1">
              <a:lumMod val="20000"/>
              <a:lumOff val="80000"/>
            </a:schemeClr>
          </a:solidFill>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Đề cao tinh thần quyết tâm, ý thức chăm chỉ, trách nhiệm, sự trung thực trong học tập.</a:t>
            </a:r>
            <a:endParaRPr lang="en-US" sz="4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3952461" y="766455"/>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68033" y="1990000"/>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id="{1952AB2E-7914-F92A-778C-F4ED87BCCC59}"/>
              </a:ext>
            </a:extLst>
          </p:cNvPr>
          <p:cNvSpPr txBox="1"/>
          <p:nvPr/>
        </p:nvSpPr>
        <p:spPr>
          <a:xfrm>
            <a:off x="227134" y="2538043"/>
            <a:ext cx="8227752" cy="223202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Đọc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với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giọng</a:t>
            </a: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thong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thả</a:t>
            </a: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nhẹ nhàng.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Lời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của</a:t>
            </a: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từng nhân </a:t>
            </a:r>
            <a:r>
              <a:rPr lang="en-US" sz="3200" kern="0">
                <a:solidFill>
                  <a:srgbClr val="0070C0"/>
                </a:solidFill>
                <a:latin typeface="UTM Avo" panose="02040603050506020204" pitchFamily="18" charset="0"/>
                <a:ea typeface="Times New Roman" panose="02020603050405020304" pitchFamily="18" charset="0"/>
                <a:cs typeface="Times New Roman" panose="02020603050405020304" pitchFamily="18" charset="0"/>
              </a:rPr>
              <a:t>vật</a:t>
            </a: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dứt khoát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thể</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diện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thái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độ</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kiên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định</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0347246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98323" y="-160508"/>
            <a:ext cx="1229032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B5AD3C74-A4D9-1139-2B7D-85023DFC2A3C}"/>
              </a:ext>
            </a:extLst>
          </p:cNvPr>
          <p:cNvSpPr txBox="1"/>
          <p:nvPr/>
        </p:nvSpPr>
        <p:spPr>
          <a:xfrm>
            <a:off x="1739063" y="1057952"/>
            <a:ext cx="9962606"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tập được điều gì qua bài đọc?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2403630" y="2410939"/>
            <a:ext cx="7720758"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BDBECFF-DD19-28BC-E5F5-9D3F5D9F185E}"/>
              </a:ext>
            </a:extLst>
          </p:cNvPr>
          <p:cNvSpPr/>
          <p:nvPr/>
        </p:nvSpPr>
        <p:spPr>
          <a:xfrm>
            <a:off x="278296" y="6171924"/>
            <a:ext cx="11913704" cy="707886"/>
          </a:xfrm>
          <a:prstGeom prst="rect">
            <a:avLst/>
          </a:prstGeom>
          <a:noFill/>
        </p:spPr>
        <p:txBody>
          <a:bodyPr wrap="square">
            <a:spAutoFit/>
          </a:bodyPr>
          <a:lstStyle/>
          <a:p>
            <a:pPr algn="ctr">
              <a:defRPr/>
            </a:pP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Quan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sát</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tranh</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minh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họa</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và</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cho</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biết</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tranh</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vẽ</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cảnh</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gì</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a:t>
            </a:r>
          </a:p>
        </p:txBody>
      </p:sp>
      <p:pic>
        <p:nvPicPr>
          <p:cNvPr id="6" name="Shape 486">
            <a:extLst>
              <a:ext uri="{FF2B5EF4-FFF2-40B4-BE49-F238E27FC236}">
                <a16:creationId xmlns:a16="http://schemas.microsoft.com/office/drawing/2014/main" id="{53F325FD-B907-40C5-AE13-0C1D332E0C34}"/>
              </a:ext>
            </a:extLst>
          </p:cNvPr>
          <p:cNvPicPr/>
          <p:nvPr/>
        </p:nvPicPr>
        <p:blipFill>
          <a:blip r:embed="rId3"/>
          <a:stretch>
            <a:fillRect/>
          </a:stretch>
        </p:blipFill>
        <p:spPr>
          <a:xfrm>
            <a:off x="2111604" y="-21810"/>
            <a:ext cx="7400042" cy="6171924"/>
          </a:xfrm>
          <a:prstGeom prst="rect">
            <a:avLst/>
          </a:prstGeom>
        </p:spPr>
      </p:pic>
    </p:spTree>
    <p:extLst>
      <p:ext uri="{BB962C8B-B14F-4D97-AF65-F5344CB8AC3E}">
        <p14:creationId xmlns:p14="http://schemas.microsoft.com/office/powerpoint/2010/main" val="3673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6" y="-15902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CA4FEAB2-E2DD-7976-D100-A8D6FB0F27A6}"/>
              </a:ext>
            </a:extLst>
          </p:cNvPr>
          <p:cNvSpPr>
            <a:spLocks noChangeArrowheads="1"/>
          </p:cNvSpPr>
          <p:nvPr/>
        </p:nvSpPr>
        <p:spPr bwMode="auto">
          <a:xfrm>
            <a:off x="2855842" y="-13617"/>
            <a:ext cx="6539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 THỦ CÔNG</a:t>
            </a:r>
            <a:endParaRPr lang="en-US" alt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CF7A340-ADE9-40EC-91FB-CB61CAB0CB1D}"/>
              </a:ext>
            </a:extLst>
          </p:cNvPr>
          <p:cNvSpPr/>
          <p:nvPr/>
        </p:nvSpPr>
        <p:spPr>
          <a:xfrm>
            <a:off x="131975" y="543795"/>
            <a:ext cx="11821213" cy="6705810"/>
          </a:xfrm>
          <a:prstGeom prst="rect">
            <a:avLst/>
          </a:prstGeom>
        </p:spPr>
        <p:txBody>
          <a:bodyPr wrap="square">
            <a:spAutoFit/>
          </a:bodyPr>
          <a:lstStyle/>
          <a:p>
            <a:pPr indent="228600" algn="just">
              <a:spcAft>
                <a:spcPts val="0"/>
              </a:spcAft>
            </a:pPr>
            <a:r>
              <a:rPr lang="vi-VN" sz="3000">
                <a:solidFill>
                  <a:srgbClr val="231F20"/>
                </a:solidFill>
                <a:ea typeface="Arial" panose="020B0604020202020204" pitchFamily="34" charset="0"/>
              </a:rPr>
              <a:t>Lý lấy giấy màu và kéo ra cắt chữ U. Cắt mãi, chữ vẫn méo. Diệp đứng cạnh, sốt ruột:</a:t>
            </a:r>
            <a:endParaRPr lang="en-US" sz="3000">
              <a:latin typeface="Times New Roman" panose="02020603050405020304" pitchFamily="18" charset="0"/>
              <a:ea typeface="Times New Roman" panose="02020603050405020304" pitchFamily="18" charset="0"/>
            </a:endParaRPr>
          </a:p>
          <a:p>
            <a:pPr indent="228600" algn="just">
              <a:spcAft>
                <a:spcPts val="0"/>
              </a:spcAft>
            </a:pPr>
            <a:r>
              <a:rPr lang="vi-VN" sz="3000">
                <a:solidFill>
                  <a:srgbClr val="231F20"/>
                </a:solidFill>
                <a:ea typeface="Arial" panose="020B0604020202020204" pitchFamily="34" charset="0"/>
              </a:rPr>
              <a:t>- Đưa tớ cắt hộ. Tay cậu lóng nga lóng ngóng thế nào ấy.</a:t>
            </a:r>
            <a:endParaRPr lang="en-US" sz="3000">
              <a:latin typeface="Times New Roman" panose="02020603050405020304" pitchFamily="18" charset="0"/>
              <a:ea typeface="Times New Roman" panose="02020603050405020304" pitchFamily="18" charset="0"/>
            </a:endParaRPr>
          </a:p>
          <a:p>
            <a:pPr indent="228600" algn="just">
              <a:spcAft>
                <a:spcPts val="0"/>
              </a:spcAft>
            </a:pPr>
            <a:r>
              <a:rPr lang="vi-VN" sz="3000">
                <a:solidFill>
                  <a:srgbClr val="231F20"/>
                </a:solidFill>
                <a:ea typeface="Arial" panose="020B0604020202020204" pitchFamily="34" charset="0"/>
              </a:rPr>
              <a:t>Sợ Lý không tin mình cắt đẹp, Diệp mở vở ra khoe:</a:t>
            </a:r>
            <a:endParaRPr lang="en-US" sz="3000">
              <a:latin typeface="Times New Roman" panose="02020603050405020304" pitchFamily="18" charset="0"/>
              <a:ea typeface="Times New Roman" panose="02020603050405020304" pitchFamily="18" charset="0"/>
            </a:endParaRPr>
          </a:p>
          <a:p>
            <a:pPr indent="228600" algn="just">
              <a:spcAft>
                <a:spcPts val="0"/>
              </a:spcAft>
            </a:pPr>
            <a:r>
              <a:rPr lang="vi-VN" sz="3000">
                <a:solidFill>
                  <a:srgbClr val="231F20"/>
                </a:solidFill>
                <a:ea typeface="Arial" panose="020B0604020202020204" pitchFamily="34" charset="0"/>
              </a:rPr>
              <a:t>- Đây, chữ U của tớ đây. Đẹp chưa? </a:t>
            </a:r>
            <a:endParaRPr lang="en-US" sz="3000">
              <a:latin typeface="Times New Roman" panose="02020603050405020304" pitchFamily="18" charset="0"/>
              <a:ea typeface="Times New Roman" panose="02020603050405020304" pitchFamily="18" charset="0"/>
            </a:endParaRPr>
          </a:p>
          <a:p>
            <a:pPr indent="228600" algn="just">
              <a:spcAft>
                <a:spcPts val="0"/>
              </a:spcAft>
            </a:pPr>
            <a:r>
              <a:rPr lang="vi-VN" sz="3000">
                <a:solidFill>
                  <a:srgbClr val="231F20"/>
                </a:solidFill>
                <a:ea typeface="Arial" panose="020B0604020202020204" pitchFamily="34" charset="0"/>
              </a:rPr>
              <a:t>Lý nhìn chữ U của bạn mà thèm. Bạn ấy cắt đẹp thế mà mình thì cắt xấu ơi là xấu. Thôi, mình nhờ Diệp cắt vậy. Cô giáo chẳng dặn bạn bè phải giúp đỡ nhau là gì?</a:t>
            </a:r>
            <a:endParaRPr lang="en-US" sz="3000">
              <a:latin typeface="Times New Roman" panose="02020603050405020304" pitchFamily="18" charset="0"/>
              <a:ea typeface="Times New Roman" panose="02020603050405020304" pitchFamily="18" charset="0"/>
            </a:endParaRPr>
          </a:p>
          <a:p>
            <a:pPr indent="228600" algn="just">
              <a:spcAft>
                <a:spcPts val="0"/>
              </a:spcAft>
            </a:pPr>
            <a:r>
              <a:rPr lang="vi-VN" sz="3000">
                <a:solidFill>
                  <a:srgbClr val="231F20"/>
                </a:solidFill>
                <a:ea typeface="Arial" panose="020B0604020202020204" pitchFamily="34" charset="0"/>
              </a:rPr>
              <a:t>Lý đưa kéo cho Diệp. Đường kéo </a:t>
            </a:r>
            <a:r>
              <a:rPr lang="vi-VN" sz="3000">
                <a:solidFill>
                  <a:srgbClr val="000000"/>
                </a:solidFill>
                <a:ea typeface="Courier New" panose="02070309020205020404" pitchFamily="49" charset="0"/>
              </a:rPr>
              <a:t>của Diệp lia ngọt xớt trên tờ giấy màu. Diệp đưa chữ U mới cắt rất đẹp cho Lý:</a:t>
            </a:r>
            <a:endParaRPr lang="en-US" sz="3000">
              <a:latin typeface="Times New Roman" panose="02020603050405020304" pitchFamily="18" charset="0"/>
              <a:ea typeface="Courier New" panose="02070309020205020404" pitchFamily="49" charset="0"/>
            </a:endParaRPr>
          </a:p>
          <a:p>
            <a:pPr indent="228600" algn="just">
              <a:spcAft>
                <a:spcPts val="0"/>
              </a:spcAft>
            </a:pPr>
            <a:r>
              <a:rPr lang="en-US" sz="3000">
                <a:solidFill>
                  <a:srgbClr val="231F20"/>
                </a:solidFill>
                <a:latin typeface="Times New Roman" panose="02020603050405020304" pitchFamily="18" charset="0"/>
                <a:ea typeface="Arial" panose="020B0604020202020204" pitchFamily="34" charset="0"/>
              </a:rPr>
              <a:t>- </a:t>
            </a:r>
            <a:r>
              <a:rPr lang="vi-VN" sz="3000">
                <a:solidFill>
                  <a:srgbClr val="231F20"/>
                </a:solidFill>
                <a:ea typeface="Arial" panose="020B0604020202020204" pitchFamily="34" charset="0"/>
              </a:rPr>
              <a:t>Này, cậu dán vào vở đi!</a:t>
            </a:r>
            <a:endParaRPr lang="en-US" sz="3000">
              <a:solidFill>
                <a:srgbClr val="231F20"/>
              </a:solidFill>
              <a:ea typeface="Arial" panose="020B0604020202020204" pitchFamily="34" charset="0"/>
            </a:endParaRPr>
          </a:p>
          <a:p>
            <a:pPr lvl="0" indent="228600" algn="just">
              <a:lnSpc>
                <a:spcPct val="109000"/>
              </a:lnSpc>
            </a:pPr>
            <a:r>
              <a:rPr lang="vi-VN" sz="3000">
                <a:solidFill>
                  <a:srgbClr val="231F20"/>
                </a:solidFill>
                <a:ea typeface="Arial" panose="020B0604020202020204" pitchFamily="34" charset="0"/>
              </a:rPr>
              <a:t>Lý ngần ngừ. Tưởng Lý chê, Diệp thanh minh:</a:t>
            </a:r>
            <a:endParaRPr lang="en-US" sz="3000">
              <a:solidFill>
                <a:prstClr val="black"/>
              </a:solidFill>
              <a:ea typeface="Times New Roman" panose="02020603050405020304" pitchFamily="18" charset="0"/>
            </a:endParaRPr>
          </a:p>
          <a:p>
            <a:pPr lvl="0" indent="254000">
              <a:lnSpc>
                <a:spcPct val="109000"/>
              </a:lnSpc>
            </a:pPr>
            <a:r>
              <a:rPr lang="en-US" sz="3000">
                <a:solidFill>
                  <a:srgbClr val="231F20"/>
                </a:solidFill>
                <a:ea typeface="Arial" panose="020B0604020202020204" pitchFamily="34" charset="0"/>
              </a:rPr>
              <a:t>- </a:t>
            </a:r>
            <a:r>
              <a:rPr lang="vi-VN" sz="3000">
                <a:solidFill>
                  <a:srgbClr val="231F20"/>
                </a:solidFill>
                <a:ea typeface="Arial" panose="020B0604020202020204" pitchFamily="34" charset="0"/>
              </a:rPr>
              <a:t>Đẹp như của tớ đấy! </a:t>
            </a:r>
            <a:endParaRPr lang="en-US" sz="3000">
              <a:solidFill>
                <a:prstClr val="black"/>
              </a:solidFill>
              <a:ea typeface="Times New Roman" panose="02020603050405020304" pitchFamily="18" charset="0"/>
            </a:endParaRPr>
          </a:p>
          <a:p>
            <a:pPr algn="just">
              <a:spcAft>
                <a:spcPts val="0"/>
              </a:spcAft>
            </a:pPr>
            <a:endParaRPr lang="en-US" sz="30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47733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C27282-3D89-43F4-8C51-E464B02A0507}"/>
              </a:ext>
            </a:extLst>
          </p:cNvPr>
          <p:cNvSpPr/>
          <p:nvPr/>
        </p:nvSpPr>
        <p:spPr>
          <a:xfrm>
            <a:off x="348792" y="133759"/>
            <a:ext cx="11576115" cy="6771662"/>
          </a:xfrm>
          <a:prstGeom prst="rect">
            <a:avLst/>
          </a:prstGeom>
        </p:spPr>
        <p:txBody>
          <a:bodyPr wrap="square">
            <a:spAutoFit/>
          </a:bodyPr>
          <a:lstStyle/>
          <a:p>
            <a:pPr indent="254000">
              <a:spcAft>
                <a:spcPts val="0"/>
              </a:spcAft>
            </a:pPr>
            <a:r>
              <a:rPr lang="vi-VN" sz="3000">
                <a:solidFill>
                  <a:srgbClr val="231F20"/>
                </a:solidFill>
                <a:ea typeface="Arial" panose="020B0604020202020204" pitchFamily="34" charset="0"/>
                <a:cs typeface="Arial" panose="020B0604020202020204" pitchFamily="34" charset="0"/>
              </a:rPr>
              <a:t>Bỗng Lý thắc mắc:</a:t>
            </a:r>
            <a:endParaRPr lang="en-US" sz="3000">
              <a:ea typeface="Times New Roman" panose="02020603050405020304" pitchFamily="18" charset="0"/>
              <a:cs typeface="Arial" panose="020B0604020202020204" pitchFamily="34" charset="0"/>
            </a:endParaRPr>
          </a:p>
          <a:p>
            <a:pPr indent="254000">
              <a:spcAft>
                <a:spcPts val="0"/>
              </a:spcAft>
            </a:pPr>
            <a:r>
              <a:rPr lang="en-US" sz="3000">
                <a:solidFill>
                  <a:srgbClr val="231F20"/>
                </a:solidFill>
                <a:ea typeface="Arial" panose="020B0604020202020204" pitchFamily="34" charset="0"/>
                <a:cs typeface="Arial" panose="020B0604020202020204" pitchFamily="34" charset="0"/>
              </a:rPr>
              <a:t>- </a:t>
            </a:r>
            <a:r>
              <a:rPr lang="vi-VN" sz="3000">
                <a:solidFill>
                  <a:srgbClr val="231F20"/>
                </a:solidFill>
                <a:ea typeface="Arial" panose="020B0604020202020204" pitchFamily="34" charset="0"/>
                <a:cs typeface="Arial" panose="020B0604020202020204" pitchFamily="34" charset="0"/>
              </a:rPr>
              <a:t>Này, làm thủ công để làm gì nhỉ?</a:t>
            </a:r>
            <a:endParaRPr lang="en-US" sz="3000">
              <a:ea typeface="Times New Roman" panose="02020603050405020304" pitchFamily="18" charset="0"/>
              <a:cs typeface="Arial" panose="020B0604020202020204" pitchFamily="34" charset="0"/>
            </a:endParaRPr>
          </a:p>
          <a:p>
            <a:pPr indent="254000" algn="just">
              <a:spcAft>
                <a:spcPts val="0"/>
              </a:spcAft>
            </a:pPr>
            <a:r>
              <a:rPr lang="vi-VN" sz="3000">
                <a:solidFill>
                  <a:srgbClr val="231F20"/>
                </a:solidFill>
                <a:ea typeface="Arial" panose="020B0604020202020204" pitchFamily="34" charset="0"/>
                <a:cs typeface="Arial" panose="020B0604020202020204" pitchFamily="34" charset="0"/>
              </a:rPr>
              <a:t>Diệp tròn xoe mắt:</a:t>
            </a:r>
            <a:endParaRPr lang="en-US" sz="3000">
              <a:ea typeface="Times New Roman" panose="02020603050405020304" pitchFamily="18" charset="0"/>
              <a:cs typeface="Arial" panose="020B0604020202020204" pitchFamily="34" charset="0"/>
            </a:endParaRPr>
          </a:p>
          <a:p>
            <a:pPr indent="254000" algn="just">
              <a:spcAft>
                <a:spcPts val="0"/>
              </a:spcAft>
            </a:pPr>
            <a:r>
              <a:rPr lang="en-US" sz="3000">
                <a:solidFill>
                  <a:srgbClr val="231F20"/>
                </a:solidFill>
                <a:ea typeface="Arial" panose="020B0604020202020204" pitchFamily="34" charset="0"/>
                <a:cs typeface="Arial" panose="020B0604020202020204" pitchFamily="34" charset="0"/>
              </a:rPr>
              <a:t>- </a:t>
            </a:r>
            <a:r>
              <a:rPr lang="vi-VN" sz="3000">
                <a:solidFill>
                  <a:srgbClr val="231F20"/>
                </a:solidFill>
                <a:ea typeface="Arial" panose="020B0604020202020204" pitchFamily="34" charset="0"/>
                <a:cs typeface="Arial" panose="020B0604020202020204" pitchFamily="34" charset="0"/>
              </a:rPr>
              <a:t>Ơ, cô giáo chẳng bảo chúng mình tập cho khéo tay là gì? </a:t>
            </a:r>
            <a:endParaRPr lang="en-US" sz="3000">
              <a:ea typeface="Times New Roman" panose="02020603050405020304" pitchFamily="18" charset="0"/>
              <a:cs typeface="Arial" panose="020B0604020202020204" pitchFamily="34" charset="0"/>
            </a:endParaRPr>
          </a:p>
          <a:p>
            <a:pPr indent="254000" algn="just">
              <a:spcAft>
                <a:spcPts val="0"/>
              </a:spcAft>
            </a:pPr>
            <a:r>
              <a:rPr lang="vi-VN" sz="3000">
                <a:solidFill>
                  <a:srgbClr val="231F20"/>
                </a:solidFill>
                <a:ea typeface="Arial" panose="020B0604020202020204" pitchFamily="34" charset="0"/>
                <a:cs typeface="Arial" panose="020B0604020202020204" pitchFamily="34" charset="0"/>
              </a:rPr>
              <a:t>Lý lưỡng lự một chút rồi trả chữ U cho Diệp:</a:t>
            </a:r>
            <a:endParaRPr lang="en-US" sz="3000">
              <a:ea typeface="Times New Roman" panose="02020603050405020304" pitchFamily="18" charset="0"/>
              <a:cs typeface="Arial" panose="020B0604020202020204" pitchFamily="34" charset="0"/>
            </a:endParaRPr>
          </a:p>
          <a:p>
            <a:pPr indent="254000" algn="just">
              <a:spcAft>
                <a:spcPts val="0"/>
              </a:spcAft>
            </a:pPr>
            <a:r>
              <a:rPr lang="en-US" sz="3000">
                <a:solidFill>
                  <a:srgbClr val="231F20"/>
                </a:solidFill>
                <a:ea typeface="Arial" panose="020B0604020202020204" pitchFamily="34" charset="0"/>
                <a:cs typeface="Arial" panose="020B0604020202020204" pitchFamily="34" charset="0"/>
              </a:rPr>
              <a:t>- </a:t>
            </a:r>
            <a:r>
              <a:rPr lang="vi-VN" sz="3000">
                <a:solidFill>
                  <a:srgbClr val="231F20"/>
                </a:solidFill>
                <a:ea typeface="Arial" panose="020B0604020202020204" pitchFamily="34" charset="0"/>
                <a:cs typeface="Arial" panose="020B0604020202020204" pitchFamily="34" charset="0"/>
              </a:rPr>
              <a:t>Thôi, trả cậu. Tớ tự cắt lấy.</a:t>
            </a:r>
            <a:endParaRPr lang="en-US" sz="3000">
              <a:ea typeface="Times New Roman" panose="02020603050405020304" pitchFamily="18" charset="0"/>
              <a:cs typeface="Arial" panose="020B0604020202020204" pitchFamily="34" charset="0"/>
            </a:endParaRPr>
          </a:p>
          <a:p>
            <a:pPr indent="254000">
              <a:spcAft>
                <a:spcPts val="0"/>
              </a:spcAft>
            </a:pPr>
            <a:r>
              <a:rPr lang="vi-VN" sz="3000">
                <a:solidFill>
                  <a:srgbClr val="231F20"/>
                </a:solidFill>
                <a:ea typeface="Arial" panose="020B0604020202020204" pitchFamily="34" charset="0"/>
                <a:cs typeface="Arial" panose="020B0604020202020204" pitchFamily="34" charset="0"/>
              </a:rPr>
              <a:t>Diệp ngạc nhiên:</a:t>
            </a:r>
            <a:endParaRPr lang="en-US" sz="3000">
              <a:ea typeface="Arial" panose="020B0604020202020204" pitchFamily="34" charset="0"/>
              <a:cs typeface="Arial" panose="020B0604020202020204" pitchFamily="34" charset="0"/>
            </a:endParaRPr>
          </a:p>
          <a:p>
            <a:pPr indent="254000">
              <a:spcAft>
                <a:spcPts val="0"/>
              </a:spcAft>
            </a:pPr>
            <a:r>
              <a:rPr lang="en-US" sz="3000">
                <a:solidFill>
                  <a:srgbClr val="231F20"/>
                </a:solidFill>
                <a:ea typeface="Arial" panose="020B0604020202020204" pitchFamily="34" charset="0"/>
                <a:cs typeface="Arial" panose="020B0604020202020204" pitchFamily="34" charset="0"/>
              </a:rPr>
              <a:t>- </a:t>
            </a:r>
            <a:r>
              <a:rPr lang="vi-VN" sz="3000">
                <a:solidFill>
                  <a:srgbClr val="231F20"/>
                </a:solidFill>
                <a:ea typeface="Arial" panose="020B0604020202020204" pitchFamily="34" charset="0"/>
                <a:cs typeface="Arial" panose="020B0604020202020204" pitchFamily="34" charset="0"/>
              </a:rPr>
              <a:t>Cậu cắt có đẹp đâu!</a:t>
            </a:r>
            <a:endParaRPr lang="en-US" sz="3000">
              <a:solidFill>
                <a:srgbClr val="231F20"/>
              </a:solidFill>
              <a:ea typeface="Arial" panose="020B0604020202020204" pitchFamily="34" charset="0"/>
              <a:cs typeface="Arial" panose="020B0604020202020204" pitchFamily="34" charset="0"/>
            </a:endParaRPr>
          </a:p>
          <a:p>
            <a:pPr lvl="0" indent="254000">
              <a:lnSpc>
                <a:spcPct val="109000"/>
              </a:lnSpc>
            </a:pPr>
            <a:r>
              <a:rPr lang="vi-VN" sz="3000">
                <a:solidFill>
                  <a:srgbClr val="231F20"/>
                </a:solidFill>
                <a:ea typeface="Arial" panose="020B0604020202020204" pitchFamily="34" charset="0"/>
              </a:rPr>
              <a:t>Lý dứt khoát:</a:t>
            </a:r>
            <a:endParaRPr lang="en-US" sz="3000">
              <a:solidFill>
                <a:prstClr val="black"/>
              </a:solidFill>
              <a:ea typeface="Times New Roman" panose="02020603050405020304" pitchFamily="18" charset="0"/>
            </a:endParaRPr>
          </a:p>
          <a:p>
            <a:pPr lvl="0" indent="254000">
              <a:lnSpc>
                <a:spcPct val="109000"/>
              </a:lnSpc>
            </a:pPr>
            <a:r>
              <a:rPr lang="en-US" sz="3000">
                <a:solidFill>
                  <a:srgbClr val="231F20"/>
                </a:solidFill>
                <a:ea typeface="Arial" panose="020B0604020202020204" pitchFamily="34" charset="0"/>
              </a:rPr>
              <a:t>- </a:t>
            </a:r>
            <a:r>
              <a:rPr lang="vi-VN" sz="3000">
                <a:solidFill>
                  <a:srgbClr val="231F20"/>
                </a:solidFill>
                <a:ea typeface="Arial" panose="020B0604020202020204" pitchFamily="34" charset="0"/>
              </a:rPr>
              <a:t>Tớ phải tự cắt thì mới khéo tay được.</a:t>
            </a:r>
            <a:endParaRPr lang="en-US" sz="3000">
              <a:solidFill>
                <a:prstClr val="black"/>
              </a:solidFill>
              <a:ea typeface="Times New Roman" panose="02020603050405020304" pitchFamily="18" charset="0"/>
            </a:endParaRPr>
          </a:p>
          <a:p>
            <a:pPr lvl="0" indent="266700" algn="just">
              <a:lnSpc>
                <a:spcPct val="109000"/>
              </a:lnSpc>
            </a:pPr>
            <a:r>
              <a:rPr lang="vi-VN" sz="3000">
                <a:solidFill>
                  <a:srgbClr val="231F20"/>
                </a:solidFill>
                <a:ea typeface="Arial" panose="020B0604020202020204" pitchFamily="34" charset="0"/>
              </a:rPr>
              <a:t>Lý mím môi, chăm chú cắt. Một chữ, hai chữ, ba chữ,... Đến chữ thứ mười hai thì Lý ưng ý. Em dán vào vở.</a:t>
            </a:r>
            <a:endParaRPr lang="en-US" sz="3000">
              <a:solidFill>
                <a:prstClr val="black"/>
              </a:solidFill>
              <a:ea typeface="Times New Roman" panose="02020603050405020304" pitchFamily="18" charset="0"/>
            </a:endParaRPr>
          </a:p>
          <a:p>
            <a:pPr lvl="0" indent="254000">
              <a:lnSpc>
                <a:spcPct val="109000"/>
              </a:lnSpc>
              <a:spcAft>
                <a:spcPts val="200"/>
              </a:spcAft>
            </a:pPr>
            <a:r>
              <a:rPr lang="vi-VN" sz="3000">
                <a:solidFill>
                  <a:srgbClr val="231F20"/>
                </a:solidFill>
                <a:ea typeface="Arial" panose="020B0604020202020204" pitchFamily="34" charset="0"/>
              </a:rPr>
              <a:t>Chữ U ấy của Lý được cô khen trước lớp.</a:t>
            </a:r>
            <a:endParaRPr lang="en-US" sz="3000">
              <a:solidFill>
                <a:prstClr val="black"/>
              </a:solidFill>
              <a:ea typeface="Times New Roman" panose="02020603050405020304" pitchFamily="18" charset="0"/>
            </a:endParaRPr>
          </a:p>
          <a:p>
            <a:pPr marL="2743200" lvl="0" indent="457200" algn="just">
              <a:lnSpc>
                <a:spcPct val="109000"/>
              </a:lnSpc>
            </a:pPr>
            <a:r>
              <a:rPr lang="en-US" sz="2800">
                <a:solidFill>
                  <a:srgbClr val="000000"/>
                </a:solidFill>
                <a:ea typeface="Courier New" panose="02070309020205020404" pitchFamily="49" charset="0"/>
              </a:rPr>
              <a:t>                                   </a:t>
            </a:r>
            <a:r>
              <a:rPr lang="vi-VN" sz="2800">
                <a:solidFill>
                  <a:srgbClr val="000000"/>
                </a:solidFill>
                <a:ea typeface="Courier New" panose="02070309020205020404" pitchFamily="49" charset="0"/>
              </a:rPr>
              <a:t>Theo NGUYỄN BÙI VỢI </a:t>
            </a:r>
            <a:endParaRPr lang="en-US" sz="240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424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42600" y="5122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8529B7B-CD8F-D036-54D1-F0A8FE4F253B}"/>
              </a:ext>
            </a:extLst>
          </p:cNvPr>
          <p:cNvSpPr txBox="1"/>
          <p:nvPr/>
        </p:nvSpPr>
        <p:spPr>
          <a:xfrm>
            <a:off x="1812492" y="1155335"/>
            <a:ext cx="9480819" cy="3736087"/>
          </a:xfrm>
          <a:prstGeom prst="rect">
            <a:avLst/>
          </a:prstGeom>
          <a:noFill/>
        </p:spPr>
        <p:txBody>
          <a:bodyPr wrap="square" rtlCol="0">
            <a:spAutoFit/>
          </a:bodyPr>
          <a:lstStyle/>
          <a:p>
            <a:pPr>
              <a:lnSpc>
                <a:spcPct val="105000"/>
              </a:lnSpc>
            </a:pPr>
            <a:r>
              <a:rPr lang="en-US" sz="3200">
                <a:solidFill>
                  <a:srgbClr val="FFFF00"/>
                </a:solidFill>
                <a:latin typeface="Arial" panose="020B0604020202020204" pitchFamily="34" charset="0"/>
                <a:cs typeface="Arial" panose="020B0604020202020204" pitchFamily="34" charset="0"/>
              </a:rPr>
              <a:t>- Lia:</a:t>
            </a:r>
            <a:r>
              <a:rPr lang="en-US" sz="3200">
                <a:solidFill>
                  <a:schemeClr val="bg1"/>
                </a:solidFill>
                <a:latin typeface="Arial" panose="020B0604020202020204" pitchFamily="34" charset="0"/>
                <a:cs typeface="Arial" panose="020B0604020202020204" pitchFamily="34" charset="0"/>
              </a:rPr>
              <a:t> </a:t>
            </a:r>
            <a:r>
              <a:rPr lang="vi-VN" sz="3200">
                <a:solidFill>
                  <a:schemeClr val="bg1"/>
                </a:solidFill>
                <a:latin typeface="Arial" panose="020B0604020202020204" pitchFamily="34" charset="0"/>
                <a:ea typeface="Courier New" panose="02070309020205020404" pitchFamily="49" charset="0"/>
                <a:cs typeface="Arial" panose="020B0604020202020204" pitchFamily="34" charset="0"/>
              </a:rPr>
              <a:t>cắt thật nhanh (nghĩa trong bài).</a:t>
            </a:r>
            <a:endParaRPr lang="en-US" sz="3200">
              <a:solidFill>
                <a:schemeClr val="bg1"/>
              </a:solidFill>
              <a:latin typeface="Arial" panose="020B0604020202020204" pitchFamily="34" charset="0"/>
              <a:ea typeface="Courier New" panose="02070309020205020404" pitchFamily="49" charset="0"/>
              <a:cs typeface="Arial" panose="020B0604020202020204" pitchFamily="34" charset="0"/>
            </a:endParaRPr>
          </a:p>
          <a:p>
            <a:pPr lvl="0">
              <a:lnSpc>
                <a:spcPct val="105000"/>
              </a:lnSpc>
            </a:pPr>
            <a:r>
              <a:rPr lang="en-US" sz="3200">
                <a:solidFill>
                  <a:srgbClr val="FFFF00"/>
                </a:solidFill>
                <a:latin typeface="Arial" panose="020B0604020202020204" pitchFamily="34" charset="0"/>
                <a:cs typeface="Arial" panose="020B0604020202020204" pitchFamily="34" charset="0"/>
              </a:rPr>
              <a:t>- Ngọt xớt:</a:t>
            </a:r>
            <a:r>
              <a:rPr lang="en-US" sz="3200">
                <a:solidFill>
                  <a:prstClr val="white"/>
                </a:solidFill>
                <a:latin typeface="Arial" panose="020B0604020202020204" pitchFamily="34" charset="0"/>
                <a:cs typeface="Arial" panose="020B0604020202020204" pitchFamily="34" charset="0"/>
              </a:rPr>
              <a:t> </a:t>
            </a:r>
            <a:r>
              <a:rPr lang="en-US" sz="3200">
                <a:solidFill>
                  <a:prstClr val="white"/>
                </a:solidFill>
                <a:latin typeface="Arial" panose="020B0604020202020204" pitchFamily="34" charset="0"/>
                <a:ea typeface="Courier New" panose="02070309020205020404" pitchFamily="49" charset="0"/>
                <a:cs typeface="Arial" panose="020B0604020202020204" pitchFamily="34" charset="0"/>
              </a:rPr>
              <a:t>(đ</a:t>
            </a:r>
            <a:r>
              <a:rPr lang="vi-VN" sz="3200">
                <a:solidFill>
                  <a:prstClr val="white"/>
                </a:solidFill>
                <a:latin typeface="Arial" panose="020B0604020202020204" pitchFamily="34" charset="0"/>
                <a:ea typeface="Courier New" panose="02070309020205020404" pitchFamily="49" charset="0"/>
                <a:cs typeface="Arial" panose="020B0604020202020204" pitchFamily="34" charset="0"/>
              </a:rPr>
              <a:t>ư</a:t>
            </a:r>
            <a:r>
              <a:rPr lang="en-US" sz="3200">
                <a:solidFill>
                  <a:prstClr val="white"/>
                </a:solidFill>
                <a:latin typeface="Arial" panose="020B0604020202020204" pitchFamily="34" charset="0"/>
                <a:ea typeface="Courier New" panose="02070309020205020404" pitchFamily="49" charset="0"/>
                <a:cs typeface="Arial" panose="020B0604020202020204" pitchFamily="34" charset="0"/>
              </a:rPr>
              <a:t>ờng c</a:t>
            </a:r>
            <a:r>
              <a:rPr lang="vi-VN" sz="3200">
                <a:solidFill>
                  <a:prstClr val="white"/>
                </a:solidFill>
                <a:latin typeface="Arial" panose="020B0604020202020204" pitchFamily="34" charset="0"/>
                <a:ea typeface="Courier New" panose="02070309020205020404" pitchFamily="49" charset="0"/>
                <a:cs typeface="Arial" panose="020B0604020202020204" pitchFamily="34" charset="0"/>
              </a:rPr>
              <a:t>ắt</a:t>
            </a:r>
            <a:r>
              <a:rPr lang="en-US" sz="3200">
                <a:solidFill>
                  <a:prstClr val="white"/>
                </a:solidFill>
                <a:latin typeface="Arial" panose="020B0604020202020204" pitchFamily="34" charset="0"/>
                <a:ea typeface="Courier New" panose="02070309020205020404" pitchFamily="49" charset="0"/>
                <a:cs typeface="Arial" panose="020B0604020202020204" pitchFamily="34" charset="0"/>
              </a:rPr>
              <a:t>) sắc và gọn, gây cảm giác rất nhẹ nhàng </a:t>
            </a:r>
            <a:r>
              <a:rPr lang="vi-VN" sz="3200">
                <a:solidFill>
                  <a:prstClr val="white"/>
                </a:solidFill>
                <a:latin typeface="Arial" panose="020B0604020202020204" pitchFamily="34" charset="0"/>
                <a:ea typeface="Courier New" panose="02070309020205020404" pitchFamily="49" charset="0"/>
                <a:cs typeface="Arial" panose="020B0604020202020204" pitchFamily="34" charset="0"/>
              </a:rPr>
              <a:t>(nghĩa trong bài)</a:t>
            </a:r>
            <a:r>
              <a:rPr lang="en-US" sz="3200">
                <a:solidFill>
                  <a:prstClr val="white"/>
                </a:solidFill>
                <a:latin typeface="Arial" panose="020B0604020202020204" pitchFamily="34" charset="0"/>
                <a:ea typeface="Courier New" panose="02070309020205020404" pitchFamily="49" charset="0"/>
                <a:cs typeface="Arial" panose="020B0604020202020204" pitchFamily="34" charset="0"/>
              </a:rPr>
              <a:t>.</a:t>
            </a:r>
            <a:r>
              <a:rPr lang="en-US" sz="3200">
                <a:solidFill>
                  <a:srgbClr val="FFFF00"/>
                </a:solidFill>
                <a:latin typeface="Arial" panose="020B0604020202020204" pitchFamily="34" charset="0"/>
                <a:cs typeface="Arial" panose="020B0604020202020204" pitchFamily="34" charset="0"/>
              </a:rPr>
              <a:t> </a:t>
            </a:r>
          </a:p>
          <a:p>
            <a:pPr lvl="0">
              <a:lnSpc>
                <a:spcPct val="105000"/>
              </a:lnSpc>
            </a:pPr>
            <a:r>
              <a:rPr lang="en-US" sz="3200">
                <a:solidFill>
                  <a:srgbClr val="FFFF00"/>
                </a:solidFill>
                <a:latin typeface="Arial" panose="020B0604020202020204" pitchFamily="34" charset="0"/>
                <a:cs typeface="Arial" panose="020B0604020202020204" pitchFamily="34" charset="0"/>
              </a:rPr>
              <a:t>- Thanh minh:</a:t>
            </a:r>
            <a:r>
              <a:rPr lang="en-US" sz="3200">
                <a:solidFill>
                  <a:prstClr val="white"/>
                </a:solidFill>
                <a:latin typeface="Arial" panose="020B0604020202020204" pitchFamily="34" charset="0"/>
                <a:cs typeface="Arial" panose="020B0604020202020204" pitchFamily="34" charset="0"/>
              </a:rPr>
              <a:t> </a:t>
            </a:r>
            <a:r>
              <a:rPr lang="en-US" sz="3200">
                <a:solidFill>
                  <a:prstClr val="white"/>
                </a:solidFill>
                <a:latin typeface="Arial" panose="020B0604020202020204" pitchFamily="34" charset="0"/>
                <a:ea typeface="Courier New" panose="02070309020205020404" pitchFamily="49" charset="0"/>
                <a:cs typeface="Arial" panose="020B0604020202020204" pitchFamily="34" charset="0"/>
              </a:rPr>
              <a:t>giải thích cho ng</a:t>
            </a:r>
            <a:r>
              <a:rPr lang="vi-VN" sz="3200">
                <a:solidFill>
                  <a:prstClr val="white"/>
                </a:solidFill>
                <a:latin typeface="Arial" panose="020B0604020202020204" pitchFamily="34" charset="0"/>
                <a:ea typeface="Courier New" panose="02070309020205020404" pitchFamily="49" charset="0"/>
                <a:cs typeface="Arial" panose="020B0604020202020204" pitchFamily="34" charset="0"/>
              </a:rPr>
              <a:t>ư</a:t>
            </a:r>
            <a:r>
              <a:rPr lang="en-US" sz="3200">
                <a:solidFill>
                  <a:prstClr val="white"/>
                </a:solidFill>
                <a:latin typeface="Arial" panose="020B0604020202020204" pitchFamily="34" charset="0"/>
                <a:ea typeface="Courier New" panose="02070309020205020404" pitchFamily="49" charset="0"/>
                <a:cs typeface="Arial" panose="020B0604020202020204" pitchFamily="34" charset="0"/>
              </a:rPr>
              <a:t>ời khác hiểu để không nghĩ sai về ai đó </a:t>
            </a:r>
            <a:r>
              <a:rPr lang="vi-VN" sz="3200">
                <a:solidFill>
                  <a:prstClr val="white"/>
                </a:solidFill>
                <a:latin typeface="Arial" panose="020B0604020202020204" pitchFamily="34" charset="0"/>
                <a:ea typeface="Courier New" panose="02070309020205020404" pitchFamily="49" charset="0"/>
                <a:cs typeface="Arial" panose="020B0604020202020204" pitchFamily="34" charset="0"/>
              </a:rPr>
              <a:t>trong</a:t>
            </a:r>
            <a:r>
              <a:rPr lang="en-US" sz="3200">
                <a:solidFill>
                  <a:prstClr val="white"/>
                </a:solidFill>
                <a:latin typeface="Arial" panose="020B0604020202020204" pitchFamily="34" charset="0"/>
                <a:ea typeface="Courier New" panose="02070309020205020404" pitchFamily="49" charset="0"/>
                <a:cs typeface="Arial" panose="020B0604020202020204" pitchFamily="34" charset="0"/>
              </a:rPr>
              <a:t> một sự việc cụ thể.</a:t>
            </a:r>
            <a:endParaRPr lang="en-US" sz="3200">
              <a:solidFill>
                <a:prstClr val="white"/>
              </a:solidFill>
              <a:latin typeface="Arial" panose="020B0604020202020204" pitchFamily="34" charset="0"/>
              <a:cs typeface="Arial" panose="020B0604020202020204" pitchFamily="34" charset="0"/>
            </a:endParaRPr>
          </a:p>
          <a:p>
            <a:pPr lvl="0">
              <a:lnSpc>
                <a:spcPct val="105000"/>
              </a:lnSpc>
            </a:pPr>
            <a:r>
              <a:rPr lang="en-US" sz="3200">
                <a:solidFill>
                  <a:srgbClr val="FFFF00"/>
                </a:solidFill>
                <a:latin typeface="Arial" panose="020B0604020202020204" pitchFamily="34" charset="0"/>
                <a:cs typeface="Arial" panose="020B0604020202020204" pitchFamily="34" charset="0"/>
              </a:rPr>
              <a:t>- L</a:t>
            </a:r>
            <a:r>
              <a:rPr lang="vi-VN" sz="3200">
                <a:solidFill>
                  <a:srgbClr val="FFFF00"/>
                </a:solidFill>
                <a:latin typeface="Arial" panose="020B0604020202020204" pitchFamily="34" charset="0"/>
                <a:cs typeface="Arial" panose="020B0604020202020204" pitchFamily="34" charset="0"/>
              </a:rPr>
              <a:t>ư</a:t>
            </a:r>
            <a:r>
              <a:rPr lang="en-US" sz="3200">
                <a:solidFill>
                  <a:srgbClr val="FFFF00"/>
                </a:solidFill>
                <a:latin typeface="Arial" panose="020B0604020202020204" pitchFamily="34" charset="0"/>
                <a:cs typeface="Arial" panose="020B0604020202020204" pitchFamily="34" charset="0"/>
              </a:rPr>
              <a:t>ỡng lự:</a:t>
            </a:r>
            <a:r>
              <a:rPr lang="en-US" sz="3200">
                <a:solidFill>
                  <a:prstClr val="white"/>
                </a:solidFill>
                <a:latin typeface="Arial" panose="020B0604020202020204" pitchFamily="34" charset="0"/>
                <a:cs typeface="Arial" panose="020B0604020202020204" pitchFamily="34" charset="0"/>
              </a:rPr>
              <a:t> </a:t>
            </a:r>
            <a:r>
              <a:rPr lang="en-US" sz="3200">
                <a:solidFill>
                  <a:prstClr val="white"/>
                </a:solidFill>
                <a:latin typeface="Arial" panose="020B0604020202020204" pitchFamily="34" charset="0"/>
                <a:ea typeface="Courier New" panose="02070309020205020404" pitchFamily="49" charset="0"/>
                <a:cs typeface="Arial" panose="020B0604020202020204" pitchFamily="34" charset="0"/>
              </a:rPr>
              <a:t>suy tính, cân nhắc giữa nên hay không nên, ch</a:t>
            </a:r>
            <a:r>
              <a:rPr lang="vi-VN" sz="3200">
                <a:solidFill>
                  <a:prstClr val="white"/>
                </a:solidFill>
                <a:latin typeface="Arial" panose="020B0604020202020204" pitchFamily="34" charset="0"/>
                <a:ea typeface="Courier New" panose="02070309020205020404" pitchFamily="49" charset="0"/>
                <a:cs typeface="Arial" panose="020B0604020202020204" pitchFamily="34" charset="0"/>
              </a:rPr>
              <a:t>ư</a:t>
            </a:r>
            <a:r>
              <a:rPr lang="en-US" sz="3200">
                <a:solidFill>
                  <a:prstClr val="white"/>
                </a:solidFill>
                <a:latin typeface="Arial" panose="020B0604020202020204" pitchFamily="34" charset="0"/>
                <a:ea typeface="Courier New" panose="02070309020205020404" pitchFamily="49" charset="0"/>
                <a:cs typeface="Arial" panose="020B0604020202020204" pitchFamily="34" charset="0"/>
              </a:rPr>
              <a:t>a quyết định đ</a:t>
            </a:r>
            <a:r>
              <a:rPr lang="vi-VN" sz="3200">
                <a:solidFill>
                  <a:prstClr val="white"/>
                </a:solidFill>
                <a:latin typeface="Arial" panose="020B0604020202020204" pitchFamily="34" charset="0"/>
                <a:ea typeface="Courier New" panose="02070309020205020404" pitchFamily="49" charset="0"/>
                <a:cs typeface="Arial" panose="020B0604020202020204" pitchFamily="34" charset="0"/>
              </a:rPr>
              <a:t>ư</a:t>
            </a:r>
            <a:r>
              <a:rPr lang="en-US" sz="3200">
                <a:solidFill>
                  <a:prstClr val="white"/>
                </a:solidFill>
                <a:latin typeface="Arial" panose="020B0604020202020204" pitchFamily="34" charset="0"/>
                <a:ea typeface="Courier New" panose="02070309020205020404" pitchFamily="49" charset="0"/>
                <a:cs typeface="Arial" panose="020B0604020202020204" pitchFamily="34" charset="0"/>
              </a:rPr>
              <a:t>ợc dứt khoát.</a:t>
            </a:r>
            <a:r>
              <a:rPr lang="en-US" sz="3600">
                <a:solidFill>
                  <a:schemeClr val="bg1"/>
                </a:solidFill>
                <a:latin typeface="Arial" panose="020B0604020202020204" pitchFamily="34" charset="0"/>
                <a:cs typeface="Arial" panose="020B0604020202020204" pitchFamily="34" charset="0"/>
              </a:rPr>
              <a:t> </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CACA456-21EB-9D17-71E5-50748EAB9103}"/>
              </a:ext>
            </a:extLst>
          </p:cNvPr>
          <p:cNvPicPr>
            <a:picLocks noChangeAspect="1"/>
          </p:cNvPicPr>
          <p:nvPr/>
        </p:nvPicPr>
        <p:blipFill>
          <a:blip r:embed="rId3"/>
          <a:stretch>
            <a:fillRect/>
          </a:stretch>
        </p:blipFill>
        <p:spPr>
          <a:xfrm>
            <a:off x="2046241" y="1"/>
            <a:ext cx="8099517" cy="755374"/>
          </a:xfrm>
          <a:prstGeom prst="rect">
            <a:avLst/>
          </a:prstGeom>
          <a:solidFill>
            <a:schemeClr val="accent2"/>
          </a:solidFill>
        </p:spPr>
      </p:pic>
      <p:sp>
        <p:nvSpPr>
          <p:cNvPr id="7" name="TextBox 6">
            <a:extLst>
              <a:ext uri="{FF2B5EF4-FFF2-40B4-BE49-F238E27FC236}">
                <a16:creationId xmlns:a16="http://schemas.microsoft.com/office/drawing/2014/main" id="{3F228600-D140-F4DA-AB65-B1C2025A2A5E}"/>
              </a:ext>
            </a:extLst>
          </p:cNvPr>
          <p:cNvSpPr txBox="1"/>
          <p:nvPr/>
        </p:nvSpPr>
        <p:spPr>
          <a:xfrm>
            <a:off x="462461" y="945072"/>
            <a:ext cx="12059478" cy="9071138"/>
          </a:xfrm>
          <a:prstGeom prst="rect">
            <a:avLst/>
          </a:prstGeom>
          <a:noFill/>
        </p:spPr>
        <p:txBody>
          <a:bodyPr wrap="square">
            <a:spAutoFit/>
          </a:bodyPr>
          <a:lstStyle/>
          <a:p>
            <a:pPr lvl="0" indent="254000"/>
            <a:r>
              <a:rPr lang="vi-VN" sz="3000">
                <a:solidFill>
                  <a:srgbClr val="231F20"/>
                </a:solidFill>
                <a:ea typeface="Arial" panose="020B0604020202020204" pitchFamily="34" charset="0"/>
                <a:cs typeface="Arial" panose="020B0604020202020204" pitchFamily="34" charset="0"/>
              </a:rPr>
              <a:t>Bỗng Lý thắc mắc:</a:t>
            </a:r>
            <a:r>
              <a:rPr lang="en-US" sz="3000">
                <a:solidFill>
                  <a:srgbClr val="231F20"/>
                </a:solidFill>
                <a:ea typeface="Arial" panose="020B0604020202020204" pitchFamily="34" charset="0"/>
                <a:cs typeface="Arial" panose="020B0604020202020204" pitchFamily="34" charset="0"/>
              </a:rPr>
              <a:t>//</a:t>
            </a:r>
            <a:endParaRPr lang="en-US" sz="3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indent="254000"/>
            <a:r>
              <a:rPr lang="en-US" sz="3000">
                <a:solidFill>
                  <a:srgbClr val="231F20"/>
                </a:solidFill>
                <a:latin typeface="Arial" panose="020B0604020202020204" pitchFamily="34" charset="0"/>
                <a:ea typeface="Arial" panose="020B0604020202020204" pitchFamily="34" charset="0"/>
                <a:cs typeface="Arial" panose="020B0604020202020204" pitchFamily="34" charset="0"/>
              </a:rPr>
              <a:t>- </a:t>
            </a:r>
            <a:r>
              <a:rPr lang="vi-VN" sz="3000" b="1">
                <a:solidFill>
                  <a:srgbClr val="231F20"/>
                </a:solidFill>
                <a:ea typeface="Arial" panose="020B0604020202020204" pitchFamily="34" charset="0"/>
                <a:cs typeface="Arial" panose="020B0604020202020204" pitchFamily="34" charset="0"/>
              </a:rPr>
              <a:t>Này</a:t>
            </a:r>
            <a:r>
              <a:rPr lang="vi-VN" sz="3000">
                <a:solidFill>
                  <a:srgbClr val="231F20"/>
                </a:solidFill>
                <a:ea typeface="Arial" panose="020B0604020202020204" pitchFamily="34" charset="0"/>
                <a:cs typeface="Arial" panose="020B0604020202020204" pitchFamily="34" charset="0"/>
              </a:rPr>
              <a:t>,</a:t>
            </a:r>
            <a:r>
              <a:rPr lang="en-US" sz="3000">
                <a:solidFill>
                  <a:srgbClr val="231F20"/>
                </a:solidFill>
                <a:ea typeface="Arial" panose="020B0604020202020204" pitchFamily="34" charset="0"/>
                <a:cs typeface="Arial" panose="020B0604020202020204" pitchFamily="34" charset="0"/>
              </a:rPr>
              <a:t>/</a:t>
            </a:r>
            <a:r>
              <a:rPr lang="vi-VN" sz="3000">
                <a:solidFill>
                  <a:srgbClr val="231F20"/>
                </a:solidFill>
                <a:ea typeface="Arial" panose="020B0604020202020204" pitchFamily="34" charset="0"/>
                <a:cs typeface="Arial" panose="020B0604020202020204" pitchFamily="34" charset="0"/>
              </a:rPr>
              <a:t> làm thủ công </a:t>
            </a:r>
            <a:r>
              <a:rPr lang="vi-VN" sz="3000" b="1">
                <a:solidFill>
                  <a:srgbClr val="231F20"/>
                </a:solidFill>
                <a:ea typeface="Arial" panose="020B0604020202020204" pitchFamily="34" charset="0"/>
                <a:cs typeface="Arial" panose="020B0604020202020204" pitchFamily="34" charset="0"/>
              </a:rPr>
              <a:t>để làm gì </a:t>
            </a:r>
            <a:r>
              <a:rPr lang="vi-VN" sz="3000">
                <a:solidFill>
                  <a:srgbClr val="231F20"/>
                </a:solidFill>
                <a:ea typeface="Arial" panose="020B0604020202020204" pitchFamily="34" charset="0"/>
                <a:cs typeface="Arial" panose="020B0604020202020204" pitchFamily="34" charset="0"/>
              </a:rPr>
              <a:t>nhỉ?</a:t>
            </a:r>
            <a:r>
              <a:rPr lang="en-US" sz="3000">
                <a:solidFill>
                  <a:srgbClr val="231F20"/>
                </a:solidFill>
                <a:ea typeface="Arial" panose="020B0604020202020204" pitchFamily="34" charset="0"/>
                <a:cs typeface="Arial" panose="020B0604020202020204" pitchFamily="34" charset="0"/>
              </a:rPr>
              <a:t> //</a:t>
            </a:r>
            <a:endParaRPr lang="en-US" sz="3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indent="254000" algn="just"/>
            <a:r>
              <a:rPr lang="vi-VN" sz="3000">
                <a:solidFill>
                  <a:srgbClr val="231F20"/>
                </a:solidFill>
                <a:ea typeface="Arial" panose="020B0604020202020204" pitchFamily="34" charset="0"/>
                <a:cs typeface="Arial" panose="020B0604020202020204" pitchFamily="34" charset="0"/>
              </a:rPr>
              <a:t>Diệp tròn xoe mắt:</a:t>
            </a:r>
            <a:endParaRPr lang="en-US" sz="3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indent="254000" algn="just"/>
            <a:r>
              <a:rPr lang="en-US" sz="3000">
                <a:solidFill>
                  <a:srgbClr val="231F20"/>
                </a:solidFill>
                <a:latin typeface="Arial" panose="020B0604020202020204" pitchFamily="34" charset="0"/>
                <a:ea typeface="Arial" panose="020B0604020202020204" pitchFamily="34" charset="0"/>
                <a:cs typeface="Arial" panose="020B0604020202020204" pitchFamily="34" charset="0"/>
              </a:rPr>
              <a:t>- </a:t>
            </a:r>
            <a:r>
              <a:rPr lang="vi-VN" sz="3000" b="1">
                <a:solidFill>
                  <a:srgbClr val="231F20"/>
                </a:solidFill>
                <a:ea typeface="Arial" panose="020B0604020202020204" pitchFamily="34" charset="0"/>
                <a:cs typeface="Arial" panose="020B0604020202020204" pitchFamily="34" charset="0"/>
              </a:rPr>
              <a:t>Ơ</a:t>
            </a:r>
            <a:r>
              <a:rPr lang="vi-VN" sz="3000">
                <a:solidFill>
                  <a:srgbClr val="231F20"/>
                </a:solidFill>
                <a:ea typeface="Arial" panose="020B0604020202020204" pitchFamily="34" charset="0"/>
                <a:cs typeface="Arial" panose="020B0604020202020204" pitchFamily="34" charset="0"/>
              </a:rPr>
              <a:t>,</a:t>
            </a:r>
            <a:r>
              <a:rPr lang="en-US" sz="3000">
                <a:solidFill>
                  <a:srgbClr val="231F20"/>
                </a:solidFill>
                <a:ea typeface="Arial" panose="020B0604020202020204" pitchFamily="34" charset="0"/>
                <a:cs typeface="Arial" panose="020B0604020202020204" pitchFamily="34" charset="0"/>
              </a:rPr>
              <a:t>/ </a:t>
            </a:r>
            <a:r>
              <a:rPr lang="vi-VN" sz="3000">
                <a:solidFill>
                  <a:srgbClr val="231F20"/>
                </a:solidFill>
                <a:ea typeface="Arial" panose="020B0604020202020204" pitchFamily="34" charset="0"/>
                <a:cs typeface="Arial" panose="020B0604020202020204" pitchFamily="34" charset="0"/>
              </a:rPr>
              <a:t>cô giáo chẳng bảo chúng mình</a:t>
            </a:r>
            <a:r>
              <a:rPr lang="en-US" sz="3000">
                <a:solidFill>
                  <a:srgbClr val="231F20"/>
                </a:solidFill>
                <a:ea typeface="Arial" panose="020B0604020202020204" pitchFamily="34" charset="0"/>
                <a:cs typeface="Arial" panose="020B0604020202020204" pitchFamily="34" charset="0"/>
              </a:rPr>
              <a:t> /</a:t>
            </a:r>
            <a:r>
              <a:rPr lang="vi-VN" sz="3000">
                <a:solidFill>
                  <a:srgbClr val="231F20"/>
                </a:solidFill>
                <a:ea typeface="Arial" panose="020B0604020202020204" pitchFamily="34" charset="0"/>
                <a:cs typeface="Arial" panose="020B0604020202020204" pitchFamily="34" charset="0"/>
              </a:rPr>
              <a:t> </a:t>
            </a:r>
            <a:r>
              <a:rPr lang="vi-VN" sz="3000" b="1">
                <a:solidFill>
                  <a:srgbClr val="231F20"/>
                </a:solidFill>
                <a:ea typeface="Arial" panose="020B0604020202020204" pitchFamily="34" charset="0"/>
                <a:cs typeface="Arial" panose="020B0604020202020204" pitchFamily="34" charset="0"/>
              </a:rPr>
              <a:t>tập cho khéo tay là gì</a:t>
            </a:r>
            <a:r>
              <a:rPr lang="vi-VN" sz="3000">
                <a:solidFill>
                  <a:srgbClr val="231F20"/>
                </a:solidFill>
                <a:ea typeface="Arial" panose="020B0604020202020204" pitchFamily="34" charset="0"/>
                <a:cs typeface="Arial" panose="020B0604020202020204" pitchFamily="34" charset="0"/>
              </a:rPr>
              <a:t>?</a:t>
            </a:r>
            <a:r>
              <a:rPr lang="en-US" sz="3000">
                <a:solidFill>
                  <a:srgbClr val="231F20"/>
                </a:solidFill>
                <a:ea typeface="Arial" panose="020B0604020202020204" pitchFamily="34" charset="0"/>
                <a:cs typeface="Arial" panose="020B0604020202020204" pitchFamily="34" charset="0"/>
              </a:rPr>
              <a:t> //</a:t>
            </a:r>
            <a:endParaRPr lang="en-US" sz="3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indent="254000" algn="just"/>
            <a:r>
              <a:rPr lang="vi-VN" sz="3000">
                <a:solidFill>
                  <a:srgbClr val="231F20"/>
                </a:solidFill>
                <a:ea typeface="Arial" panose="020B0604020202020204" pitchFamily="34" charset="0"/>
                <a:cs typeface="Arial" panose="020B0604020202020204" pitchFamily="34" charset="0"/>
              </a:rPr>
              <a:t>Lý lưỡng lự một chút </a:t>
            </a:r>
            <a:r>
              <a:rPr lang="en-US" sz="3000">
                <a:solidFill>
                  <a:srgbClr val="231F20"/>
                </a:solidFill>
                <a:ea typeface="Arial" panose="020B0604020202020204" pitchFamily="34" charset="0"/>
                <a:cs typeface="Arial" panose="020B0604020202020204" pitchFamily="34" charset="0"/>
              </a:rPr>
              <a:t>/ </a:t>
            </a:r>
            <a:r>
              <a:rPr lang="vi-VN" sz="3000">
                <a:solidFill>
                  <a:srgbClr val="231F20"/>
                </a:solidFill>
                <a:ea typeface="Arial" panose="020B0604020202020204" pitchFamily="34" charset="0"/>
                <a:cs typeface="Arial" panose="020B0604020202020204" pitchFamily="34" charset="0"/>
              </a:rPr>
              <a:t>rồi trả chữ U cho Diệp:</a:t>
            </a:r>
            <a:r>
              <a:rPr lang="en-US" sz="3000">
                <a:solidFill>
                  <a:srgbClr val="231F20"/>
                </a:solidFill>
                <a:ea typeface="Arial" panose="020B0604020202020204" pitchFamily="34" charset="0"/>
                <a:cs typeface="Arial" panose="020B0604020202020204" pitchFamily="34" charset="0"/>
              </a:rPr>
              <a:t> //</a:t>
            </a:r>
            <a:endParaRPr lang="en-US" sz="3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indent="254000" algn="just"/>
            <a:r>
              <a:rPr lang="en-US" sz="3000">
                <a:solidFill>
                  <a:srgbClr val="231F20"/>
                </a:solidFill>
                <a:latin typeface="Arial" panose="020B0604020202020204" pitchFamily="34" charset="0"/>
                <a:ea typeface="Arial" panose="020B0604020202020204" pitchFamily="34" charset="0"/>
                <a:cs typeface="Arial" panose="020B0604020202020204" pitchFamily="34" charset="0"/>
              </a:rPr>
              <a:t>- </a:t>
            </a:r>
            <a:r>
              <a:rPr lang="vi-VN" sz="3000" b="1">
                <a:solidFill>
                  <a:srgbClr val="231F20"/>
                </a:solidFill>
                <a:ea typeface="Arial" panose="020B0604020202020204" pitchFamily="34" charset="0"/>
                <a:cs typeface="Arial" panose="020B0604020202020204" pitchFamily="34" charset="0"/>
              </a:rPr>
              <a:t>Thôi</a:t>
            </a:r>
            <a:r>
              <a:rPr lang="vi-VN" sz="3000">
                <a:solidFill>
                  <a:srgbClr val="231F20"/>
                </a:solidFill>
                <a:ea typeface="Arial" panose="020B0604020202020204" pitchFamily="34" charset="0"/>
                <a:cs typeface="Arial" panose="020B0604020202020204" pitchFamily="34" charset="0"/>
              </a:rPr>
              <a:t>, </a:t>
            </a:r>
            <a:r>
              <a:rPr lang="vi-VN" sz="3000" b="1">
                <a:solidFill>
                  <a:srgbClr val="231F20"/>
                </a:solidFill>
                <a:ea typeface="Arial" panose="020B0604020202020204" pitchFamily="34" charset="0"/>
                <a:cs typeface="Arial" panose="020B0604020202020204" pitchFamily="34" charset="0"/>
              </a:rPr>
              <a:t>trả cậu</a:t>
            </a:r>
            <a:r>
              <a:rPr lang="vi-VN" sz="3000">
                <a:solidFill>
                  <a:srgbClr val="231F20"/>
                </a:solidFill>
                <a:ea typeface="Arial" panose="020B0604020202020204" pitchFamily="34" charset="0"/>
                <a:cs typeface="Arial" panose="020B0604020202020204" pitchFamily="34" charset="0"/>
              </a:rPr>
              <a:t>.</a:t>
            </a:r>
            <a:r>
              <a:rPr lang="en-US" sz="3000">
                <a:solidFill>
                  <a:srgbClr val="231F20"/>
                </a:solidFill>
                <a:ea typeface="Arial" panose="020B0604020202020204" pitchFamily="34" charset="0"/>
                <a:cs typeface="Arial" panose="020B0604020202020204" pitchFamily="34" charset="0"/>
              </a:rPr>
              <a:t>/</a:t>
            </a:r>
            <a:r>
              <a:rPr lang="vi-VN" sz="3000">
                <a:solidFill>
                  <a:srgbClr val="231F20"/>
                </a:solidFill>
                <a:ea typeface="Arial" panose="020B0604020202020204" pitchFamily="34" charset="0"/>
                <a:cs typeface="Arial" panose="020B0604020202020204" pitchFamily="34" charset="0"/>
              </a:rPr>
              <a:t> Tớ tự </a:t>
            </a:r>
            <a:r>
              <a:rPr lang="vi-VN" sz="3000" b="1">
                <a:solidFill>
                  <a:srgbClr val="231F20"/>
                </a:solidFill>
                <a:ea typeface="Arial" panose="020B0604020202020204" pitchFamily="34" charset="0"/>
                <a:cs typeface="Arial" panose="020B0604020202020204" pitchFamily="34" charset="0"/>
              </a:rPr>
              <a:t>cắt lấy</a:t>
            </a:r>
            <a:r>
              <a:rPr lang="vi-VN" sz="3000">
                <a:solidFill>
                  <a:srgbClr val="231F20"/>
                </a:solidFill>
                <a:ea typeface="Arial" panose="020B0604020202020204" pitchFamily="34" charset="0"/>
                <a:cs typeface="Arial" panose="020B0604020202020204" pitchFamily="34" charset="0"/>
              </a:rPr>
              <a:t>.</a:t>
            </a:r>
            <a:r>
              <a:rPr lang="en-US" sz="3000">
                <a:solidFill>
                  <a:srgbClr val="231F20"/>
                </a:solidFill>
                <a:ea typeface="Arial" panose="020B0604020202020204" pitchFamily="34" charset="0"/>
                <a:cs typeface="Arial" panose="020B0604020202020204" pitchFamily="34" charset="0"/>
              </a:rPr>
              <a:t>//</a:t>
            </a:r>
            <a:endParaRPr lang="en-US" sz="3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indent="254000"/>
            <a:r>
              <a:rPr lang="vi-VN" sz="3000">
                <a:solidFill>
                  <a:srgbClr val="231F20"/>
                </a:solidFill>
                <a:ea typeface="Arial" panose="020B0604020202020204" pitchFamily="34" charset="0"/>
                <a:cs typeface="Arial" panose="020B0604020202020204" pitchFamily="34" charset="0"/>
              </a:rPr>
              <a:t>Diệp ngạc nhiên:</a:t>
            </a:r>
            <a:r>
              <a:rPr lang="en-US" sz="3000">
                <a:solidFill>
                  <a:srgbClr val="231F20"/>
                </a:solidFill>
                <a:ea typeface="Arial" panose="020B0604020202020204" pitchFamily="34" charset="0"/>
                <a:cs typeface="Arial" panose="020B0604020202020204" pitchFamily="34" charset="0"/>
              </a:rPr>
              <a:t>//</a:t>
            </a:r>
            <a:endParaRPr lang="en-US" sz="3000">
              <a:solidFill>
                <a:prstClr val="black"/>
              </a:solidFill>
              <a:latin typeface="Arial" panose="020B0604020202020204" pitchFamily="34" charset="0"/>
              <a:ea typeface="Arial" panose="020B0604020202020204" pitchFamily="34" charset="0"/>
              <a:cs typeface="Arial" panose="020B0604020202020204" pitchFamily="34" charset="0"/>
            </a:endParaRPr>
          </a:p>
          <a:p>
            <a:pPr lvl="0" indent="254000"/>
            <a:r>
              <a:rPr lang="en-US" sz="3000">
                <a:solidFill>
                  <a:srgbClr val="231F20"/>
                </a:solidFill>
                <a:latin typeface="Arial" panose="020B0604020202020204" pitchFamily="34" charset="0"/>
                <a:ea typeface="Arial" panose="020B0604020202020204" pitchFamily="34" charset="0"/>
                <a:cs typeface="Arial" panose="020B0604020202020204" pitchFamily="34" charset="0"/>
              </a:rPr>
              <a:t>- </a:t>
            </a:r>
            <a:r>
              <a:rPr lang="vi-VN" sz="3000">
                <a:solidFill>
                  <a:srgbClr val="231F20"/>
                </a:solidFill>
                <a:ea typeface="Arial" panose="020B0604020202020204" pitchFamily="34" charset="0"/>
                <a:cs typeface="Arial" panose="020B0604020202020204" pitchFamily="34" charset="0"/>
              </a:rPr>
              <a:t>Cậu cắt </a:t>
            </a:r>
            <a:r>
              <a:rPr lang="vi-VN" sz="3000" b="1">
                <a:solidFill>
                  <a:srgbClr val="231F20"/>
                </a:solidFill>
                <a:ea typeface="Arial" panose="020B0604020202020204" pitchFamily="34" charset="0"/>
                <a:cs typeface="Arial" panose="020B0604020202020204" pitchFamily="34" charset="0"/>
              </a:rPr>
              <a:t>có</a:t>
            </a:r>
            <a:r>
              <a:rPr lang="vi-VN" sz="3000">
                <a:solidFill>
                  <a:srgbClr val="231F20"/>
                </a:solidFill>
                <a:ea typeface="Arial" panose="020B0604020202020204" pitchFamily="34" charset="0"/>
                <a:cs typeface="Arial" panose="020B0604020202020204" pitchFamily="34" charset="0"/>
              </a:rPr>
              <a:t> </a:t>
            </a:r>
            <a:r>
              <a:rPr lang="vi-VN" sz="3000" b="1">
                <a:solidFill>
                  <a:srgbClr val="231F20"/>
                </a:solidFill>
                <a:ea typeface="Arial" panose="020B0604020202020204" pitchFamily="34" charset="0"/>
                <a:cs typeface="Arial" panose="020B0604020202020204" pitchFamily="34" charset="0"/>
              </a:rPr>
              <a:t>đẹp đâu!</a:t>
            </a:r>
            <a:r>
              <a:rPr lang="en-US" sz="3000" b="1">
                <a:solidFill>
                  <a:srgbClr val="231F20"/>
                </a:solidFill>
                <a:ea typeface="Arial" panose="020B0604020202020204" pitchFamily="34" charset="0"/>
                <a:cs typeface="Arial" panose="020B0604020202020204" pitchFamily="34" charset="0"/>
              </a:rPr>
              <a:t> //</a:t>
            </a:r>
            <a:endParaRPr lang="en-US" sz="3000" b="1">
              <a:solidFill>
                <a:srgbClr val="231F20"/>
              </a:solidFill>
              <a:latin typeface="Arial" panose="020B0604020202020204" pitchFamily="34" charset="0"/>
              <a:ea typeface="Arial" panose="020B0604020202020204" pitchFamily="34" charset="0"/>
              <a:cs typeface="Arial" panose="020B0604020202020204" pitchFamily="34" charset="0"/>
            </a:endParaRPr>
          </a:p>
          <a:p>
            <a:pPr lvl="0" indent="254000">
              <a:lnSpc>
                <a:spcPct val="109000"/>
              </a:lnSpc>
            </a:pPr>
            <a:r>
              <a:rPr lang="vi-VN" sz="2800">
                <a:solidFill>
                  <a:srgbClr val="231F20"/>
                </a:solidFill>
                <a:ea typeface="Arial" panose="020B0604020202020204" pitchFamily="34" charset="0"/>
              </a:rPr>
              <a:t>Lý dứt khoát:</a:t>
            </a:r>
            <a:r>
              <a:rPr lang="en-US" sz="2800">
                <a:solidFill>
                  <a:srgbClr val="231F20"/>
                </a:solidFill>
                <a:ea typeface="Arial" panose="020B0604020202020204" pitchFamily="34" charset="0"/>
              </a:rPr>
              <a:t>//</a:t>
            </a:r>
            <a:endParaRPr lang="en-US" sz="2400">
              <a:solidFill>
                <a:prstClr val="black"/>
              </a:solidFill>
              <a:latin typeface="Times New Roman" panose="02020603050405020304" pitchFamily="18" charset="0"/>
              <a:ea typeface="Times New Roman" panose="02020603050405020304" pitchFamily="18" charset="0"/>
            </a:endParaRPr>
          </a:p>
          <a:p>
            <a:pPr lvl="0" indent="254000">
              <a:lnSpc>
                <a:spcPct val="109000"/>
              </a:lnSpc>
            </a:pPr>
            <a:r>
              <a:rPr lang="en-US" sz="2800">
                <a:solidFill>
                  <a:srgbClr val="231F20"/>
                </a:solidFill>
                <a:latin typeface="Arial" panose="020B0604020202020204" pitchFamily="34" charset="0"/>
                <a:ea typeface="Arial" panose="020B0604020202020204" pitchFamily="34" charset="0"/>
              </a:rPr>
              <a:t>- </a:t>
            </a:r>
            <a:r>
              <a:rPr lang="vi-VN" sz="2800">
                <a:solidFill>
                  <a:srgbClr val="231F20"/>
                </a:solidFill>
                <a:ea typeface="Arial" panose="020B0604020202020204" pitchFamily="34" charset="0"/>
              </a:rPr>
              <a:t>Tớ phải </a:t>
            </a:r>
            <a:r>
              <a:rPr lang="vi-VN" sz="2800" b="1">
                <a:solidFill>
                  <a:srgbClr val="231F20"/>
                </a:solidFill>
                <a:ea typeface="Arial" panose="020B0604020202020204" pitchFamily="34" charset="0"/>
              </a:rPr>
              <a:t>tự cắt </a:t>
            </a:r>
            <a:r>
              <a:rPr lang="en-US" sz="2800">
                <a:solidFill>
                  <a:srgbClr val="231F20"/>
                </a:solidFill>
                <a:ea typeface="Arial" panose="020B0604020202020204" pitchFamily="34" charset="0"/>
              </a:rPr>
              <a:t>/</a:t>
            </a:r>
            <a:r>
              <a:rPr lang="en-US" sz="2800" b="1">
                <a:solidFill>
                  <a:srgbClr val="231F20"/>
                </a:solidFill>
                <a:ea typeface="Arial" panose="020B0604020202020204" pitchFamily="34" charset="0"/>
              </a:rPr>
              <a:t> </a:t>
            </a:r>
            <a:r>
              <a:rPr lang="vi-VN" sz="2800" b="1">
                <a:solidFill>
                  <a:srgbClr val="231F20"/>
                </a:solidFill>
                <a:ea typeface="Arial" panose="020B0604020202020204" pitchFamily="34" charset="0"/>
              </a:rPr>
              <a:t>thì mới khéo tay được</a:t>
            </a:r>
            <a:r>
              <a:rPr lang="vi-VN" sz="2800">
                <a:solidFill>
                  <a:srgbClr val="231F20"/>
                </a:solidFill>
                <a:ea typeface="Arial" panose="020B0604020202020204" pitchFamily="34" charset="0"/>
              </a:rPr>
              <a:t>.</a:t>
            </a:r>
            <a:endParaRPr lang="en-US" sz="2400">
              <a:solidFill>
                <a:prstClr val="black"/>
              </a:solidFill>
              <a:latin typeface="Times New Roman" panose="02020603050405020304" pitchFamily="18" charset="0"/>
              <a:ea typeface="Times New Roman" panose="02020603050405020304" pitchFamily="18" charset="0"/>
            </a:endParaRPr>
          </a:p>
          <a:p>
            <a:pPr algn="just">
              <a:lnSpc>
                <a:spcPct val="150000"/>
              </a:lnSpc>
            </a:pPr>
            <a:endParaRPr lang="en-US" altLang="en-US" sz="3600">
              <a:latin typeface="Times New Roman" panose="02020603050405020304" pitchFamily="18" charset="0"/>
            </a:endParaRPr>
          </a:p>
          <a:p>
            <a:pPr algn="just">
              <a:lnSpc>
                <a:spcPct val="150000"/>
              </a:lnSpc>
            </a:pPr>
            <a:endParaRPr lang="en-US" altLang="en-US" sz="3600">
              <a:latin typeface="Times New Roman" panose="02020603050405020304" pitchFamily="18" charset="0"/>
            </a:endParaRPr>
          </a:p>
          <a:p>
            <a:pPr algn="just">
              <a:lnSpc>
                <a:spcPct val="150000"/>
              </a:lnSpc>
            </a:pPr>
            <a:r>
              <a:rPr lang="en-US" altLang="en-US" sz="3600">
                <a:latin typeface="UTM Avo" panose="02040603050506020204"/>
              </a:rPr>
              <a:t>Còn </a:t>
            </a:r>
            <a:r>
              <a:rPr lang="en-US" altLang="en-US" sz="3600" dirty="0" err="1">
                <a:latin typeface="UTM Avo" panose="02040603050506020204"/>
              </a:rPr>
              <a:t>gián</a:t>
            </a:r>
            <a:r>
              <a:rPr lang="en-US" altLang="en-US" sz="3600" dirty="0">
                <a:latin typeface="UTM Avo" panose="02040603050506020204"/>
              </a:rPr>
              <a:t> </a:t>
            </a:r>
            <a:r>
              <a:rPr lang="en-US" altLang="en-US" sz="3600" dirty="0" err="1">
                <a:latin typeface="UTM Avo" panose="02040603050506020204"/>
              </a:rPr>
              <a:t>nghị</a:t>
            </a:r>
            <a:r>
              <a:rPr lang="en-US" altLang="en-US" sz="3600" dirty="0">
                <a:latin typeface="UTM Avo" panose="02040603050506020204"/>
              </a:rPr>
              <a:t> </a:t>
            </a:r>
            <a:r>
              <a:rPr lang="en-US" altLang="en-US" sz="3600" dirty="0" err="1">
                <a:latin typeface="UTM Avo" panose="02040603050506020204"/>
              </a:rPr>
              <a:t>đại</a:t>
            </a:r>
            <a:r>
              <a:rPr lang="en-US" altLang="en-US" sz="3600" dirty="0">
                <a:latin typeface="UTM Avo" panose="02040603050506020204"/>
              </a:rPr>
              <a:t> </a:t>
            </a:r>
            <a:r>
              <a:rPr lang="en-US" altLang="en-US" sz="3600" dirty="0" err="1">
                <a:latin typeface="UTM Avo" panose="02040603050506020204"/>
              </a:rPr>
              <a:t>phu</a:t>
            </a:r>
            <a:r>
              <a:rPr lang="en-US" altLang="en-US" sz="3600" dirty="0">
                <a:latin typeface="UTM Avo" panose="02040603050506020204"/>
              </a:rPr>
              <a:t> </a:t>
            </a:r>
            <a:r>
              <a:rPr lang="en-US" altLang="en-US" sz="3600" dirty="0" err="1">
                <a:latin typeface="UTM Avo" panose="02040603050506020204"/>
              </a:rPr>
              <a:t>Trần</a:t>
            </a:r>
            <a:r>
              <a:rPr lang="en-US" altLang="en-US" sz="3600" dirty="0">
                <a:latin typeface="UTM Avo" panose="02040603050506020204"/>
              </a:rPr>
              <a:t> </a:t>
            </a:r>
            <a:r>
              <a:rPr lang="en-US" altLang="en-US" sz="3600" dirty="0" err="1">
                <a:latin typeface="UTM Avo" panose="02040603050506020204"/>
              </a:rPr>
              <a:t>Trung</a:t>
            </a:r>
            <a:r>
              <a:rPr lang="en-US" altLang="en-US" sz="3600" dirty="0">
                <a:latin typeface="UTM Avo" panose="02040603050506020204"/>
              </a:rPr>
              <a:t> </a:t>
            </a:r>
            <a:r>
              <a:rPr lang="en-US" altLang="en-US" sz="3600" dirty="0" err="1">
                <a:latin typeface="UTM Avo" panose="02040603050506020204"/>
              </a:rPr>
              <a:t>Tá</a:t>
            </a:r>
            <a:r>
              <a:rPr lang="en-US" altLang="vi-VN" sz="3600" dirty="0">
                <a:solidFill>
                  <a:srgbClr val="FF0000"/>
                </a:solidFill>
                <a:latin typeface="UTM Avo" panose="02040603050506020204" pitchFamily="18" charset="0"/>
                <a:cs typeface="Times New Roman" panose="02020603050405020304" pitchFamily="18" charset="0"/>
              </a:rPr>
              <a:t>/</a:t>
            </a:r>
            <a:r>
              <a:rPr lang="en-US" altLang="vi-VN" sz="3600" dirty="0">
                <a:solidFill>
                  <a:srgbClr val="FF0000"/>
                </a:solidFill>
                <a:latin typeface="UTM Avo" panose="02040603050506020204"/>
                <a:cs typeface="Times New Roman" panose="02020603050405020304" pitchFamily="18" charset="0"/>
              </a:rPr>
              <a:t> </a:t>
            </a:r>
            <a:r>
              <a:rPr lang="en-US" altLang="en-US" sz="3600" dirty="0">
                <a:latin typeface="UTM Avo" panose="02040603050506020204"/>
              </a:rPr>
              <a:t>do </a:t>
            </a:r>
            <a:r>
              <a:rPr lang="en-US" altLang="en-US" sz="3600" dirty="0" err="1">
                <a:latin typeface="UTM Avo" panose="02040603050506020204"/>
              </a:rPr>
              <a:t>bận</a:t>
            </a:r>
            <a:r>
              <a:rPr lang="en-US" altLang="en-US" sz="3600" dirty="0">
                <a:latin typeface="UTM Avo" panose="02040603050506020204"/>
              </a:rPr>
              <a:t> </a:t>
            </a:r>
            <a:r>
              <a:rPr lang="en-US" altLang="en-US" sz="3600" dirty="0" err="1">
                <a:latin typeface="UTM Avo" panose="02040603050506020204"/>
              </a:rPr>
              <a:t>nhiều</a:t>
            </a:r>
            <a:r>
              <a:rPr lang="en-US" altLang="en-US" sz="3600" dirty="0">
                <a:latin typeface="UTM Avo" panose="02040603050506020204"/>
              </a:rPr>
              <a:t> </a:t>
            </a:r>
            <a:r>
              <a:rPr lang="en-US" altLang="en-US" sz="3600" dirty="0" err="1">
                <a:latin typeface="UTM Avo" panose="02040603050506020204"/>
              </a:rPr>
              <a:t>công</a:t>
            </a:r>
            <a:r>
              <a:rPr lang="en-US" altLang="en-US" sz="3600" dirty="0">
                <a:latin typeface="UTM Avo" panose="02040603050506020204"/>
              </a:rPr>
              <a:t> </a:t>
            </a:r>
            <a:r>
              <a:rPr lang="en-US" altLang="en-US" sz="3600" dirty="0" err="1">
                <a:latin typeface="UTM Avo" panose="02040603050506020204"/>
              </a:rPr>
              <a:t>việc</a:t>
            </a:r>
            <a:r>
              <a:rPr lang="en-US" altLang="vi-VN" sz="3600" dirty="0">
                <a:solidFill>
                  <a:srgbClr val="FF0000"/>
                </a:solidFill>
                <a:latin typeface="UTM Avo" panose="02040603050506020204" pitchFamily="18" charset="0"/>
                <a:cs typeface="Times New Roman" panose="02020603050405020304" pitchFamily="18" charset="0"/>
              </a:rPr>
              <a:t>/</a:t>
            </a:r>
            <a:r>
              <a:rPr lang="en-US" altLang="en-US" sz="3600" dirty="0" err="1">
                <a:latin typeface="UTM Avo" panose="02040603050506020204"/>
              </a:rPr>
              <a:t>nên</a:t>
            </a:r>
            <a:r>
              <a:rPr lang="en-US" altLang="en-US" sz="3600" dirty="0">
                <a:latin typeface="UTM Avo" panose="02040603050506020204"/>
              </a:rPr>
              <a:t> </a:t>
            </a:r>
            <a:r>
              <a:rPr lang="en-US" altLang="en-US" sz="3600" dirty="0" err="1">
                <a:latin typeface="UTM Avo" panose="02040603050506020204"/>
              </a:rPr>
              <a:t>không</a:t>
            </a:r>
            <a:r>
              <a:rPr lang="en-US" altLang="en-US" sz="3600" dirty="0">
                <a:latin typeface="UTM Avo" panose="02040603050506020204"/>
              </a:rPr>
              <a:t> </a:t>
            </a:r>
            <a:r>
              <a:rPr lang="en-US" altLang="en-US" sz="3600" dirty="0" err="1">
                <a:latin typeface="UTM Avo" panose="02040603050506020204"/>
              </a:rPr>
              <a:t>mấy</a:t>
            </a:r>
            <a:r>
              <a:rPr lang="en-US" altLang="en-US" sz="3600" dirty="0">
                <a:latin typeface="UTM Avo" panose="02040603050506020204"/>
              </a:rPr>
              <a:t> </a:t>
            </a:r>
            <a:r>
              <a:rPr lang="en-US" altLang="en-US" sz="3600" dirty="0" err="1">
                <a:latin typeface="UTM Avo" panose="02040603050506020204"/>
              </a:rPr>
              <a:t>khi</a:t>
            </a:r>
            <a:r>
              <a:rPr lang="en-US" altLang="en-US" sz="3600" dirty="0">
                <a:latin typeface="UTM Avo" panose="02040603050506020204"/>
              </a:rPr>
              <a:t> </a:t>
            </a:r>
            <a:r>
              <a:rPr lang="en-US" altLang="en-US" sz="3600" dirty="0" err="1">
                <a:latin typeface="UTM Avo" panose="02040603050506020204"/>
              </a:rPr>
              <a:t>tới</a:t>
            </a:r>
            <a:r>
              <a:rPr lang="en-US" altLang="en-US" sz="3600" dirty="0">
                <a:latin typeface="UTM Avo" panose="02040603050506020204"/>
              </a:rPr>
              <a:t> </a:t>
            </a:r>
            <a:r>
              <a:rPr lang="en-US" altLang="en-US" sz="3600" dirty="0" err="1">
                <a:latin typeface="UTM Avo" panose="02040603050506020204"/>
              </a:rPr>
              <a:t>thăm</a:t>
            </a:r>
            <a:r>
              <a:rPr lang="en-US" altLang="en-US" sz="3600" dirty="0">
                <a:latin typeface="UTM Avo" panose="02040603050506020204"/>
              </a:rPr>
              <a:t> </a:t>
            </a:r>
            <a:r>
              <a:rPr lang="en-US" altLang="en-US" sz="3600" dirty="0" err="1">
                <a:latin typeface="UTM Avo" panose="02040603050506020204"/>
              </a:rPr>
              <a:t>Tô</a:t>
            </a:r>
            <a:r>
              <a:rPr lang="en-US" altLang="en-US" sz="3600" dirty="0">
                <a:latin typeface="UTM Avo" panose="02040603050506020204"/>
              </a:rPr>
              <a:t> </a:t>
            </a:r>
            <a:r>
              <a:rPr lang="en-US" altLang="en-US" sz="3600" dirty="0" err="1">
                <a:latin typeface="UTM Avo" panose="02040603050506020204"/>
              </a:rPr>
              <a:t>Hiến</a:t>
            </a:r>
            <a:r>
              <a:rPr lang="en-US" altLang="en-US" sz="3600" dirty="0">
                <a:latin typeface="UTM Avo" panose="02040603050506020204"/>
              </a:rPr>
              <a:t> </a:t>
            </a:r>
            <a:r>
              <a:rPr lang="en-US" altLang="en-US" sz="3600" dirty="0" err="1">
                <a:latin typeface="UTM Avo" panose="02040603050506020204"/>
              </a:rPr>
              <a:t>Thành</a:t>
            </a:r>
            <a:r>
              <a:rPr lang="en-US" altLang="en-US" sz="3600" dirty="0">
                <a:latin typeface="UTM Avo" panose="02040603050506020204"/>
              </a:rPr>
              <a:t> </a:t>
            </a:r>
            <a:r>
              <a:rPr lang="en-US" altLang="en-US" sz="3600" dirty="0" err="1">
                <a:latin typeface="UTM Avo" panose="02040603050506020204"/>
              </a:rPr>
              <a:t>được</a:t>
            </a:r>
            <a:r>
              <a:rPr lang="en-US" altLang="en-US" sz="3600" dirty="0">
                <a:latin typeface="UTM Avo" panose="02040603050506020204"/>
              </a:rPr>
              <a:t>.</a:t>
            </a:r>
            <a:r>
              <a:rPr lang="en-US" altLang="vi-VN" sz="3600" dirty="0">
                <a:solidFill>
                  <a:srgbClr val="FF0000"/>
                </a:solidFill>
                <a:latin typeface="UTM Avo" panose="02040603050506020204" pitchFamily="18" charset="0"/>
                <a:cs typeface="Times New Roman" panose="02020603050405020304" pitchFamily="18" charset="0"/>
              </a:rPr>
              <a:t>//</a:t>
            </a:r>
            <a:endParaRPr lang="en-US" sz="3600" dirty="0">
              <a:solidFill>
                <a:srgbClr val="FF0000"/>
              </a:solidFill>
              <a:latin typeface="UTM Avo" panose="02040603050506020204"/>
            </a:endParaRPr>
          </a:p>
          <a:p>
            <a:pPr algn="just">
              <a:lnSpc>
                <a:spcPct val="150000"/>
              </a:lnSpc>
            </a:pPr>
            <a:endParaRPr lang="en-US" sz="1200" dirty="0">
              <a:latin typeface="UTM Avo" panose="02040603050506020204" pitchFamily="18" charset="0"/>
            </a:endParaRPr>
          </a:p>
          <a:p>
            <a:pPr algn="just">
              <a:lnSpc>
                <a:spcPct val="150000"/>
              </a:lnSpc>
            </a:pPr>
            <a:r>
              <a:rPr lang="en-US" altLang="vi-VN" sz="3600" dirty="0">
                <a:solidFill>
                  <a:srgbClr val="000000"/>
                </a:solidFill>
                <a:latin typeface="UTM Avo" panose="02040603050506020204" pitchFamily="18" charset="0"/>
                <a:cs typeface="Times New Roman" panose="02020603050405020304" pitchFamily="18" charset="0"/>
              </a:rPr>
              <a:t>	</a:t>
            </a:r>
            <a:endParaRPr lang="en-US" sz="3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561113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6" y="-15902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CA4FEAB2-E2DD-7976-D100-A8D6FB0F27A6}"/>
              </a:ext>
            </a:extLst>
          </p:cNvPr>
          <p:cNvSpPr>
            <a:spLocks noChangeArrowheads="1"/>
          </p:cNvSpPr>
          <p:nvPr/>
        </p:nvSpPr>
        <p:spPr bwMode="auto">
          <a:xfrm>
            <a:off x="2855842" y="1023338"/>
            <a:ext cx="6539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LÀM THỦ CÔNG</a:t>
            </a:r>
            <a:endParaRPr lang="en-US" altLang="en-US" sz="3600"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CF7A340-ADE9-40EC-91FB-CB61CAB0CB1D}"/>
              </a:ext>
            </a:extLst>
          </p:cNvPr>
          <p:cNvSpPr/>
          <p:nvPr/>
        </p:nvSpPr>
        <p:spPr>
          <a:xfrm>
            <a:off x="891208" y="1580756"/>
            <a:ext cx="10860156" cy="3696653"/>
          </a:xfrm>
          <a:prstGeom prst="rect">
            <a:avLst/>
          </a:prstGeom>
        </p:spPr>
        <p:txBody>
          <a:bodyPr wrap="square">
            <a:spAutoFit/>
          </a:bodyPr>
          <a:lstStyle/>
          <a:p>
            <a:pPr lvl="0" indent="228600" algn="just">
              <a:lnSpc>
                <a:spcPct val="150000"/>
              </a:lnSpc>
            </a:pPr>
            <a:r>
              <a:rPr lang="vi-VN" sz="3200">
                <a:solidFill>
                  <a:srgbClr val="231F20"/>
                </a:solidFill>
                <a:ea typeface="Arial" panose="020B0604020202020204" pitchFamily="34" charset="0"/>
              </a:rPr>
              <a:t>Lý lấy giấy màu và kéo ra cắt chữ U. Cắt mãi, chữ vẫn méo. Diệp đứng cạnh, sốt ruột:</a:t>
            </a:r>
            <a:endParaRPr lang="en-US" sz="3200">
              <a:solidFill>
                <a:prstClr val="black"/>
              </a:solidFill>
              <a:latin typeface="Times New Roman" panose="02020603050405020304" pitchFamily="18" charset="0"/>
              <a:ea typeface="Times New Roman" panose="02020603050405020304" pitchFamily="18" charset="0"/>
            </a:endParaRPr>
          </a:p>
          <a:p>
            <a:pPr lvl="0" indent="228600" algn="just">
              <a:lnSpc>
                <a:spcPct val="150000"/>
              </a:lnSpc>
            </a:pPr>
            <a:r>
              <a:rPr lang="vi-VN" sz="3200">
                <a:solidFill>
                  <a:srgbClr val="231F20"/>
                </a:solidFill>
                <a:ea typeface="Arial" panose="020B0604020202020204" pitchFamily="34" charset="0"/>
              </a:rPr>
              <a:t>- Đưa tớ cắt hộ. Tay cậu lóng nga lóng ngóng thế nào ấy.</a:t>
            </a:r>
            <a:endParaRPr lang="en-US" sz="3200">
              <a:solidFill>
                <a:prstClr val="black"/>
              </a:solidFill>
              <a:latin typeface="Times New Roman" panose="02020603050405020304" pitchFamily="18" charset="0"/>
              <a:ea typeface="Times New Roman" panose="02020603050405020304" pitchFamily="18" charset="0"/>
            </a:endParaRPr>
          </a:p>
          <a:p>
            <a:pPr lvl="0" indent="228600" algn="just">
              <a:lnSpc>
                <a:spcPct val="150000"/>
              </a:lnSpc>
            </a:pPr>
            <a:r>
              <a:rPr lang="vi-VN" sz="3200">
                <a:solidFill>
                  <a:srgbClr val="231F20"/>
                </a:solidFill>
                <a:ea typeface="Arial" panose="020B0604020202020204" pitchFamily="34" charset="0"/>
              </a:rPr>
              <a:t>Sợ Lý không tin mình cắt đẹp, Diệp mở vở ra khoe:</a:t>
            </a:r>
            <a:endParaRPr lang="en-US" sz="3200">
              <a:solidFill>
                <a:prstClr val="black"/>
              </a:solidFill>
              <a:latin typeface="Times New Roman" panose="02020603050405020304" pitchFamily="18" charset="0"/>
              <a:ea typeface="Times New Roman" panose="02020603050405020304" pitchFamily="18" charset="0"/>
            </a:endParaRPr>
          </a:p>
          <a:p>
            <a:pPr lvl="0" indent="228600" algn="just">
              <a:lnSpc>
                <a:spcPct val="150000"/>
              </a:lnSpc>
            </a:pPr>
            <a:r>
              <a:rPr lang="vi-VN" sz="3200">
                <a:solidFill>
                  <a:srgbClr val="231F20"/>
                </a:solidFill>
                <a:ea typeface="Arial" panose="020B0604020202020204" pitchFamily="34" charset="0"/>
              </a:rPr>
              <a:t>- Đây, chữ U của tớ đây. Đẹp chưa? </a:t>
            </a:r>
            <a:endParaRPr lang="en-US" sz="3200">
              <a:solidFill>
                <a:prstClr val="black"/>
              </a:solidFill>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D77F19EC-68A0-4E6C-A04A-8C9DD46FEE5C}"/>
              </a:ext>
            </a:extLst>
          </p:cNvPr>
          <p:cNvPicPr>
            <a:picLocks noChangeAspect="1"/>
          </p:cNvPicPr>
          <p:nvPr/>
        </p:nvPicPr>
        <p:blipFill>
          <a:blip r:embed="rId3"/>
          <a:stretch>
            <a:fillRect/>
          </a:stretch>
        </p:blipFill>
        <p:spPr>
          <a:xfrm>
            <a:off x="1677539" y="-125644"/>
            <a:ext cx="8776787" cy="1058898"/>
          </a:xfrm>
          <a:prstGeom prst="rect">
            <a:avLst/>
          </a:prstGeom>
          <a:solidFill>
            <a:schemeClr val="accent2"/>
          </a:solidFill>
        </p:spPr>
      </p:pic>
      <p:sp>
        <p:nvSpPr>
          <p:cNvPr id="7" name="Oval 6">
            <a:extLst>
              <a:ext uri="{FF2B5EF4-FFF2-40B4-BE49-F238E27FC236}">
                <a16:creationId xmlns:a16="http://schemas.microsoft.com/office/drawing/2014/main" id="{83BB6840-FE47-4252-A0BF-C82634363D4E}"/>
              </a:ext>
            </a:extLst>
          </p:cNvPr>
          <p:cNvSpPr/>
          <p:nvPr/>
        </p:nvSpPr>
        <p:spPr>
          <a:xfrm>
            <a:off x="273377" y="1618464"/>
            <a:ext cx="617831" cy="646330"/>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368469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1539</Words>
  <Application>Microsoft Office PowerPoint</Application>
  <PresentationFormat>Widescreen</PresentationFormat>
  <Paragraphs>110</Paragraphs>
  <Slides>26</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Arial</vt:lpstr>
      <vt:lpstr>Arial-Rounded</vt:lpstr>
      <vt:lpstr>Calibri</vt:lpstr>
      <vt:lpstr>Calibri Light</vt:lpstr>
      <vt:lpstr>Courier New</vt:lpstr>
      <vt:lpstr>Garamond</vt:lpstr>
      <vt:lpstr>Pacifico</vt:lpstr>
      <vt:lpstr>Times New Roman</vt:lpstr>
      <vt:lpstr>UTM Ambrose</vt:lpstr>
      <vt:lpstr>UTM Avo</vt:lpstr>
      <vt:lpstr>Wingdings</vt:lpstr>
      <vt:lpstr>Office Theme</vt:lpstr>
      <vt:lpstr>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190</cp:revision>
  <dcterms:created xsi:type="dcterms:W3CDTF">2022-09-23T07:10:00Z</dcterms:created>
  <dcterms:modified xsi:type="dcterms:W3CDTF">2024-07-06T11:05:03Z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