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4"/>
  </p:notesMasterIdLst>
  <p:sldIdLst>
    <p:sldId id="370" r:id="rId5"/>
    <p:sldId id="347" r:id="rId6"/>
    <p:sldId id="387" r:id="rId7"/>
    <p:sldId id="391" r:id="rId8"/>
    <p:sldId id="371" r:id="rId9"/>
    <p:sldId id="393" r:id="rId10"/>
    <p:sldId id="414" r:id="rId11"/>
    <p:sldId id="374" r:id="rId12"/>
    <p:sldId id="264" r:id="rId13"/>
    <p:sldId id="377" r:id="rId14"/>
    <p:sldId id="395" r:id="rId15"/>
    <p:sldId id="378" r:id="rId16"/>
    <p:sldId id="379" r:id="rId17"/>
    <p:sldId id="372" r:id="rId18"/>
    <p:sldId id="375" r:id="rId19"/>
    <p:sldId id="362" r:id="rId20"/>
    <p:sldId id="381" r:id="rId21"/>
    <p:sldId id="270" r:id="rId22"/>
    <p:sldId id="382" r:id="rId23"/>
    <p:sldId id="383" r:id="rId24"/>
    <p:sldId id="380" r:id="rId25"/>
    <p:sldId id="279" r:id="rId26"/>
    <p:sldId id="363" r:id="rId27"/>
    <p:sldId id="384" r:id="rId28"/>
    <p:sldId id="281" r:id="rId29"/>
    <p:sldId id="397" r:id="rId30"/>
    <p:sldId id="398" r:id="rId31"/>
    <p:sldId id="282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41B20-8327-4E63-9C77-59CDA87F4AB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A7B8-76C7-4035-BD91-88EA0F5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1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6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1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4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9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4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6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68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03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58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89AD10-0C53-452A-A36A-5D13CE77A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90A25E-FA8C-465A-85FF-BE7E2B9D2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670651-7748-4FE6-9784-0C965179C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3255-6438-4749-A27A-904A908BC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818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6C9BA5-6E46-43B9-A66F-F67156BC1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A4D8B-D07F-418D-B35B-42665F3E43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32816F-7F2C-4933-8510-2B5BCE1A9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C4460-9AB7-4B63-A6FF-DC14EA1AE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874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3E741-960F-4F1D-8432-6440748DE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CFF54-B1DE-462A-AC18-7D07F4B396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56F033-F7FD-4197-A265-8B1AC0591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A331C-7639-4A5B-AC49-F354D61EA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048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B3563-19A8-4D7D-AF7B-5361BB4B2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D7C7C-37CD-4482-A1F5-A6D294E643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3DD4E-62BF-42F2-8C91-C9B0F6252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A379E-7106-4751-9B1D-5DD5AA404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144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091B06-9518-4559-A059-819A29828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044AFC-0162-451F-A6A5-3155E6554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A162BE-88AE-4F61-A490-EF7D177B1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A9DA9-24C8-442D-9B76-1E9CF9B8D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32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49B37B-B254-4A1C-B570-5A4F86BAF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07B7DD-E37A-4648-8687-446DF6A51A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287C44-72CB-4901-8B67-B4DA073EA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74811-ED0D-440E-818E-A810DE14E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34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7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AE146F-EF02-4761-9873-6FED6545B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837FA4-D836-4D02-A6B4-D575AA061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8E5895-C6A1-4DE1-9F6E-512DB8A15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4217A-7F37-4948-8327-CB38D246C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26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C1E70-D06E-488D-A61A-E0B169AB2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CD0BB-6016-43C3-AC38-6CCD7F52F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48F1B-8838-43A1-B2A4-A5F9436C80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0E169-194B-4068-A203-773896B90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13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DE072-D25D-48B8-A4F6-6D39CF303E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E0B24-D92A-4DB4-8761-03BB5A19F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0509D-2207-4ED9-80A3-31AC073D2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8C4A0-A7F9-4D6A-9818-1135F2A1A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72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2E3D18-272A-48FE-AFD4-2815DA098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4D1A05-D335-48B8-8CC9-09896DE7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08428-369D-4463-B492-582F5FC9D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A148F-4556-4C69-A3B8-BF8F25521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87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8D0149-F363-4755-A851-499488210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C37599-95BD-4810-9BDB-0C19F60EE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A085D2-9BB1-422B-A7E9-1D59125B7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54297-9DDA-4C86-9BE9-C45D386D7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722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6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16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2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5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38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9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8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55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8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75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76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0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5E071-6D28-4BDE-B521-F00D35874267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7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31433F-FF21-4A82-B17A-DBCF0C978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BFB952-4E2C-491A-B95B-C09972DA2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19AEDB-99B3-4793-B0E8-F9A22DA284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C029EB-FF7F-4D05-BA2E-B18C5669BE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1A861B-D3DC-4531-99A1-072DE96F61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3AFB84-1CCB-477D-B406-5B3C73DB9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59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pn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50C4A-AE22-41F5-849A-ED1B23C2BF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/>
        </p:blipFill>
        <p:spPr>
          <a:xfrm>
            <a:off x="1660772" y="1421231"/>
            <a:ext cx="9080189" cy="3415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EA5F2-B497-4C35-AE91-FE1482BC873B}"/>
              </a:ext>
            </a:extLst>
          </p:cNvPr>
          <p:cNvSpPr/>
          <p:nvPr/>
        </p:nvSpPr>
        <p:spPr>
          <a:xfrm>
            <a:off x="2036918" y="3129016"/>
            <a:ext cx="8327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defRPr/>
            </a:pP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3: CÓ HỌC MỚI HAY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e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E713FC2C-8AAB-4749-A5AE-346D77E3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94" y="161061"/>
            <a:ext cx="9604415" cy="127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Trái cam</a:t>
            </a:r>
          </a:p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F76043-4050-4DB5-8C61-2A0F86664639}"/>
              </a:ext>
            </a:extLst>
          </p:cNvPr>
          <p:cNvSpPr/>
          <p:nvPr/>
        </p:nvSpPr>
        <p:spPr>
          <a:xfrm>
            <a:off x="-234048" y="1119585"/>
            <a:ext cx="5891753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vừa ở lớp về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Sà ngay vào luống đất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cười hỏi gieo gì</a:t>
            </a:r>
          </a:p>
          <a:p>
            <a:pPr marL="54610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khum tay bí mật...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C5AA4-383D-443D-B73F-F0BAED5169F8}"/>
              </a:ext>
            </a:extLst>
          </p:cNvPr>
          <p:cNvSpPr/>
          <p:nvPr/>
        </p:nvSpPr>
        <p:spPr>
          <a:xfrm>
            <a:off x="-234048" y="3988792"/>
            <a:ext cx="5891753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Bắt chước cô làm đất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cuốc cào, xáo tơi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Tay nhỏ vun ủ hạt</a:t>
            </a:r>
          </a:p>
          <a:p>
            <a:pPr marL="54610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Đất mịn vồng mâm xôi.</a:t>
            </a:r>
          </a:p>
        </p:txBody>
      </p:sp>
      <p:pic>
        <p:nvPicPr>
          <p:cNvPr id="2050" name="Shape 406">
            <a:extLst>
              <a:ext uri="{FF2B5EF4-FFF2-40B4-BE49-F238E27FC236}">
                <a16:creationId xmlns:a16="http://schemas.microsoft.com/office/drawing/2014/main" id="{F579EFE4-811E-46D1-B206-D2DA516C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8597900"/>
            <a:ext cx="487362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Shape 408">
            <a:extLst>
              <a:ext uri="{FF2B5EF4-FFF2-40B4-BE49-F238E27FC236}">
                <a16:creationId xmlns:a16="http://schemas.microsoft.com/office/drawing/2014/main" id="{3C2EAB70-D8B2-4E20-84EC-22C33531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55" y="1439329"/>
            <a:ext cx="6531845" cy="54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B637376-A913-47D1-A8D8-AE2BCB7A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3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8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F76043-4050-4DB5-8C61-2A0F86664639}"/>
              </a:ext>
            </a:extLst>
          </p:cNvPr>
          <p:cNvSpPr/>
          <p:nvPr/>
        </p:nvSpPr>
        <p:spPr>
          <a:xfrm>
            <a:off x="39329" y="478968"/>
            <a:ext cx="5891753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07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Bắt chước cô tưới nước </a:t>
            </a:r>
          </a:p>
          <a:p>
            <a:pPr marL="30607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nhẹ nhàng đôi tay </a:t>
            </a:r>
          </a:p>
          <a:p>
            <a:pPr marL="30607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Nước rơi như mưa bay </a:t>
            </a:r>
          </a:p>
          <a:p>
            <a:pPr marL="30607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xuống thành mật ngọt.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C5AA4-383D-443D-B73F-F0BAED5169F8}"/>
              </a:ext>
            </a:extLst>
          </p:cNvPr>
          <p:cNvSpPr/>
          <p:nvPr/>
        </p:nvSpPr>
        <p:spPr>
          <a:xfrm>
            <a:off x="-341646" y="3536655"/>
            <a:ext cx="6653702" cy="2488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24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lên đường công tác </a:t>
            </a:r>
          </a:p>
          <a:p>
            <a:pPr marL="77724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Mừng vẫn nhận thư con</a:t>
            </a:r>
          </a:p>
          <a:p>
            <a:pPr marL="77724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Kể chuyện học, chuyện trường Chữ con dần ngay ngắn...</a:t>
            </a:r>
          </a:p>
        </p:txBody>
      </p:sp>
      <p:pic>
        <p:nvPicPr>
          <p:cNvPr id="2050" name="Shape 406">
            <a:extLst>
              <a:ext uri="{FF2B5EF4-FFF2-40B4-BE49-F238E27FC236}">
                <a16:creationId xmlns:a16="http://schemas.microsoft.com/office/drawing/2014/main" id="{F579EFE4-811E-46D1-B206-D2DA516C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8597900"/>
            <a:ext cx="487362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B637376-A913-47D1-A8D8-AE2BCB7A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3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FFE87D-3E95-42E5-A223-2F5DD8DA09A6}"/>
              </a:ext>
            </a:extLst>
          </p:cNvPr>
          <p:cNvSpPr/>
          <p:nvPr/>
        </p:nvSpPr>
        <p:spPr>
          <a:xfrm>
            <a:off x="6392538" y="501762"/>
            <a:ext cx="5891753" cy="126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thoắt năm năm trời </a:t>
            </a:r>
          </a:p>
          <a:p>
            <a:pPr marL="30480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về, cam đỏ ối.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295BB-A5CC-4252-8A32-58081B937BA4}"/>
              </a:ext>
            </a:extLst>
          </p:cNvPr>
          <p:cNvSpPr/>
          <p:nvPr/>
        </p:nvSpPr>
        <p:spPr>
          <a:xfrm>
            <a:off x="6392537" y="2444441"/>
            <a:ext cx="5891753" cy="281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bứt một trái ngon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Đặt nặng lòng tay bố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Tươi như Mặt Trời đỏ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Điều bí mật của con...</a:t>
            </a:r>
          </a:p>
          <a:p>
            <a:pPr marL="1181100">
              <a:lnSpc>
                <a:spcPct val="115000"/>
              </a:lnSpc>
              <a:spcAft>
                <a:spcPts val="5000"/>
              </a:spcAft>
            </a:pPr>
            <a:r>
              <a:rPr lang="en-US" sz="28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Theo THẠCH VĂN THÂN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BEF527-DDF0-46B3-88DF-15A7294E0C82}"/>
              </a:ext>
            </a:extLst>
          </p:cNvPr>
          <p:cNvCxnSpPr>
            <a:cxnSpLocks/>
          </p:cNvCxnSpPr>
          <p:nvPr/>
        </p:nvCxnSpPr>
        <p:spPr>
          <a:xfrm>
            <a:off x="6312056" y="0"/>
            <a:ext cx="80481" cy="6858000"/>
          </a:xfrm>
          <a:prstGeom prst="line">
            <a:avLst/>
          </a:prstGeom>
          <a:noFill/>
          <a:ln w="38100" cap="flat" cmpd="sng" algn="ctr">
            <a:solidFill>
              <a:srgbClr val="6E3F6D">
                <a:shade val="95000"/>
                <a:satMod val="105000"/>
              </a:srgbClr>
            </a:solidFill>
            <a:prstDash val="lgDash"/>
          </a:ln>
          <a:effectLst/>
        </p:spPr>
      </p:cxnSp>
    </p:spTree>
    <p:extLst>
      <p:ext uri="{BB962C8B-B14F-4D97-AF65-F5344CB8AC3E}">
        <p14:creationId xmlns:p14="http://schemas.microsoft.com/office/powerpoint/2010/main" val="157969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B294D02-D2C7-41A5-8849-D850659B1022}"/>
              </a:ext>
            </a:extLst>
          </p:cNvPr>
          <p:cNvSpPr/>
          <p:nvPr/>
        </p:nvSpPr>
        <p:spPr>
          <a:xfrm>
            <a:off x="558805" y="164506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sà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2F797-B0FE-4511-9B84-D561CA41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46" y="0"/>
            <a:ext cx="7571888" cy="1018120"/>
          </a:xfrm>
          <a:prstGeom prst="rect">
            <a:avLst/>
          </a:prstGeom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A10F742-5F18-4878-970C-652BDBE43C36}"/>
              </a:ext>
            </a:extLst>
          </p:cNvPr>
          <p:cNvSpPr/>
          <p:nvPr/>
        </p:nvSpPr>
        <p:spPr>
          <a:xfrm>
            <a:off x="4436536" y="164506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luống đất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7AA892D3-BED5-4BF7-A7AD-0DAA20DB706F}"/>
              </a:ext>
            </a:extLst>
          </p:cNvPr>
          <p:cNvSpPr/>
          <p:nvPr/>
        </p:nvSpPr>
        <p:spPr>
          <a:xfrm>
            <a:off x="8300223" y="164506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bắt chước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6E99E194-7FBA-4065-8332-15A2D0DE02EB}"/>
              </a:ext>
            </a:extLst>
          </p:cNvPr>
          <p:cNvSpPr/>
          <p:nvPr/>
        </p:nvSpPr>
        <p:spPr>
          <a:xfrm>
            <a:off x="558804" y="3326053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vun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7C0F4B51-CDF5-42FC-B5F5-76AC73EED140}"/>
              </a:ext>
            </a:extLst>
          </p:cNvPr>
          <p:cNvSpPr/>
          <p:nvPr/>
        </p:nvSpPr>
        <p:spPr>
          <a:xfrm>
            <a:off x="4464625" y="342371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nhẹ nhàng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F3B387F2-BC94-40CE-9D3F-6D815F71B0CC}"/>
              </a:ext>
            </a:extLst>
          </p:cNvPr>
          <p:cNvSpPr/>
          <p:nvPr/>
        </p:nvSpPr>
        <p:spPr>
          <a:xfrm>
            <a:off x="8258091" y="3344845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đôi tay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45D48931-E425-4237-8434-FE936E084F06}"/>
              </a:ext>
            </a:extLst>
          </p:cNvPr>
          <p:cNvSpPr/>
          <p:nvPr/>
        </p:nvSpPr>
        <p:spPr>
          <a:xfrm>
            <a:off x="4436536" y="493722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>
                <a:solidFill>
                  <a:srgbClr val="0070C0"/>
                </a:solidFill>
                <a:latin typeface="UTM Avo" panose="02040603050506020204" pitchFamily="18" charset="0"/>
              </a:rPr>
              <a:t>thấm thoát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351;p42">
            <a:extLst>
              <a:ext uri="{FF2B5EF4-FFF2-40B4-BE49-F238E27FC236}">
                <a16:creationId xmlns:a16="http://schemas.microsoft.com/office/drawing/2014/main" id="{07E236E6-F54D-4DE0-A25D-6F86392F2B02}"/>
              </a:ext>
            </a:extLst>
          </p:cNvPr>
          <p:cNvSpPr txBox="1">
            <a:spLocks/>
          </p:cNvSpPr>
          <p:nvPr/>
        </p:nvSpPr>
        <p:spPr>
          <a:xfrm>
            <a:off x="3648172" y="-30561"/>
            <a:ext cx="5466331" cy="84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46100" algn="l">
              <a:lnSpc>
                <a:spcPct val="115000"/>
              </a:lnSpc>
            </a:pPr>
            <a:r>
              <a:rPr lang="en-US" sz="3600">
                <a:solidFill>
                  <a:srgbClr val="231F2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Cách ngắt, nhấn giọng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95083-AF2C-4437-BC3E-B89AB595F5FC}"/>
              </a:ext>
            </a:extLst>
          </p:cNvPr>
          <p:cNvSpPr/>
          <p:nvPr/>
        </p:nvSpPr>
        <p:spPr>
          <a:xfrm>
            <a:off x="702295" y="842156"/>
            <a:ext cx="58917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/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vừa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ở lớp về /</a:t>
            </a:r>
          </a:p>
          <a:p>
            <a:pPr marL="546100"/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Sà ngay /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vào luống đất //</a:t>
            </a:r>
          </a:p>
          <a:p>
            <a:pPr marL="546100"/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cười / hỏi gieo gì /</a:t>
            </a:r>
          </a:p>
          <a:p>
            <a:pPr marL="546100"/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khum tay 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bí mật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E74EC0-E1BE-456A-A89D-8E3CCC9183AF}"/>
              </a:ext>
            </a:extLst>
          </p:cNvPr>
          <p:cNvSpPr/>
          <p:nvPr/>
        </p:nvSpPr>
        <p:spPr>
          <a:xfrm>
            <a:off x="960748" y="3079605"/>
            <a:ext cx="58917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/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thoắt 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năm năm trời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//</a:t>
            </a:r>
          </a:p>
          <a:p>
            <a:pPr marL="304800"/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về,/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cam đỏ ối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.//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49E67-ED79-4093-88FE-EADF35E14065}"/>
              </a:ext>
            </a:extLst>
          </p:cNvPr>
          <p:cNvSpPr/>
          <p:nvPr/>
        </p:nvSpPr>
        <p:spPr>
          <a:xfrm>
            <a:off x="960748" y="4476360"/>
            <a:ext cx="58917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bứt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một trái ngon // </a:t>
            </a:r>
          </a:p>
          <a:p>
            <a:pPr marL="3048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Đặt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nặng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lòng tay bố //</a:t>
            </a:r>
          </a:p>
          <a:p>
            <a:pPr marL="304800">
              <a:spcAft>
                <a:spcPts val="0"/>
              </a:spcAft>
            </a:pP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Tươi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như Mặt Trời đỏ //</a:t>
            </a:r>
          </a:p>
          <a:p>
            <a:pPr marL="304800">
              <a:spcAft>
                <a:spcPts val="0"/>
              </a:spcAft>
            </a:pP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Điều bí mật /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của con...</a:t>
            </a:r>
          </a:p>
        </p:txBody>
      </p:sp>
    </p:spTree>
    <p:extLst>
      <p:ext uri="{BB962C8B-B14F-4D97-AF65-F5344CB8AC3E}">
        <p14:creationId xmlns:p14="http://schemas.microsoft.com/office/powerpoint/2010/main" val="60049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351;p42">
            <a:extLst>
              <a:ext uri="{FF2B5EF4-FFF2-40B4-BE49-F238E27FC236}">
                <a16:creationId xmlns:a16="http://schemas.microsoft.com/office/drawing/2014/main" id="{B9FF3847-D673-43B6-BE56-DD8E1A96343F}"/>
              </a:ext>
            </a:extLst>
          </p:cNvPr>
          <p:cNvSpPr txBox="1">
            <a:spLocks/>
          </p:cNvSpPr>
          <p:nvPr/>
        </p:nvSpPr>
        <p:spPr>
          <a:xfrm>
            <a:off x="3648172" y="-30561"/>
            <a:ext cx="5466331" cy="84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46100" algn="l">
              <a:lnSpc>
                <a:spcPct val="115000"/>
              </a:lnSpc>
            </a:pPr>
            <a:r>
              <a:rPr lang="en-US" sz="3600">
                <a:solidFill>
                  <a:srgbClr val="231F2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Luyện đọc nối tiếp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98EB5E78-9F26-4BD6-8C8C-194FDB1A3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174" y="662506"/>
            <a:ext cx="9604415" cy="127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Trái cam</a:t>
            </a:r>
          </a:p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0847C-29EE-4EEB-8283-457A0736FA9A}"/>
              </a:ext>
            </a:extLst>
          </p:cNvPr>
          <p:cNvSpPr/>
          <p:nvPr/>
        </p:nvSpPr>
        <p:spPr>
          <a:xfrm>
            <a:off x="188741" y="1119585"/>
            <a:ext cx="5891753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vừa ở lớp về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Sà ngay vào luống đất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cười hỏi gieo gì</a:t>
            </a:r>
          </a:p>
          <a:p>
            <a:pPr marL="54610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khum tay bí mật...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E8337D-62F2-4E17-A8FD-FB51ACB1CF78}"/>
              </a:ext>
            </a:extLst>
          </p:cNvPr>
          <p:cNvSpPr/>
          <p:nvPr/>
        </p:nvSpPr>
        <p:spPr>
          <a:xfrm>
            <a:off x="188741" y="3988792"/>
            <a:ext cx="5891753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Bắt chước cô làm đất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cuốc cào, xáo tơi</a:t>
            </a:r>
          </a:p>
          <a:p>
            <a:pPr marL="5461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Tay nhỏ vun ủ hạt</a:t>
            </a:r>
          </a:p>
          <a:p>
            <a:pPr marL="546100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Đất mịn vồng mâm xôi.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3A2794-E4D4-4A6E-9AA9-ABD81B9BC67C}"/>
              </a:ext>
            </a:extLst>
          </p:cNvPr>
          <p:cNvSpPr/>
          <p:nvPr/>
        </p:nvSpPr>
        <p:spPr>
          <a:xfrm>
            <a:off x="6029402" y="1785858"/>
            <a:ext cx="5891753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07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Bắt chước cô tưới nước </a:t>
            </a:r>
          </a:p>
          <a:p>
            <a:pPr marL="30607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nhẹ nhàng đôi tay </a:t>
            </a:r>
          </a:p>
          <a:p>
            <a:pPr marL="30607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Nước rơi như mưa bay </a:t>
            </a:r>
          </a:p>
          <a:p>
            <a:pPr marL="30607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xuống thành mật ngọt.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95F17-2EA5-4F10-A045-E21444BF2E04}"/>
              </a:ext>
            </a:extLst>
          </p:cNvPr>
          <p:cNvSpPr/>
          <p:nvPr/>
        </p:nvSpPr>
        <p:spPr>
          <a:xfrm>
            <a:off x="5577624" y="4398781"/>
            <a:ext cx="6653702" cy="23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24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lên đường công tác </a:t>
            </a:r>
          </a:p>
          <a:p>
            <a:pPr marL="77724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Mừng vẫn nhận thư con</a:t>
            </a:r>
          </a:p>
          <a:p>
            <a:pPr marL="777240">
              <a:lnSpc>
                <a:spcPct val="115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Kể chuyện học, chuyện trường Chữ con dần ngay ngắn...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327F0E-33D7-4CF5-8E60-11927A426A86}"/>
              </a:ext>
            </a:extLst>
          </p:cNvPr>
          <p:cNvSpPr/>
          <p:nvPr/>
        </p:nvSpPr>
        <p:spPr>
          <a:xfrm>
            <a:off x="149415" y="1122757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2DD69F-1102-4472-9D0D-E99D3B8F3567}"/>
              </a:ext>
            </a:extLst>
          </p:cNvPr>
          <p:cNvSpPr/>
          <p:nvPr/>
        </p:nvSpPr>
        <p:spPr>
          <a:xfrm>
            <a:off x="149414" y="4088393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D2D40A-FAC8-46E5-B083-EF208409F946}"/>
              </a:ext>
            </a:extLst>
          </p:cNvPr>
          <p:cNvSpPr/>
          <p:nvPr/>
        </p:nvSpPr>
        <p:spPr>
          <a:xfrm>
            <a:off x="5730959" y="1876875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62F6B9-80EB-449C-B8A0-089F06B02124}"/>
              </a:ext>
            </a:extLst>
          </p:cNvPr>
          <p:cNvSpPr/>
          <p:nvPr/>
        </p:nvSpPr>
        <p:spPr>
          <a:xfrm>
            <a:off x="5744950" y="4460943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09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83FBF-18C4-4B8E-8175-067F5D037EEB}"/>
              </a:ext>
            </a:extLst>
          </p:cNvPr>
          <p:cNvSpPr/>
          <p:nvPr/>
        </p:nvSpPr>
        <p:spPr>
          <a:xfrm>
            <a:off x="3698500" y="1022872"/>
            <a:ext cx="5891753" cy="1266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thoắt năm năm trời </a:t>
            </a:r>
          </a:p>
          <a:p>
            <a:pPr marL="304800">
              <a:lnSpc>
                <a:spcPct val="115000"/>
              </a:lnSpc>
              <a:spcAft>
                <a:spcPts val="70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về, cam đỏ ối.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0E0B4-3775-4197-A7C7-1EEB16B0DB39}"/>
              </a:ext>
            </a:extLst>
          </p:cNvPr>
          <p:cNvSpPr/>
          <p:nvPr/>
        </p:nvSpPr>
        <p:spPr>
          <a:xfrm>
            <a:off x="3698499" y="2965551"/>
            <a:ext cx="5891753" cy="281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bứt một trái ngon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Đặt nặng lòng tay bố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Tươi như Mặt Trời đỏ </a:t>
            </a:r>
          </a:p>
          <a:p>
            <a:pPr marL="304800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Điều bí mật của con...</a:t>
            </a:r>
          </a:p>
          <a:p>
            <a:pPr marL="1181100">
              <a:lnSpc>
                <a:spcPct val="115000"/>
              </a:lnSpc>
              <a:spcAft>
                <a:spcPts val="5000"/>
              </a:spcAft>
            </a:pPr>
            <a:r>
              <a:rPr lang="en-US" sz="28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Theo THẠCH VĂN THÂN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7CACE9-FE10-4CBB-BBD5-4E875839E27B}"/>
              </a:ext>
            </a:extLst>
          </p:cNvPr>
          <p:cNvSpPr/>
          <p:nvPr/>
        </p:nvSpPr>
        <p:spPr>
          <a:xfrm>
            <a:off x="3319494" y="1081487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DB0EC5-E6FB-4442-A804-536B10511FF4}"/>
              </a:ext>
            </a:extLst>
          </p:cNvPr>
          <p:cNvSpPr/>
          <p:nvPr/>
        </p:nvSpPr>
        <p:spPr>
          <a:xfrm>
            <a:off x="3292559" y="2968808"/>
            <a:ext cx="596885" cy="460192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9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808A34-6C64-1019-1485-DC402046EF14}"/>
              </a:ext>
            </a:extLst>
          </p:cNvPr>
          <p:cNvGrpSpPr/>
          <p:nvPr/>
        </p:nvGrpSpPr>
        <p:grpSpPr>
          <a:xfrm>
            <a:off x="5334705" y="1411600"/>
            <a:ext cx="6634712" cy="3169925"/>
            <a:chOff x="2975205" y="1255651"/>
            <a:chExt cx="5432196" cy="3036949"/>
          </a:xfrm>
        </p:grpSpPr>
        <p:sp>
          <p:nvSpPr>
            <p:cNvPr id="4" name="Rectangle: Rounded Corners 34">
              <a:extLst>
                <a:ext uri="{FF2B5EF4-FFF2-40B4-BE49-F238E27FC236}">
                  <a16:creationId xmlns:a16="http://schemas.microsoft.com/office/drawing/2014/main" id="{407E6334-25D8-89EF-A035-4225A83F7A6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khổ th</a:t>
              </a:r>
              <a:r>
                <a:rPr lang="vi-VN" sz="3200" kern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ơ</a:t>
              </a:r>
              <a:r>
                <a:rPr lang="en-US" sz="3200" kern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Rectangle: Rounded Corners 35">
              <a:extLst>
                <a:ext uri="{FF2B5EF4-FFF2-40B4-BE49-F238E27FC236}">
                  <a16:creationId xmlns:a16="http://schemas.microsoft.com/office/drawing/2014/main" id="{16C31472-2FEF-81AC-7F44-3AA9691EFC5E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CD098C-DF9E-6BC2-5E62-D2A99863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60462-F3F4-5CE7-DBE9-317FFFB3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EF6F84-2236-E843-EB00-4F984D1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D54D07A-2FD4-A5D7-343B-AD51F0BE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0767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Google Shape;2351;p42">
            <a:extLst>
              <a:ext uri="{FF2B5EF4-FFF2-40B4-BE49-F238E27FC236}">
                <a16:creationId xmlns:a16="http://schemas.microsoft.com/office/drawing/2014/main" id="{143191EA-9FB7-0E8E-2346-7D75EB8CD0A6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71884EB-6B85-49F5-8EE1-AA0D2CE3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15231"/>
            <a:ext cx="1803639" cy="180363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8D0C8EC-7A52-4A42-8EC4-18EBB409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-124116" y="-248847"/>
            <a:ext cx="3447419" cy="2306018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A16FD0A-0FB7-4422-98B7-630AE282FE8D}"/>
              </a:ext>
            </a:extLst>
          </p:cNvPr>
          <p:cNvSpPr txBox="1"/>
          <p:nvPr/>
        </p:nvSpPr>
        <p:spPr>
          <a:xfrm rot="21049605">
            <a:off x="15403" y="740747"/>
            <a:ext cx="3156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47"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 NGHĨA TỪ </a:t>
            </a:r>
            <a:r>
              <a:rPr lang="en-US" altLang="zh-CN" sz="3600" b="1" strike="sng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zh-CN" altLang="en-US" sz="3600" b="1" strike="sngStrik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1225-6D67-4D03-A0D7-D654F029F287}"/>
              </a:ext>
            </a:extLst>
          </p:cNvPr>
          <p:cNvSpPr/>
          <p:nvPr/>
        </p:nvSpPr>
        <p:spPr>
          <a:xfrm>
            <a:off x="359764" y="1803639"/>
            <a:ext cx="12188835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Xáo: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 đất cho 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Vồng: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(luống đất) cao ở giữa, thoai thoải xuống hai bên.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 ối: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 và đều khắp.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Bứt: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tay hái quả (nghĩa trong bài).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0" y="0"/>
            <a:ext cx="3463746" cy="6517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13" y="613768"/>
            <a:ext cx="8193296" cy="5289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6393" y="3083293"/>
            <a:ext cx="4828337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557">
              <a:defRPr/>
            </a:pPr>
            <a:r>
              <a:rPr lang="en-US" sz="7333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106175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8F2E19-7235-4335-92A8-52465395B877}"/>
              </a:ext>
            </a:extLst>
          </p:cNvPr>
          <p:cNvSpPr/>
          <p:nvPr/>
        </p:nvSpPr>
        <p:spPr>
          <a:xfrm>
            <a:off x="222692" y="123942"/>
            <a:ext cx="11746615" cy="123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2000"/>
              </a:lnSpc>
              <a:spcAft>
                <a:spcPts val="0"/>
              </a:spcAft>
              <a:buClr>
                <a:srgbClr val="D71820"/>
              </a:buClr>
              <a:buSzPts val="1200"/>
              <a:tabLst>
                <a:tab pos="621665" algn="l"/>
              </a:tabLst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 em, chi tiết bạn nhỏ vừa ở lớp về đã “sà ngay vào luống đất” thể hiện điều gì?</a:t>
            </a:r>
            <a:endParaRPr lang="en-US" sz="360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13608-BC05-416A-99C6-FACD556B9DC7}"/>
              </a:ext>
            </a:extLst>
          </p:cNvPr>
          <p:cNvSpPr/>
          <p:nvPr/>
        </p:nvSpPr>
        <p:spPr>
          <a:xfrm>
            <a:off x="222691" y="1361140"/>
            <a:ext cx="11746615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0"/>
              </a:spcAft>
              <a:buClr>
                <a:srgbClr val="D71820"/>
              </a:buClr>
              <a:buSzPts val="1200"/>
              <a:tabLst>
                <a:tab pos="631190" algn="l"/>
              </a:tabLst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 những từ ngữ, hình ảnh cho thấy bạn nhỏ yêu thích công việc và làm việc rất khéo léo.</a:t>
            </a:r>
            <a:endParaRPr lang="en-US" sz="360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DEA58-E59C-43AC-81A0-F8F54ADDD012}"/>
              </a:ext>
            </a:extLst>
          </p:cNvPr>
          <p:cNvSpPr/>
          <p:nvPr/>
        </p:nvSpPr>
        <p:spPr>
          <a:xfrm>
            <a:off x="275817" y="2684523"/>
            <a:ext cx="11812757" cy="1231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0"/>
              </a:spcAft>
              <a:buClr>
                <a:srgbClr val="D71820"/>
              </a:buClr>
              <a:buSzPts val="1200"/>
              <a:tabLst>
                <a:tab pos="631190" algn="l"/>
              </a:tabLst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lần nhận được thư của bạn nhỏ, bố của bạn cảm thấy thế nào? Vì sao?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037F35-11F1-47DE-B13B-5AEBAE30FCFC}"/>
              </a:ext>
            </a:extLst>
          </p:cNvPr>
          <p:cNvSpPr/>
          <p:nvPr/>
        </p:nvSpPr>
        <p:spPr>
          <a:xfrm>
            <a:off x="275817" y="3950149"/>
            <a:ext cx="11746614" cy="1211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9000"/>
              </a:lnSpc>
              <a:spcAft>
                <a:spcPts val="0"/>
              </a:spcAft>
              <a:buClr>
                <a:srgbClr val="D71820"/>
              </a:buClr>
              <a:buSzPts val="1200"/>
              <a:tabLst>
                <a:tab pos="635635" algn="l"/>
              </a:tabLst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hiểu “điều bí mật” của bạn nhỏ là gì? “Điều bí mật” đó có kết quả tốt đẹp như thế nào?</a:t>
            </a:r>
            <a:endParaRPr lang="en-US" sz="360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8BCA7-9B78-482C-B5FF-2414DF9D4729}"/>
              </a:ext>
            </a:extLst>
          </p:cNvPr>
          <p:cNvSpPr/>
          <p:nvPr/>
        </p:nvSpPr>
        <p:spPr>
          <a:xfrm>
            <a:off x="250833" y="5301730"/>
            <a:ext cx="11594215" cy="1176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0"/>
              </a:spcAft>
              <a:buClr>
                <a:srgbClr val="D71820"/>
              </a:buClr>
              <a:buSzPts val="1200"/>
              <a:tabLst>
                <a:tab pos="635635" algn="l"/>
              </a:tabLst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 nhỏ trong bài thơ có những điểm gì đáng khen?</a:t>
            </a:r>
            <a:endParaRPr lang="en-US" sz="360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26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4">
            <a:extLst>
              <a:ext uri="{FF2B5EF4-FFF2-40B4-BE49-F238E27FC236}">
                <a16:creationId xmlns:a16="http://schemas.microsoft.com/office/drawing/2014/main" id="{F1CF8B2D-C4B3-037D-497B-8BC91D02D42F}"/>
              </a:ext>
            </a:extLst>
          </p:cNvPr>
          <p:cNvSpPr txBox="1"/>
          <p:nvPr/>
        </p:nvSpPr>
        <p:spPr>
          <a:xfrm flipH="1">
            <a:off x="1420042" y="620104"/>
            <a:ext cx="9351916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262F2000-86B5-494F-A9BE-66D9ADDB5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738" y="2580819"/>
            <a:ext cx="5696261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0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359518-5B62-43F0-8F62-197A0C381A54}"/>
              </a:ext>
            </a:extLst>
          </p:cNvPr>
          <p:cNvGrpSpPr/>
          <p:nvPr/>
        </p:nvGrpSpPr>
        <p:grpSpPr>
          <a:xfrm>
            <a:off x="2246281" y="3743909"/>
            <a:ext cx="3326219" cy="2653829"/>
            <a:chOff x="8604068" y="6331731"/>
            <a:chExt cx="3235139" cy="2359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7EDDF5-B707-4192-94D9-02AAC75F3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6938DD-934D-483C-9761-6547AF2EA019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22B075D9-9AA2-451D-B3EC-2C29CE8E8D3B}"/>
              </a:ext>
            </a:extLst>
          </p:cNvPr>
          <p:cNvSpPr txBox="1"/>
          <p:nvPr/>
        </p:nvSpPr>
        <p:spPr>
          <a:xfrm flipH="1">
            <a:off x="-32681" y="1719303"/>
            <a:ext cx="6124372" cy="919401"/>
          </a:xfrm>
          <a:prstGeom prst="wedgeRoundRectCallout">
            <a:avLst>
              <a:gd name="adj1" fmla="val -7628"/>
              <a:gd name="adj2" fmla="val 25591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 em, chi tiết bạn nhỏ vừa ở lớp về đã “sà ngay vào luống đất” thể hiện điều gì?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ADE2610A-0D33-4716-B97B-F0055B9C174D}"/>
              </a:ext>
            </a:extLst>
          </p:cNvPr>
          <p:cNvSpPr txBox="1"/>
          <p:nvPr/>
        </p:nvSpPr>
        <p:spPr>
          <a:xfrm>
            <a:off x="6235221" y="2349263"/>
            <a:ext cx="3687582" cy="578882"/>
          </a:xfrm>
          <a:prstGeom prst="wedgeRoundRectCallout">
            <a:avLst>
              <a:gd name="adj1" fmla="val -69170"/>
              <a:gd name="adj2" fmla="val 341687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…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8" name="文本框 34">
            <a:extLst>
              <a:ext uri="{FF2B5EF4-FFF2-40B4-BE49-F238E27FC236}">
                <a16:creationId xmlns:a16="http://schemas.microsoft.com/office/drawing/2014/main" id="{B20115D1-8174-45BB-8136-84C1001C55EC}"/>
              </a:ext>
            </a:extLst>
          </p:cNvPr>
          <p:cNvSpPr txBox="1"/>
          <p:nvPr/>
        </p:nvSpPr>
        <p:spPr>
          <a:xfrm flipH="1">
            <a:off x="1420041" y="620104"/>
            <a:ext cx="10407197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cử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2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đáp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trước</a:t>
            </a:r>
            <a:r>
              <a:rPr lang="en-US" altLang="en-US" sz="40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lớp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2349" r="3750" b="12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401" y="2712736"/>
            <a:ext cx="103671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về việc một bạn học sinh thực hành trải nghiệm sau bài học ở trường, niềm vui của ng</a:t>
            </a:r>
            <a:r>
              <a:rPr lang="vi-VN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cha khi thấy con chăm chỉ, hứng thú và có nhiều tiến bộ trong học tập.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62637-3FAB-656B-1957-7AFC432A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28" y="1248604"/>
            <a:ext cx="7150380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0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3886200" y="556591"/>
            <a:ext cx="7086600" cy="1494094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1 h 1249779"/>
                <a:gd name="connsiteX1" fmla="*/ 208301 w 5550126"/>
                <a:gd name="connsiteY1" fmla="*/ 0 h 1249779"/>
                <a:gd name="connsiteX2" fmla="*/ 3237574 w 5550126"/>
                <a:gd name="connsiteY2" fmla="*/ 0 h 1249779"/>
                <a:gd name="connsiteX3" fmla="*/ 3237574 w 5550126"/>
                <a:gd name="connsiteY3" fmla="*/ 0 h 1249779"/>
                <a:gd name="connsiteX4" fmla="*/ 4625105 w 5550126"/>
                <a:gd name="connsiteY4" fmla="*/ 0 h 1249779"/>
                <a:gd name="connsiteX5" fmla="*/ 5341825 w 5550126"/>
                <a:gd name="connsiteY5" fmla="*/ 0 h 1249779"/>
                <a:gd name="connsiteX6" fmla="*/ 5550126 w 5550126"/>
                <a:gd name="connsiteY6" fmla="*/ 208301 h 1249779"/>
                <a:gd name="connsiteX7" fmla="*/ 5550126 w 5550126"/>
                <a:gd name="connsiteY7" fmla="*/ 729038 h 1249779"/>
                <a:gd name="connsiteX8" fmla="*/ 5550126 w 5550126"/>
                <a:gd name="connsiteY8" fmla="*/ 729038 h 1249779"/>
                <a:gd name="connsiteX9" fmla="*/ 5550126 w 5550126"/>
                <a:gd name="connsiteY9" fmla="*/ 1041483 h 1249779"/>
                <a:gd name="connsiteX10" fmla="*/ 5550126 w 5550126"/>
                <a:gd name="connsiteY10" fmla="*/ 1041478 h 1249779"/>
                <a:gd name="connsiteX11" fmla="*/ 5341825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7 w 5550126"/>
                <a:gd name="connsiteY13" fmla="*/ 1649458 h 1249779"/>
                <a:gd name="connsiteX14" fmla="*/ 3237574 w 5550126"/>
                <a:gd name="connsiteY14" fmla="*/ 1249779 h 1249779"/>
                <a:gd name="connsiteX15" fmla="*/ 208301 w 5550126"/>
                <a:gd name="connsiteY15" fmla="*/ 1249779 h 1249779"/>
                <a:gd name="connsiteX16" fmla="*/ 0 w 5550126"/>
                <a:gd name="connsiteY16" fmla="*/ 1041478 h 1249779"/>
                <a:gd name="connsiteX17" fmla="*/ 0 w 5550126"/>
                <a:gd name="connsiteY17" fmla="*/ 1041483 h 1249779"/>
                <a:gd name="connsiteX18" fmla="*/ 0 w 5550126"/>
                <a:gd name="connsiteY18" fmla="*/ 729038 h 1249779"/>
                <a:gd name="connsiteX19" fmla="*/ 0 w 5550126"/>
                <a:gd name="connsiteY19" fmla="*/ 729038 h 1249779"/>
                <a:gd name="connsiteX20" fmla="*/ 0 w 5550126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1562774" y="160942"/>
                    <a:pt x="2106906" y="155406"/>
                    <a:pt x="3237574" y="0"/>
                  </a:cubicBezTo>
                  <a:lnTo>
                    <a:pt x="3237574" y="0"/>
                  </a:lnTo>
                  <a:cubicBezTo>
                    <a:pt x="3691741" y="-107322"/>
                    <a:pt x="4033404" y="-7921"/>
                    <a:pt x="4625105" y="0"/>
                  </a:cubicBezTo>
                  <a:cubicBezTo>
                    <a:pt x="4733128" y="-20312"/>
                    <a:pt x="5088909" y="24111"/>
                    <a:pt x="5341825" y="0"/>
                  </a:cubicBezTo>
                  <a:cubicBezTo>
                    <a:pt x="5462997" y="9768"/>
                    <a:pt x="5548016" y="93555"/>
                    <a:pt x="5550126" y="208301"/>
                  </a:cubicBezTo>
                  <a:cubicBezTo>
                    <a:pt x="5537623" y="263061"/>
                    <a:pt x="5539468" y="641557"/>
                    <a:pt x="5550126" y="729038"/>
                  </a:cubicBezTo>
                  <a:lnTo>
                    <a:pt x="5550126" y="729038"/>
                  </a:lnTo>
                  <a:cubicBezTo>
                    <a:pt x="5555470" y="782461"/>
                    <a:pt x="5536691" y="988603"/>
                    <a:pt x="5550126" y="1041483"/>
                  </a:cubicBezTo>
                  <a:lnTo>
                    <a:pt x="5550126" y="1041478"/>
                  </a:lnTo>
                  <a:cubicBezTo>
                    <a:pt x="5537928" y="1141243"/>
                    <a:pt x="5453698" y="1260095"/>
                    <a:pt x="5341825" y="1249779"/>
                  </a:cubicBezTo>
                  <a:cubicBezTo>
                    <a:pt x="5150048" y="1273788"/>
                    <a:pt x="4955169" y="1207826"/>
                    <a:pt x="4625105" y="1249779"/>
                  </a:cubicBezTo>
                  <a:cubicBezTo>
                    <a:pt x="4433304" y="1317099"/>
                    <a:pt x="3931315" y="1632135"/>
                    <a:pt x="3633667" y="1649458"/>
                  </a:cubicBezTo>
                  <a:cubicBezTo>
                    <a:pt x="3585855" y="1562978"/>
                    <a:pt x="3376976" y="1443417"/>
                    <a:pt x="3237574" y="1249779"/>
                  </a:cubicBezTo>
                  <a:cubicBezTo>
                    <a:pt x="2651043" y="1250648"/>
                    <a:pt x="956228" y="1352339"/>
                    <a:pt x="208301" y="1249779"/>
                  </a:cubicBezTo>
                  <a:cubicBezTo>
                    <a:pt x="93093" y="1252126"/>
                    <a:pt x="-12631" y="1170113"/>
                    <a:pt x="0" y="1041478"/>
                  </a:cubicBezTo>
                  <a:lnTo>
                    <a:pt x="0" y="1041483"/>
                  </a:lnTo>
                  <a:cubicBezTo>
                    <a:pt x="-27541" y="887097"/>
                    <a:pt x="-18029" y="806639"/>
                    <a:pt x="0" y="729038"/>
                  </a:cubicBezTo>
                  <a:lnTo>
                    <a:pt x="0" y="729038"/>
                  </a:ln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5550126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1353488" y="157056"/>
                    <a:pt x="1827048" y="-26874"/>
                    <a:pt x="3237574" y="0"/>
                  </a:cubicBezTo>
                  <a:lnTo>
                    <a:pt x="3237574" y="0"/>
                  </a:lnTo>
                  <a:cubicBezTo>
                    <a:pt x="3563815" y="-54851"/>
                    <a:pt x="4361020" y="-43729"/>
                    <a:pt x="4625105" y="0"/>
                  </a:cubicBezTo>
                  <a:cubicBezTo>
                    <a:pt x="4838188" y="-31208"/>
                    <a:pt x="5030701" y="38812"/>
                    <a:pt x="5341825" y="0"/>
                  </a:cubicBezTo>
                  <a:cubicBezTo>
                    <a:pt x="5451574" y="-12472"/>
                    <a:pt x="5552549" y="91382"/>
                    <a:pt x="5550126" y="208301"/>
                  </a:cubicBezTo>
                  <a:cubicBezTo>
                    <a:pt x="5534966" y="265499"/>
                    <a:pt x="5543448" y="640122"/>
                    <a:pt x="5550126" y="729038"/>
                  </a:cubicBezTo>
                  <a:lnTo>
                    <a:pt x="5550126" y="729038"/>
                  </a:lnTo>
                  <a:cubicBezTo>
                    <a:pt x="5565197" y="818772"/>
                    <a:pt x="5523647" y="909010"/>
                    <a:pt x="5550126" y="1041483"/>
                  </a:cubicBezTo>
                  <a:lnTo>
                    <a:pt x="5550126" y="1041478"/>
                  </a:lnTo>
                  <a:cubicBezTo>
                    <a:pt x="5557190" y="1155748"/>
                    <a:pt x="5440976" y="1254383"/>
                    <a:pt x="5341825" y="1249779"/>
                  </a:cubicBezTo>
                  <a:cubicBezTo>
                    <a:pt x="5013377" y="1288574"/>
                    <a:pt x="4784062" y="1224919"/>
                    <a:pt x="4625105" y="1249779"/>
                  </a:cubicBezTo>
                  <a:cubicBezTo>
                    <a:pt x="4242951" y="1437814"/>
                    <a:pt x="4093726" y="1524151"/>
                    <a:pt x="3633667" y="1649458"/>
                  </a:cubicBezTo>
                  <a:cubicBezTo>
                    <a:pt x="3463714" y="1506661"/>
                    <a:pt x="3402478" y="1377008"/>
                    <a:pt x="3237574" y="1249779"/>
                  </a:cubicBezTo>
                  <a:cubicBezTo>
                    <a:pt x="2411834" y="1226172"/>
                    <a:pt x="934395" y="1389134"/>
                    <a:pt x="208301" y="1249779"/>
                  </a:cubicBezTo>
                  <a:cubicBezTo>
                    <a:pt x="79188" y="1252909"/>
                    <a:pt x="16402" y="1143699"/>
                    <a:pt x="0" y="1041478"/>
                  </a:cubicBezTo>
                  <a:lnTo>
                    <a:pt x="0" y="1041483"/>
                  </a:lnTo>
                  <a:cubicBezTo>
                    <a:pt x="11997" y="922969"/>
                    <a:pt x="-6336" y="796043"/>
                    <a:pt x="0" y="729038"/>
                  </a:cubicBezTo>
                  <a:lnTo>
                    <a:pt x="0" y="729038"/>
                  </a:ln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494094" fill="none" extrusionOk="0">
                          <a:moveTo>
                            <a:pt x="0" y="249021"/>
                          </a:moveTo>
                          <a:cubicBezTo>
                            <a:pt x="28803" y="126582"/>
                            <a:pt x="84898" y="13173"/>
                            <a:pt x="265966" y="0"/>
                          </a:cubicBezTo>
                          <a:cubicBezTo>
                            <a:pt x="1896324" y="257172"/>
                            <a:pt x="2753469" y="1265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674027" y="-152547"/>
                            <a:pt x="5161705" y="8607"/>
                            <a:pt x="5905500" y="0"/>
                          </a:cubicBezTo>
                          <a:cubicBezTo>
                            <a:pt x="6051207" y="-28790"/>
                            <a:pt x="6481015" y="47182"/>
                            <a:pt x="6820633" y="0"/>
                          </a:cubicBezTo>
                          <a:cubicBezTo>
                            <a:pt x="6988317" y="32337"/>
                            <a:pt x="7076664" y="112856"/>
                            <a:pt x="7086600" y="249021"/>
                          </a:cubicBezTo>
                          <a:cubicBezTo>
                            <a:pt x="7083256" y="312708"/>
                            <a:pt x="7081069" y="756190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2537" y="933204"/>
                            <a:pt x="7069406" y="1186675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56006" y="1345531"/>
                            <a:pt x="6962410" y="1509899"/>
                            <a:pt x="6820633" y="1494094"/>
                          </a:cubicBezTo>
                          <a:cubicBezTo>
                            <a:pt x="6566193" y="1565979"/>
                            <a:pt x="6338965" y="1472233"/>
                            <a:pt x="5905500" y="1494094"/>
                          </a:cubicBezTo>
                          <a:cubicBezTo>
                            <a:pt x="5612155" y="1567028"/>
                            <a:pt x="4999444" y="1985875"/>
                            <a:pt x="4639596" y="1971904"/>
                          </a:cubicBezTo>
                          <a:cubicBezTo>
                            <a:pt x="4560166" y="1821795"/>
                            <a:pt x="4331067" y="1705042"/>
                            <a:pt x="4133850" y="1494094"/>
                          </a:cubicBezTo>
                          <a:cubicBezTo>
                            <a:pt x="3310183" y="1494817"/>
                            <a:pt x="1285283" y="1484739"/>
                            <a:pt x="265966" y="1494094"/>
                          </a:cubicBezTo>
                          <a:cubicBezTo>
                            <a:pt x="117029" y="1522642"/>
                            <a:pt x="-25383" y="1408815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4567" y="1058819"/>
                            <a:pt x="-19455" y="965593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32872" y="627035"/>
                            <a:pt x="43997" y="418577"/>
                            <a:pt x="0" y="249021"/>
                          </a:cubicBezTo>
                          <a:close/>
                        </a:path>
                        <a:path w="7086600" h="1494094" stroke="0" extrusionOk="0">
                          <a:moveTo>
                            <a:pt x="0" y="249021"/>
                          </a:moveTo>
                          <a:cubicBezTo>
                            <a:pt x="-2403" y="105699"/>
                            <a:pt x="144325" y="-7336"/>
                            <a:pt x="265966" y="0"/>
                          </a:cubicBezTo>
                          <a:cubicBezTo>
                            <a:pt x="1753933" y="162324"/>
                            <a:pt x="2447299" y="655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89657" y="-85136"/>
                            <a:pt x="5568110" y="-38573"/>
                            <a:pt x="5905500" y="0"/>
                          </a:cubicBezTo>
                          <a:cubicBezTo>
                            <a:pt x="6138383" y="-52866"/>
                            <a:pt x="6457050" y="18653"/>
                            <a:pt x="6820633" y="0"/>
                          </a:cubicBezTo>
                          <a:cubicBezTo>
                            <a:pt x="6977155" y="-4277"/>
                            <a:pt x="7068639" y="105733"/>
                            <a:pt x="7086600" y="249021"/>
                          </a:cubicBezTo>
                          <a:cubicBezTo>
                            <a:pt x="7075141" y="324352"/>
                            <a:pt x="7085189" y="748762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1061" y="973833"/>
                            <a:pt x="7060318" y="1093362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86853" y="1384758"/>
                            <a:pt x="6956851" y="1507332"/>
                            <a:pt x="6820633" y="1494094"/>
                          </a:cubicBezTo>
                          <a:cubicBezTo>
                            <a:pt x="6403394" y="1545889"/>
                            <a:pt x="6108190" y="1461495"/>
                            <a:pt x="5905500" y="1494094"/>
                          </a:cubicBezTo>
                          <a:cubicBezTo>
                            <a:pt x="5403148" y="1752680"/>
                            <a:pt x="5233957" y="1823418"/>
                            <a:pt x="4639596" y="1971904"/>
                          </a:cubicBezTo>
                          <a:cubicBezTo>
                            <a:pt x="4425038" y="1817280"/>
                            <a:pt x="4315240" y="1664992"/>
                            <a:pt x="4133850" y="1494094"/>
                          </a:cubicBezTo>
                          <a:cubicBezTo>
                            <a:pt x="3128447" y="1621454"/>
                            <a:pt x="1257794" y="1641331"/>
                            <a:pt x="265966" y="1494094"/>
                          </a:cubicBezTo>
                          <a:cubicBezTo>
                            <a:pt x="99643" y="1501532"/>
                            <a:pt x="22460" y="1365300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14500" y="1106596"/>
                            <a:pt x="-8790" y="964079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29760" y="680417"/>
                            <a:pt x="-12378" y="348527"/>
                            <a:pt x="0" y="249021"/>
                          </a:cubicBezTo>
                          <a:close/>
                        </a:path>
                        <a:path w="7086600" h="1494094" fill="none" stroke="0" extrusionOk="0">
                          <a:moveTo>
                            <a:pt x="0" y="249021"/>
                          </a:moveTo>
                          <a:cubicBezTo>
                            <a:pt x="943" y="141966"/>
                            <a:pt x="115137" y="-4010"/>
                            <a:pt x="265966" y="0"/>
                          </a:cubicBezTo>
                          <a:cubicBezTo>
                            <a:pt x="2104070" y="115158"/>
                            <a:pt x="2653670" y="2624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0539" y="-111095"/>
                            <a:pt x="5128419" y="-58399"/>
                            <a:pt x="5905500" y="0"/>
                          </a:cubicBezTo>
                          <a:cubicBezTo>
                            <a:pt x="6049093" y="-30278"/>
                            <a:pt x="6464693" y="9979"/>
                            <a:pt x="6820633" y="0"/>
                          </a:cubicBezTo>
                          <a:cubicBezTo>
                            <a:pt x="6970614" y="515"/>
                            <a:pt x="7094081" y="103955"/>
                            <a:pt x="7086600" y="249021"/>
                          </a:cubicBezTo>
                          <a:cubicBezTo>
                            <a:pt x="7071145" y="297084"/>
                            <a:pt x="7070864" y="773325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098049" y="932166"/>
                            <a:pt x="7070205" y="1187536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95800" y="1361638"/>
                            <a:pt x="6961606" y="1506968"/>
                            <a:pt x="6820633" y="1494094"/>
                          </a:cubicBezTo>
                          <a:cubicBezTo>
                            <a:pt x="6578556" y="1499790"/>
                            <a:pt x="6349687" y="1443200"/>
                            <a:pt x="5905500" y="1494094"/>
                          </a:cubicBezTo>
                          <a:cubicBezTo>
                            <a:pt x="5610607" y="1519324"/>
                            <a:pt x="4968503" y="1969294"/>
                            <a:pt x="4639596" y="1971904"/>
                          </a:cubicBezTo>
                          <a:cubicBezTo>
                            <a:pt x="4630301" y="1865838"/>
                            <a:pt x="4289012" y="1717983"/>
                            <a:pt x="4133850" y="1494094"/>
                          </a:cubicBezTo>
                          <a:cubicBezTo>
                            <a:pt x="3374066" y="1485209"/>
                            <a:pt x="1267661" y="1605767"/>
                            <a:pt x="265966" y="1494094"/>
                          </a:cubicBezTo>
                          <a:cubicBezTo>
                            <a:pt x="116428" y="1497441"/>
                            <a:pt x="-10296" y="1394296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9470" y="1050810"/>
                            <a:pt x="-20862" y="956141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52293" y="643043"/>
                            <a:pt x="22564" y="421472"/>
                            <a:pt x="0" y="2490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55497" y="1848047"/>
              <a:ext cx="5318022" cy="9010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th</a:t>
              </a:r>
              <a:r>
                <a:rPr lang="vi-VN" sz="3200" kern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ơ</a:t>
              </a:r>
              <a:r>
                <a:rPr lang="en-US" sz="3200" kern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ABC29F-395A-CA53-2B08-B1A49F2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886" y="2220793"/>
            <a:ext cx="3220280" cy="40119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8B4BBB-F9F6-4599-A1AD-6733FEFE31E8}"/>
              </a:ext>
            </a:extLst>
          </p:cNvPr>
          <p:cNvSpPr/>
          <p:nvPr/>
        </p:nvSpPr>
        <p:spPr>
          <a:xfrm>
            <a:off x="125897" y="2728020"/>
            <a:ext cx="8216347" cy="20617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CB3B-FEBB-49F8-834E-0E3C34D064A1}"/>
              </a:ext>
            </a:extLst>
          </p:cNvPr>
          <p:cNvSpPr txBox="1"/>
          <p:nvPr/>
        </p:nvSpPr>
        <p:spPr>
          <a:xfrm>
            <a:off x="272593" y="2633032"/>
            <a:ext cx="7922953" cy="209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iọng</a:t>
            </a:r>
            <a:r>
              <a:rPr 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3000">
                <a:solidFill>
                  <a:srgbClr val="002060"/>
                </a:solidFill>
                <a:latin typeface="UTM Avo" panose="02040603050506020204" pitchFamily="18" charset="0"/>
              </a:rPr>
              <a:t> vui tươi, hồn nhiên, phấn khởi, nghỉ hơi cuối mỗi dòng, nhấn giọng gây ấn tượng những từ ngữ quan trọng. </a:t>
            </a:r>
            <a:endParaRPr lang="en-US" sz="3000" kern="100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127079F-D3CB-4BBA-94DC-1AD9D865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E3F78-C8A8-404E-B64E-57387EF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27" y="2002160"/>
            <a:ext cx="7620660" cy="3938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2081E-3689-15AC-50E1-DA255EC9138D}"/>
              </a:ext>
            </a:extLst>
          </p:cNvPr>
          <p:cNvSpPr txBox="1"/>
          <p:nvPr/>
        </p:nvSpPr>
        <p:spPr>
          <a:xfrm>
            <a:off x="4439266" y="16818"/>
            <a:ext cx="790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 đọc diễn cảm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ABD1FC-15F9-4F83-B073-6ED06BC4A279}"/>
              </a:ext>
            </a:extLst>
          </p:cNvPr>
          <p:cNvSpPr/>
          <p:nvPr/>
        </p:nvSpPr>
        <p:spPr>
          <a:xfrm>
            <a:off x="2619865" y="760611"/>
            <a:ext cx="58917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50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Thấm thoắt 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năm năm trời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//</a:t>
            </a:r>
          </a:p>
          <a:p>
            <a:pPr marL="304800">
              <a:lnSpc>
                <a:spcPct val="150000"/>
              </a:lnSpc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Bố về,/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cam đỏ ối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.//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A3472-0E3D-47A6-B70C-D4FC67648038}"/>
              </a:ext>
            </a:extLst>
          </p:cNvPr>
          <p:cNvSpPr/>
          <p:nvPr/>
        </p:nvSpPr>
        <p:spPr>
          <a:xfrm>
            <a:off x="2619865" y="2741827"/>
            <a:ext cx="5891753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bứt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một trái ngon // </a:t>
            </a:r>
          </a:p>
          <a:p>
            <a:pPr marL="304800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Đặt </a:t>
            </a: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nặng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lòng tay bố //</a:t>
            </a:r>
          </a:p>
          <a:p>
            <a:pPr marL="304800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Tươi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/ như Mặt Trời đỏ //</a:t>
            </a:r>
          </a:p>
          <a:p>
            <a:pPr marL="304800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Điều bí mật / </a:t>
            </a:r>
            <a:r>
              <a:rPr lang="en-US" sz="32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của con...</a:t>
            </a:r>
          </a:p>
        </p:txBody>
      </p:sp>
    </p:spTree>
    <p:extLst>
      <p:ext uri="{BB962C8B-B14F-4D97-AF65-F5344CB8AC3E}">
        <p14:creationId xmlns:p14="http://schemas.microsoft.com/office/powerpoint/2010/main" val="2803206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-114773" y="-160508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5512040" y="412299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D3C74-A4D9-1139-2B7D-85023DFC2A3C}"/>
              </a:ext>
            </a:extLst>
          </p:cNvPr>
          <p:cNvSpPr txBox="1"/>
          <p:nvPr/>
        </p:nvSpPr>
        <p:spPr>
          <a:xfrm>
            <a:off x="1739063" y="1057952"/>
            <a:ext cx="9962606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học tập được điều gì qua bài đọc?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ua007">
            <a:extLst>
              <a:ext uri="{FF2B5EF4-FFF2-40B4-BE49-F238E27FC236}">
                <a16:creationId xmlns:a16="http://schemas.microsoft.com/office/drawing/2014/main" id="{2A94BBE9-E9E0-4B05-933C-9552148C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9067800" cy="68580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DAC0D3EA-7873-424F-A3DD-9BA43CDC0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8A8A00"/>
              </a:gs>
              <a:gs pos="50000">
                <a:srgbClr val="FFFF00"/>
              </a:gs>
              <a:gs pos="100000">
                <a:srgbClr val="8A8A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i="1">
              <a:solidFill>
                <a:srgbClr val="0000FF"/>
              </a:solidFill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56F93F10-328D-4D01-A887-BD436A14B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90801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4342" name="Picture 14" descr="ae12b8b81b09dc3745ece5a9d04806bf">
            <a:extLst>
              <a:ext uri="{FF2B5EF4-FFF2-40B4-BE49-F238E27FC236}">
                <a16:creationId xmlns:a16="http://schemas.microsoft.com/office/drawing/2014/main" id="{22E31ED1-D3BA-4D31-A490-12EE968D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276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WordArt 15">
            <a:extLst>
              <a:ext uri="{FF2B5EF4-FFF2-40B4-BE49-F238E27FC236}">
                <a16:creationId xmlns:a16="http://schemas.microsoft.com/office/drawing/2014/main" id="{71B2986F-C425-44F0-9876-2B5C7186E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762000"/>
            <a:ext cx="8382000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VNI-Times" pitchFamily="2" charset="0"/>
              </a:rPr>
              <a:t>Chuùc caùc em hoïc gioûi vöôn xa, bay cao</a:t>
            </a:r>
          </a:p>
        </p:txBody>
      </p:sp>
      <p:sp>
        <p:nvSpPr>
          <p:cNvPr id="8" name="WordArt 7" descr="White marble">
            <a:extLst>
              <a:ext uri="{FF2B5EF4-FFF2-40B4-BE49-F238E27FC236}">
                <a16:creationId xmlns:a16="http://schemas.microsoft.com/office/drawing/2014/main" id="{81B58D7D-E1D7-4516-B79B-A07C97BEE9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6010276"/>
            <a:ext cx="68580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Giáo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viên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thực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hiện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: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HP001 5 hàng"/>
              </a:rPr>
              <a:t>Ng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VNI-Times" pitchFamily="2" charset="0"/>
              </a:rPr>
              <a:t>oâ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VNI-Times" pitchFamily="2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VNI-Times" pitchFamily="2" charset="0"/>
              </a:rPr>
              <a:t>Thò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VNI-Times" pitchFamily="2" charset="0"/>
              </a:rPr>
              <a:t> Kim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VNI-Times" pitchFamily="2" charset="0"/>
              </a:rPr>
              <a:t>Thuûy</a:t>
            </a:r>
            <a:endParaRPr lang="en-US" sz="3600" b="1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HP001 5 hàng"/>
            </a:endParaRPr>
          </a:p>
        </p:txBody>
      </p:sp>
    </p:spTree>
  </p:cSld>
  <p:clrMapOvr>
    <a:masterClrMapping/>
  </p:clrMapOvr>
  <p:transition>
    <p:sndAc>
      <p:stSnd>
        <p:snd r:embed="rId2" name="Track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4D0F69E-17A5-457C-8116-EA8A876D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7974" y="446255"/>
            <a:ext cx="9604415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1.Trò ch</a:t>
            </a:r>
            <a:r>
              <a:rPr lang="vi-V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 ô chữ: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Tìm từ bí ẩn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E126E28C-6688-4703-BF01-91673ECA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4" y="1403873"/>
            <a:ext cx="11830639" cy="214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7800" algn="just">
              <a:lnSpc>
                <a:spcPct val="127000"/>
              </a:lnSpc>
              <a:spcAft>
                <a:spcPts val="0"/>
              </a:spcAft>
            </a:pPr>
            <a:r>
              <a:rPr lang="en-US" sz="3600">
                <a:solidFill>
                  <a:srgbClr val="231F20"/>
                </a:solidFill>
                <a:ea typeface="Arial" panose="020B0604020202020204" pitchFamily="34" charset="0"/>
              </a:rPr>
              <a:t>Chọn chữ cái H hoặc C thay vào vị trí mỗi bông hoa trong bảng dưới đây để tìm một từ bí ẩn xuất hiện ở tất cả các hàng ngang, dọc, chéo theo chiều mũi tên.</a:t>
            </a:r>
          </a:p>
        </p:txBody>
      </p:sp>
    </p:spTree>
    <p:extLst>
      <p:ext uri="{BB962C8B-B14F-4D97-AF65-F5344CB8AC3E}">
        <p14:creationId xmlns:p14="http://schemas.microsoft.com/office/powerpoint/2010/main" val="3869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4D0F69E-17A5-457C-8116-EA8A876D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7974" y="3186"/>
            <a:ext cx="9604415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1.Trò ch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ô chữ: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từ bí ẩn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82547-C3A7-4F32-8EDF-86138613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966" y="1079217"/>
            <a:ext cx="7723071" cy="555772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AACD85-9F9E-4458-B5B5-AE666669EB55}"/>
              </a:ext>
            </a:extLst>
          </p:cNvPr>
          <p:cNvCxnSpPr/>
          <p:nvPr/>
        </p:nvCxnSpPr>
        <p:spPr>
          <a:xfrm>
            <a:off x="2895559" y="989814"/>
            <a:ext cx="7723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339953-E200-4CE8-B2F6-AC721AE1CF6F}"/>
              </a:ext>
            </a:extLst>
          </p:cNvPr>
          <p:cNvCxnSpPr/>
          <p:nvPr/>
        </p:nvCxnSpPr>
        <p:spPr>
          <a:xfrm>
            <a:off x="2895559" y="6788825"/>
            <a:ext cx="7723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68F9AD-126D-4037-873D-16C61F6045B5}"/>
              </a:ext>
            </a:extLst>
          </p:cNvPr>
          <p:cNvCxnSpPr/>
          <p:nvPr/>
        </p:nvCxnSpPr>
        <p:spPr>
          <a:xfrm>
            <a:off x="10755984" y="1125878"/>
            <a:ext cx="0" cy="5557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4">
            <a:extLst>
              <a:ext uri="{FF2B5EF4-FFF2-40B4-BE49-F238E27FC236}">
                <a16:creationId xmlns:a16="http://schemas.microsoft.com/office/drawing/2014/main" id="{79A61186-7026-4A9D-A88E-0DA12CC0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686" y="1095036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3D2CF2C7-989F-40E6-9D6D-4E8F590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11" y="1095037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86458CDD-8A40-4821-A99D-CF45616E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567" y="1125878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76EED64-3DC4-4765-8883-40485274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174" y="1132248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817930FE-68B4-4654-A23C-466C97F65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11" y="2670885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02214B8-4476-4B20-96C0-563060AC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567" y="2670884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D4E5B2A5-00DF-45CE-B5A3-44C96A577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301" y="2670883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3A9E8B1F-5C2E-4159-92B7-04392B60E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11" y="5888833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A5595365-E969-4D5C-83EE-CE6A0D36C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11" y="4312984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CAE7B570-000A-4702-AA70-17D97C5F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2902" y="5888833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A325ACE6-F7AB-4093-BF58-8B659247E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063" y="5862527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901AC3FB-4AAB-4ACC-B1CD-E75D11603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724" y="3481049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0D0AFF59-BD87-44BE-A202-7DCCB6FC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724" y="5849374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593794-7C08-4A54-8600-3E6FBBFE1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87" y="3465603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62E90A56-68A0-4ABD-9029-8D275F2DB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360" y="3486619"/>
            <a:ext cx="123022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Shape 394">
            <a:extLst>
              <a:ext uri="{FF2B5EF4-FFF2-40B4-BE49-F238E27FC236}">
                <a16:creationId xmlns:a16="http://schemas.microsoft.com/office/drawing/2014/main" id="{ACD94243-74BF-4450-AA05-2E344DF37A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0903" y="2670883"/>
            <a:ext cx="1480142" cy="1209666"/>
          </a:xfrm>
          <a:prstGeom prst="rect">
            <a:avLst/>
          </a:prstGeom>
        </p:spPr>
      </p:pic>
      <p:pic>
        <p:nvPicPr>
          <p:cNvPr id="32" name="Shape 398">
            <a:extLst>
              <a:ext uri="{FF2B5EF4-FFF2-40B4-BE49-F238E27FC236}">
                <a16:creationId xmlns:a16="http://schemas.microsoft.com/office/drawing/2014/main" id="{4D051D86-1C4C-4B36-92C6-FC77EE94C77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776697" y="2589279"/>
            <a:ext cx="1386434" cy="1291270"/>
          </a:xfrm>
          <a:prstGeom prst="rect">
            <a:avLst/>
          </a:prstGeom>
        </p:spPr>
      </p:pic>
      <p:sp>
        <p:nvSpPr>
          <p:cNvPr id="33" name="Line 49">
            <a:extLst>
              <a:ext uri="{FF2B5EF4-FFF2-40B4-BE49-F238E27FC236}">
                <a16:creationId xmlns:a16="http://schemas.microsoft.com/office/drawing/2014/main" id="{FACAA969-B3F2-4689-850F-5476225B1D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03075" y="1451672"/>
            <a:ext cx="6853049" cy="490655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A1244A4C-9BA5-4B47-8A79-694FDF333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7344" y="1412212"/>
            <a:ext cx="6724321" cy="48566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49">
            <a:extLst>
              <a:ext uri="{FF2B5EF4-FFF2-40B4-BE49-F238E27FC236}">
                <a16:creationId xmlns:a16="http://schemas.microsoft.com/office/drawing/2014/main" id="{7BBC5D5A-52C9-4FB5-8996-5F31D961FE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0098" y="984156"/>
            <a:ext cx="7628766" cy="24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Line 49">
            <a:extLst>
              <a:ext uri="{FF2B5EF4-FFF2-40B4-BE49-F238E27FC236}">
                <a16:creationId xmlns:a16="http://schemas.microsoft.com/office/drawing/2014/main" id="{51AA8985-17C2-4E4C-B94D-019E3D80D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314" y="1073267"/>
            <a:ext cx="20702" cy="555444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49">
            <a:extLst>
              <a:ext uri="{FF2B5EF4-FFF2-40B4-BE49-F238E27FC236}">
                <a16:creationId xmlns:a16="http://schemas.microsoft.com/office/drawing/2014/main" id="{A427637C-D7E6-49E3-A739-2F74626D0D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7228" y="6775672"/>
            <a:ext cx="7735898" cy="131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Line 49">
            <a:extLst>
              <a:ext uri="{FF2B5EF4-FFF2-40B4-BE49-F238E27FC236}">
                <a16:creationId xmlns:a16="http://schemas.microsoft.com/office/drawing/2014/main" id="{0C2497DC-1FD4-4C39-A2C6-24F5B8390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1022" y="1056704"/>
            <a:ext cx="5631" cy="55544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5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72E120BD-F9EF-4E5D-8D3B-69435D0127ED}"/>
              </a:ext>
            </a:extLst>
          </p:cNvPr>
          <p:cNvSpPr txBox="1"/>
          <p:nvPr/>
        </p:nvSpPr>
        <p:spPr>
          <a:xfrm flipH="1">
            <a:off x="226524" y="241628"/>
            <a:ext cx="11877492" cy="1451958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>
                <a:solidFill>
                  <a:srgbClr val="D718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US" sz="36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Trao đổi: Em hiểu thế nào về nghĩa của từ “học” trong tên bài “Có học mới hay”?</a:t>
            </a:r>
          </a:p>
        </p:txBody>
      </p:sp>
      <p:sp>
        <p:nvSpPr>
          <p:cNvPr id="23" name="Google Shape;2351;p42">
            <a:extLst>
              <a:ext uri="{FF2B5EF4-FFF2-40B4-BE49-F238E27FC236}">
                <a16:creationId xmlns:a16="http://schemas.microsoft.com/office/drawing/2014/main" id="{BFD77DBA-21C4-4386-9D91-3A39ACF65FDF}"/>
              </a:ext>
            </a:extLst>
          </p:cNvPr>
          <p:cNvSpPr txBox="1">
            <a:spLocks/>
          </p:cNvSpPr>
          <p:nvPr/>
        </p:nvSpPr>
        <p:spPr>
          <a:xfrm>
            <a:off x="750117" y="2068838"/>
            <a:ext cx="8441015" cy="845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46100">
              <a:lnSpc>
                <a:spcPct val="115000"/>
              </a:lnSpc>
            </a:pPr>
            <a:r>
              <a:rPr lang="en-US" sz="3600">
                <a:solidFill>
                  <a:srgbClr val="231F2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Học là hoạt động thu nhận kiến thức.</a:t>
            </a:r>
          </a:p>
        </p:txBody>
      </p:sp>
      <p:sp>
        <p:nvSpPr>
          <p:cNvPr id="24" name="Google Shape;2351;p42">
            <a:extLst>
              <a:ext uri="{FF2B5EF4-FFF2-40B4-BE49-F238E27FC236}">
                <a16:creationId xmlns:a16="http://schemas.microsoft.com/office/drawing/2014/main" id="{0CE25FE6-6532-4C51-9E2A-14306AA28E06}"/>
              </a:ext>
            </a:extLst>
          </p:cNvPr>
          <p:cNvSpPr txBox="1">
            <a:spLocks/>
          </p:cNvSpPr>
          <p:nvPr/>
        </p:nvSpPr>
        <p:spPr>
          <a:xfrm>
            <a:off x="1225484" y="3290082"/>
            <a:ext cx="9228841" cy="845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46100" algn="l">
              <a:lnSpc>
                <a:spcPct val="115000"/>
              </a:lnSpc>
            </a:pPr>
            <a:r>
              <a:rPr lang="en-US" sz="3600">
                <a:solidFill>
                  <a:srgbClr val="231F20"/>
                </a:solidFill>
                <a:highlight>
                  <a:srgbClr val="00FF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Học là tập làm để biết cách làm một việc.</a:t>
            </a:r>
          </a:p>
        </p:txBody>
      </p:sp>
      <p:sp>
        <p:nvSpPr>
          <p:cNvPr id="25" name="Google Shape;2351;p42">
            <a:extLst>
              <a:ext uri="{FF2B5EF4-FFF2-40B4-BE49-F238E27FC236}">
                <a16:creationId xmlns:a16="http://schemas.microsoft.com/office/drawing/2014/main" id="{2FF6A59E-805E-4C4F-AF88-AB6567275EA7}"/>
              </a:ext>
            </a:extLst>
          </p:cNvPr>
          <p:cNvSpPr txBox="1">
            <a:spLocks/>
          </p:cNvSpPr>
          <p:nvPr/>
        </p:nvSpPr>
        <p:spPr>
          <a:xfrm>
            <a:off x="1329178" y="4747192"/>
            <a:ext cx="10862821" cy="845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46100" algn="l">
              <a:lnSpc>
                <a:spcPct val="115000"/>
              </a:lnSpc>
            </a:pPr>
            <a:r>
              <a:rPr lang="en-US" sz="3600">
                <a:solidFill>
                  <a:srgbClr val="231F20"/>
                </a:solidFill>
                <a:highlight>
                  <a:srgbClr val="FF00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Học là bắt ch</a:t>
            </a:r>
            <a:r>
              <a:rPr lang="vi-VN" sz="3600">
                <a:solidFill>
                  <a:srgbClr val="231F20"/>
                </a:solidFill>
                <a:highlight>
                  <a:srgbClr val="FF00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ư</a:t>
            </a:r>
            <a:r>
              <a:rPr lang="en-US" sz="3600">
                <a:solidFill>
                  <a:srgbClr val="231F20"/>
                </a:solidFill>
                <a:highlight>
                  <a:srgbClr val="FF0000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ớc ai đó để biết cách làm một việc.</a:t>
            </a:r>
          </a:p>
        </p:txBody>
      </p:sp>
    </p:spTree>
    <p:extLst>
      <p:ext uri="{BB962C8B-B14F-4D97-AF65-F5344CB8AC3E}">
        <p14:creationId xmlns:p14="http://schemas.microsoft.com/office/powerpoint/2010/main" val="36634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72E120BD-F9EF-4E5D-8D3B-69435D0127ED}"/>
              </a:ext>
            </a:extLst>
          </p:cNvPr>
          <p:cNvSpPr txBox="1"/>
          <p:nvPr/>
        </p:nvSpPr>
        <p:spPr>
          <a:xfrm flipH="1">
            <a:off x="226524" y="241628"/>
            <a:ext cx="11877492" cy="1451958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718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Trao đổi: Em hiểu thế nào về nghĩa của từ “học” trong tên bài “Có học mới hay”?</a:t>
            </a: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399FFE32-B80D-4935-9130-39AA511DB47B}"/>
              </a:ext>
            </a:extLst>
          </p:cNvPr>
          <p:cNvSpPr txBox="1"/>
          <p:nvPr/>
        </p:nvSpPr>
        <p:spPr>
          <a:xfrm flipH="1">
            <a:off x="341217" y="2193859"/>
            <a:ext cx="6672326" cy="747085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718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D718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sinh thảo luận nhóm đôi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1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5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788973"/>
            <a:ext cx="10849510" cy="26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02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2024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5: Có học m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ới hay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677" y="3448256"/>
            <a:ext cx="7414394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Trái cam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C7A0C9C6-93CF-460A-83A4-192FBC6B4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94" y="161061"/>
            <a:ext cx="9604415" cy="158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 Trái cam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hape 408">
            <a:extLst>
              <a:ext uri="{FF2B5EF4-FFF2-40B4-BE49-F238E27FC236}">
                <a16:creationId xmlns:a16="http://schemas.microsoft.com/office/drawing/2014/main" id="{7C29925C-D395-4A81-9718-9EA96AAC9E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48553" y="1668545"/>
            <a:ext cx="6290106" cy="5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167" y="-304512"/>
            <a:ext cx="3806798" cy="7162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1" y="-10967"/>
            <a:ext cx="9808719" cy="65754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0631" y="3276743"/>
            <a:ext cx="745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557">
              <a:defRPr/>
            </a:pP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37466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968</Words>
  <Application>Microsoft Office PowerPoint</Application>
  <PresentationFormat>Widescreen</PresentationFormat>
  <Paragraphs>142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Arial-Rounded</vt:lpstr>
      <vt:lpstr>Calibri</vt:lpstr>
      <vt:lpstr>Calibri Light</vt:lpstr>
      <vt:lpstr>HP001 5 hàng</vt:lpstr>
      <vt:lpstr>Pacifico</vt:lpstr>
      <vt:lpstr>Times New Roman</vt:lpstr>
      <vt:lpstr>UTM Ambrose</vt:lpstr>
      <vt:lpstr>UTM Avo</vt:lpstr>
      <vt:lpstr>VNI-Times</vt:lpstr>
      <vt:lpstr>思源黑体 CN</vt:lpstr>
      <vt:lpstr>Office Theme</vt:lpstr>
      <vt:lpstr>Custom Design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96</cp:revision>
  <dcterms:created xsi:type="dcterms:W3CDTF">2023-08-26T10:26:17Z</dcterms:created>
  <dcterms:modified xsi:type="dcterms:W3CDTF">2024-07-06T14:44:08Z</dcterms:modified>
</cp:coreProperties>
</file>