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0" autoAdjust="0"/>
  </p:normalViewPr>
  <p:slideViewPr>
    <p:cSldViewPr snapToGrid="0">
      <p:cViewPr varScale="1">
        <p:scale>
          <a:sx n="62" d="100"/>
          <a:sy n="62" d="100"/>
        </p:scale>
        <p:origin x="10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F39F7-D366-4EDB-84B8-C2EEEBC32C18}" type="datetimeFigureOut">
              <a:rPr lang="vi-VN" smtClean="0"/>
              <a:t>25/07/2024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88175-71E3-491E-9853-9C689383D11A}" type="slidenum">
              <a:rPr lang="vi-VN" smtClean="0"/>
              <a:t>‹#›</a:t>
            </a:fld>
            <a:endParaRPr lang="vi-VN"/>
          </a:p>
        </p:txBody>
      </p:sp>
    </p:spTree>
    <p:extLst>
      <p:ext uri="{BB962C8B-B14F-4D97-AF65-F5344CB8AC3E}">
        <p14:creationId xmlns:p14="http://schemas.microsoft.com/office/powerpoint/2010/main" val="19399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4</a:t>
            </a:fld>
            <a:endParaRPr lang="vi-VN"/>
          </a:p>
        </p:txBody>
      </p:sp>
    </p:spTree>
    <p:extLst>
      <p:ext uri="{BB962C8B-B14F-4D97-AF65-F5344CB8AC3E}">
        <p14:creationId xmlns:p14="http://schemas.microsoft.com/office/powerpoint/2010/main" val="283743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9</a:t>
            </a:fld>
            <a:endParaRPr lang="vi-VN"/>
          </a:p>
        </p:txBody>
      </p:sp>
    </p:spTree>
    <p:extLst>
      <p:ext uri="{BB962C8B-B14F-4D97-AF65-F5344CB8AC3E}">
        <p14:creationId xmlns:p14="http://schemas.microsoft.com/office/powerpoint/2010/main" val="72493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10</a:t>
            </a:fld>
            <a:endParaRPr lang="vi-VN"/>
          </a:p>
        </p:txBody>
      </p:sp>
    </p:spTree>
    <p:extLst>
      <p:ext uri="{BB962C8B-B14F-4D97-AF65-F5344CB8AC3E}">
        <p14:creationId xmlns:p14="http://schemas.microsoft.com/office/powerpoint/2010/main" val="258595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11</a:t>
            </a:fld>
            <a:endParaRPr lang="vi-VN"/>
          </a:p>
        </p:txBody>
      </p:sp>
    </p:spTree>
    <p:extLst>
      <p:ext uri="{BB962C8B-B14F-4D97-AF65-F5344CB8AC3E}">
        <p14:creationId xmlns:p14="http://schemas.microsoft.com/office/powerpoint/2010/main" val="363380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12</a:t>
            </a:fld>
            <a:endParaRPr lang="vi-VN"/>
          </a:p>
        </p:txBody>
      </p:sp>
    </p:spTree>
    <p:extLst>
      <p:ext uri="{BB962C8B-B14F-4D97-AF65-F5344CB8AC3E}">
        <p14:creationId xmlns:p14="http://schemas.microsoft.com/office/powerpoint/2010/main" val="392040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F288175-71E3-491E-9853-9C689383D11A}" type="slidenum">
              <a:rPr lang="vi-VN" smtClean="0"/>
              <a:t>13</a:t>
            </a:fld>
            <a:endParaRPr lang="vi-VN"/>
          </a:p>
        </p:txBody>
      </p:sp>
    </p:spTree>
    <p:extLst>
      <p:ext uri="{BB962C8B-B14F-4D97-AF65-F5344CB8AC3E}">
        <p14:creationId xmlns:p14="http://schemas.microsoft.com/office/powerpoint/2010/main" val="181211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63A5F1F-4FFF-4894-9FC6-BA2E6BE0A52D}" type="datetimeFigureOut">
              <a:rPr lang="vi-VN" smtClean="0"/>
              <a:t>25/07/2024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13328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3A5F1F-4FFF-4894-9FC6-BA2E6BE0A52D}" type="datetimeFigureOut">
              <a:rPr lang="vi-VN" smtClean="0"/>
              <a:t>25/07/2024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135711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3A5F1F-4FFF-4894-9FC6-BA2E6BE0A52D}" type="datetimeFigureOut">
              <a:rPr lang="vi-VN" smtClean="0"/>
              <a:t>25/07/2024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24414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3A5F1F-4FFF-4894-9FC6-BA2E6BE0A52D}" type="datetimeFigureOut">
              <a:rPr lang="vi-VN" smtClean="0"/>
              <a:t>25/07/2024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67829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A5F1F-4FFF-4894-9FC6-BA2E6BE0A52D}" type="datetimeFigureOut">
              <a:rPr lang="vi-VN" smtClean="0"/>
              <a:t>25/07/2024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25537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63A5F1F-4FFF-4894-9FC6-BA2E6BE0A52D}" type="datetimeFigureOut">
              <a:rPr lang="vi-VN" smtClean="0"/>
              <a:t>25/07/2024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119700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63A5F1F-4FFF-4894-9FC6-BA2E6BE0A52D}" type="datetimeFigureOut">
              <a:rPr lang="vi-VN" smtClean="0"/>
              <a:t>25/07/2024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268842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63A5F1F-4FFF-4894-9FC6-BA2E6BE0A52D}" type="datetimeFigureOut">
              <a:rPr lang="vi-VN" smtClean="0"/>
              <a:t>25/07/2024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42815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A5F1F-4FFF-4894-9FC6-BA2E6BE0A52D}" type="datetimeFigureOut">
              <a:rPr lang="vi-VN" smtClean="0"/>
              <a:t>25/07/2024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85053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3A5F1F-4FFF-4894-9FC6-BA2E6BE0A52D}" type="datetimeFigureOut">
              <a:rPr lang="vi-VN" smtClean="0"/>
              <a:t>25/07/2024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210517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3A5F1F-4FFF-4894-9FC6-BA2E6BE0A52D}" type="datetimeFigureOut">
              <a:rPr lang="vi-VN" smtClean="0"/>
              <a:t>25/07/2024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56B2E7-66B1-419B-B447-9B9E5004A13E}" type="slidenum">
              <a:rPr lang="vi-VN" smtClean="0"/>
              <a:t>‹#›</a:t>
            </a:fld>
            <a:endParaRPr lang="vi-VN"/>
          </a:p>
        </p:txBody>
      </p:sp>
    </p:spTree>
    <p:extLst>
      <p:ext uri="{BB962C8B-B14F-4D97-AF65-F5344CB8AC3E}">
        <p14:creationId xmlns:p14="http://schemas.microsoft.com/office/powerpoint/2010/main" val="207694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A5F1F-4FFF-4894-9FC6-BA2E6BE0A52D}" type="datetimeFigureOut">
              <a:rPr lang="vi-VN" smtClean="0"/>
              <a:t>25/07/2024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6B2E7-66B1-419B-B447-9B9E5004A13E}" type="slidenum">
              <a:rPr lang="vi-VN" smtClean="0"/>
              <a:t>‹#›</a:t>
            </a:fld>
            <a:endParaRPr lang="vi-VN"/>
          </a:p>
        </p:txBody>
      </p:sp>
    </p:spTree>
    <p:extLst>
      <p:ext uri="{BB962C8B-B14F-4D97-AF65-F5344CB8AC3E}">
        <p14:creationId xmlns:p14="http://schemas.microsoft.com/office/powerpoint/2010/main" val="288352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4" descr="https://thuthuatnhanh.com/wp-content/uploads/2022/05/hinh-nen-dong-powerpoint-dep-cut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2555" y="1030288"/>
            <a:ext cx="560839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KHOA HỌC – LỚP 5</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439121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116454"/>
            <a:ext cx="9257342" cy="820674"/>
          </a:xfrm>
          <a:prstGeom prst="rect">
            <a:avLst/>
          </a:prstGeom>
        </p:spPr>
        <p:txBody>
          <a:bodyPr wrap="none">
            <a:spAutoFit/>
          </a:bodyPr>
          <a:lstStyle/>
          <a:p>
            <a:pPr algn="just">
              <a:lnSpc>
                <a:spcPct val="150000"/>
              </a:lnSpc>
              <a:spcAft>
                <a:spcPts val="0"/>
              </a:spcAft>
            </a:pPr>
            <a:r>
              <a:rPr lang="en-US" sz="3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Thí nghiệm 1</a:t>
            </a:r>
            <a:r>
              <a:rPr lang="en-US" sz="3600" i="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Tìm hiểu sự biến đổi của gạo</a:t>
            </a:r>
            <a:endParaRPr lang="vi-VN"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82198471"/>
              </p:ext>
            </p:extLst>
          </p:nvPr>
        </p:nvGraphicFramePr>
        <p:xfrm>
          <a:off x="171448" y="3247931"/>
          <a:ext cx="11906252" cy="3444240"/>
        </p:xfrm>
        <a:graphic>
          <a:graphicData uri="http://schemas.openxmlformats.org/drawingml/2006/table">
            <a:tbl>
              <a:tblPr firstRow="1" bandRow="1">
                <a:tableStyleId>{5C22544A-7EE6-4342-B048-85BDC9FD1C3A}</a:tableStyleId>
              </a:tblPr>
              <a:tblGrid>
                <a:gridCol w="2000252">
                  <a:extLst>
                    <a:ext uri="{9D8B030D-6E8A-4147-A177-3AD203B41FA5}">
                      <a16:colId xmlns:a16="http://schemas.microsoft.com/office/drawing/2014/main" val="3646430037"/>
                    </a:ext>
                  </a:extLst>
                </a:gridCol>
                <a:gridCol w="1981200">
                  <a:extLst>
                    <a:ext uri="{9D8B030D-6E8A-4147-A177-3AD203B41FA5}">
                      <a16:colId xmlns:a16="http://schemas.microsoft.com/office/drawing/2014/main" val="3525666549"/>
                    </a:ext>
                  </a:extLst>
                </a:gridCol>
                <a:gridCol w="1885950">
                  <a:extLst>
                    <a:ext uri="{9D8B030D-6E8A-4147-A177-3AD203B41FA5}">
                      <a16:colId xmlns:a16="http://schemas.microsoft.com/office/drawing/2014/main" val="3138069033"/>
                    </a:ext>
                  </a:extLst>
                </a:gridCol>
                <a:gridCol w="3505200">
                  <a:extLst>
                    <a:ext uri="{9D8B030D-6E8A-4147-A177-3AD203B41FA5}">
                      <a16:colId xmlns:a16="http://schemas.microsoft.com/office/drawing/2014/main" val="1426545248"/>
                    </a:ext>
                  </a:extLst>
                </a:gridCol>
                <a:gridCol w="2533650">
                  <a:extLst>
                    <a:ext uri="{9D8B030D-6E8A-4147-A177-3AD203B41FA5}">
                      <a16:colId xmlns:a16="http://schemas.microsoft.com/office/drawing/2014/main" val="2401486382"/>
                    </a:ext>
                  </a:extLst>
                </a:gridCol>
              </a:tblGrid>
              <a:tr h="471063">
                <a:tc rowSpan="2">
                  <a:txBody>
                    <a:bodyPr/>
                    <a:lstStyle/>
                    <a:p>
                      <a:r>
                        <a:rPr lang="en-US" sz="2800" dirty="0" smtClean="0">
                          <a:latin typeface="Arial" panose="020B0604020202020204" pitchFamily="34" charset="0"/>
                          <a:cs typeface="Arial" panose="020B0604020202020204" pitchFamily="34" charset="0"/>
                        </a:rPr>
                        <a:t>       Chất</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Tính</a:t>
                      </a:r>
                      <a:r>
                        <a:rPr lang="en-US" sz="2800" baseline="0" dirty="0" smtClean="0">
                          <a:latin typeface="Arial" panose="020B0604020202020204" pitchFamily="34" charset="0"/>
                          <a:cs typeface="Arial" panose="020B0604020202020204" pitchFamily="34" charset="0"/>
                        </a:rPr>
                        <a:t> chất</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gridSpan="3">
                  <a:txBody>
                    <a:bodyPr/>
                    <a:lstStyle/>
                    <a:p>
                      <a:pPr algn="ctr"/>
                      <a:r>
                        <a:rPr lang="en-US" sz="2800" dirty="0" smtClean="0">
                          <a:latin typeface="Arial" panose="020B0604020202020204" pitchFamily="34" charset="0"/>
                          <a:cs typeface="Arial" panose="020B0604020202020204" pitchFamily="34" charset="0"/>
                        </a:rPr>
                        <a:t>Gạo</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800" dirty="0" smtClean="0">
                          <a:latin typeface="Arial" panose="020B0604020202020204" pitchFamily="34" charset="0"/>
                          <a:cs typeface="Arial" panose="020B0604020202020204" pitchFamily="34" charset="0"/>
                        </a:rPr>
                        <a:t>Cơm</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12656"/>
                  </a:ext>
                </a:extLst>
              </a:tr>
              <a:tr h="471063">
                <a:tc vMerge="1">
                  <a:txBody>
                    <a:bodyPr/>
                    <a:lstStyle/>
                    <a:p>
                      <a:endParaRPr lang="vi-VN" dirty="0"/>
                    </a:p>
                  </a:txBody>
                  <a:tcPr/>
                </a:tc>
                <a:tc>
                  <a:txBody>
                    <a:bodyPr/>
                    <a:lstStyle/>
                    <a:p>
                      <a:r>
                        <a:rPr lang="en-US" sz="2800" dirty="0" smtClean="0">
                          <a:latin typeface="Arial" panose="020B0604020202020204" pitchFamily="34" charset="0"/>
                          <a:cs typeface="Arial" panose="020B0604020202020204" pitchFamily="34" charset="0"/>
                        </a:rPr>
                        <a:t>Trước</a:t>
                      </a:r>
                      <a:r>
                        <a:rPr lang="en-US" sz="2800" baseline="0" dirty="0" smtClean="0">
                          <a:latin typeface="Arial" panose="020B0604020202020204" pitchFamily="34" charset="0"/>
                          <a:cs typeface="Arial" panose="020B0604020202020204" pitchFamily="34" charset="0"/>
                        </a:rPr>
                        <a:t> 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Sau </a:t>
                      </a:r>
                      <a:r>
                        <a:rPr lang="en-US" sz="2800" baseline="0" dirty="0" smtClean="0">
                          <a:latin typeface="Arial" panose="020B0604020202020204" pitchFamily="34" charset="0"/>
                          <a:cs typeface="Arial" panose="020B0604020202020204" pitchFamily="34" charset="0"/>
                        </a:rPr>
                        <a:t>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Có</a:t>
                      </a:r>
                      <a:r>
                        <a:rPr lang="en-US" sz="2800" baseline="0" dirty="0" smtClean="0">
                          <a:latin typeface="Arial" panose="020B0604020202020204" pitchFamily="34" charset="0"/>
                          <a:cs typeface="Arial" panose="020B0604020202020204" pitchFamily="34" charset="0"/>
                        </a:rPr>
                        <a:t> sự biến đổi trước và sau khi nghiền không?</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271736"/>
                  </a:ext>
                </a:extLst>
              </a:tr>
              <a:tr h="471063">
                <a:tc>
                  <a:txBody>
                    <a:bodyPr/>
                    <a:lstStyle/>
                    <a:p>
                      <a:r>
                        <a:rPr lang="en-US" sz="2800" dirty="0" smtClean="0">
                          <a:solidFill>
                            <a:srgbClr val="7030A0"/>
                          </a:solidFill>
                          <a:latin typeface="Arial" panose="020B0604020202020204" pitchFamily="34" charset="0"/>
                          <a:cs typeface="Arial" panose="020B0604020202020204" pitchFamily="34" charset="0"/>
                        </a:rPr>
                        <a:t>Màu</a:t>
                      </a:r>
                      <a:r>
                        <a:rPr lang="en-US" sz="2800" baseline="0" dirty="0" smtClean="0">
                          <a:solidFill>
                            <a:srgbClr val="7030A0"/>
                          </a:solidFill>
                          <a:latin typeface="Arial" panose="020B0604020202020204" pitchFamily="34" charset="0"/>
                          <a:cs typeface="Arial" panose="020B0604020202020204" pitchFamily="34" charset="0"/>
                        </a:rPr>
                        <a:t> sắc</a:t>
                      </a:r>
                      <a:endParaRPr lang="vi-VN" sz="2800" dirty="0">
                        <a:solidFill>
                          <a:srgbClr val="7030A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373139"/>
                  </a:ext>
                </a:extLst>
              </a:tr>
              <a:tr h="471063">
                <a:tc>
                  <a:txBody>
                    <a:bodyPr/>
                    <a:lstStyle/>
                    <a:p>
                      <a:r>
                        <a:rPr lang="en-US" sz="2800" dirty="0" smtClean="0">
                          <a:solidFill>
                            <a:srgbClr val="FF0000"/>
                          </a:solidFill>
                          <a:latin typeface="Arial" panose="020B0604020202020204" pitchFamily="34" charset="0"/>
                          <a:cs typeface="Arial" panose="020B0604020202020204" pitchFamily="34" charset="0"/>
                        </a:rPr>
                        <a:t>Mùi</a:t>
                      </a:r>
                      <a:r>
                        <a:rPr lang="en-US" sz="2800" baseline="0" dirty="0" smtClean="0">
                          <a:solidFill>
                            <a:srgbClr val="FF0000"/>
                          </a:solidFill>
                          <a:latin typeface="Arial" panose="020B0604020202020204" pitchFamily="34" charset="0"/>
                          <a:cs typeface="Arial" panose="020B0604020202020204" pitchFamily="34" charset="0"/>
                        </a:rPr>
                        <a:t> </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455275"/>
                  </a:ext>
                </a:extLst>
              </a:tr>
              <a:tr h="471063">
                <a:tc>
                  <a:txBody>
                    <a:bodyPr/>
                    <a:lstStyle/>
                    <a:p>
                      <a:r>
                        <a:rPr lang="en-US" sz="2800" dirty="0" smtClean="0">
                          <a:latin typeface="Arial" panose="020B0604020202020204" pitchFamily="34" charset="0"/>
                          <a:cs typeface="Arial" panose="020B0604020202020204" pitchFamily="34" charset="0"/>
                        </a:rPr>
                        <a:t>Vị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773522"/>
                  </a:ext>
                </a:extLst>
              </a:tr>
            </a:tbl>
          </a:graphicData>
        </a:graphic>
      </p:graphicFrame>
      <p:pic>
        <p:nvPicPr>
          <p:cNvPr id="2" name="Picture 1"/>
          <p:cNvPicPr>
            <a:picLocks noChangeAspect="1"/>
          </p:cNvPicPr>
          <p:nvPr/>
        </p:nvPicPr>
        <p:blipFill>
          <a:blip r:embed="rId3"/>
          <a:stretch>
            <a:fillRect/>
          </a:stretch>
        </p:blipFill>
        <p:spPr>
          <a:xfrm>
            <a:off x="2130699" y="704220"/>
            <a:ext cx="9346059" cy="2292418"/>
          </a:xfrm>
          <a:prstGeom prst="rect">
            <a:avLst/>
          </a:prstGeom>
        </p:spPr>
      </p:pic>
      <p:sp>
        <p:nvSpPr>
          <p:cNvPr id="3" name="TextBox 2"/>
          <p:cNvSpPr txBox="1"/>
          <p:nvPr/>
        </p:nvSpPr>
        <p:spPr>
          <a:xfrm>
            <a:off x="2130699" y="5123012"/>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đục</a:t>
            </a:r>
            <a:endParaRPr lang="vi-VN" sz="2800" dirty="0">
              <a:solidFill>
                <a:srgbClr val="7030A0"/>
              </a:solidFill>
              <a:latin typeface="Arial" panose="020B0604020202020204" pitchFamily="34" charset="0"/>
              <a:cs typeface="Arial" panose="020B0604020202020204" pitchFamily="34" charset="0"/>
            </a:endParaRPr>
          </a:p>
        </p:txBody>
      </p:sp>
      <p:sp>
        <p:nvSpPr>
          <p:cNvPr id="11" name="TextBox 10"/>
          <p:cNvSpPr txBox="1"/>
          <p:nvPr/>
        </p:nvSpPr>
        <p:spPr>
          <a:xfrm>
            <a:off x="4255270" y="5123012"/>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đục</a:t>
            </a:r>
            <a:endParaRPr lang="vi-VN" sz="2800" dirty="0">
              <a:solidFill>
                <a:srgbClr val="7030A0"/>
              </a:solidFill>
              <a:latin typeface="Arial" panose="020B0604020202020204" pitchFamily="34" charset="0"/>
              <a:cs typeface="Arial" panose="020B0604020202020204" pitchFamily="34" charset="0"/>
            </a:endParaRPr>
          </a:p>
        </p:txBody>
      </p:sp>
      <p:sp>
        <p:nvSpPr>
          <p:cNvPr id="12" name="TextBox 11"/>
          <p:cNvSpPr txBox="1"/>
          <p:nvPr/>
        </p:nvSpPr>
        <p:spPr>
          <a:xfrm>
            <a:off x="7209230" y="5123012"/>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Không </a:t>
            </a:r>
            <a:endParaRPr lang="vi-VN" sz="2800" dirty="0">
              <a:solidFill>
                <a:srgbClr val="7030A0"/>
              </a:solidFill>
              <a:latin typeface="Arial" panose="020B0604020202020204" pitchFamily="34" charset="0"/>
              <a:cs typeface="Arial" panose="020B0604020202020204" pitchFamily="34" charset="0"/>
            </a:endParaRPr>
          </a:p>
        </p:txBody>
      </p:sp>
      <p:sp>
        <p:nvSpPr>
          <p:cNvPr id="13" name="TextBox 12"/>
          <p:cNvSpPr txBox="1"/>
          <p:nvPr/>
        </p:nvSpPr>
        <p:spPr>
          <a:xfrm>
            <a:off x="10069872" y="5123012"/>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bông</a:t>
            </a:r>
            <a:endParaRPr lang="vi-VN" sz="2800" dirty="0">
              <a:solidFill>
                <a:srgbClr val="7030A0"/>
              </a:solidFill>
              <a:latin typeface="Arial" panose="020B0604020202020204" pitchFamily="34" charset="0"/>
              <a:cs typeface="Arial" panose="020B0604020202020204" pitchFamily="34" charset="0"/>
            </a:endParaRPr>
          </a:p>
        </p:txBody>
      </p:sp>
      <p:sp>
        <p:nvSpPr>
          <p:cNvPr id="14" name="TextBox 13"/>
          <p:cNvSpPr txBox="1"/>
          <p:nvPr/>
        </p:nvSpPr>
        <p:spPr>
          <a:xfrm>
            <a:off x="2100709" y="5635915"/>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nhẹ</a:t>
            </a:r>
            <a:endParaRPr lang="vi-VN" sz="2800"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4108537" y="5635915"/>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nhẹ</a:t>
            </a:r>
            <a:endParaRPr lang="vi-VN" sz="28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155656" y="5661465"/>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Không </a:t>
            </a:r>
            <a:endParaRPr lang="vi-VN" sz="2800"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10056814" y="5640286"/>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rõ</a:t>
            </a:r>
            <a:endParaRPr lang="vi-VN" sz="28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2189616" y="6148818"/>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19" name="TextBox 18"/>
          <p:cNvSpPr txBox="1"/>
          <p:nvPr/>
        </p:nvSpPr>
        <p:spPr>
          <a:xfrm>
            <a:off x="4108537" y="6167588"/>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20" name="TextBox 19"/>
          <p:cNvSpPr txBox="1"/>
          <p:nvPr/>
        </p:nvSpPr>
        <p:spPr>
          <a:xfrm>
            <a:off x="6850635" y="6167588"/>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9670226" y="6116059"/>
            <a:ext cx="2741114"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Hơi ngọt, mềm</a:t>
            </a:r>
            <a:endParaRPr lang="vi-VN"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2525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116454"/>
            <a:ext cx="9257342" cy="820674"/>
          </a:xfrm>
          <a:prstGeom prst="rect">
            <a:avLst/>
          </a:prstGeom>
        </p:spPr>
        <p:txBody>
          <a:bodyPr wrap="none">
            <a:spAutoFit/>
          </a:bodyPr>
          <a:lstStyle/>
          <a:p>
            <a:pPr algn="just">
              <a:lnSpc>
                <a:spcPct val="150000"/>
              </a:lnSpc>
              <a:spcAft>
                <a:spcPts val="0"/>
              </a:spcAft>
            </a:pPr>
            <a:r>
              <a:rPr lang="en-US" sz="3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Thí nghiệm 1</a:t>
            </a:r>
            <a:r>
              <a:rPr lang="en-US" sz="3600" i="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Tìm hiểu sự biến đổi của gạo</a:t>
            </a:r>
            <a:endParaRPr lang="vi-VN"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00484685"/>
              </p:ext>
            </p:extLst>
          </p:nvPr>
        </p:nvGraphicFramePr>
        <p:xfrm>
          <a:off x="133350" y="704220"/>
          <a:ext cx="11906252" cy="3444240"/>
        </p:xfrm>
        <a:graphic>
          <a:graphicData uri="http://schemas.openxmlformats.org/drawingml/2006/table">
            <a:tbl>
              <a:tblPr firstRow="1" bandRow="1">
                <a:tableStyleId>{5C22544A-7EE6-4342-B048-85BDC9FD1C3A}</a:tableStyleId>
              </a:tblPr>
              <a:tblGrid>
                <a:gridCol w="2000252">
                  <a:extLst>
                    <a:ext uri="{9D8B030D-6E8A-4147-A177-3AD203B41FA5}">
                      <a16:colId xmlns:a16="http://schemas.microsoft.com/office/drawing/2014/main" val="3646430037"/>
                    </a:ext>
                  </a:extLst>
                </a:gridCol>
                <a:gridCol w="1981200">
                  <a:extLst>
                    <a:ext uri="{9D8B030D-6E8A-4147-A177-3AD203B41FA5}">
                      <a16:colId xmlns:a16="http://schemas.microsoft.com/office/drawing/2014/main" val="3525666549"/>
                    </a:ext>
                  </a:extLst>
                </a:gridCol>
                <a:gridCol w="1885950">
                  <a:extLst>
                    <a:ext uri="{9D8B030D-6E8A-4147-A177-3AD203B41FA5}">
                      <a16:colId xmlns:a16="http://schemas.microsoft.com/office/drawing/2014/main" val="3138069033"/>
                    </a:ext>
                  </a:extLst>
                </a:gridCol>
                <a:gridCol w="3505200">
                  <a:extLst>
                    <a:ext uri="{9D8B030D-6E8A-4147-A177-3AD203B41FA5}">
                      <a16:colId xmlns:a16="http://schemas.microsoft.com/office/drawing/2014/main" val="1426545248"/>
                    </a:ext>
                  </a:extLst>
                </a:gridCol>
                <a:gridCol w="2533650">
                  <a:extLst>
                    <a:ext uri="{9D8B030D-6E8A-4147-A177-3AD203B41FA5}">
                      <a16:colId xmlns:a16="http://schemas.microsoft.com/office/drawing/2014/main" val="2401486382"/>
                    </a:ext>
                  </a:extLst>
                </a:gridCol>
              </a:tblGrid>
              <a:tr h="471063">
                <a:tc rowSpan="2">
                  <a:txBody>
                    <a:bodyPr/>
                    <a:lstStyle/>
                    <a:p>
                      <a:r>
                        <a:rPr lang="en-US" sz="2800" dirty="0" smtClean="0">
                          <a:latin typeface="Arial" panose="020B0604020202020204" pitchFamily="34" charset="0"/>
                          <a:cs typeface="Arial" panose="020B0604020202020204" pitchFamily="34" charset="0"/>
                        </a:rPr>
                        <a:t>       Chất</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Tính</a:t>
                      </a:r>
                      <a:r>
                        <a:rPr lang="en-US" sz="2800" baseline="0" dirty="0" smtClean="0">
                          <a:latin typeface="Arial" panose="020B0604020202020204" pitchFamily="34" charset="0"/>
                          <a:cs typeface="Arial" panose="020B0604020202020204" pitchFamily="34" charset="0"/>
                        </a:rPr>
                        <a:t> chất</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gridSpan="3">
                  <a:txBody>
                    <a:bodyPr/>
                    <a:lstStyle/>
                    <a:p>
                      <a:pPr algn="ctr"/>
                      <a:r>
                        <a:rPr lang="en-US" sz="2800" dirty="0" smtClean="0">
                          <a:latin typeface="Arial" panose="020B0604020202020204" pitchFamily="34" charset="0"/>
                          <a:cs typeface="Arial" panose="020B0604020202020204" pitchFamily="34" charset="0"/>
                        </a:rPr>
                        <a:t>Gạo</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800" dirty="0" smtClean="0">
                          <a:latin typeface="Arial" panose="020B0604020202020204" pitchFamily="34" charset="0"/>
                          <a:cs typeface="Arial" panose="020B0604020202020204" pitchFamily="34" charset="0"/>
                        </a:rPr>
                        <a:t>Cơm</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12656"/>
                  </a:ext>
                </a:extLst>
              </a:tr>
              <a:tr h="471063">
                <a:tc vMerge="1">
                  <a:txBody>
                    <a:bodyPr/>
                    <a:lstStyle/>
                    <a:p>
                      <a:endParaRPr lang="vi-VN" dirty="0"/>
                    </a:p>
                  </a:txBody>
                  <a:tcPr/>
                </a:tc>
                <a:tc>
                  <a:txBody>
                    <a:bodyPr/>
                    <a:lstStyle/>
                    <a:p>
                      <a:r>
                        <a:rPr lang="en-US" sz="2800" dirty="0" smtClean="0">
                          <a:latin typeface="Arial" panose="020B0604020202020204" pitchFamily="34" charset="0"/>
                          <a:cs typeface="Arial" panose="020B0604020202020204" pitchFamily="34" charset="0"/>
                        </a:rPr>
                        <a:t>Trước</a:t>
                      </a:r>
                      <a:r>
                        <a:rPr lang="en-US" sz="2800" baseline="0" dirty="0" smtClean="0">
                          <a:latin typeface="Arial" panose="020B0604020202020204" pitchFamily="34" charset="0"/>
                          <a:cs typeface="Arial" panose="020B0604020202020204" pitchFamily="34" charset="0"/>
                        </a:rPr>
                        <a:t> 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Sau </a:t>
                      </a:r>
                      <a:r>
                        <a:rPr lang="en-US" sz="2800" baseline="0" dirty="0" smtClean="0">
                          <a:latin typeface="Arial" panose="020B0604020202020204" pitchFamily="34" charset="0"/>
                          <a:cs typeface="Arial" panose="020B0604020202020204" pitchFamily="34" charset="0"/>
                        </a:rPr>
                        <a:t>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Có</a:t>
                      </a:r>
                      <a:r>
                        <a:rPr lang="en-US" sz="2800" baseline="0" dirty="0" smtClean="0">
                          <a:latin typeface="Arial" panose="020B0604020202020204" pitchFamily="34" charset="0"/>
                          <a:cs typeface="Arial" panose="020B0604020202020204" pitchFamily="34" charset="0"/>
                        </a:rPr>
                        <a:t> sự biến đổi trước và sau khi nghiền không?</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271736"/>
                  </a:ext>
                </a:extLst>
              </a:tr>
              <a:tr h="471063">
                <a:tc>
                  <a:txBody>
                    <a:bodyPr/>
                    <a:lstStyle/>
                    <a:p>
                      <a:r>
                        <a:rPr lang="en-US" sz="2800" dirty="0" smtClean="0">
                          <a:solidFill>
                            <a:srgbClr val="7030A0"/>
                          </a:solidFill>
                          <a:latin typeface="Arial" panose="020B0604020202020204" pitchFamily="34" charset="0"/>
                          <a:cs typeface="Arial" panose="020B0604020202020204" pitchFamily="34" charset="0"/>
                        </a:rPr>
                        <a:t>Màu</a:t>
                      </a:r>
                      <a:r>
                        <a:rPr lang="en-US" sz="2800" baseline="0" dirty="0" smtClean="0">
                          <a:solidFill>
                            <a:srgbClr val="7030A0"/>
                          </a:solidFill>
                          <a:latin typeface="Arial" panose="020B0604020202020204" pitchFamily="34" charset="0"/>
                          <a:cs typeface="Arial" panose="020B0604020202020204" pitchFamily="34" charset="0"/>
                        </a:rPr>
                        <a:t> sắc</a:t>
                      </a:r>
                      <a:endParaRPr lang="vi-VN" sz="2800" dirty="0">
                        <a:solidFill>
                          <a:srgbClr val="7030A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373139"/>
                  </a:ext>
                </a:extLst>
              </a:tr>
              <a:tr h="471063">
                <a:tc>
                  <a:txBody>
                    <a:bodyPr/>
                    <a:lstStyle/>
                    <a:p>
                      <a:r>
                        <a:rPr lang="en-US" sz="2800" dirty="0" smtClean="0">
                          <a:solidFill>
                            <a:srgbClr val="FF0000"/>
                          </a:solidFill>
                          <a:latin typeface="Arial" panose="020B0604020202020204" pitchFamily="34" charset="0"/>
                          <a:cs typeface="Arial" panose="020B0604020202020204" pitchFamily="34" charset="0"/>
                        </a:rPr>
                        <a:t>Mùi</a:t>
                      </a:r>
                      <a:r>
                        <a:rPr lang="en-US" sz="2800" baseline="0" dirty="0" smtClean="0">
                          <a:solidFill>
                            <a:srgbClr val="FF0000"/>
                          </a:solidFill>
                          <a:latin typeface="Arial" panose="020B0604020202020204" pitchFamily="34" charset="0"/>
                          <a:cs typeface="Arial" panose="020B0604020202020204" pitchFamily="34" charset="0"/>
                        </a:rPr>
                        <a:t> </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455275"/>
                  </a:ext>
                </a:extLst>
              </a:tr>
              <a:tr h="471063">
                <a:tc>
                  <a:txBody>
                    <a:bodyPr/>
                    <a:lstStyle/>
                    <a:p>
                      <a:r>
                        <a:rPr lang="en-US" sz="2800" dirty="0" smtClean="0">
                          <a:latin typeface="Arial" panose="020B0604020202020204" pitchFamily="34" charset="0"/>
                          <a:cs typeface="Arial" panose="020B0604020202020204" pitchFamily="34" charset="0"/>
                        </a:rPr>
                        <a:t>Vị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773522"/>
                  </a:ext>
                </a:extLst>
              </a:tr>
            </a:tbl>
          </a:graphicData>
        </a:graphic>
      </p:graphicFrame>
      <p:sp>
        <p:nvSpPr>
          <p:cNvPr id="3" name="TextBox 2"/>
          <p:cNvSpPr txBox="1"/>
          <p:nvPr/>
        </p:nvSpPr>
        <p:spPr>
          <a:xfrm>
            <a:off x="2092601" y="2579301"/>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đục</a:t>
            </a:r>
            <a:endParaRPr lang="vi-VN" sz="2800" dirty="0">
              <a:solidFill>
                <a:srgbClr val="7030A0"/>
              </a:solidFill>
              <a:latin typeface="Arial" panose="020B0604020202020204" pitchFamily="34" charset="0"/>
              <a:cs typeface="Arial" panose="020B0604020202020204" pitchFamily="34" charset="0"/>
            </a:endParaRPr>
          </a:p>
        </p:txBody>
      </p:sp>
      <p:sp>
        <p:nvSpPr>
          <p:cNvPr id="11" name="TextBox 10"/>
          <p:cNvSpPr txBox="1"/>
          <p:nvPr/>
        </p:nvSpPr>
        <p:spPr>
          <a:xfrm>
            <a:off x="4217172" y="2579301"/>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đục</a:t>
            </a:r>
            <a:endParaRPr lang="vi-VN" sz="2800" dirty="0">
              <a:solidFill>
                <a:srgbClr val="7030A0"/>
              </a:solidFill>
              <a:latin typeface="Arial" panose="020B0604020202020204" pitchFamily="34" charset="0"/>
              <a:cs typeface="Arial" panose="020B0604020202020204" pitchFamily="34" charset="0"/>
            </a:endParaRPr>
          </a:p>
        </p:txBody>
      </p:sp>
      <p:sp>
        <p:nvSpPr>
          <p:cNvPr id="12" name="TextBox 11"/>
          <p:cNvSpPr txBox="1"/>
          <p:nvPr/>
        </p:nvSpPr>
        <p:spPr>
          <a:xfrm>
            <a:off x="7171132" y="2579301"/>
            <a:ext cx="1828799"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Không </a:t>
            </a:r>
            <a:endParaRPr lang="vi-VN" sz="2800" dirty="0">
              <a:solidFill>
                <a:srgbClr val="7030A0"/>
              </a:solidFill>
              <a:latin typeface="Arial" panose="020B0604020202020204" pitchFamily="34" charset="0"/>
              <a:cs typeface="Arial" panose="020B0604020202020204" pitchFamily="34" charset="0"/>
            </a:endParaRPr>
          </a:p>
        </p:txBody>
      </p:sp>
      <p:sp>
        <p:nvSpPr>
          <p:cNvPr id="13" name="TextBox 12"/>
          <p:cNvSpPr txBox="1"/>
          <p:nvPr/>
        </p:nvSpPr>
        <p:spPr>
          <a:xfrm>
            <a:off x="10031774" y="2579301"/>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Trắng bông</a:t>
            </a:r>
            <a:endParaRPr lang="vi-VN" sz="2800" dirty="0">
              <a:solidFill>
                <a:srgbClr val="7030A0"/>
              </a:solidFill>
              <a:latin typeface="Arial" panose="020B0604020202020204" pitchFamily="34" charset="0"/>
              <a:cs typeface="Arial" panose="020B0604020202020204" pitchFamily="34" charset="0"/>
            </a:endParaRPr>
          </a:p>
        </p:txBody>
      </p:sp>
      <p:sp>
        <p:nvSpPr>
          <p:cNvPr id="14" name="TextBox 13"/>
          <p:cNvSpPr txBox="1"/>
          <p:nvPr/>
        </p:nvSpPr>
        <p:spPr>
          <a:xfrm>
            <a:off x="2062611" y="3092204"/>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nhẹ</a:t>
            </a:r>
            <a:endParaRPr lang="vi-VN" sz="2800"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4070439" y="3092204"/>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nhẹ</a:t>
            </a:r>
            <a:endParaRPr lang="vi-VN" sz="28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117558" y="3117754"/>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Không </a:t>
            </a:r>
            <a:endParaRPr lang="vi-VN" sz="2800"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10018716" y="3096575"/>
            <a:ext cx="2154561"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Thơm rõ</a:t>
            </a:r>
            <a:endParaRPr lang="vi-VN" sz="28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2151518" y="3605107"/>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19" name="TextBox 18"/>
          <p:cNvSpPr txBox="1"/>
          <p:nvPr/>
        </p:nvSpPr>
        <p:spPr>
          <a:xfrm>
            <a:off x="4070439" y="3623877"/>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20" name="TextBox 19"/>
          <p:cNvSpPr txBox="1"/>
          <p:nvPr/>
        </p:nvSpPr>
        <p:spPr>
          <a:xfrm>
            <a:off x="6812537" y="3623877"/>
            <a:ext cx="2154561"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Nhạt, cứng</a:t>
            </a:r>
            <a:endParaRPr lang="vi-VN" sz="28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9632128" y="3572348"/>
            <a:ext cx="2741114" cy="523220"/>
          </a:xfrm>
          <a:prstGeom prst="rect">
            <a:avLst/>
          </a:prstGeom>
          <a:noFill/>
        </p:spPr>
        <p:txBody>
          <a:bodyPr wrap="square" rtlCol="0">
            <a:spAutoFit/>
          </a:bodyPr>
          <a:lstStyle/>
          <a:p>
            <a:r>
              <a:rPr lang="en-US" sz="2800" dirty="0" smtClean="0">
                <a:solidFill>
                  <a:srgbClr val="7030A0"/>
                </a:solidFill>
                <a:latin typeface="Arial" panose="020B0604020202020204" pitchFamily="34" charset="0"/>
                <a:cs typeface="Arial" panose="020B0604020202020204" pitchFamily="34" charset="0"/>
              </a:rPr>
              <a:t>Hơi ngọt, mềm</a:t>
            </a:r>
            <a:endParaRPr lang="vi-VN" sz="2800"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1509489" y="4578778"/>
            <a:ext cx="8753230" cy="820674"/>
          </a:xfrm>
          <a:prstGeom prst="rect">
            <a:avLst/>
          </a:prstGeom>
        </p:spPr>
        <p:txBody>
          <a:bodyPr wrap="none">
            <a:spAutoFit/>
          </a:bodyPr>
          <a:lstStyle/>
          <a:p>
            <a:pPr algn="just">
              <a:lnSpc>
                <a:spcPct val="150000"/>
              </a:lnSpc>
              <a:spcAft>
                <a:spcPts val="0"/>
              </a:spcAft>
            </a:pP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Trường hợp nào có sự biến đổi hoá học? </a:t>
            </a:r>
            <a:endParaRPr lang="vi-VN"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288892" y="4718536"/>
            <a:ext cx="9748181" cy="820674"/>
          </a:xfrm>
          <a:prstGeom prst="rect">
            <a:avLst/>
          </a:prstGeom>
          <a:solidFill>
            <a:schemeClr val="accent2">
              <a:lumMod val="20000"/>
              <a:lumOff val="80000"/>
            </a:schemeClr>
          </a:solidFill>
        </p:spPr>
        <p:txBody>
          <a:bodyPr wrap="none">
            <a:spAutoFit/>
          </a:bodyPr>
          <a:lstStyle/>
          <a:p>
            <a:pPr algn="just">
              <a:lnSpc>
                <a:spcPct val="150000"/>
              </a:lnSpc>
              <a:spcAft>
                <a:spcPts val="0"/>
              </a:spcAft>
            </a:pPr>
            <a:r>
              <a:rPr lang="en-US" sz="3600" kern="100" dirty="0">
                <a:solidFill>
                  <a:srgbClr val="FF0000"/>
                </a:solidFill>
                <a:latin typeface="Arial" panose="020B0604020202020204" pitchFamily="34" charset="0"/>
                <a:ea typeface="Calibri" panose="020F0502020204030204" pitchFamily="34" charset="0"/>
                <a:cs typeface="Arial" panose="020B0604020202020204" pitchFamily="34" charset="0"/>
              </a:rPr>
              <a:t>Sự biến đổi hoá </a:t>
            </a:r>
            <a:r>
              <a:rPr lang="en-US" sz="3600" kern="100" dirty="0" smtClean="0">
                <a:solidFill>
                  <a:srgbClr val="FF0000"/>
                </a:solidFill>
                <a:latin typeface="Arial" panose="020B0604020202020204" pitchFamily="34" charset="0"/>
                <a:ea typeface="Calibri" panose="020F0502020204030204" pitchFamily="34" charset="0"/>
                <a:cs typeface="Arial" panose="020B0604020202020204" pitchFamily="34" charset="0"/>
              </a:rPr>
              <a:t>học: quá </a:t>
            </a:r>
            <a:r>
              <a:rPr lang="en-US" sz="3600" kern="100" dirty="0">
                <a:solidFill>
                  <a:srgbClr val="FF0000"/>
                </a:solidFill>
                <a:latin typeface="Arial" panose="020B0604020202020204" pitchFamily="34" charset="0"/>
                <a:ea typeface="Calibri" panose="020F0502020204030204" pitchFamily="34" charset="0"/>
                <a:cs typeface="Arial" panose="020B0604020202020204" pitchFamily="34" charset="0"/>
              </a:rPr>
              <a:t>trình gạo thành cơm.</a:t>
            </a:r>
            <a:endParaRPr lang="vi-VN" sz="3600" kern="1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94032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 y="0"/>
            <a:ext cx="11906251" cy="1200329"/>
          </a:xfrm>
          <a:prstGeom prst="rect">
            <a:avLst/>
          </a:prstGeom>
        </p:spPr>
        <p:txBody>
          <a:bodyPr wrap="square">
            <a:spAutoFit/>
          </a:bodyPr>
          <a:lstStyle/>
          <a:p>
            <a:pPr algn="just">
              <a:spcAft>
                <a:spcPts val="0"/>
              </a:spcAft>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2: Thực hành tìm hiểu về sự biến đổi hoá học</a:t>
            </a:r>
            <a:endPar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676285" y="717992"/>
            <a:ext cx="10207923" cy="646331"/>
          </a:xfrm>
          <a:prstGeom prst="rect">
            <a:avLst/>
          </a:prstGeom>
        </p:spPr>
        <p:txBody>
          <a:bodyPr wrap="none">
            <a:spAutoFit/>
          </a:bodyPr>
          <a:lstStyle/>
          <a:p>
            <a:r>
              <a:rPr lang="en-US" sz="3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Thí nghiệm </a:t>
            </a:r>
            <a:r>
              <a:rPr lang="en-US" sz="3600" b="1"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2</a:t>
            </a:r>
            <a:r>
              <a:rPr lang="en-US" sz="3600"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600" dirty="0">
                <a:solidFill>
                  <a:srgbClr val="0070C0"/>
                </a:solidFill>
                <a:latin typeface="Arial" panose="020B0604020202020204" pitchFamily="34" charset="0"/>
                <a:cs typeface="Arial" panose="020B0604020202020204" pitchFamily="34" charset="0"/>
              </a:rPr>
              <a:t>Tìm hiểu sự biển đổi của vỏ trứng</a:t>
            </a:r>
            <a:endParaRPr lang="vi-VN" sz="3600"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152399" y="1364144"/>
            <a:ext cx="12024549" cy="1754326"/>
          </a:xfrm>
          <a:prstGeom prst="rect">
            <a:avLst/>
          </a:prstGeom>
          <a:solidFill>
            <a:schemeClr val="accent6">
              <a:lumMod val="60000"/>
              <a:lumOff val="40000"/>
            </a:schemeClr>
          </a:solid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Nhiệm vụ:  </a:t>
            </a:r>
            <a:r>
              <a:rPr lang="en-US" sz="3600" dirty="0" smtClean="0">
                <a:solidFill>
                  <a:srgbClr val="7030A0"/>
                </a:solidFill>
                <a:latin typeface="Arial" panose="020B0604020202020204" pitchFamily="34" charset="0"/>
                <a:cs typeface="Arial" panose="020B0604020202020204" pitchFamily="34" charset="0"/>
              </a:rPr>
              <a:t>- Đọc nội dung trong SGK – trang 21</a:t>
            </a:r>
          </a:p>
          <a:p>
            <a:r>
              <a:rPr lang="en-US" sz="3600" dirty="0" smtClean="0">
                <a:solidFill>
                  <a:srgbClr val="7030A0"/>
                </a:solidFill>
                <a:latin typeface="Arial" panose="020B0604020202020204" pitchFamily="34" charset="0"/>
                <a:cs typeface="Arial" panose="020B0604020202020204" pitchFamily="34" charset="0"/>
              </a:rPr>
              <a:t>                  - Làm thí nghiệm</a:t>
            </a:r>
          </a:p>
          <a:p>
            <a:r>
              <a:rPr lang="en-US" sz="3600" dirty="0" smtClean="0">
                <a:solidFill>
                  <a:srgbClr val="7030A0"/>
                </a:solidFill>
                <a:latin typeface="Arial" panose="020B0604020202020204" pitchFamily="34" charset="0"/>
                <a:cs typeface="Arial" panose="020B0604020202020204" pitchFamily="34" charset="0"/>
              </a:rPr>
              <a:t>                  - Báo cáo trước lớp</a:t>
            </a:r>
            <a:endParaRPr lang="vi-VN" sz="3600" dirty="0">
              <a:solidFill>
                <a:srgbClr val="7030A0"/>
              </a:solidFill>
              <a:latin typeface="Arial" panose="020B0604020202020204" pitchFamily="34" charset="0"/>
              <a:cs typeface="Arial" panose="020B0604020202020204" pitchFamily="34" charset="0"/>
            </a:endParaRPr>
          </a:p>
        </p:txBody>
      </p:sp>
      <p:sp>
        <p:nvSpPr>
          <p:cNvPr id="9" name="TextBox 8"/>
          <p:cNvSpPr txBox="1"/>
          <p:nvPr/>
        </p:nvSpPr>
        <p:spPr>
          <a:xfrm>
            <a:off x="4351039" y="3080370"/>
            <a:ext cx="3390672"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Phiếu thảo luận</a:t>
            </a:r>
            <a:endParaRPr lang="vi-VN" sz="3600" dirty="0">
              <a:solidFill>
                <a:srgbClr val="FF000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14331423"/>
              </p:ext>
            </p:extLst>
          </p:nvPr>
        </p:nvGraphicFramePr>
        <p:xfrm>
          <a:off x="105772" y="3726701"/>
          <a:ext cx="11994976" cy="3036049"/>
        </p:xfrm>
        <a:graphic>
          <a:graphicData uri="http://schemas.openxmlformats.org/drawingml/2006/table">
            <a:tbl>
              <a:tblPr firstRow="1" bandRow="1">
                <a:tableStyleId>{5C22544A-7EE6-4342-B048-85BDC9FD1C3A}</a:tableStyleId>
              </a:tblPr>
              <a:tblGrid>
                <a:gridCol w="4637701">
                  <a:extLst>
                    <a:ext uri="{9D8B030D-6E8A-4147-A177-3AD203B41FA5}">
                      <a16:colId xmlns:a16="http://schemas.microsoft.com/office/drawing/2014/main" val="3646430037"/>
                    </a:ext>
                  </a:extLst>
                </a:gridCol>
                <a:gridCol w="3905227">
                  <a:extLst>
                    <a:ext uri="{9D8B030D-6E8A-4147-A177-3AD203B41FA5}">
                      <a16:colId xmlns:a16="http://schemas.microsoft.com/office/drawing/2014/main" val="3525666549"/>
                    </a:ext>
                  </a:extLst>
                </a:gridCol>
                <a:gridCol w="3452048">
                  <a:extLst>
                    <a:ext uri="{9D8B030D-6E8A-4147-A177-3AD203B41FA5}">
                      <a16:colId xmlns:a16="http://schemas.microsoft.com/office/drawing/2014/main" val="3138069033"/>
                    </a:ext>
                  </a:extLst>
                </a:gridCol>
              </a:tblGrid>
              <a:tr h="1054849">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panose="020B0604020202020204" pitchFamily="34" charset="0"/>
                          <a:cs typeface="Arial" panose="020B0604020202020204" pitchFamily="34" charset="0"/>
                        </a:rPr>
                        <a:t>Vỏ 1 </a:t>
                      </a:r>
                      <a:r>
                        <a:rPr lang="en-US" sz="2800" baseline="0" dirty="0" smtClean="0">
                          <a:latin typeface="Arial" panose="020B0604020202020204" pitchFamily="34" charset="0"/>
                          <a:cs typeface="Arial" panose="020B0604020202020204" pitchFamily="34" charset="0"/>
                        </a:rPr>
                        <a:t>trong cốc A</a:t>
                      </a:r>
                    </a:p>
                    <a:p>
                      <a:pPr algn="ctr"/>
                      <a:r>
                        <a:rPr lang="en-US" sz="2800" baseline="0" dirty="0" smtClean="0">
                          <a:latin typeface="Arial" panose="020B0604020202020204" pitchFamily="34" charset="0"/>
                          <a:cs typeface="Arial" panose="020B0604020202020204" pitchFamily="34" charset="0"/>
                        </a:rPr>
                        <a:t>(ngâm trong giấm)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panose="020B0604020202020204" pitchFamily="34" charset="0"/>
                          <a:cs typeface="Arial" panose="020B0604020202020204" pitchFamily="34" charset="0"/>
                        </a:rPr>
                        <a:t>Vỏ 2 </a:t>
                      </a:r>
                      <a:r>
                        <a:rPr lang="en-US" sz="2800" baseline="0" dirty="0" smtClean="0">
                          <a:latin typeface="Arial" panose="020B0604020202020204" pitchFamily="34" charset="0"/>
                          <a:cs typeface="Arial" panose="020B0604020202020204" pitchFamily="34" charset="0"/>
                        </a:rPr>
                        <a:t>trong cốc B</a:t>
                      </a:r>
                    </a:p>
                    <a:p>
                      <a:pPr algn="ctr"/>
                      <a:r>
                        <a:rPr lang="en-US" sz="2800" baseline="0" dirty="0" smtClean="0">
                          <a:latin typeface="Arial" panose="020B0604020202020204" pitchFamily="34" charset="0"/>
                          <a:cs typeface="Arial" panose="020B0604020202020204" pitchFamily="34" charset="0"/>
                        </a:rPr>
                        <a:t>(ngâm trong nước)</a:t>
                      </a:r>
                      <a:endParaRPr lang="vi-VN" sz="2800" dirty="0" smtClean="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501893"/>
                  </a:ext>
                </a:extLst>
              </a:tr>
              <a:tr h="471063">
                <a:tc>
                  <a:txBody>
                    <a:bodyPr/>
                    <a:lstStyle/>
                    <a:p>
                      <a:r>
                        <a:rPr lang="en-US" sz="2800" dirty="0" smtClean="0">
                          <a:latin typeface="Arial" panose="020B0604020202020204" pitchFamily="34" charset="0"/>
                          <a:cs typeface="Arial" panose="020B0604020202020204" pitchFamily="34" charset="0"/>
                        </a:rPr>
                        <a:t>Hiện</a:t>
                      </a:r>
                      <a:r>
                        <a:rPr lang="en-US" sz="2800" baseline="0" dirty="0" smtClean="0">
                          <a:latin typeface="Arial" panose="020B0604020202020204" pitchFamily="34" charset="0"/>
                          <a:cs typeface="Arial" panose="020B0604020202020204" pitchFamily="34" charset="0"/>
                        </a:rPr>
                        <a:t> tượng xảy ra trên vỏ trứng</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373139"/>
                  </a:ext>
                </a:extLst>
              </a:tr>
              <a:tr h="471063">
                <a:tc>
                  <a:txBody>
                    <a:bodyPr/>
                    <a:lstStyle/>
                    <a:p>
                      <a:r>
                        <a:rPr lang="en-US" sz="2800" dirty="0" smtClean="0">
                          <a:latin typeface="Arial" panose="020B0604020202020204" pitchFamily="34" charset="0"/>
                          <a:cs typeface="Arial" panose="020B0604020202020204" pitchFamily="34" charset="0"/>
                        </a:rPr>
                        <a:t>Bề mặt</a:t>
                      </a:r>
                      <a:r>
                        <a:rPr lang="en-US" sz="2800" baseline="0" dirty="0" smtClean="0">
                          <a:latin typeface="Arial" panose="020B0604020202020204" pitchFamily="34" charset="0"/>
                          <a:cs typeface="Arial" panose="020B0604020202020204" pitchFamily="34" charset="0"/>
                        </a:rPr>
                        <a:t> vỏ trứng sau 5 phút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455275"/>
                  </a:ext>
                </a:extLst>
              </a:tr>
              <a:tr h="471063">
                <a:tc>
                  <a:txBody>
                    <a:bodyPr/>
                    <a:lstStyle/>
                    <a:p>
                      <a:r>
                        <a:rPr lang="en-US" sz="2800" dirty="0" smtClean="0">
                          <a:latin typeface="Arial" panose="020B0604020202020204" pitchFamily="34" charset="0"/>
                          <a:cs typeface="Arial" panose="020B0604020202020204" pitchFamily="34" charset="0"/>
                        </a:rPr>
                        <a:t>Kết luận</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773522"/>
                  </a:ext>
                </a:extLst>
              </a:tr>
            </a:tbl>
          </a:graphicData>
        </a:graphic>
      </p:graphicFrame>
    </p:spTree>
    <p:extLst>
      <p:ext uri="{BB962C8B-B14F-4D97-AF65-F5344CB8AC3E}">
        <p14:creationId xmlns:p14="http://schemas.microsoft.com/office/powerpoint/2010/main" val="30845873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835" y="44321"/>
            <a:ext cx="10207923" cy="646331"/>
          </a:xfrm>
          <a:prstGeom prst="rect">
            <a:avLst/>
          </a:prstGeom>
        </p:spPr>
        <p:txBody>
          <a:bodyPr wrap="none">
            <a:spAutoFit/>
          </a:bodyPr>
          <a:lstStyle/>
          <a:p>
            <a:r>
              <a:rPr lang="en-US" sz="3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Thí nghiệm </a:t>
            </a:r>
            <a:r>
              <a:rPr lang="en-US" sz="3600" b="1"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2</a:t>
            </a:r>
            <a:r>
              <a:rPr lang="en-US" sz="3600"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600" dirty="0">
                <a:solidFill>
                  <a:srgbClr val="0070C0"/>
                </a:solidFill>
                <a:latin typeface="Arial" panose="020B0604020202020204" pitchFamily="34" charset="0"/>
                <a:cs typeface="Arial" panose="020B0604020202020204" pitchFamily="34" charset="0"/>
              </a:rPr>
              <a:t>Tìm hiểu sự biển đổi của vỏ trứng</a:t>
            </a:r>
            <a:endParaRPr lang="vi-VN" sz="3600" dirty="0">
              <a:solidFill>
                <a:srgbClr val="0070C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47374196"/>
              </p:ext>
            </p:extLst>
          </p:nvPr>
        </p:nvGraphicFramePr>
        <p:xfrm>
          <a:off x="114300" y="709702"/>
          <a:ext cx="11994976" cy="6091148"/>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3646430037"/>
                    </a:ext>
                  </a:extLst>
                </a:gridCol>
                <a:gridCol w="5761628">
                  <a:extLst>
                    <a:ext uri="{9D8B030D-6E8A-4147-A177-3AD203B41FA5}">
                      <a16:colId xmlns:a16="http://schemas.microsoft.com/office/drawing/2014/main" val="3525666549"/>
                    </a:ext>
                  </a:extLst>
                </a:gridCol>
                <a:gridCol w="3452048">
                  <a:extLst>
                    <a:ext uri="{9D8B030D-6E8A-4147-A177-3AD203B41FA5}">
                      <a16:colId xmlns:a16="http://schemas.microsoft.com/office/drawing/2014/main" val="3138069033"/>
                    </a:ext>
                  </a:extLst>
                </a:gridCol>
              </a:tblGrid>
              <a:tr h="1054849">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panose="020B0604020202020204" pitchFamily="34" charset="0"/>
                          <a:cs typeface="Arial" panose="020B0604020202020204" pitchFamily="34" charset="0"/>
                        </a:rPr>
                        <a:t>Vỏ 1 </a:t>
                      </a:r>
                      <a:r>
                        <a:rPr lang="en-US" sz="2800" baseline="0" dirty="0" smtClean="0">
                          <a:latin typeface="Arial" panose="020B0604020202020204" pitchFamily="34" charset="0"/>
                          <a:cs typeface="Arial" panose="020B0604020202020204" pitchFamily="34" charset="0"/>
                        </a:rPr>
                        <a:t>trong cốc A</a:t>
                      </a:r>
                    </a:p>
                    <a:p>
                      <a:pPr algn="ctr"/>
                      <a:r>
                        <a:rPr lang="en-US" sz="2800" baseline="0" dirty="0" smtClean="0">
                          <a:latin typeface="Arial" panose="020B0604020202020204" pitchFamily="34" charset="0"/>
                          <a:cs typeface="Arial" panose="020B0604020202020204" pitchFamily="34" charset="0"/>
                        </a:rPr>
                        <a:t>(ngâm trong giấm)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panose="020B0604020202020204" pitchFamily="34" charset="0"/>
                          <a:cs typeface="Arial" panose="020B0604020202020204" pitchFamily="34" charset="0"/>
                        </a:rPr>
                        <a:t>Vỏ 2 </a:t>
                      </a:r>
                      <a:r>
                        <a:rPr lang="en-US" sz="2800" baseline="0" dirty="0" smtClean="0">
                          <a:latin typeface="Arial" panose="020B0604020202020204" pitchFamily="34" charset="0"/>
                          <a:cs typeface="Arial" panose="020B0604020202020204" pitchFamily="34" charset="0"/>
                        </a:rPr>
                        <a:t>trong cốc B</a:t>
                      </a:r>
                    </a:p>
                    <a:p>
                      <a:pPr algn="ctr"/>
                      <a:r>
                        <a:rPr lang="en-US" sz="2800" baseline="0" dirty="0" smtClean="0">
                          <a:latin typeface="Arial" panose="020B0604020202020204" pitchFamily="34" charset="0"/>
                          <a:cs typeface="Arial" panose="020B0604020202020204" pitchFamily="34" charset="0"/>
                        </a:rPr>
                        <a:t>(ngâm trong nước)</a:t>
                      </a:r>
                      <a:endParaRPr lang="vi-VN" sz="2800" dirty="0" smtClean="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501893"/>
                  </a:ext>
                </a:extLst>
              </a:tr>
              <a:tr h="2102599">
                <a:tc>
                  <a:txBody>
                    <a:bodyPr/>
                    <a:lstStyle/>
                    <a:p>
                      <a:pPr algn="ctr"/>
                      <a:r>
                        <a:rPr lang="en-US" sz="2800" dirty="0" smtClean="0">
                          <a:latin typeface="Arial" panose="020B0604020202020204" pitchFamily="34" charset="0"/>
                          <a:cs typeface="Arial" panose="020B0604020202020204" pitchFamily="34" charset="0"/>
                        </a:rPr>
                        <a:t>Hiện</a:t>
                      </a:r>
                      <a:r>
                        <a:rPr lang="en-US" sz="2800" baseline="0" dirty="0" smtClean="0">
                          <a:latin typeface="Arial" panose="020B0604020202020204" pitchFamily="34" charset="0"/>
                          <a:cs typeface="Arial" panose="020B0604020202020204" pitchFamily="34" charset="0"/>
                        </a:rPr>
                        <a:t> tượng xảy ra trên vỏ trứng</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373139"/>
                  </a:ext>
                </a:extLst>
              </a:tr>
              <a:tr h="1333500">
                <a:tc>
                  <a:txBody>
                    <a:bodyPr/>
                    <a:lstStyle/>
                    <a:p>
                      <a:r>
                        <a:rPr lang="en-US" sz="2800" dirty="0" smtClean="0">
                          <a:latin typeface="Arial" panose="020B0604020202020204" pitchFamily="34" charset="0"/>
                          <a:cs typeface="Arial" panose="020B0604020202020204" pitchFamily="34" charset="0"/>
                        </a:rPr>
                        <a:t>Bề mặt</a:t>
                      </a:r>
                      <a:r>
                        <a:rPr lang="en-US" sz="2800" baseline="0" dirty="0" smtClean="0">
                          <a:latin typeface="Arial" panose="020B0604020202020204" pitchFamily="34" charset="0"/>
                          <a:cs typeface="Arial" panose="020B0604020202020204" pitchFamily="34" charset="0"/>
                        </a:rPr>
                        <a:t> vỏ trứng sau 5 phút  </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455275"/>
                  </a:ext>
                </a:extLst>
              </a:tr>
              <a:tr h="1600200">
                <a:tc>
                  <a:txBody>
                    <a:bodyPr/>
                    <a:lstStyle/>
                    <a:p>
                      <a:r>
                        <a:rPr lang="en-US" sz="2800" dirty="0" smtClean="0">
                          <a:latin typeface="Arial" panose="020B0604020202020204" pitchFamily="34" charset="0"/>
                          <a:cs typeface="Arial" panose="020B0604020202020204" pitchFamily="34" charset="0"/>
                        </a:rPr>
                        <a:t>Kết luận</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773522"/>
                  </a:ext>
                </a:extLst>
              </a:tr>
            </a:tbl>
          </a:graphicData>
        </a:graphic>
      </p:graphicFrame>
      <p:sp>
        <p:nvSpPr>
          <p:cNvPr id="7" name="Rectangle 6"/>
          <p:cNvSpPr/>
          <p:nvPr/>
        </p:nvSpPr>
        <p:spPr>
          <a:xfrm>
            <a:off x="2990850" y="1742673"/>
            <a:ext cx="5505450" cy="2062103"/>
          </a:xfrm>
          <a:prstGeom prst="rect">
            <a:avLst/>
          </a:prstGeom>
        </p:spPr>
        <p:txBody>
          <a:bodyPr wrap="square">
            <a:spAutoFit/>
          </a:bodyPr>
          <a:lstStyle/>
          <a:p>
            <a:r>
              <a:rPr lang="vi-VN" sz="3200" dirty="0" smtClean="0">
                <a:solidFill>
                  <a:srgbClr val="FF0000"/>
                </a:solidFill>
              </a:rPr>
              <a:t>Có bọt khi xuất hiện và thoát ra trên bề mặt vỏ trứng, xuất hiện ngày càng nhiều, có lúc đẩy lật mảnh vỏ</a:t>
            </a:r>
            <a:endParaRPr lang="vi-VN" sz="3200" dirty="0">
              <a:solidFill>
                <a:srgbClr val="FF0000"/>
              </a:solidFill>
            </a:endParaRPr>
          </a:p>
        </p:txBody>
      </p:sp>
      <p:sp>
        <p:nvSpPr>
          <p:cNvPr id="11" name="Rectangle 10"/>
          <p:cNvSpPr/>
          <p:nvPr/>
        </p:nvSpPr>
        <p:spPr>
          <a:xfrm>
            <a:off x="8858250" y="2209428"/>
            <a:ext cx="3455810" cy="1077218"/>
          </a:xfrm>
          <a:prstGeom prst="rect">
            <a:avLst/>
          </a:prstGeom>
        </p:spPr>
        <p:txBody>
          <a:bodyPr wrap="square">
            <a:spAutoFit/>
          </a:bodyPr>
          <a:lstStyle/>
          <a:p>
            <a:r>
              <a:rPr lang="vi-VN" sz="3200" dirty="0" smtClean="0">
                <a:solidFill>
                  <a:srgbClr val="FF0000"/>
                </a:solidFill>
              </a:rPr>
              <a:t>Không có hiện tượng gì xảy ra</a:t>
            </a:r>
            <a:endParaRPr lang="vi-VN" sz="3200" dirty="0">
              <a:solidFill>
                <a:srgbClr val="FF0000"/>
              </a:solidFill>
            </a:endParaRPr>
          </a:p>
        </p:txBody>
      </p:sp>
      <p:sp>
        <p:nvSpPr>
          <p:cNvPr id="12" name="TextBox 11"/>
          <p:cNvSpPr txBox="1"/>
          <p:nvPr/>
        </p:nvSpPr>
        <p:spPr>
          <a:xfrm>
            <a:off x="3238500" y="3998245"/>
            <a:ext cx="5257800" cy="1200329"/>
          </a:xfrm>
          <a:prstGeom prst="rect">
            <a:avLst/>
          </a:prstGeom>
          <a:noFill/>
        </p:spPr>
        <p:txBody>
          <a:bodyPr wrap="square" rtlCol="0">
            <a:spAutoFit/>
          </a:bodyPr>
          <a:lstStyle/>
          <a:p>
            <a:r>
              <a:rPr lang="vi-VN" sz="3600" dirty="0" smtClean="0"/>
              <a:t>Xù xì, ráp hơn vỏ trứng 2, 3 </a:t>
            </a:r>
            <a:endParaRPr lang="vi-VN" sz="3600" dirty="0"/>
          </a:p>
        </p:txBody>
      </p:sp>
      <p:sp>
        <p:nvSpPr>
          <p:cNvPr id="13" name="TextBox 12"/>
          <p:cNvSpPr txBox="1"/>
          <p:nvPr/>
        </p:nvSpPr>
        <p:spPr>
          <a:xfrm>
            <a:off x="8718376" y="3941095"/>
            <a:ext cx="3390900" cy="1200329"/>
          </a:xfrm>
          <a:prstGeom prst="rect">
            <a:avLst/>
          </a:prstGeom>
          <a:noFill/>
        </p:spPr>
        <p:txBody>
          <a:bodyPr wrap="square" rtlCol="0">
            <a:spAutoFit/>
          </a:bodyPr>
          <a:lstStyle/>
          <a:p>
            <a:r>
              <a:rPr lang="vi-VN" sz="3600" dirty="0" smtClean="0"/>
              <a:t>Trơn, nhẵn giống như vỏ 3</a:t>
            </a:r>
            <a:endParaRPr lang="vi-VN" sz="3600" dirty="0"/>
          </a:p>
        </p:txBody>
      </p:sp>
      <p:sp>
        <p:nvSpPr>
          <p:cNvPr id="14" name="Rectangle 13"/>
          <p:cNvSpPr/>
          <p:nvPr/>
        </p:nvSpPr>
        <p:spPr>
          <a:xfrm>
            <a:off x="3016424" y="5198574"/>
            <a:ext cx="5479876" cy="1569660"/>
          </a:xfrm>
          <a:prstGeom prst="rect">
            <a:avLst/>
          </a:prstGeom>
        </p:spPr>
        <p:txBody>
          <a:bodyPr wrap="square">
            <a:spAutoFit/>
          </a:bodyPr>
          <a:lstStyle/>
          <a:p>
            <a:r>
              <a:rPr lang="vi-VN" sz="3200" dirty="0">
                <a:solidFill>
                  <a:srgbClr val="FF0000"/>
                </a:solidFill>
                <a:cs typeface="Arial" panose="020B0604020202020204" pitchFamily="34" charset="0"/>
              </a:rPr>
              <a:t>Bị biến đổi hoá học</a:t>
            </a:r>
            <a:r>
              <a:rPr lang="vi-VN" sz="3200" dirty="0" smtClean="0">
                <a:solidFill>
                  <a:srgbClr val="FF0000"/>
                </a:solidFill>
                <a:cs typeface="Arial" panose="020B0604020202020204" pitchFamily="34" charset="0"/>
              </a:rPr>
              <a:t>.</a:t>
            </a:r>
          </a:p>
          <a:p>
            <a:r>
              <a:rPr lang="vi-VN" sz="3200" dirty="0" smtClean="0">
                <a:solidFill>
                  <a:srgbClr val="FF0000"/>
                </a:solidFill>
                <a:cs typeface="Arial" panose="020B0604020202020204" pitchFamily="34" charset="0"/>
              </a:rPr>
              <a:t>Dấu hiệu: có khí thoát ra, bề mặt thô ráp.</a:t>
            </a:r>
            <a:endParaRPr lang="vi-VN" sz="3200" dirty="0">
              <a:solidFill>
                <a:srgbClr val="FF0000"/>
              </a:solidFill>
              <a:cs typeface="Arial" panose="020B0604020202020204" pitchFamily="34" charset="0"/>
            </a:endParaRPr>
          </a:p>
        </p:txBody>
      </p:sp>
      <p:sp>
        <p:nvSpPr>
          <p:cNvPr id="15" name="Rectangle 14"/>
          <p:cNvSpPr/>
          <p:nvPr/>
        </p:nvSpPr>
        <p:spPr>
          <a:xfrm>
            <a:off x="8718376" y="5461103"/>
            <a:ext cx="3390900" cy="1077218"/>
          </a:xfrm>
          <a:prstGeom prst="rect">
            <a:avLst/>
          </a:prstGeom>
        </p:spPr>
        <p:txBody>
          <a:bodyPr wrap="square">
            <a:spAutoFit/>
          </a:bodyPr>
          <a:lstStyle/>
          <a:p>
            <a:r>
              <a:rPr lang="vi-VN" sz="3200" dirty="0" smtClean="0">
                <a:solidFill>
                  <a:srgbClr val="FF0000"/>
                </a:solidFill>
                <a:cs typeface="Arial" panose="020B0604020202020204" pitchFamily="34" charset="0"/>
              </a:rPr>
              <a:t>Không bị </a:t>
            </a:r>
            <a:r>
              <a:rPr lang="vi-VN" sz="3200" dirty="0">
                <a:solidFill>
                  <a:srgbClr val="FF0000"/>
                </a:solidFill>
                <a:cs typeface="Arial" panose="020B0604020202020204" pitchFamily="34" charset="0"/>
              </a:rPr>
              <a:t>biến đổi hoá học</a:t>
            </a:r>
            <a:r>
              <a:rPr lang="vi-VN" sz="3200" dirty="0" smtClean="0">
                <a:solidFill>
                  <a:srgbClr val="FF0000"/>
                </a:solidFill>
                <a:cs typeface="Arial" panose="020B0604020202020204" pitchFamily="34" charset="0"/>
              </a:rPr>
              <a:t>.</a:t>
            </a:r>
          </a:p>
        </p:txBody>
      </p:sp>
    </p:spTree>
    <p:extLst>
      <p:ext uri="{BB962C8B-B14F-4D97-AF65-F5344CB8AC3E}">
        <p14:creationId xmlns:p14="http://schemas.microsoft.com/office/powerpoint/2010/main" val="14409619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575" y="849312"/>
            <a:ext cx="11734800" cy="5078313"/>
          </a:xfrm>
          <a:prstGeom prst="rect">
            <a:avLst/>
          </a:prstGeom>
          <a:solidFill>
            <a:schemeClr val="accent4">
              <a:lumMod val="20000"/>
              <a:lumOff val="80000"/>
            </a:schemeClr>
          </a:solidFill>
        </p:spPr>
        <p:txBody>
          <a:bodyPr wrap="square">
            <a:spAutoFit/>
          </a:bodyPr>
          <a:lstStyle/>
          <a:p>
            <a:pPr algn="ctr">
              <a:lnSpc>
                <a:spcPct val="150000"/>
              </a:lnSpc>
              <a:spcAft>
                <a:spcPts val="0"/>
              </a:spcAft>
            </a:pPr>
            <a:r>
              <a:rPr lang="en-US" sz="3600" u="sng" kern="100" dirty="0" smtClean="0">
                <a:solidFill>
                  <a:srgbClr val="FF0000"/>
                </a:solidFill>
                <a:latin typeface="Arial" panose="020B0604020202020204" pitchFamily="34" charset="0"/>
                <a:ea typeface="Calibri" panose="020F0502020204030204" pitchFamily="34" charset="0"/>
                <a:cs typeface="Arial" panose="020B0604020202020204" pitchFamily="34" charset="0"/>
              </a:rPr>
              <a:t>Kết luận</a:t>
            </a:r>
            <a:r>
              <a:rPr lang="en-US" sz="3600" kern="1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0"/>
              </a:spcAft>
            </a:pPr>
            <a:r>
              <a:rPr lang="vi-VN" sz="3600" dirty="0">
                <a:solidFill>
                  <a:srgbClr val="7030A0"/>
                </a:solidFill>
              </a:rPr>
              <a:t>• Chất ban đầu sẽ biến đối thành chất khác khi xảy ra sự biến đổi hoá học. </a:t>
            </a:r>
            <a:endParaRPr lang="vi-VN" sz="3600" dirty="0" smtClean="0">
              <a:solidFill>
                <a:srgbClr val="7030A0"/>
              </a:solidFill>
            </a:endParaRPr>
          </a:p>
          <a:p>
            <a:pPr algn="just">
              <a:lnSpc>
                <a:spcPct val="150000"/>
              </a:lnSpc>
              <a:spcAft>
                <a:spcPts val="0"/>
              </a:spcAft>
            </a:pPr>
            <a:r>
              <a:rPr lang="vi-VN" sz="3600" dirty="0" smtClean="0">
                <a:solidFill>
                  <a:srgbClr val="7030A0"/>
                </a:solidFill>
              </a:rPr>
              <a:t>• </a:t>
            </a:r>
            <a:r>
              <a:rPr lang="vi-VN" sz="3600" dirty="0">
                <a:solidFill>
                  <a:srgbClr val="7030A0"/>
                </a:solidFill>
              </a:rPr>
              <a:t>Một số dấu hiệu của sự biến đổi hoá học có thể nhận thấy như biến đổi màu sắc, thay đổi mùi, vị, có khí được tạo thành, xuất hiện vẫn đục,...</a:t>
            </a:r>
            <a:endParaRPr lang="vi-VN" sz="3600" kern="100"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https://lh3.googleusercontent.com/-zUyt9DLqquk/WsOLHtRjJvI/AAAAAAAAChc/j8TI_ZgchP831ZJKoa9Vqa08xGBrBdmSgCHMYCw/h136/4-ctu.vn_anh_dong_mau_slide_powerpoint_dep_(15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7975" y="5562599"/>
            <a:ext cx="172402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lh3.googleusercontent.com/-Z7vhPsGNEvU/WsHJOFnSykI/AAAAAAAABhg/JzKxDCrNpD8xoAY33YidJY06Pukz2QOcACHMYCw/h136/3-mau_slide_powerpoint_dep_ctu.vn_(14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5250"/>
            <a:ext cx="1463675" cy="248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35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dành cho các bài thuyết trình của học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4600835" y="290810"/>
            <a:ext cx="337624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0070C0"/>
                </a:solidFill>
                <a:effectLst/>
              </a:rPr>
              <a:t>VẬN DỤNG</a:t>
            </a:r>
            <a:endParaRPr lang="en-US" sz="5400" b="1" cap="none" spc="0" dirty="0">
              <a:ln w="22225">
                <a:solidFill>
                  <a:schemeClr val="accent2"/>
                </a:solidFill>
                <a:prstDash val="solid"/>
              </a:ln>
              <a:solidFill>
                <a:srgbClr val="0070C0"/>
              </a:solidFill>
              <a:effectLst/>
            </a:endParaRPr>
          </a:p>
        </p:txBody>
      </p:sp>
      <p:sp>
        <p:nvSpPr>
          <p:cNvPr id="2" name="Rectangle 1"/>
          <p:cNvSpPr/>
          <p:nvPr/>
        </p:nvSpPr>
        <p:spPr>
          <a:xfrm>
            <a:off x="860425" y="1504950"/>
            <a:ext cx="8588375" cy="646331"/>
          </a:xfrm>
          <a:prstGeom prst="rect">
            <a:avLst/>
          </a:prstGeom>
        </p:spPr>
        <p:txBody>
          <a:bodyPr wrap="square">
            <a:spAutoFit/>
          </a:bodyPr>
          <a:lstStyle/>
          <a:p>
            <a:r>
              <a:rPr lang="en-US" sz="3600" dirty="0" smtClean="0">
                <a:latin typeface="Arial" panose="020B0604020202020204" pitchFamily="34" charset="0"/>
                <a:ea typeface="Calibri" panose="020F0502020204030204" pitchFamily="34" charset="0"/>
                <a:cs typeface="Arial" panose="020B0604020202020204" pitchFamily="34" charset="0"/>
              </a:rPr>
              <a:t>Trường </a:t>
            </a:r>
            <a:r>
              <a:rPr lang="en-US" sz="3600" dirty="0">
                <a:latin typeface="Arial" panose="020B0604020202020204" pitchFamily="34" charset="0"/>
                <a:ea typeface="Calibri" panose="020F0502020204030204" pitchFamily="34" charset="0"/>
                <a:cs typeface="Arial" panose="020B0604020202020204" pitchFamily="34" charset="0"/>
              </a:rPr>
              <a:t>hợp </a:t>
            </a:r>
            <a:r>
              <a:rPr lang="en-US" sz="3600" dirty="0" smtClean="0">
                <a:latin typeface="Arial" panose="020B0604020202020204" pitchFamily="34" charset="0"/>
                <a:ea typeface="Calibri" panose="020F0502020204030204" pitchFamily="34" charset="0"/>
                <a:cs typeface="Arial" panose="020B0604020202020204" pitchFamily="34" charset="0"/>
              </a:rPr>
              <a:t>nào có </a:t>
            </a:r>
            <a:r>
              <a:rPr lang="en-US" sz="3600" dirty="0">
                <a:latin typeface="Arial" panose="020B0604020202020204" pitchFamily="34" charset="0"/>
                <a:ea typeface="Calibri" panose="020F0502020204030204" pitchFamily="34" charset="0"/>
                <a:cs typeface="Arial" panose="020B0604020202020204" pitchFamily="34" charset="0"/>
              </a:rPr>
              <a:t>sự biến đổi hoá </a:t>
            </a:r>
            <a:r>
              <a:rPr lang="en-US" sz="3600" dirty="0" smtClean="0">
                <a:latin typeface="Arial" panose="020B0604020202020204" pitchFamily="34" charset="0"/>
                <a:ea typeface="Calibri" panose="020F0502020204030204" pitchFamily="34" charset="0"/>
                <a:cs typeface="Arial" panose="020B0604020202020204" pitchFamily="34" charset="0"/>
              </a:rPr>
              <a:t>học?</a:t>
            </a:r>
            <a:endParaRPr lang="vi-VN" sz="3600" dirty="0">
              <a:latin typeface="Arial" panose="020B0604020202020204" pitchFamily="34" charset="0"/>
              <a:cs typeface="Arial" panose="020B0604020202020204" pitchFamily="34" charset="0"/>
            </a:endParaRPr>
          </a:p>
        </p:txBody>
      </p:sp>
      <p:sp>
        <p:nvSpPr>
          <p:cNvPr id="3" name="Rectangle 2"/>
          <p:cNvSpPr/>
          <p:nvPr/>
        </p:nvSpPr>
        <p:spPr>
          <a:xfrm>
            <a:off x="430212" y="2316163"/>
            <a:ext cx="4490332" cy="3416320"/>
          </a:xfrm>
          <a:prstGeom prst="rect">
            <a:avLst/>
          </a:prstGeom>
        </p:spPr>
        <p:txBody>
          <a:bodyPr wrap="none">
            <a:spAutoFit/>
          </a:bodyPr>
          <a:lstStyle/>
          <a:p>
            <a:pPr>
              <a:lnSpc>
                <a:spcPct val="200000"/>
              </a:lnSpc>
            </a:pP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đốt lá </a:t>
            </a:r>
            <a:r>
              <a:rPr lang="en-US" sz="3600" dirty="0" smtClean="0">
                <a:solidFill>
                  <a:srgbClr val="0070C0"/>
                </a:solidFill>
                <a:latin typeface="Arial" panose="020B0604020202020204" pitchFamily="34" charset="0"/>
                <a:ea typeface="Calibri" panose="020F0502020204030204" pitchFamily="34" charset="0"/>
                <a:cs typeface="Arial" panose="020B0604020202020204" pitchFamily="34" charset="0"/>
              </a:rPr>
              <a:t>khô</a:t>
            </a:r>
          </a:p>
          <a:p>
            <a:pPr>
              <a:lnSpc>
                <a:spcPct val="200000"/>
              </a:lnSpc>
            </a:pPr>
            <a:r>
              <a:rPr lang="en-US" sz="3600" dirty="0" smtClean="0">
                <a:solidFill>
                  <a:srgbClr val="0070C0"/>
                </a:solidFill>
                <a:latin typeface="Arial" panose="020B0604020202020204" pitchFamily="34" charset="0"/>
                <a:ea typeface="Calibri" panose="020F0502020204030204" pitchFamily="34" charset="0"/>
                <a:cs typeface="Arial" panose="020B0604020202020204" pitchFamily="34" charset="0"/>
              </a:rPr>
              <a:t>đốt </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củi </a:t>
            </a:r>
            <a:r>
              <a:rPr lang="en-US" sz="3600" dirty="0" smtClean="0">
                <a:solidFill>
                  <a:srgbClr val="0070C0"/>
                </a:solidFill>
                <a:latin typeface="Arial" panose="020B0604020202020204" pitchFamily="34" charset="0"/>
                <a:ea typeface="Calibri" panose="020F0502020204030204" pitchFamily="34" charset="0"/>
                <a:cs typeface="Arial" panose="020B0604020202020204" pitchFamily="34" charset="0"/>
              </a:rPr>
              <a:t>khô</a:t>
            </a:r>
          </a:p>
          <a:p>
            <a:pPr>
              <a:lnSpc>
                <a:spcPct val="200000"/>
              </a:lnSpc>
            </a:pPr>
            <a:r>
              <a:rPr lang="en-US" sz="3600" dirty="0" smtClean="0">
                <a:solidFill>
                  <a:srgbClr val="0070C0"/>
                </a:solidFill>
                <a:latin typeface="Arial" panose="020B0604020202020204" pitchFamily="34" charset="0"/>
                <a:ea typeface="Calibri" panose="020F0502020204030204" pitchFamily="34" charset="0"/>
                <a:cs typeface="Arial" panose="020B0604020202020204" pitchFamily="34" charset="0"/>
              </a:rPr>
              <a:t>hoà </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muối trong nước</a:t>
            </a:r>
            <a:endParaRPr lang="vi-VN" sz="3600" dirty="0">
              <a:solidFill>
                <a:srgbClr val="0070C0"/>
              </a:solidFill>
              <a:latin typeface="Arial" panose="020B0604020202020204" pitchFamily="34" charset="0"/>
              <a:cs typeface="Arial" panose="020B0604020202020204" pitchFamily="34" charset="0"/>
            </a:endParaRPr>
          </a:p>
        </p:txBody>
      </p:sp>
      <p:pic>
        <p:nvPicPr>
          <p:cNvPr id="16386" name="Picture 2" descr="https://lh3.googleusercontent.com/-fYFoqJYPKMQ/WsOINczGy2I/AAAAAAAACWE/TCPLXVSjV-8CH7TpEVxMIoy529BUy33xwCHMYCw/h136/2-ctu.vn_anh_dong_mau_slide_powerpoint_dep_(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25" y="1020762"/>
            <a:ext cx="714375" cy="1295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30212" y="2323098"/>
            <a:ext cx="6096000" cy="2308324"/>
          </a:xfrm>
          <a:prstGeom prst="rect">
            <a:avLst/>
          </a:prstGeom>
        </p:spPr>
        <p:txBody>
          <a:bodyPr>
            <a:spAutoFit/>
          </a:bodyPr>
          <a:lstStyle/>
          <a:p>
            <a:pPr>
              <a:lnSpc>
                <a:spcPct val="20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đốt lá khô</a:t>
            </a:r>
          </a:p>
          <a:p>
            <a:pPr>
              <a:lnSpc>
                <a:spcPct val="20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đốt củi khô</a:t>
            </a:r>
          </a:p>
        </p:txBody>
      </p:sp>
    </p:spTree>
    <p:extLst>
      <p:ext uri="{BB962C8B-B14F-4D97-AF65-F5344CB8AC3E}">
        <p14:creationId xmlns:p14="http://schemas.microsoft.com/office/powerpoint/2010/main" val="27153374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7410" name="Picture 2" descr="hình nền động powerpoint đẹp về ô tô"/>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6247" y="1296492"/>
            <a:ext cx="6570518"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Xin chào và h</a:t>
            </a:r>
            <a:r>
              <a:rPr lang="en-US" sz="5400" b="0" cap="none" spc="0" dirty="0" smtClean="0">
                <a:ln w="0"/>
                <a:solidFill>
                  <a:schemeClr val="accent1"/>
                </a:solidFill>
                <a:effectLst>
                  <a:outerShdw blurRad="38100" dist="25400" dir="5400000" algn="ctr" rotWithShape="0">
                    <a:srgbClr val="6E747A">
                      <a:alpha val="43000"/>
                    </a:srgbClr>
                  </a:outerShdw>
                </a:effectLst>
              </a:rPr>
              <a:t>ẹn gặp lại</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678087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descr="Hình nền Powerpoint chủ đề học tập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Rectangle 12"/>
          <p:cNvSpPr/>
          <p:nvPr/>
        </p:nvSpPr>
        <p:spPr>
          <a:xfrm>
            <a:off x="4027550" y="26988"/>
            <a:ext cx="3565400" cy="923330"/>
          </a:xfrm>
          <a:prstGeom prst="rect">
            <a:avLst/>
          </a:prstGeom>
          <a:noFill/>
        </p:spPr>
        <p:txBody>
          <a:bodyPr wrap="none" lIns="91440" tIns="45720" rIns="91440" bIns="45720">
            <a:spAutoFit/>
          </a:bodyPr>
          <a:lstStyle/>
          <a:p>
            <a:pPr algn="ctr"/>
            <a:r>
              <a:rPr lang="en-US" sz="5400" b="0" cap="none" spc="0" dirty="0" smtClean="0">
                <a:ln w="0"/>
                <a:solidFill>
                  <a:srgbClr val="0070C0"/>
                </a:solidFill>
                <a:effectLst>
                  <a:outerShdw blurRad="38100" dist="25400" dir="5400000" algn="ctr" rotWithShape="0">
                    <a:srgbClr val="6E747A">
                      <a:alpha val="43000"/>
                    </a:srgbClr>
                  </a:outerShdw>
                </a:effectLst>
              </a:rPr>
              <a:t>KHỞI ĐỘNG</a:t>
            </a:r>
            <a:endParaRPr lang="en-US" sz="5400" b="0" cap="none" spc="0" dirty="0">
              <a:ln w="0"/>
              <a:solidFill>
                <a:srgbClr val="0070C0"/>
              </a:solidFill>
              <a:effectLst>
                <a:outerShdw blurRad="38100" dist="25400" dir="5400000" algn="ctr" rotWithShape="0">
                  <a:srgbClr val="6E747A">
                    <a:alpha val="43000"/>
                  </a:srgbClr>
                </a:outerShdw>
              </a:effectLst>
            </a:endParaRPr>
          </a:p>
        </p:txBody>
      </p:sp>
      <p:sp>
        <p:nvSpPr>
          <p:cNvPr id="14" name="TextBox 13"/>
          <p:cNvSpPr txBox="1"/>
          <p:nvPr/>
        </p:nvSpPr>
        <p:spPr>
          <a:xfrm>
            <a:off x="2017996" y="1045210"/>
            <a:ext cx="8230138" cy="646331"/>
          </a:xfrm>
          <a:prstGeom prst="rect">
            <a:avLst/>
          </a:prstGeom>
          <a:noFill/>
        </p:spPr>
        <p:txBody>
          <a:bodyPr wrap="none" rtlCol="0">
            <a:spAutoFit/>
          </a:bodyPr>
          <a:lstStyle/>
          <a:p>
            <a:r>
              <a:rPr lang="en-US" sz="3600" dirty="0" smtClean="0">
                <a:solidFill>
                  <a:srgbClr val="7030A0"/>
                </a:solidFill>
                <a:latin typeface="Arial" panose="020B0604020202020204" pitchFamily="34" charset="0"/>
                <a:cs typeface="Arial" panose="020B0604020202020204" pitchFamily="34" charset="0"/>
              </a:rPr>
              <a:t>Thực hiện nhiệm vụ với 1 tờ giấy nháp:</a:t>
            </a:r>
            <a:endParaRPr lang="vi-VN" sz="3600" dirty="0">
              <a:solidFill>
                <a:srgbClr val="7030A0"/>
              </a:solidFill>
              <a:latin typeface="Arial" panose="020B0604020202020204" pitchFamily="34" charset="0"/>
              <a:cs typeface="Arial" panose="020B0604020202020204" pitchFamily="34" charset="0"/>
            </a:endParaRPr>
          </a:p>
        </p:txBody>
      </p:sp>
      <p:sp>
        <p:nvSpPr>
          <p:cNvPr id="15" name="Rectangle 14"/>
          <p:cNvSpPr/>
          <p:nvPr/>
        </p:nvSpPr>
        <p:spPr>
          <a:xfrm>
            <a:off x="2083684" y="1649991"/>
            <a:ext cx="10174004" cy="923330"/>
          </a:xfrm>
          <a:prstGeom prst="rect">
            <a:avLst/>
          </a:prstGeom>
        </p:spPr>
        <p:txBody>
          <a:bodyPr wrap="none">
            <a:spAutoFit/>
          </a:bodyPr>
          <a:lstStyle/>
          <a:p>
            <a:pPr>
              <a:lnSpc>
                <a:spcPct val="150000"/>
              </a:lnSpc>
              <a:spcAft>
                <a:spcPts val="0"/>
              </a:spcAft>
            </a:pPr>
            <a:r>
              <a:rPr lang="nl-NL" sz="3600" kern="100" dirty="0" smtClean="0">
                <a:solidFill>
                  <a:srgbClr val="7030A0"/>
                </a:solidFill>
                <a:latin typeface="Arial" panose="020B0604020202020204" pitchFamily="34" charset="0"/>
                <a:ea typeface="Calibri" panose="020F0502020204030204" pitchFamily="34" charset="0"/>
                <a:cs typeface="Arial" panose="020B0604020202020204" pitchFamily="34" charset="0"/>
              </a:rPr>
              <a:t>Nêu </a:t>
            </a:r>
            <a:r>
              <a:rPr lang="nl-NL" sz="3600" kern="100" dirty="0">
                <a:solidFill>
                  <a:srgbClr val="7030A0"/>
                </a:solidFill>
                <a:latin typeface="Arial" panose="020B0604020202020204" pitchFamily="34" charset="0"/>
                <a:ea typeface="Calibri" panose="020F0502020204030204" pitchFamily="34" charset="0"/>
                <a:cs typeface="Arial" panose="020B0604020202020204" pitchFamily="34" charset="0"/>
              </a:rPr>
              <a:t>một số cách có thể làm biến đổi một tờ giấy.</a:t>
            </a:r>
            <a:endParaRPr lang="vi-VN" sz="3600" kern="100"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41" y="376228"/>
            <a:ext cx="2181225" cy="2095500"/>
          </a:xfrm>
          <a:prstGeom prst="rect">
            <a:avLst/>
          </a:prstGeom>
        </p:spPr>
      </p:pic>
      <p:sp>
        <p:nvSpPr>
          <p:cNvPr id="11" name="Rectangle 10"/>
          <p:cNvSpPr/>
          <p:nvPr/>
        </p:nvSpPr>
        <p:spPr>
          <a:xfrm>
            <a:off x="661661" y="2706671"/>
            <a:ext cx="5148589" cy="1651671"/>
          </a:xfrm>
          <a:prstGeom prst="rect">
            <a:avLst/>
          </a:prstGeom>
          <a:solidFill>
            <a:schemeClr val="accent2">
              <a:lumMod val="40000"/>
              <a:lumOff val="60000"/>
            </a:schemeClr>
          </a:solidFill>
        </p:spPr>
        <p:txBody>
          <a:bodyPr wrap="none">
            <a:spAutoFit/>
          </a:bodyPr>
          <a:lstStyle/>
          <a:p>
            <a:pPr>
              <a:lnSpc>
                <a:spcPct val="150000"/>
              </a:lnSpc>
              <a:spcAft>
                <a:spcPts val="0"/>
              </a:spcAft>
            </a:pPr>
            <a:r>
              <a:rPr lang="nl-NL" sz="3600" kern="100" dirty="0">
                <a:latin typeface="Arial" panose="020B0604020202020204" pitchFamily="34" charset="0"/>
                <a:ea typeface="Calibri" panose="020F0502020204030204" pitchFamily="34" charset="0"/>
                <a:cs typeface="Arial" panose="020B0604020202020204" pitchFamily="34" charset="0"/>
              </a:rPr>
              <a:t>gấp giấy, xé giấy, </a:t>
            </a:r>
            <a:endParaRPr lang="nl-NL" sz="3600" kern="1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nl-NL" sz="3600" kern="100" dirty="0" smtClean="0">
                <a:latin typeface="Arial" panose="020B0604020202020204" pitchFamily="34" charset="0"/>
                <a:ea typeface="Calibri" panose="020F0502020204030204" pitchFamily="34" charset="0"/>
                <a:cs typeface="Arial" panose="020B0604020202020204" pitchFamily="34" charset="0"/>
              </a:rPr>
              <a:t>vò </a:t>
            </a:r>
            <a:r>
              <a:rPr lang="nl-NL" sz="3600" kern="100" dirty="0">
                <a:latin typeface="Arial" panose="020B0604020202020204" pitchFamily="34" charset="0"/>
                <a:ea typeface="Calibri" panose="020F0502020204030204" pitchFamily="34" charset="0"/>
                <a:cs typeface="Arial" panose="020B0604020202020204" pitchFamily="34" charset="0"/>
              </a:rPr>
              <a:t>nát </a:t>
            </a:r>
            <a:r>
              <a:rPr lang="nl-NL" sz="3600" kern="100" dirty="0" smtClean="0">
                <a:latin typeface="Arial" panose="020B0604020202020204" pitchFamily="34" charset="0"/>
                <a:ea typeface="Calibri" panose="020F0502020204030204" pitchFamily="34" charset="0"/>
                <a:cs typeface="Arial" panose="020B0604020202020204" pitchFamily="34" charset="0"/>
              </a:rPr>
              <a:t>giấy, nhúng nước</a:t>
            </a:r>
            <a:endParaRPr lang="vi-VN" sz="3600" kern="100" dirty="0">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661661" y="5059918"/>
            <a:ext cx="2729239" cy="1200329"/>
          </a:xfrm>
          <a:prstGeom prst="rect">
            <a:avLst/>
          </a:prstGeom>
          <a:solidFill>
            <a:schemeClr val="accent6">
              <a:lumMod val="60000"/>
              <a:lumOff val="40000"/>
            </a:schemeClr>
          </a:solidFill>
        </p:spPr>
        <p:txBody>
          <a:bodyPr wrap="square">
            <a:spAutoFit/>
          </a:bodyPr>
          <a:lstStyle/>
          <a:p>
            <a:r>
              <a:rPr lang="nl-NL" sz="3600" kern="100" dirty="0" smtClean="0">
                <a:latin typeface="Arial" panose="020B0604020202020204" pitchFamily="34" charset="0"/>
                <a:ea typeface="Calibri" panose="020F0502020204030204" pitchFamily="34" charset="0"/>
                <a:cs typeface="Arial" panose="020B0604020202020204" pitchFamily="34" charset="0"/>
              </a:rPr>
              <a:t>đốt giấy </a:t>
            </a:r>
          </a:p>
          <a:p>
            <a:endParaRPr lang="vi-VN" sz="3600" dirty="0">
              <a:latin typeface="Arial" panose="020B0604020202020204" pitchFamily="34" charset="0"/>
              <a:cs typeface="Arial" panose="020B0604020202020204" pitchFamily="34" charset="0"/>
            </a:endParaRPr>
          </a:p>
        </p:txBody>
      </p:sp>
      <p:sp>
        <p:nvSpPr>
          <p:cNvPr id="19" name="Right Arrow 18"/>
          <p:cNvSpPr/>
          <p:nvPr/>
        </p:nvSpPr>
        <p:spPr>
          <a:xfrm>
            <a:off x="5810250" y="2423860"/>
            <a:ext cx="6381750" cy="231958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smtClean="0">
                <a:solidFill>
                  <a:srgbClr val="FF0000"/>
                </a:solidFill>
                <a:latin typeface="Arial" panose="020B0604020202020204" pitchFamily="34" charset="0"/>
                <a:cs typeface="Arial" panose="020B0604020202020204" pitchFamily="34" charset="0"/>
              </a:rPr>
              <a:t>Làm </a:t>
            </a:r>
            <a:r>
              <a:rPr lang="nl-NL" sz="3200" dirty="0">
                <a:solidFill>
                  <a:srgbClr val="FF0000"/>
                </a:solidFill>
                <a:latin typeface="Arial" panose="020B0604020202020204" pitchFamily="34" charset="0"/>
                <a:cs typeface="Arial" panose="020B0604020202020204" pitchFamily="34" charset="0"/>
              </a:rPr>
              <a:t>thay đổi hình dạng tờ giấy nhưng vẫn là giấy</a:t>
            </a:r>
            <a:endParaRPr lang="vi-VN" sz="3200" dirty="0">
              <a:solidFill>
                <a:srgbClr val="FF0000"/>
              </a:solidFill>
              <a:latin typeface="Arial" panose="020B0604020202020204" pitchFamily="34" charset="0"/>
              <a:cs typeface="Arial" panose="020B0604020202020204" pitchFamily="34" charset="0"/>
            </a:endParaRPr>
          </a:p>
        </p:txBody>
      </p:sp>
      <p:sp>
        <p:nvSpPr>
          <p:cNvPr id="22" name="Right Arrow 21"/>
          <p:cNvSpPr/>
          <p:nvPr/>
        </p:nvSpPr>
        <p:spPr>
          <a:xfrm>
            <a:off x="3390900" y="4446545"/>
            <a:ext cx="8801100" cy="242903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FF0000"/>
                </a:solidFill>
                <a:latin typeface="Arial" panose="020B0604020202020204" pitchFamily="34" charset="0"/>
                <a:cs typeface="Arial" panose="020B0604020202020204" pitchFamily="34" charset="0"/>
              </a:rPr>
              <a:t>Khi đốt tờ giấy, có lửa bốc lên, có nhiệt toả ra, khói bốc lên, giấy biến thành tro</a:t>
            </a:r>
            <a:endParaRPr lang="vi-VN"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0871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1" grpId="0" animBg="1"/>
      <p:bldP spid="16" grpId="0" animBg="1"/>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dành cho các bài thuyết trình của học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742950" y="1276350"/>
            <a:ext cx="1109201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Bài 4: SỰ BIẾN ĐỔI HOÁ HỌC CỦA CHẤT (TIẾT 1</a:t>
            </a:r>
            <a:r>
              <a:rPr lang="en-US" sz="3600" b="1" dirty="0" smtClean="0">
                <a:solidFill>
                  <a:srgbClr val="FF0000"/>
                </a:solidFill>
                <a:latin typeface="Arial" panose="020B0604020202020204" pitchFamily="34" charset="0"/>
                <a:cs typeface="Arial" panose="020B0604020202020204" pitchFamily="34" charset="0"/>
              </a:rPr>
              <a:t>)</a:t>
            </a:r>
            <a:endParaRPr lang="vi-VN" sz="36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477337" y="290810"/>
            <a:ext cx="362323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0070C0"/>
                </a:solidFill>
                <a:effectLst/>
              </a:rPr>
              <a:t>KHOA HỌC  </a:t>
            </a:r>
            <a:endParaRPr lang="en-US" sz="54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6000304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dành cho các bài thuyết trình của học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4"/>
          <p:cNvPicPr>
            <a:picLocks noChangeAspect="1"/>
          </p:cNvPicPr>
          <p:nvPr/>
        </p:nvPicPr>
        <p:blipFill>
          <a:blip r:embed="rId3"/>
          <a:stretch>
            <a:fillRect/>
          </a:stretch>
        </p:blipFill>
        <p:spPr>
          <a:xfrm>
            <a:off x="0" y="134"/>
            <a:ext cx="12192000" cy="6858000"/>
          </a:xfrm>
          <a:prstGeom prst="rect">
            <a:avLst/>
          </a:prstGeom>
        </p:spPr>
      </p:pic>
      <p:sp>
        <p:nvSpPr>
          <p:cNvPr id="7" name="Rectangle 6"/>
          <p:cNvSpPr/>
          <p:nvPr/>
        </p:nvSpPr>
        <p:spPr>
          <a:xfrm>
            <a:off x="2725782" y="255723"/>
            <a:ext cx="6740435"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0070C0"/>
                </a:solidFill>
              </a:rPr>
              <a:t>KHÁM PHÁ KIẾN THỨC</a:t>
            </a:r>
            <a:endParaRPr lang="en-US" sz="5400" b="1" cap="none" spc="0" dirty="0">
              <a:ln w="22225">
                <a:solidFill>
                  <a:schemeClr val="accent2"/>
                </a:solidFill>
                <a:prstDash val="solid"/>
              </a:ln>
              <a:solidFill>
                <a:srgbClr val="0070C0"/>
              </a:solidFill>
              <a:effectLst/>
            </a:endParaRPr>
          </a:p>
        </p:txBody>
      </p:sp>
      <p:sp>
        <p:nvSpPr>
          <p:cNvPr id="2" name="Rectangle 1"/>
          <p:cNvSpPr/>
          <p:nvPr/>
        </p:nvSpPr>
        <p:spPr>
          <a:xfrm>
            <a:off x="1050925" y="1314585"/>
            <a:ext cx="8626475" cy="1651671"/>
          </a:xfrm>
          <a:prstGeom prst="rect">
            <a:avLst/>
          </a:prstGeom>
        </p:spPr>
        <p:txBody>
          <a:bodyPr wrap="square">
            <a:spAutoFit/>
          </a:bodyPr>
          <a:lstStyle/>
          <a:p>
            <a:pPr algn="just">
              <a:lnSpc>
                <a:spcPct val="150000"/>
              </a:lnSpc>
              <a:spcAft>
                <a:spcPts val="0"/>
              </a:spcAft>
            </a:pPr>
            <a:r>
              <a:rPr lang="en-US" sz="3600" b="1" dirty="0">
                <a:solidFill>
                  <a:srgbClr val="0070C0"/>
                </a:solidFill>
                <a:latin typeface="Arial" panose="020B0604020202020204" pitchFamily="34" charset="0"/>
                <a:ea typeface="Times New Roman" panose="02020603050405020304" pitchFamily="18" charset="0"/>
                <a:cs typeface="Arial" panose="020B0604020202020204" pitchFamily="34" charset="0"/>
              </a:rPr>
              <a:t>Hoạt động 1: Xác định một số biểu hiện biến đổi hoá học của chất</a:t>
            </a:r>
            <a:endParaRPr lang="vi-VN"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050925" y="3110853"/>
            <a:ext cx="5864225" cy="2585323"/>
          </a:xfrm>
          <a:prstGeom prst="rect">
            <a:avLst/>
          </a:prstGeom>
        </p:spPr>
        <p:txBody>
          <a:bodyPr wrap="square">
            <a:spAutoFit/>
          </a:bodyPr>
          <a:lstStyle/>
          <a:p>
            <a:pPr algn="just">
              <a:lnSpc>
                <a:spcPct val="150000"/>
              </a:lnSpc>
              <a:spcAft>
                <a:spcPts val="0"/>
              </a:spcAft>
            </a:pPr>
            <a:r>
              <a:rPr lang="en-US"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Hoạt động 2: Thực hành tìm hiểu về sự biến đổi hoá học</a:t>
            </a:r>
            <a:endParaRPr lang="vi-VN" sz="36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4-Point Star 7"/>
          <p:cNvSpPr/>
          <p:nvPr/>
        </p:nvSpPr>
        <p:spPr>
          <a:xfrm>
            <a:off x="-65088" y="1314585"/>
            <a:ext cx="1050925" cy="103253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4-Point Star 8"/>
          <p:cNvSpPr/>
          <p:nvPr/>
        </p:nvSpPr>
        <p:spPr>
          <a:xfrm>
            <a:off x="0" y="3145303"/>
            <a:ext cx="1050925" cy="1032534"/>
          </a:xfrm>
          <a:prstGeom prst="star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13609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8915"/>
            <a:ext cx="11772900" cy="1651671"/>
          </a:xfrm>
          <a:prstGeom prst="rect">
            <a:avLst/>
          </a:prstGeom>
        </p:spPr>
        <p:txBody>
          <a:bodyPr wrap="square">
            <a:spAutoFit/>
          </a:bodyPr>
          <a:lstStyle/>
          <a:p>
            <a:pPr algn="just">
              <a:lnSpc>
                <a:spcPct val="150000"/>
              </a:lnSpc>
              <a:spcAft>
                <a:spcPts val="0"/>
              </a:spcAft>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1: Xác định một số biểu hiện biến đổi hoá học của chất</a:t>
            </a:r>
            <a:endPar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342900" y="1556691"/>
            <a:ext cx="11582401" cy="5078313"/>
          </a:xfrm>
          <a:prstGeom prst="rect">
            <a:avLst/>
          </a:prstGeom>
        </p:spPr>
        <p:txBody>
          <a:bodyPr wrap="square">
            <a:spAutoFit/>
          </a:bodyPr>
          <a:lstStyle/>
          <a:p>
            <a:pPr algn="just">
              <a:lnSpc>
                <a:spcPct val="150000"/>
              </a:lnSpc>
              <a:spcAft>
                <a:spcPts val="0"/>
              </a:spcAft>
            </a:pP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Bước 1. Làm việc cá </a:t>
            </a: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nhân </a:t>
            </a:r>
          </a:p>
          <a:p>
            <a:pPr algn="just">
              <a:lnSpc>
                <a:spcPct val="150000"/>
              </a:lnSpc>
              <a:spcAft>
                <a:spcPts val="0"/>
              </a:spcAft>
            </a:pP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Đọc </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nội dung trong mục Con ong, trang 20 SGK.</a:t>
            </a:r>
            <a:endParaRPr lang="vi-VN" sz="36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Trả </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lời câu hỏi trong mục Quan sát, trang 20 SGK. </a:t>
            </a:r>
            <a:endParaRPr lang="vi-VN" sz="36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Bước </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2. Làm việc cả lớp</a:t>
            </a:r>
            <a:endParaRPr lang="vi-VN" sz="36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Trình </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bày </a:t>
            </a:r>
            <a:r>
              <a:rPr lang="en-US" sz="36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trước lớp</a:t>
            </a:r>
          </a:p>
          <a:p>
            <a:pPr algn="just">
              <a:lnSpc>
                <a:spcPct val="150000"/>
              </a:lnSpc>
              <a:spcAft>
                <a:spcPts val="0"/>
              </a:spcAft>
            </a:pPr>
            <a:r>
              <a:rPr lang="en-US" sz="36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Nhận xét, bổ sung</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endParaRPr lang="vi-VN"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1 Minute timer (Đồng hồ đếm ngược 1 phú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143875" y="4582707"/>
            <a:ext cx="4048125" cy="2275293"/>
          </a:xfrm>
          <a:prstGeom prst="rect">
            <a:avLst/>
          </a:prstGeom>
        </p:spPr>
      </p:pic>
    </p:spTree>
    <p:extLst>
      <p:ext uri="{BB962C8B-B14F-4D97-AF65-F5344CB8AC3E}">
        <p14:creationId xmlns:p14="http://schemas.microsoft.com/office/powerpoint/2010/main" val="15235057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vol="80000">
                <p:cTn id="18" fill="hold" display="0">
                  <p:stCondLst>
                    <p:cond delay="indefinite"/>
                  </p:stCondLst>
                </p:cTn>
                <p:tgtEl>
                  <p:spTgt spid="7"/>
                </p:tgtEl>
              </p:cMediaNode>
            </p:video>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8915"/>
            <a:ext cx="11772900" cy="1200329"/>
          </a:xfrm>
          <a:prstGeom prst="rect">
            <a:avLst/>
          </a:prstGeom>
        </p:spPr>
        <p:txBody>
          <a:bodyPr wrap="square">
            <a:spAutoFit/>
          </a:bodyPr>
          <a:lstStyle/>
          <a:p>
            <a:pPr algn="just">
              <a:spcAft>
                <a:spcPts val="0"/>
              </a:spcAft>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1: Xác định một số biểu hiện biến đổi hoá học của chất</a:t>
            </a:r>
            <a:endPar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52401" y="2865271"/>
            <a:ext cx="6570122" cy="2173364"/>
          </a:xfrm>
          <a:prstGeom prst="rect">
            <a:avLst/>
          </a:prstGeom>
        </p:spPr>
      </p:pic>
      <p:pic>
        <p:nvPicPr>
          <p:cNvPr id="5" name="Picture 4"/>
          <p:cNvPicPr>
            <a:picLocks noChangeAspect="1"/>
          </p:cNvPicPr>
          <p:nvPr/>
        </p:nvPicPr>
        <p:blipFill>
          <a:blip r:embed="rId3"/>
          <a:stretch>
            <a:fillRect/>
          </a:stretch>
        </p:blipFill>
        <p:spPr>
          <a:xfrm>
            <a:off x="6722523" y="2891322"/>
            <a:ext cx="5417707" cy="2147313"/>
          </a:xfrm>
          <a:prstGeom prst="rect">
            <a:avLst/>
          </a:prstGeom>
        </p:spPr>
      </p:pic>
      <p:pic>
        <p:nvPicPr>
          <p:cNvPr id="8" name="Picture 7"/>
          <p:cNvPicPr>
            <a:picLocks noChangeAspect="1"/>
          </p:cNvPicPr>
          <p:nvPr/>
        </p:nvPicPr>
        <p:blipFill>
          <a:blip r:embed="rId4"/>
          <a:stretch>
            <a:fillRect/>
          </a:stretch>
        </p:blipFill>
        <p:spPr>
          <a:xfrm>
            <a:off x="152401" y="1139731"/>
            <a:ext cx="1546912" cy="1793969"/>
          </a:xfrm>
          <a:prstGeom prst="rect">
            <a:avLst/>
          </a:prstGeom>
        </p:spPr>
      </p:pic>
      <p:sp>
        <p:nvSpPr>
          <p:cNvPr id="9" name="Rectangle 8"/>
          <p:cNvSpPr/>
          <p:nvPr/>
        </p:nvSpPr>
        <p:spPr>
          <a:xfrm>
            <a:off x="1621182" y="1162364"/>
            <a:ext cx="10382251" cy="1569660"/>
          </a:xfrm>
          <a:prstGeom prst="rect">
            <a:avLst/>
          </a:prstGeom>
        </p:spPr>
        <p:txBody>
          <a:bodyPr wrap="square">
            <a:spAutoFit/>
          </a:bodyPr>
          <a:lstStyle/>
          <a:p>
            <a:pPr algn="just">
              <a:spcAft>
                <a:spcPts val="0"/>
              </a:spcAft>
            </a:pPr>
            <a:r>
              <a:rPr lang="en-US"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Sự biến đổi của đường trong trường hợp nào dưới đây là biến đổi hoá học và trường hợp nào không phải biến đổi hoá học? Vì sao</a:t>
            </a:r>
            <a:r>
              <a:rPr lang="en-US" sz="32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vi-VN" sz="32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1" y="5329854"/>
            <a:ext cx="5638799" cy="1077218"/>
          </a:xfrm>
          <a:prstGeom prst="rect">
            <a:avLst/>
          </a:prstGeom>
        </p:spPr>
        <p:txBody>
          <a:bodyPr wrap="square">
            <a:spAutoFit/>
          </a:bodyPr>
          <a:lstStyle/>
          <a:p>
            <a:pPr algn="just">
              <a:spcAft>
                <a:spcPts val="0"/>
              </a:spcAft>
            </a:pPr>
            <a:r>
              <a:rPr lang="en-US" sz="3200"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Trường hợp 1: Hoà tan đường trong nước.</a:t>
            </a:r>
            <a:endParaRPr lang="vi-VN" sz="3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6442347" y="5197933"/>
            <a:ext cx="5697883" cy="1569660"/>
          </a:xfrm>
          <a:prstGeom prst="rect">
            <a:avLst/>
          </a:prstGeom>
        </p:spPr>
        <p:txBody>
          <a:bodyPr wrap="square">
            <a:spAutoFit/>
          </a:bodyPr>
          <a:lstStyle/>
          <a:p>
            <a:pPr algn="just">
              <a:spcAft>
                <a:spcPts val="0"/>
              </a:spcAft>
            </a:pPr>
            <a:r>
              <a:rPr lang="en-US" sz="3200"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Trường hợp 2: Đun nóng đường đến khi đường đổi màu và có mùi khét.</a:t>
            </a:r>
            <a:endParaRPr lang="vi-VN"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1096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1" y="727217"/>
            <a:ext cx="6082242" cy="2173364"/>
          </a:xfrm>
          <a:prstGeom prst="rect">
            <a:avLst/>
          </a:prstGeom>
        </p:spPr>
      </p:pic>
      <p:pic>
        <p:nvPicPr>
          <p:cNvPr id="5" name="Picture 4"/>
          <p:cNvPicPr>
            <a:picLocks noChangeAspect="1"/>
          </p:cNvPicPr>
          <p:nvPr/>
        </p:nvPicPr>
        <p:blipFill>
          <a:blip r:embed="rId3"/>
          <a:stretch>
            <a:fillRect/>
          </a:stretch>
        </p:blipFill>
        <p:spPr>
          <a:xfrm>
            <a:off x="107465" y="4063917"/>
            <a:ext cx="6344304" cy="2514571"/>
          </a:xfrm>
          <a:prstGeom prst="rect">
            <a:avLst/>
          </a:prstGeom>
        </p:spPr>
      </p:pic>
      <p:sp>
        <p:nvSpPr>
          <p:cNvPr id="10" name="Rectangle 9"/>
          <p:cNvSpPr/>
          <p:nvPr/>
        </p:nvSpPr>
        <p:spPr>
          <a:xfrm>
            <a:off x="152401" y="0"/>
            <a:ext cx="7962899" cy="584775"/>
          </a:xfrm>
          <a:prstGeom prst="rect">
            <a:avLst/>
          </a:prstGeom>
        </p:spPr>
        <p:txBody>
          <a:bodyPr wrap="square">
            <a:spAutoFit/>
          </a:bodyPr>
          <a:lstStyle/>
          <a:p>
            <a:pPr algn="just">
              <a:spcAft>
                <a:spcPts val="0"/>
              </a:spcAft>
            </a:pPr>
            <a:r>
              <a:rPr lang="en-US" sz="3200"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Trường hợp 1: Hoà tan đường trong nước.</a:t>
            </a:r>
            <a:endParaRPr lang="vi-VN" sz="32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1" y="3043023"/>
            <a:ext cx="11902038" cy="1077218"/>
          </a:xfrm>
          <a:prstGeom prst="rect">
            <a:avLst/>
          </a:prstGeom>
        </p:spPr>
        <p:txBody>
          <a:bodyPr wrap="square">
            <a:spAutoFit/>
          </a:bodyPr>
          <a:lstStyle/>
          <a:p>
            <a:pPr algn="just">
              <a:spcAft>
                <a:spcPts val="0"/>
              </a:spcAft>
            </a:pPr>
            <a:r>
              <a:rPr lang="en-US" sz="3200"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Trường hợp 2: Đun nóng đường đến khi đường đổi màu và có mùi khét.</a:t>
            </a:r>
            <a:endParaRPr lang="vi-VN"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6642269" y="626192"/>
            <a:ext cx="5450270" cy="2308324"/>
          </a:xfrm>
          <a:prstGeom prst="rect">
            <a:avLst/>
          </a:prstGeom>
          <a:solidFill>
            <a:schemeClr val="accent4">
              <a:lumMod val="40000"/>
              <a:lumOff val="60000"/>
            </a:schemeClr>
          </a:solidFill>
        </p:spPr>
        <p:txBody>
          <a:bodyPr wrap="square">
            <a:spAutoFit/>
          </a:bodyPr>
          <a:lstStyle/>
          <a:p>
            <a:pPr algn="just">
              <a:spcAft>
                <a:spcPts val="0"/>
              </a:spcAft>
            </a:pPr>
            <a:r>
              <a:rPr lang="en-US" sz="36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Không </a:t>
            </a:r>
            <a:r>
              <a:rPr lang="en-US" sz="3600" dirty="0">
                <a:solidFill>
                  <a:srgbClr val="FF0000"/>
                </a:solidFill>
                <a:latin typeface="Arial" panose="020B0604020202020204" pitchFamily="34" charset="0"/>
                <a:ea typeface="Times New Roman" panose="02020603050405020304" pitchFamily="18" charset="0"/>
                <a:cs typeface="Arial" panose="020B0604020202020204" pitchFamily="34" charset="0"/>
              </a:rPr>
              <a:t>có biến đổi hoá học</a:t>
            </a:r>
            <a:r>
              <a:rPr lang="en-US" sz="3600" dirty="0">
                <a:latin typeface="Arial" panose="020B0604020202020204" pitchFamily="34" charset="0"/>
                <a:ea typeface="Times New Roman" panose="02020603050405020304" pitchFamily="18" charset="0"/>
                <a:cs typeface="Arial" panose="020B0604020202020204" pitchFamily="34" charset="0"/>
              </a:rPr>
              <a:t> do đường chỉ hoà tan thành dung dịch, vẫn còn vị ngọt của đường. </a:t>
            </a:r>
            <a:endParaRPr lang="vi-VN"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6642269" y="4262683"/>
            <a:ext cx="5450270" cy="1754326"/>
          </a:xfrm>
          <a:prstGeom prst="rect">
            <a:avLst/>
          </a:prstGeom>
          <a:solidFill>
            <a:srgbClr val="92D050"/>
          </a:solidFill>
        </p:spPr>
        <p:txBody>
          <a:bodyPr wrap="square">
            <a:spAutoFit/>
          </a:bodyPr>
          <a:lstStyle/>
          <a:p>
            <a:pPr algn="just">
              <a:spcAft>
                <a:spcPts val="0"/>
              </a:spcAft>
            </a:pPr>
            <a:r>
              <a:rPr lang="en-US" sz="36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Có </a:t>
            </a:r>
            <a:r>
              <a:rPr lang="en-US" sz="3600" dirty="0">
                <a:solidFill>
                  <a:srgbClr val="FF0000"/>
                </a:solidFill>
                <a:latin typeface="Arial" panose="020B0604020202020204" pitchFamily="34" charset="0"/>
                <a:ea typeface="Times New Roman" panose="02020603050405020304" pitchFamily="18" charset="0"/>
                <a:cs typeface="Arial" panose="020B0604020202020204" pitchFamily="34" charset="0"/>
              </a:rPr>
              <a:t>sự biến đổi hoá học </a:t>
            </a:r>
            <a:r>
              <a:rPr lang="en-US" sz="3600" dirty="0">
                <a:latin typeface="Arial" panose="020B0604020202020204" pitchFamily="34" charset="0"/>
                <a:ea typeface="Times New Roman" panose="02020603050405020304" pitchFamily="18" charset="0"/>
                <a:cs typeface="Arial" panose="020B0604020202020204" pitchFamily="34" charset="0"/>
              </a:rPr>
              <a:t>vì có mùi khét, có khói bốc lên, vị đắng.</a:t>
            </a:r>
            <a:endParaRPr lang="vi-VN"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ight Arrow 6"/>
          <p:cNvSpPr/>
          <p:nvPr/>
        </p:nvSpPr>
        <p:spPr>
          <a:xfrm>
            <a:off x="6234643" y="1181100"/>
            <a:ext cx="407626" cy="1123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ight Arrow 11"/>
          <p:cNvSpPr/>
          <p:nvPr/>
        </p:nvSpPr>
        <p:spPr>
          <a:xfrm>
            <a:off x="6247956" y="4577871"/>
            <a:ext cx="407626" cy="1123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81428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1335"/>
            <a:ext cx="11734800" cy="1754326"/>
          </a:xfrm>
          <a:prstGeom prst="rect">
            <a:avLst/>
          </a:prstGeom>
        </p:spPr>
        <p:txBody>
          <a:bodyPr wrap="square">
            <a:spAutoFit/>
          </a:bodyPr>
          <a:lstStyle/>
          <a:p>
            <a:pPr algn="just">
              <a:lnSpc>
                <a:spcPct val="150000"/>
              </a:lnSpc>
              <a:spcAft>
                <a:spcPts val="0"/>
              </a:spcAft>
            </a:pP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Chất ban đầu sẽ biến thành chất khác khi nào?</a:t>
            </a:r>
            <a:endParaRPr lang="vi-VN" sz="36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Nêu dấu hiệu của sự biến đổi hoá học?</a:t>
            </a:r>
            <a:endParaRPr lang="vi-VN"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28600" y="128885"/>
            <a:ext cx="11734800" cy="5078313"/>
          </a:xfrm>
          <a:prstGeom prst="rect">
            <a:avLst/>
          </a:prstGeom>
          <a:solidFill>
            <a:schemeClr val="accent4">
              <a:lumMod val="20000"/>
              <a:lumOff val="80000"/>
            </a:schemeClr>
          </a:solidFill>
        </p:spPr>
        <p:txBody>
          <a:bodyPr wrap="square">
            <a:spAutoFit/>
          </a:bodyPr>
          <a:lstStyle/>
          <a:p>
            <a:pPr algn="just">
              <a:lnSpc>
                <a:spcPct val="150000"/>
              </a:lnSpc>
              <a:spcAft>
                <a:spcPts val="0"/>
              </a:spcAft>
            </a:pPr>
            <a:r>
              <a:rPr lang="en-US" sz="3600" kern="100" dirty="0" smtClean="0">
                <a:solidFill>
                  <a:srgbClr val="FF0000"/>
                </a:solidFill>
                <a:latin typeface="Arial" panose="020B0604020202020204" pitchFamily="34" charset="0"/>
                <a:ea typeface="Calibri" panose="020F0502020204030204" pitchFamily="34" charset="0"/>
                <a:cs typeface="Arial" panose="020B0604020202020204" pitchFamily="34" charset="0"/>
              </a:rPr>
              <a:t>Kết luận:</a:t>
            </a:r>
          </a:p>
          <a:p>
            <a:pPr algn="just">
              <a:lnSpc>
                <a:spcPct val="150000"/>
              </a:lnSpc>
              <a:spcAft>
                <a:spcPts val="0"/>
              </a:spcAft>
            </a:pPr>
            <a:r>
              <a:rPr lang="en-US" sz="3600" kern="100"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kern="100" dirty="0">
                <a:solidFill>
                  <a:srgbClr val="0070C0"/>
                </a:solidFill>
                <a:latin typeface="Arial" panose="020B0604020202020204" pitchFamily="34" charset="0"/>
                <a:ea typeface="Calibri" panose="020F0502020204030204" pitchFamily="34" charset="0"/>
                <a:cs typeface="Arial" panose="020B0604020202020204" pitchFamily="34" charset="0"/>
              </a:rPr>
              <a:t>Chất ban đầu sẽ biến đổi thành chất khác khi xảy ra sự biến đổi hoá học.</a:t>
            </a:r>
            <a:endParaRPr lang="vi-VN" sz="3600" kern="1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3600" kern="100" dirty="0">
                <a:solidFill>
                  <a:srgbClr val="7030A0"/>
                </a:solidFill>
                <a:latin typeface="Arial" panose="020B0604020202020204" pitchFamily="34" charset="0"/>
                <a:ea typeface="Calibri" panose="020F0502020204030204" pitchFamily="34" charset="0"/>
                <a:cs typeface="Arial" panose="020B0604020202020204" pitchFamily="34" charset="0"/>
              </a:rPr>
              <a:t>+ Một số dấu hiệu của sự biến đổi hoá học có thể nhận thấy như biến đổi màu sắc, thay đổi mùi, vị, có khí được tạo thành, xuất hiện vẩn đục,…</a:t>
            </a:r>
            <a:endParaRPr lang="vi-VN" sz="3600" kern="100"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https://lh3.googleusercontent.com/-zUyt9DLqquk/WsOLHtRjJvI/AAAAAAAAChc/j8TI_ZgchP831ZJKoa9Vqa08xGBrBdmSgCHMYCw/h136/4-ctu.vn_anh_dong_mau_slide_powerpoint_dep_(15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7975" y="5562599"/>
            <a:ext cx="1724025"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591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 y="0"/>
            <a:ext cx="11906251" cy="1200329"/>
          </a:xfrm>
          <a:prstGeom prst="rect">
            <a:avLst/>
          </a:prstGeom>
        </p:spPr>
        <p:txBody>
          <a:bodyPr wrap="square">
            <a:spAutoFit/>
          </a:bodyPr>
          <a:lstStyle/>
          <a:p>
            <a:pPr algn="just">
              <a:spcAft>
                <a:spcPts val="0"/>
              </a:spcAft>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2: Thực hành tìm hiểu về sự biến đổi hoá học</a:t>
            </a:r>
            <a:endPar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847735" y="569346"/>
            <a:ext cx="9257342" cy="820674"/>
          </a:xfrm>
          <a:prstGeom prst="rect">
            <a:avLst/>
          </a:prstGeom>
        </p:spPr>
        <p:txBody>
          <a:bodyPr wrap="none">
            <a:spAutoFit/>
          </a:bodyPr>
          <a:lstStyle/>
          <a:p>
            <a:pPr algn="just">
              <a:lnSpc>
                <a:spcPct val="150000"/>
              </a:lnSpc>
              <a:spcAft>
                <a:spcPts val="0"/>
              </a:spcAft>
            </a:pPr>
            <a:r>
              <a:rPr lang="en-US" sz="3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Thí nghiệm 1</a:t>
            </a:r>
            <a:r>
              <a:rPr lang="en-US" sz="3600" i="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Tìm hiểu sự biến đổi của gạo</a:t>
            </a:r>
            <a:endParaRPr lang="vi-VN"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152399" y="1364144"/>
            <a:ext cx="12024549" cy="1754326"/>
          </a:xfrm>
          <a:prstGeom prst="rect">
            <a:avLst/>
          </a:prstGeom>
          <a:solidFill>
            <a:schemeClr val="accent6">
              <a:lumMod val="60000"/>
              <a:lumOff val="40000"/>
            </a:schemeClr>
          </a:solidFill>
        </p:spPr>
        <p:txBody>
          <a:bodyPr wrap="square" rtlCol="0">
            <a:spAutoFit/>
          </a:bodyPr>
          <a:lstStyle/>
          <a:p>
            <a:r>
              <a:rPr lang="en-US" sz="3600" dirty="0" smtClean="0">
                <a:solidFill>
                  <a:srgbClr val="FF0000"/>
                </a:solidFill>
                <a:latin typeface="Arial" panose="020B0604020202020204" pitchFamily="34" charset="0"/>
                <a:cs typeface="Arial" panose="020B0604020202020204" pitchFamily="34" charset="0"/>
              </a:rPr>
              <a:t>Nhiệm vụ:  </a:t>
            </a:r>
            <a:r>
              <a:rPr lang="en-US" sz="3600" dirty="0" smtClean="0">
                <a:solidFill>
                  <a:srgbClr val="7030A0"/>
                </a:solidFill>
                <a:latin typeface="Arial" panose="020B0604020202020204" pitchFamily="34" charset="0"/>
                <a:cs typeface="Arial" panose="020B0604020202020204" pitchFamily="34" charset="0"/>
              </a:rPr>
              <a:t>- Đọc nội dung trong SGK – trang 21</a:t>
            </a:r>
          </a:p>
          <a:p>
            <a:r>
              <a:rPr lang="en-US" sz="3600" dirty="0" smtClean="0">
                <a:solidFill>
                  <a:srgbClr val="7030A0"/>
                </a:solidFill>
                <a:latin typeface="Arial" panose="020B0604020202020204" pitchFamily="34" charset="0"/>
                <a:cs typeface="Arial" panose="020B0604020202020204" pitchFamily="34" charset="0"/>
              </a:rPr>
              <a:t>                  - Làm thí nghiệm</a:t>
            </a:r>
          </a:p>
          <a:p>
            <a:r>
              <a:rPr lang="en-US" sz="3600" dirty="0" smtClean="0">
                <a:solidFill>
                  <a:srgbClr val="7030A0"/>
                </a:solidFill>
                <a:latin typeface="Arial" panose="020B0604020202020204" pitchFamily="34" charset="0"/>
                <a:cs typeface="Arial" panose="020B0604020202020204" pitchFamily="34" charset="0"/>
              </a:rPr>
              <a:t>                  - Báo cáo trước lớp</a:t>
            </a:r>
            <a:endParaRPr lang="vi-VN" sz="3600" dirty="0">
              <a:solidFill>
                <a:srgbClr val="7030A0"/>
              </a:solidFill>
              <a:latin typeface="Arial" panose="020B0604020202020204" pitchFamily="34" charset="0"/>
              <a:cs typeface="Arial" panose="020B0604020202020204" pitchFamily="34" charset="0"/>
            </a:endParaRPr>
          </a:p>
        </p:txBody>
      </p:sp>
      <p:sp>
        <p:nvSpPr>
          <p:cNvPr id="9" name="TextBox 8"/>
          <p:cNvSpPr txBox="1"/>
          <p:nvPr/>
        </p:nvSpPr>
        <p:spPr>
          <a:xfrm>
            <a:off x="4351039" y="3080370"/>
            <a:ext cx="3390672"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Phiếu thảo luận</a:t>
            </a:r>
            <a:endParaRPr lang="vi-VN" sz="3600" dirty="0">
              <a:solidFill>
                <a:srgbClr val="FF000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46399819"/>
              </p:ext>
            </p:extLst>
          </p:nvPr>
        </p:nvGraphicFramePr>
        <p:xfrm>
          <a:off x="152398" y="3726701"/>
          <a:ext cx="11906252" cy="3017520"/>
        </p:xfrm>
        <a:graphic>
          <a:graphicData uri="http://schemas.openxmlformats.org/drawingml/2006/table">
            <a:tbl>
              <a:tblPr firstRow="1" bandRow="1">
                <a:tableStyleId>{5C22544A-7EE6-4342-B048-85BDC9FD1C3A}</a:tableStyleId>
              </a:tblPr>
              <a:tblGrid>
                <a:gridCol w="2731915">
                  <a:extLst>
                    <a:ext uri="{9D8B030D-6E8A-4147-A177-3AD203B41FA5}">
                      <a16:colId xmlns:a16="http://schemas.microsoft.com/office/drawing/2014/main" val="3646430037"/>
                    </a:ext>
                  </a:extLst>
                </a:gridCol>
                <a:gridCol w="1794093">
                  <a:extLst>
                    <a:ext uri="{9D8B030D-6E8A-4147-A177-3AD203B41FA5}">
                      <a16:colId xmlns:a16="http://schemas.microsoft.com/office/drawing/2014/main" val="3525666549"/>
                    </a:ext>
                  </a:extLst>
                </a:gridCol>
                <a:gridCol w="1549444">
                  <a:extLst>
                    <a:ext uri="{9D8B030D-6E8A-4147-A177-3AD203B41FA5}">
                      <a16:colId xmlns:a16="http://schemas.microsoft.com/office/drawing/2014/main" val="3138069033"/>
                    </a:ext>
                  </a:extLst>
                </a:gridCol>
                <a:gridCol w="4687800">
                  <a:extLst>
                    <a:ext uri="{9D8B030D-6E8A-4147-A177-3AD203B41FA5}">
                      <a16:colId xmlns:a16="http://schemas.microsoft.com/office/drawing/2014/main" val="1426545248"/>
                    </a:ext>
                  </a:extLst>
                </a:gridCol>
                <a:gridCol w="1143000">
                  <a:extLst>
                    <a:ext uri="{9D8B030D-6E8A-4147-A177-3AD203B41FA5}">
                      <a16:colId xmlns:a16="http://schemas.microsoft.com/office/drawing/2014/main" val="2401486382"/>
                    </a:ext>
                  </a:extLst>
                </a:gridCol>
              </a:tblGrid>
              <a:tr h="471063">
                <a:tc rowSpan="2">
                  <a:txBody>
                    <a:bodyPr/>
                    <a:lstStyle/>
                    <a:p>
                      <a:r>
                        <a:rPr lang="en-US" sz="2800" dirty="0" smtClean="0">
                          <a:latin typeface="Arial" panose="020B0604020202020204" pitchFamily="34" charset="0"/>
                          <a:cs typeface="Arial" panose="020B0604020202020204" pitchFamily="34" charset="0"/>
                        </a:rPr>
                        <a:t>       Chất</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Tính</a:t>
                      </a:r>
                      <a:r>
                        <a:rPr lang="en-US" sz="2800" baseline="0" dirty="0" smtClean="0">
                          <a:latin typeface="Arial" panose="020B0604020202020204" pitchFamily="34" charset="0"/>
                          <a:cs typeface="Arial" panose="020B0604020202020204" pitchFamily="34" charset="0"/>
                        </a:rPr>
                        <a:t> chất</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gridSpan="3">
                  <a:txBody>
                    <a:bodyPr/>
                    <a:lstStyle/>
                    <a:p>
                      <a:pPr algn="ctr"/>
                      <a:r>
                        <a:rPr lang="en-US" sz="2800" dirty="0" smtClean="0">
                          <a:latin typeface="Arial" panose="020B0604020202020204" pitchFamily="34" charset="0"/>
                          <a:cs typeface="Arial" panose="020B0604020202020204" pitchFamily="34" charset="0"/>
                        </a:rPr>
                        <a:t>Gạo</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2800" dirty="0" smtClean="0">
                          <a:latin typeface="Arial" panose="020B0604020202020204" pitchFamily="34" charset="0"/>
                          <a:cs typeface="Arial" panose="020B0604020202020204" pitchFamily="34" charset="0"/>
                        </a:rPr>
                        <a:t>Cơm</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12656"/>
                  </a:ext>
                </a:extLst>
              </a:tr>
              <a:tr h="471063">
                <a:tc vMerge="1">
                  <a:txBody>
                    <a:bodyPr/>
                    <a:lstStyle/>
                    <a:p>
                      <a:endParaRPr lang="vi-VN" dirty="0"/>
                    </a:p>
                  </a:txBody>
                  <a:tcPr/>
                </a:tc>
                <a:tc>
                  <a:txBody>
                    <a:bodyPr/>
                    <a:lstStyle/>
                    <a:p>
                      <a:r>
                        <a:rPr lang="en-US" sz="2800" dirty="0" smtClean="0">
                          <a:latin typeface="Arial" panose="020B0604020202020204" pitchFamily="34" charset="0"/>
                          <a:cs typeface="Arial" panose="020B0604020202020204" pitchFamily="34" charset="0"/>
                        </a:rPr>
                        <a:t>Trước</a:t>
                      </a:r>
                      <a:r>
                        <a:rPr lang="en-US" sz="2800" baseline="0" dirty="0" smtClean="0">
                          <a:latin typeface="Arial" panose="020B0604020202020204" pitchFamily="34" charset="0"/>
                          <a:cs typeface="Arial" panose="020B0604020202020204" pitchFamily="34" charset="0"/>
                        </a:rPr>
                        <a:t> 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Sau </a:t>
                      </a:r>
                      <a:r>
                        <a:rPr lang="en-US" sz="2800" baseline="0" dirty="0" smtClean="0">
                          <a:latin typeface="Arial" panose="020B0604020202020204" pitchFamily="34" charset="0"/>
                          <a:cs typeface="Arial" panose="020B0604020202020204" pitchFamily="34" charset="0"/>
                        </a:rPr>
                        <a:t>thí nghiệm</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Arial" panose="020B0604020202020204" pitchFamily="34" charset="0"/>
                          <a:cs typeface="Arial" panose="020B0604020202020204" pitchFamily="34" charset="0"/>
                        </a:rPr>
                        <a:t>Có</a:t>
                      </a:r>
                      <a:r>
                        <a:rPr lang="en-US" sz="2800" baseline="0" dirty="0" smtClean="0">
                          <a:latin typeface="Arial" panose="020B0604020202020204" pitchFamily="34" charset="0"/>
                          <a:cs typeface="Arial" panose="020B0604020202020204" pitchFamily="34" charset="0"/>
                        </a:rPr>
                        <a:t> sự biến đổi trước và sau khi nghiền không?</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271736"/>
                  </a:ext>
                </a:extLst>
              </a:tr>
              <a:tr h="471063">
                <a:tc>
                  <a:txBody>
                    <a:bodyPr/>
                    <a:lstStyle/>
                    <a:p>
                      <a:r>
                        <a:rPr lang="en-US" sz="2800" dirty="0" smtClean="0">
                          <a:latin typeface="Arial" panose="020B0604020202020204" pitchFamily="34" charset="0"/>
                          <a:cs typeface="Arial" panose="020B0604020202020204" pitchFamily="34" charset="0"/>
                        </a:rPr>
                        <a:t>Màu</a:t>
                      </a:r>
                      <a:r>
                        <a:rPr lang="en-US" sz="2800" baseline="0" dirty="0" smtClean="0">
                          <a:latin typeface="Arial" panose="020B0604020202020204" pitchFamily="34" charset="0"/>
                          <a:cs typeface="Arial" panose="020B0604020202020204" pitchFamily="34" charset="0"/>
                        </a:rPr>
                        <a:t> sắc</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373139"/>
                  </a:ext>
                </a:extLst>
              </a:tr>
              <a:tr h="471063">
                <a:tc>
                  <a:txBody>
                    <a:bodyPr/>
                    <a:lstStyle/>
                    <a:p>
                      <a:r>
                        <a:rPr lang="en-US" sz="2800" dirty="0" smtClean="0">
                          <a:latin typeface="Arial" panose="020B0604020202020204" pitchFamily="34" charset="0"/>
                          <a:cs typeface="Arial" panose="020B0604020202020204" pitchFamily="34" charset="0"/>
                        </a:rPr>
                        <a:t>Mùi</a:t>
                      </a:r>
                      <a:r>
                        <a:rPr lang="en-US" sz="2800" baseline="0" dirty="0" smtClean="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455275"/>
                  </a:ext>
                </a:extLst>
              </a:tr>
              <a:tr h="471063">
                <a:tc>
                  <a:txBody>
                    <a:bodyPr/>
                    <a:lstStyle/>
                    <a:p>
                      <a:r>
                        <a:rPr lang="en-US" sz="2800" dirty="0" smtClean="0">
                          <a:latin typeface="Arial" panose="020B0604020202020204" pitchFamily="34" charset="0"/>
                          <a:cs typeface="Arial" panose="020B0604020202020204" pitchFamily="34" charset="0"/>
                        </a:rPr>
                        <a:t>Vị </a:t>
                      </a:r>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773522"/>
                  </a:ext>
                </a:extLst>
              </a:tr>
            </a:tbl>
          </a:graphicData>
        </a:graphic>
      </p:graphicFrame>
    </p:spTree>
    <p:extLst>
      <p:ext uri="{BB962C8B-B14F-4D97-AF65-F5344CB8AC3E}">
        <p14:creationId xmlns:p14="http://schemas.microsoft.com/office/powerpoint/2010/main" val="3206360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962</Words>
  <Application>Microsoft Office PowerPoint</Application>
  <PresentationFormat>Widescreen</PresentationFormat>
  <Paragraphs>148</Paragraphs>
  <Slides>16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47</cp:revision>
  <dcterms:created xsi:type="dcterms:W3CDTF">2024-07-24T01:20:21Z</dcterms:created>
  <dcterms:modified xsi:type="dcterms:W3CDTF">2024-07-25T03:08:34Z</dcterms:modified>
</cp:coreProperties>
</file>