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25"/>
  </p:notesMasterIdLst>
  <p:sldIdLst>
    <p:sldId id="257" r:id="rId8"/>
    <p:sldId id="258" r:id="rId9"/>
    <p:sldId id="260" r:id="rId10"/>
    <p:sldId id="259" r:id="rId11"/>
    <p:sldId id="261" r:id="rId12"/>
    <p:sldId id="262" r:id="rId13"/>
    <p:sldId id="263" r:id="rId14"/>
    <p:sldId id="267" r:id="rId15"/>
    <p:sldId id="265" r:id="rId16"/>
    <p:sldId id="268" r:id="rId17"/>
    <p:sldId id="266" r:id="rId18"/>
    <p:sldId id="269" r:id="rId19"/>
    <p:sldId id="270" r:id="rId20"/>
    <p:sldId id="271" r:id="rId21"/>
    <p:sldId id="272" r:id="rId22"/>
    <p:sldId id="274" r:id="rId23"/>
    <p:sldId id="27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391D2-0310-4EFA-86C8-35711DF44350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F48E6-4361-4B47-A4C4-58A9105A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0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73857-F3F0-4D4F-8706-606A97A388E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32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F48E6-4361-4B47-A4C4-58A9105A2050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7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F48E6-4361-4B47-A4C4-58A9105A20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86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F48E6-4361-4B47-A4C4-58A9105A20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31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F48E6-4361-4B47-A4C4-58A9105A20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05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F48E6-4361-4B47-A4C4-58A9105A20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36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F48E6-4361-4B47-A4C4-58A9105A20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16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47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F48E6-4361-4B47-A4C4-58A9105A20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8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73857-F3F0-4D4F-8706-606A97A388E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32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F48E6-4361-4B47-A4C4-58A9105A2050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50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F48E6-4361-4B47-A4C4-58A9105A2050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50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F48E6-4361-4B47-A4C4-58A9105A2050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50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F48E6-4361-4B47-A4C4-58A9105A2050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50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F48E6-4361-4B47-A4C4-58A9105A2050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50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73857-F3F0-4D4F-8706-606A97A388E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3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F48E6-4361-4B47-A4C4-58A9105A20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81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26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62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53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08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4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59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27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82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398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575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13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27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965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44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64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843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65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64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57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40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55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521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88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59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42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37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70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283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607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24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000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97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338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50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60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83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8480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217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725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8685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049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7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448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5963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028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993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036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87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831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70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872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616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26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099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2028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040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298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839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815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5340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08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9/3/2024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93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9/3/2024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176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9/3/2024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4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204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9/3/2024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800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9/3/2024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760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9/3/2024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8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5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3BF6-A7EC-4BEE-B26B-94B86176742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ABB5-8A9C-400A-8761-E3CB390E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9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E3BF6-A7EC-4BEE-B26B-94B86176742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ABB5-8A9C-400A-8761-E3CB390E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6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2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0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E3BF6-A7EC-4BEE-B26B-94B8617674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ABB5-8A9C-400A-8761-E3CB390E3E7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9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7ABE0-6A36-4B8F-8D62-66E074B93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AE137-6ED5-4110-A8DD-E4F005792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0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9/3/2024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84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10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Relationship Id="rId9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09341" y="1412776"/>
            <a:ext cx="3405677" cy="70788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4000" b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5</a:t>
            </a:r>
            <a:endParaRPr lang="en-US" sz="4000" b="1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010" y="2428534"/>
            <a:ext cx="851034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SỰ BIẾN ĐỔI TRẠNG THÁI CỦA CHẤT </a:t>
            </a:r>
          </a:p>
          <a:p>
            <a:pPr algn="ctr"/>
            <a:r>
              <a:rPr lang="en-US" sz="30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TIẾT </a:t>
            </a:r>
            <a:r>
              <a:rPr lang="en-US" sz="30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30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25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403648" y="1484784"/>
            <a:ext cx="6624736" cy="352839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VIỆC NHÓM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ac nen rãnh 2phut 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8680999" y="26064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814">
              <a:srgbClr val="92D050"/>
            </a:gs>
            <a:gs pos="3000">
              <a:srgbClr val="92D050"/>
            </a:gs>
            <a:gs pos="97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ìm hiểu sự biến đổi trạng thái của chất.  • Chuẩn bị:  • Tiến hành: Thực hiện làm nến như các bước trong hình 7 (ảnh 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37" y="836712"/>
            <a:ext cx="914400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1639" y="116632"/>
            <a:ext cx="6405855" cy="57606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biến đổi trạng thái của sáp</a:t>
            </a:r>
            <a:endParaRPr lang="en-US" sz="32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8906" y="3861048"/>
            <a:ext cx="1763688" cy="1728192"/>
            <a:chOff x="161764" y="3717032"/>
            <a:chExt cx="1763688" cy="1728192"/>
          </a:xfrm>
        </p:grpSpPr>
        <p:sp>
          <p:nvSpPr>
            <p:cNvPr id="4" name="Rectangle 3"/>
            <p:cNvSpPr/>
            <p:nvPr/>
          </p:nvSpPr>
          <p:spPr>
            <a:xfrm>
              <a:off x="161764" y="4581128"/>
              <a:ext cx="1763688" cy="86409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Sáp ở trạng thái rắn</a:t>
              </a:r>
              <a:endPara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Down Arrow 6"/>
            <p:cNvSpPr/>
            <p:nvPr/>
          </p:nvSpPr>
          <p:spPr>
            <a:xfrm>
              <a:off x="899592" y="3717032"/>
              <a:ext cx="288032" cy="864096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31840" y="3861048"/>
            <a:ext cx="2592288" cy="1944216"/>
            <a:chOff x="3134698" y="3717032"/>
            <a:chExt cx="2592288" cy="1944216"/>
          </a:xfrm>
        </p:grpSpPr>
        <p:sp>
          <p:nvSpPr>
            <p:cNvPr id="5" name="Rectangle 4"/>
            <p:cNvSpPr/>
            <p:nvPr/>
          </p:nvSpPr>
          <p:spPr>
            <a:xfrm>
              <a:off x="3134698" y="4581128"/>
              <a:ext cx="2592288" cy="10801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Sáp ở trạng thái rắn chuyển dần sang trạng thái lỏng</a:t>
              </a:r>
              <a:endPara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>
              <a:off x="4366123" y="3717032"/>
              <a:ext cx="288032" cy="864096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81293" y="3861048"/>
            <a:ext cx="2655204" cy="2304256"/>
            <a:chOff x="6384151" y="3717032"/>
            <a:chExt cx="2655204" cy="2304256"/>
          </a:xfrm>
        </p:grpSpPr>
        <p:sp>
          <p:nvSpPr>
            <p:cNvPr id="6" name="Rectangle 5"/>
            <p:cNvSpPr/>
            <p:nvPr/>
          </p:nvSpPr>
          <p:spPr>
            <a:xfrm>
              <a:off x="6384151" y="4581128"/>
              <a:ext cx="2655204" cy="144016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Sáp ở trạng thái lỏng chuyển dần sang trạng thái rắn khi nến nguội</a:t>
              </a:r>
            </a:p>
          </p:txBody>
        </p:sp>
        <p:sp>
          <p:nvSpPr>
            <p:cNvPr id="9" name="Down Arrow 8"/>
            <p:cNvSpPr/>
            <p:nvPr/>
          </p:nvSpPr>
          <p:spPr>
            <a:xfrm>
              <a:off x="7596336" y="3717032"/>
              <a:ext cx="288032" cy="864096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3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" y="404664"/>
            <a:ext cx="9144000" cy="115212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7006" y="2420888"/>
            <a:ext cx="8562200" cy="1296144"/>
            <a:chOff x="107504" y="2132856"/>
            <a:chExt cx="8562200" cy="1296144"/>
          </a:xfrm>
        </p:grpSpPr>
        <p:sp>
          <p:nvSpPr>
            <p:cNvPr id="4" name="Rounded Rectangle 3"/>
            <p:cNvSpPr/>
            <p:nvPr/>
          </p:nvSpPr>
          <p:spPr>
            <a:xfrm>
              <a:off x="604808" y="2132856"/>
              <a:ext cx="8064896" cy="129614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400">
                  <a:latin typeface="+mj-lt"/>
                </a:rPr>
                <a:t>Đồng từ thể rắn trong quá trình cho vào lò nung đồng </a:t>
              </a:r>
              <a:r>
                <a:rPr lang="vi-VN" sz="2400" i="1">
                  <a:solidFill>
                    <a:srgbClr val="C00000"/>
                  </a:solidFill>
                  <a:latin typeface="+mj-lt"/>
                </a:rPr>
                <a:t>nóng chảy</a:t>
              </a:r>
              <a:r>
                <a:rPr lang="vi-VN" sz="2400">
                  <a:latin typeface="+mj-lt"/>
                </a:rPr>
                <a:t> tạo thành chất lỏng, sau đó đổ vào khuôn đúc, đợi đến khi nguội đồng </a:t>
              </a:r>
              <a:r>
                <a:rPr lang="vi-VN" sz="2400" i="1">
                  <a:solidFill>
                    <a:srgbClr val="C00000"/>
                  </a:solidFill>
                  <a:latin typeface="+mj-lt"/>
                </a:rPr>
                <a:t>đông đặc</a:t>
              </a:r>
              <a:r>
                <a:rPr lang="vi-VN" sz="2400" i="1">
                  <a:latin typeface="+mj-lt"/>
                </a:rPr>
                <a:t> </a:t>
              </a:r>
              <a:r>
                <a:rPr lang="vi-VN" sz="2400">
                  <a:latin typeface="+mj-lt"/>
                </a:rPr>
                <a:t>trong khuôn tạo thành chuông đồng.</a:t>
              </a:r>
              <a:endParaRPr lang="en-US" sz="2400">
                <a:latin typeface="+mj-lt"/>
              </a:endParaRPr>
            </a:p>
          </p:txBody>
        </p:sp>
        <p:sp>
          <p:nvSpPr>
            <p:cNvPr id="5" name="Right Arrow 4"/>
            <p:cNvSpPr/>
            <p:nvPr/>
          </p:nvSpPr>
          <p:spPr>
            <a:xfrm>
              <a:off x="107504" y="2564904"/>
              <a:ext cx="497304" cy="64807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701" y="5445224"/>
            <a:ext cx="1164057" cy="1275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lc="http://schemas.openxmlformats.org/drawingml/2006/lockedCanvas"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" y="5445224"/>
            <a:ext cx="1164057" cy="1275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lc="http://schemas.openxmlformats.org/drawingml/2006/lockedCanvas"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149" y="5412104"/>
            <a:ext cx="1164057" cy="127598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flipH="1">
            <a:off x="1562148" y="3997593"/>
            <a:ext cx="2232249" cy="1607481"/>
            <a:chOff x="2801407" y="3437713"/>
            <a:chExt cx="2636648" cy="3038928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8A1AF95E-ACBD-46E9-8F43-1F6D65A0D221}"/>
                </a:ext>
              </a:extLst>
            </p:cNvPr>
            <p:cNvSpPr/>
            <p:nvPr/>
          </p:nvSpPr>
          <p:spPr>
            <a:xfrm rot="5600923">
              <a:off x="2831325" y="4994112"/>
              <a:ext cx="2438330" cy="250979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3.OpenSans-San"/>
                <a:ea typeface="+mn-ea"/>
                <a:cs typeface="+mn-cs"/>
              </a:endParaRPr>
            </a:p>
          </p:txBody>
        </p:sp>
        <p:sp>
          <p:nvSpPr>
            <p:cNvPr id="12" name="Arrow: Pentagon 30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AA693000-41B6-4481-BACC-F3E8F4F6DBBA}"/>
                </a:ext>
              </a:extLst>
            </p:cNvPr>
            <p:cNvSpPr/>
            <p:nvPr/>
          </p:nvSpPr>
          <p:spPr>
            <a:xfrm rot="1041031" flipH="1">
              <a:off x="2801407" y="4069022"/>
              <a:ext cx="2310938" cy="899514"/>
            </a:xfrm>
            <a:prstGeom prst="homePlate">
              <a:avLst/>
            </a:prstGeom>
            <a:blipFill>
              <a:blip r:embed="rId5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GO HOME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AD4177A1-A88F-4280-9343-2E2854465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40" y="5457466"/>
              <a:ext cx="952500" cy="10191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431D4799-01BE-422D-9BB8-792204DC8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346" y="3437713"/>
              <a:ext cx="777978" cy="7686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E2D8554-4EA9-4489-87EE-9EE8BCAD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7894" y="3664879"/>
              <a:ext cx="880161" cy="84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879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120814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1520" y="2204864"/>
            <a:ext cx="8640960" cy="30243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</a:p>
          <a:p>
            <a:pPr algn="just"/>
            <a:r>
              <a:rPr lang="vi-V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Vào mùa đông ở nhiều nơi nước sông hồ bị đóng băng (thể hiện sự đông đặc của nước).</a:t>
            </a:r>
          </a:p>
          <a:p>
            <a:pPr algn="just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Vào mùa xuân, thời tiết ấm dần, băng tan (thể hiện sự nóng chảy của nước).</a:t>
            </a:r>
          </a:p>
          <a:p>
            <a:pPr algn="just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Kem bị nóng chảy khi để ra ngoài tủ </a:t>
            </a:r>
            <a:r>
              <a:rPr lang="vi-V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</a:t>
            </a:r>
          </a:p>
          <a:p>
            <a:pPr algn="just"/>
            <a:r>
              <a:rPr lang="vi-V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ăn khi đun nóng nhẹ chuyển từ trạng thái rắn sang lỏng</a:t>
            </a:r>
            <a:r>
              <a:rPr lang="vi-V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…….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45224"/>
            <a:ext cx="1164057" cy="1275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lc="http://schemas.openxmlformats.org/drawingml/2006/lockedCanvas"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971" y="5614793"/>
            <a:ext cx="1164057" cy="1275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23" y="5614793"/>
            <a:ext cx="1164057" cy="127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7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3" y="620688"/>
            <a:ext cx="9144000" cy="32110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75835" y="122689"/>
            <a:ext cx="3888432" cy="72008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kem</a:t>
            </a:r>
            <a:endParaRPr lang="en-US" sz="32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3348" y="3232728"/>
            <a:ext cx="1872208" cy="9361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 nguyên liệu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95556" y="3232728"/>
            <a:ext cx="2699792" cy="936104"/>
            <a:chOff x="1872208" y="2852936"/>
            <a:chExt cx="2699792" cy="936104"/>
          </a:xfrm>
        </p:grpSpPr>
        <p:sp>
          <p:nvSpPr>
            <p:cNvPr id="4" name="Rounded Rectangle 3"/>
            <p:cNvSpPr/>
            <p:nvPr/>
          </p:nvSpPr>
          <p:spPr>
            <a:xfrm>
              <a:off x="2411760" y="2852936"/>
              <a:ext cx="2160240" cy="93610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nguyên liệu vào khuôn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1872208" y="3320988"/>
              <a:ext cx="539552" cy="118212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24859" y="3251020"/>
            <a:ext cx="2223405" cy="936104"/>
            <a:chOff x="4601511" y="2871228"/>
            <a:chExt cx="2223405" cy="936104"/>
          </a:xfrm>
        </p:grpSpPr>
        <p:sp>
          <p:nvSpPr>
            <p:cNvPr id="6" name="Rounded Rectangle 5"/>
            <p:cNvSpPr/>
            <p:nvPr/>
          </p:nvSpPr>
          <p:spPr>
            <a:xfrm>
              <a:off x="5148064" y="2871228"/>
              <a:ext cx="1676852" cy="93610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khuôn vào tủ đá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4601511" y="3339280"/>
              <a:ext cx="539552" cy="118212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948264" y="3251020"/>
            <a:ext cx="2195736" cy="936104"/>
            <a:chOff x="6948264" y="2871228"/>
            <a:chExt cx="2195736" cy="936104"/>
          </a:xfrm>
        </p:grpSpPr>
        <p:sp>
          <p:nvSpPr>
            <p:cNvPr id="5" name="Rounded Rectangle 4"/>
            <p:cNvSpPr/>
            <p:nvPr/>
          </p:nvSpPr>
          <p:spPr>
            <a:xfrm>
              <a:off x="7452320" y="2871228"/>
              <a:ext cx="1691680" cy="93610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 kem ra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6948264" y="3312538"/>
              <a:ext cx="504056" cy="126662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702" y="1124744"/>
            <a:ext cx="3438697" cy="177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211960" y="3837284"/>
            <a:ext cx="1828916" cy="2518530"/>
            <a:chOff x="4039228" y="3413623"/>
            <a:chExt cx="1828916" cy="2518530"/>
          </a:xfrm>
        </p:grpSpPr>
        <p:sp>
          <p:nvSpPr>
            <p:cNvPr id="16" name="Down Arrow 15"/>
            <p:cNvSpPr/>
            <p:nvPr/>
          </p:nvSpPr>
          <p:spPr>
            <a:xfrm>
              <a:off x="4783290" y="3413623"/>
              <a:ext cx="155271" cy="1510418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039228" y="4924041"/>
              <a:ext cx="1828916" cy="100811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biến đổi trạng thái</a:t>
              </a:r>
              <a:endPara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995556" y="3355551"/>
            <a:ext cx="480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24859" y="3318962"/>
            <a:ext cx="480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72041" y="3359776"/>
            <a:ext cx="480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5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E909B3F-2E75-4C52-AB31-730398914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551" y="1"/>
            <a:ext cx="4805588" cy="19021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1599" y="2636912"/>
            <a:ext cx="6192688" cy="830997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tự thực hiện thí nghiệm làm kem tại nhà dựa theo các bước trên.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486" y="3789040"/>
            <a:ext cx="3438697" cy="177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67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3068960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!</a:t>
            </a:r>
            <a:endParaRPr lang="en-US" sz="5400" b="1" cap="none" spc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o 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352" y="6453336"/>
            <a:ext cx="404664" cy="4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4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39752" y="2204863"/>
            <a:ext cx="47788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Cartoon Music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1218" y="243660"/>
            <a:ext cx="465584" cy="4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8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6000" t="-6000" r="-17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06560" y="476672"/>
            <a:ext cx="6264696" cy="1260828"/>
          </a:xfrm>
          <a:prstGeom prst="roundRect">
            <a:avLst>
              <a:gd name="adj" fmla="val 41133"/>
            </a:avLst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>
                <a:solidFill>
                  <a:schemeClr val="bg1"/>
                </a:solidFill>
                <a:latin typeface="+mj-lt"/>
              </a:rPr>
              <a:t>Câu hỏi 1:</a:t>
            </a:r>
          </a:p>
          <a:p>
            <a:pPr algn="ctr"/>
            <a:r>
              <a:rPr lang="vi-VN" sz="3200" b="1">
                <a:solidFill>
                  <a:schemeClr val="bg1"/>
                </a:solidFill>
                <a:latin typeface="+mj-lt"/>
              </a:rPr>
              <a:t>Chất rắn có đặc điểm gì?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5537" y="3717032"/>
            <a:ext cx="4043371" cy="864096"/>
          </a:xfrm>
          <a:prstGeom prst="roundRect">
            <a:avLst>
              <a:gd name="adj" fmla="val 49519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200" b="1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200" b="1">
                <a:solidFill>
                  <a:schemeClr val="bg1"/>
                </a:solidFill>
                <a:latin typeface="+mj-lt"/>
              </a:rPr>
              <a:t>Có hình dạng và kích thước không thay đổi.</a:t>
            </a:r>
            <a:endParaRPr lang="en-US" sz="2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5536" y="2348880"/>
            <a:ext cx="4043371" cy="864096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200" b="1" smtClean="0">
                <a:solidFill>
                  <a:schemeClr val="bg1"/>
                </a:solidFill>
                <a:latin typeface="+mj-lt"/>
              </a:rPr>
              <a:t>. </a:t>
            </a:r>
            <a:r>
              <a:rPr lang="vi-VN" sz="2200" b="1">
                <a:solidFill>
                  <a:schemeClr val="bg1"/>
                </a:solidFill>
                <a:latin typeface="+mj-lt"/>
              </a:rPr>
              <a:t>Không có hình dạng xác định.</a:t>
            </a:r>
            <a:endParaRPr lang="en-US" sz="2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16016" y="3717032"/>
            <a:ext cx="4032448" cy="864096"/>
          </a:xfrm>
          <a:prstGeom prst="roundRect">
            <a:avLst>
              <a:gd name="adj" fmla="val 46769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200" b="1">
                <a:solidFill>
                  <a:schemeClr val="bg1"/>
                </a:solidFill>
                <a:latin typeface="+mj-lt"/>
              </a:rPr>
              <a:t>D. Chỉ có hình dạng khi ở trong nước.</a:t>
            </a:r>
            <a:endParaRPr lang="en-US" sz="2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16016" y="2348880"/>
            <a:ext cx="4032448" cy="864096"/>
          </a:xfrm>
          <a:prstGeom prst="roundRect">
            <a:avLst>
              <a:gd name="adj" fmla="val 48256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200" b="1">
                <a:solidFill>
                  <a:schemeClr val="bg1"/>
                </a:solidFill>
                <a:latin typeface="+mj-lt"/>
              </a:rPr>
              <a:t>B. Hình dạng thay đổi theo vật chứa.</a:t>
            </a:r>
            <a:endParaRPr lang="en-US" sz="22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089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 ngắ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6000" t="-6000" r="-17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06560" y="476672"/>
            <a:ext cx="6264696" cy="1260828"/>
          </a:xfrm>
          <a:prstGeom prst="roundRect">
            <a:avLst>
              <a:gd name="adj" fmla="val 41133"/>
            </a:avLst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>
                <a:solidFill>
                  <a:schemeClr val="bg1"/>
                </a:solidFill>
                <a:latin typeface="Times New Roman"/>
              </a:rPr>
              <a:t>Câu hỏi </a:t>
            </a:r>
            <a:r>
              <a:rPr lang="en-US" sz="3200" b="1" smtClean="0">
                <a:solidFill>
                  <a:schemeClr val="bg1"/>
                </a:solidFill>
                <a:latin typeface="Times New Roman"/>
              </a:rPr>
              <a:t>2</a:t>
            </a:r>
            <a:r>
              <a:rPr lang="vi-VN" sz="3200" b="1" smtClean="0">
                <a:solidFill>
                  <a:schemeClr val="bg1"/>
                </a:solidFill>
                <a:latin typeface="Times New Roman"/>
              </a:rPr>
              <a:t>:</a:t>
            </a:r>
            <a:endParaRPr lang="vi-VN" sz="3200" b="1">
              <a:solidFill>
                <a:schemeClr val="bg1"/>
              </a:solidFill>
              <a:latin typeface="Times New Roman"/>
            </a:endParaRPr>
          </a:p>
          <a:p>
            <a:pPr algn="ctr"/>
            <a:r>
              <a:rPr lang="vi-VN" sz="3200" b="1" smtClean="0">
                <a:solidFill>
                  <a:schemeClr val="bg1"/>
                </a:solidFill>
                <a:latin typeface="+mj-lt"/>
              </a:rPr>
              <a:t>Chất lỏng có đặc điểm gì?</a:t>
            </a:r>
            <a:endParaRPr lang="vi-VN" sz="3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1520" y="3861048"/>
            <a:ext cx="4043371" cy="864096"/>
          </a:xfrm>
          <a:prstGeom prst="roundRect">
            <a:avLst>
              <a:gd name="adj" fmla="val 49519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200" b="1" smtClean="0">
                <a:solidFill>
                  <a:schemeClr val="bg1"/>
                </a:solidFill>
                <a:latin typeface="+mj-lt"/>
              </a:rPr>
              <a:t>Chảy loang ra và không có hình dạng xác định.</a:t>
            </a:r>
            <a:endParaRPr lang="en-US" sz="2200" b="1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1520" y="2348880"/>
            <a:ext cx="4043372" cy="864096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200" b="1" smtClean="0">
                <a:solidFill>
                  <a:schemeClr val="bg1"/>
                </a:solidFill>
                <a:latin typeface="+mj-lt"/>
              </a:rPr>
              <a:t>A. Có hình dạng nhất định.</a:t>
            </a:r>
            <a:endParaRPr lang="en-US" sz="2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0" y="3861048"/>
            <a:ext cx="4427984" cy="864096"/>
          </a:xfrm>
          <a:prstGeom prst="roundRect">
            <a:avLst>
              <a:gd name="adj" fmla="val 46769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200" b="1" smtClean="0">
                <a:solidFill>
                  <a:schemeClr val="bg1"/>
                </a:solidFill>
                <a:latin typeface="+mj-lt"/>
              </a:rPr>
              <a:t>D. Hình dạng không thay đổi khi đổ ra cốc.</a:t>
            </a:r>
            <a:endParaRPr lang="en-US" sz="2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0" y="2348880"/>
            <a:ext cx="4427984" cy="864096"/>
          </a:xfrm>
          <a:prstGeom prst="roundRect">
            <a:avLst>
              <a:gd name="adj" fmla="val 48256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Không</a:t>
            </a:r>
            <a:r>
              <a:rPr lang="en-US" sz="2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hình dạng xác định và luôn chiếm đầy vật chứa</a:t>
            </a:r>
            <a:r>
              <a:rPr lang="vi-VN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70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 ngắ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6000" t="-6000" r="-17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476672"/>
            <a:ext cx="9144000" cy="10801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>
                <a:solidFill>
                  <a:schemeClr val="bg1"/>
                </a:solidFill>
                <a:latin typeface="+mj-lt"/>
              </a:rPr>
              <a:t>Câu hỏi </a:t>
            </a:r>
            <a:r>
              <a:rPr lang="en-US" sz="3200" b="1" smtClean="0">
                <a:solidFill>
                  <a:schemeClr val="bg1"/>
                </a:solidFill>
                <a:latin typeface="+mj-lt"/>
              </a:rPr>
              <a:t>3</a:t>
            </a:r>
            <a:r>
              <a:rPr lang="vi-VN" sz="3200" b="1" smtClean="0">
                <a:solidFill>
                  <a:schemeClr val="bg1"/>
                </a:solidFill>
                <a:latin typeface="+mj-lt"/>
              </a:rPr>
              <a:t>:</a:t>
            </a:r>
            <a:endParaRPr lang="vi-VN" sz="3200" b="1">
              <a:solidFill>
                <a:schemeClr val="bg1"/>
              </a:solidFill>
              <a:latin typeface="+mj-lt"/>
            </a:endParaRPr>
          </a:p>
          <a:p>
            <a:r>
              <a:rPr lang="vi-VN" sz="3200" b="1" smtClean="0">
                <a:solidFill>
                  <a:schemeClr val="bg1"/>
                </a:solidFill>
                <a:latin typeface="+mj-lt"/>
              </a:rPr>
              <a:t>Khi đun nóng nước đá, hiện tượng nào sẽ xảy ra? </a:t>
            </a:r>
            <a:endParaRPr lang="vi-VN" sz="3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5536" y="3861048"/>
            <a:ext cx="4043371" cy="864096"/>
          </a:xfrm>
          <a:prstGeom prst="roundRect">
            <a:avLst>
              <a:gd name="adj" fmla="val 49519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smtClean="0">
                <a:solidFill>
                  <a:schemeClr val="bg1"/>
                </a:solidFill>
                <a:latin typeface="+mj-lt"/>
              </a:rPr>
              <a:t>Nước đá biến thành hơi nước ngay lập tức.</a:t>
            </a:r>
            <a:endParaRPr lang="en-US" sz="2400" b="1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5536" y="2348880"/>
            <a:ext cx="4043372" cy="864096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>
                <a:solidFill>
                  <a:schemeClr val="bg1"/>
                </a:solidFill>
                <a:latin typeface="+mj-lt"/>
              </a:rPr>
              <a:t>A. </a:t>
            </a:r>
            <a:r>
              <a:rPr lang="vi-VN" sz="2400" b="1" smtClean="0">
                <a:solidFill>
                  <a:schemeClr val="bg1"/>
                </a:solidFill>
                <a:latin typeface="+mj-lt"/>
              </a:rPr>
              <a:t>Nước đá không thay đổi trạng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16016" y="3861048"/>
            <a:ext cx="4248472" cy="864096"/>
          </a:xfrm>
          <a:prstGeom prst="roundRect">
            <a:avLst>
              <a:gd name="adj" fmla="val 46769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b="1">
                <a:solidFill>
                  <a:schemeClr val="bg1"/>
                </a:solidFill>
                <a:latin typeface="+mj-lt"/>
              </a:rPr>
              <a:t>D. </a:t>
            </a:r>
            <a:r>
              <a:rPr lang="vi-VN" sz="2400" b="1" smtClean="0">
                <a:solidFill>
                  <a:schemeClr val="bg1"/>
                </a:solidFill>
                <a:latin typeface="+mj-lt"/>
              </a:rPr>
              <a:t>Nước đá bay hơi thành khí.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16016" y="2348880"/>
            <a:ext cx="4248472" cy="864096"/>
          </a:xfrm>
          <a:prstGeom prst="roundRect">
            <a:avLst>
              <a:gd name="adj" fmla="val 48256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vi-VN" sz="2400" b="1" smtClean="0">
                <a:solidFill>
                  <a:schemeClr val="bg1"/>
                </a:solidFill>
                <a:latin typeface="+mj-lt"/>
              </a:rPr>
              <a:t>Nước đá tan chảy thành nước lỏng.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604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 ngắ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6000" t="-6000" r="-17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06560" y="476672"/>
            <a:ext cx="6264696" cy="1260828"/>
          </a:xfrm>
          <a:prstGeom prst="roundRect">
            <a:avLst>
              <a:gd name="adj" fmla="val 41133"/>
            </a:avLst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>
                <a:solidFill>
                  <a:schemeClr val="bg1"/>
                </a:solidFill>
                <a:latin typeface="+mj-lt"/>
              </a:rPr>
              <a:t>Câu hỏi </a:t>
            </a:r>
            <a:r>
              <a:rPr lang="en-US" sz="3200" b="1" smtClean="0">
                <a:solidFill>
                  <a:schemeClr val="bg1"/>
                </a:solidFill>
                <a:latin typeface="+mj-lt"/>
              </a:rPr>
              <a:t>4</a:t>
            </a:r>
            <a:r>
              <a:rPr lang="vi-VN" sz="3200" b="1" smtClean="0">
                <a:solidFill>
                  <a:schemeClr val="bg1"/>
                </a:solidFill>
                <a:latin typeface="+mj-lt"/>
              </a:rPr>
              <a:t>:</a:t>
            </a:r>
            <a:endParaRPr lang="vi-VN" sz="3200" b="1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vi-VN" sz="3200" b="1" smtClean="0">
                <a:solidFill>
                  <a:schemeClr val="bg1"/>
                </a:solidFill>
                <a:latin typeface="+mj-lt"/>
              </a:rPr>
              <a:t>Điều gì xảy ra khi nước sôi?</a:t>
            </a:r>
            <a:endParaRPr lang="vi-VN" sz="3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0" y="3756707"/>
            <a:ext cx="3816424" cy="864096"/>
          </a:xfrm>
          <a:prstGeom prst="roundRect">
            <a:avLst>
              <a:gd name="adj" fmla="val 49519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bay hơi thành hơi nước</a:t>
            </a:r>
            <a:r>
              <a:rPr lang="vi-VN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5536" y="2348880"/>
            <a:ext cx="3672408" cy="864096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>
                <a:solidFill>
                  <a:schemeClr val="bg1"/>
                </a:solidFill>
                <a:latin typeface="+mj-lt"/>
              </a:rPr>
              <a:t>A. </a:t>
            </a:r>
            <a:r>
              <a:rPr lang="vi-VN" sz="2400" b="1" smtClean="0">
                <a:solidFill>
                  <a:schemeClr val="bg1"/>
                </a:solidFill>
                <a:latin typeface="+mj-lt"/>
              </a:rPr>
              <a:t>Nước biến thành sữa.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95536" y="3789040"/>
            <a:ext cx="3672408" cy="864096"/>
          </a:xfrm>
          <a:prstGeom prst="roundRect">
            <a:avLst>
              <a:gd name="adj" fmla="val 46769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lắng xuống.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0" y="2348880"/>
            <a:ext cx="3816424" cy="864096"/>
          </a:xfrm>
          <a:prstGeom prst="roundRect">
            <a:avLst>
              <a:gd name="adj" fmla="val 48256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smtClean="0">
                <a:solidFill>
                  <a:schemeClr val="bg1"/>
                </a:solidFill>
                <a:latin typeface="+mj-lt"/>
              </a:rPr>
              <a:t>Nước biến thành đá.</a:t>
            </a:r>
            <a:endParaRPr lang="en-US" sz="2400" b="1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4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 ngắ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6000" t="-6000" r="-17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7509" y="462025"/>
            <a:ext cx="8244408" cy="1368152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>
                <a:solidFill>
                  <a:schemeClr val="bg1"/>
                </a:solidFill>
                <a:latin typeface="+mj-lt"/>
              </a:rPr>
              <a:t>Câu hỏi </a:t>
            </a:r>
            <a:r>
              <a:rPr lang="en-US" sz="2800" b="1" smtClean="0">
                <a:solidFill>
                  <a:schemeClr val="bg1"/>
                </a:solidFill>
                <a:latin typeface="+mj-lt"/>
              </a:rPr>
              <a:t>5</a:t>
            </a:r>
            <a:r>
              <a:rPr lang="vi-VN" sz="2800" b="1" smtClean="0">
                <a:solidFill>
                  <a:schemeClr val="bg1"/>
                </a:solidFill>
                <a:latin typeface="+mj-lt"/>
              </a:rPr>
              <a:t>:</a:t>
            </a:r>
            <a:endParaRPr lang="vi-VN" sz="2800" b="1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800" b="1" smtClean="0">
                <a:solidFill>
                  <a:schemeClr val="bg1"/>
                </a:solidFill>
                <a:latin typeface="+mj-lt"/>
              </a:rPr>
              <a:t>K</a:t>
            </a:r>
            <a:r>
              <a:rPr lang="vi-VN" sz="2800" b="1" smtClean="0">
                <a:solidFill>
                  <a:schemeClr val="bg1"/>
                </a:solidFill>
                <a:latin typeface="+mj-lt"/>
              </a:rPr>
              <a:t>hi cục nước đá bị tan chảy, hiện tượng này được </a:t>
            </a:r>
            <a:r>
              <a:rPr lang="en-US" sz="2800" b="1" smtClean="0">
                <a:solidFill>
                  <a:schemeClr val="bg1"/>
                </a:solidFill>
                <a:latin typeface="+mj-lt"/>
              </a:rPr>
              <a:t>    </a:t>
            </a:r>
            <a:r>
              <a:rPr lang="vi-VN" sz="2800" b="1" smtClean="0">
                <a:solidFill>
                  <a:schemeClr val="bg1"/>
                </a:solidFill>
                <a:latin typeface="+mj-lt"/>
              </a:rPr>
              <a:t>gọi là gì?</a:t>
            </a:r>
            <a:endParaRPr lang="vi-VN" sz="28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80789" y="2304721"/>
            <a:ext cx="3816424" cy="864096"/>
          </a:xfrm>
          <a:prstGeom prst="roundRect">
            <a:avLst>
              <a:gd name="adj" fmla="val 49519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2400" b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400" b="1" smtClean="0">
                <a:solidFill>
                  <a:schemeClr val="bg1"/>
                </a:solidFill>
                <a:latin typeface="+mj-lt"/>
              </a:rPr>
              <a:t>Sự tan chảy.</a:t>
            </a:r>
            <a:endParaRPr lang="en-US" sz="2400" b="1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5536" y="2348880"/>
            <a:ext cx="3672408" cy="864096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>
                <a:solidFill>
                  <a:schemeClr val="bg1"/>
                </a:solidFill>
                <a:latin typeface="+mj-lt"/>
              </a:rPr>
              <a:t>A. </a:t>
            </a:r>
            <a:r>
              <a:rPr lang="vi-VN" sz="2400" b="1" smtClean="0">
                <a:solidFill>
                  <a:schemeClr val="bg1"/>
                </a:solidFill>
                <a:latin typeface="+mj-lt"/>
              </a:rPr>
              <a:t>Sự đông đặc.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95536" y="3789040"/>
            <a:ext cx="3672408" cy="864096"/>
          </a:xfrm>
          <a:prstGeom prst="roundRect">
            <a:avLst>
              <a:gd name="adj" fmla="val 46769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lang="vi-VN" sz="24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vi-VN" sz="2400" b="1" smtClean="0">
                <a:solidFill>
                  <a:schemeClr val="bg1"/>
                </a:solidFill>
                <a:latin typeface="+mj-lt"/>
              </a:rPr>
              <a:t>Sự ngưng tụ.</a:t>
            </a:r>
            <a:endParaRPr lang="en-US" sz="2400" b="1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80789" y="3759958"/>
            <a:ext cx="3816424" cy="864096"/>
          </a:xfrm>
          <a:prstGeom prst="roundRect">
            <a:avLst>
              <a:gd name="adj" fmla="val 48256"/>
            </a:avLst>
          </a:prstGeom>
          <a:solidFill>
            <a:srgbClr val="0070C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vi-VN" sz="2400" b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vi-VN" sz="2400" b="1" smtClean="0">
                <a:solidFill>
                  <a:schemeClr val="bg1"/>
                </a:solidFill>
                <a:latin typeface="+mj-lt"/>
              </a:rPr>
              <a:t>Sự </a:t>
            </a:r>
            <a:r>
              <a:rPr lang="en-US" sz="2400" b="1" smtClean="0">
                <a:solidFill>
                  <a:schemeClr val="bg1"/>
                </a:solidFill>
                <a:latin typeface="+mj-lt"/>
              </a:rPr>
              <a:t>bay</a:t>
            </a:r>
            <a:r>
              <a:rPr lang="vi-VN" sz="2400" b="1" smtClean="0">
                <a:solidFill>
                  <a:schemeClr val="bg1"/>
                </a:solidFill>
                <a:latin typeface="+mj-lt"/>
              </a:rPr>
              <a:t> hơi.</a:t>
            </a:r>
            <a:endParaRPr lang="en-US" sz="2400" b="1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2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 ngắ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963853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53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814">
              <a:srgbClr val="92D050"/>
            </a:gs>
            <a:gs pos="3000">
              <a:srgbClr val="92D050"/>
            </a:gs>
            <a:gs pos="97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ìm hiểu sự biến đổi trạng thái của chất.  • Chuẩn bị:  • Tiến hành: Thực hiện làm nến như các bước trong hình 7 (ảnh 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11" y="764704"/>
            <a:ext cx="793583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97752" y="188640"/>
            <a:ext cx="266429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1304" y="3717032"/>
            <a:ext cx="266429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 hành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ìm hiểu sự biến đổi trạng thái của chất.  • Chuẩn bị:  • Tiến hành: Thực hiện làm nến như các bước trong hình 7 (ảnh 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04" y="4293096"/>
            <a:ext cx="7889938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44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10A84C02-4F09-40FE-82F3-79312BC08B2E}" vid="{69A41932-5ED9-47B3-8A6B-37B62AB78E1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481</Words>
  <Application>Microsoft Office PowerPoint</Application>
  <PresentationFormat>On-screen Show (4:3)</PresentationFormat>
  <Paragraphs>77</Paragraphs>
  <Slides>17</Slides>
  <Notes>17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2024-09-03T01:01:54Z</dcterms:created>
  <dcterms:modified xsi:type="dcterms:W3CDTF">2024-09-03T09:26:33Z</dcterms:modified>
</cp:coreProperties>
</file>