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315" r:id="rId2"/>
    <p:sldId id="269" r:id="rId3"/>
    <p:sldId id="308" r:id="rId4"/>
    <p:sldId id="309" r:id="rId5"/>
    <p:sldId id="310" r:id="rId6"/>
    <p:sldId id="311" r:id="rId7"/>
    <p:sldId id="340" r:id="rId8"/>
    <p:sldId id="328" r:id="rId9"/>
    <p:sldId id="329" r:id="rId10"/>
    <p:sldId id="316" r:id="rId11"/>
    <p:sldId id="326" r:id="rId12"/>
    <p:sldId id="330" r:id="rId13"/>
    <p:sldId id="333" r:id="rId14"/>
    <p:sldId id="334" r:id="rId15"/>
    <p:sldId id="335" r:id="rId16"/>
    <p:sldId id="337" r:id="rId17"/>
    <p:sldId id="338" r:id="rId18"/>
    <p:sldId id="339" r:id="rId19"/>
    <p:sldId id="341" r:id="rId20"/>
    <p:sldId id="351" r:id="rId21"/>
    <p:sldId id="342" r:id="rId22"/>
    <p:sldId id="343" r:id="rId23"/>
    <p:sldId id="344" r:id="rId24"/>
    <p:sldId id="345" r:id="rId25"/>
    <p:sldId id="346" r:id="rId26"/>
    <p:sldId id="348" r:id="rId27"/>
    <p:sldId id="350" r:id="rId28"/>
    <p:sldId id="262" r:id="rId29"/>
    <p:sldId id="257" r:id="rId30"/>
    <p:sldId id="258" r:id="rId31"/>
    <p:sldId id="259" r:id="rId32"/>
    <p:sldId id="324" r:id="rId33"/>
    <p:sldId id="325" r:id="rId34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3F3A873-5E73-AF47-5168-60E826C34ABE}" name="Administrator" initials="A" userId="Administrator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9A57CD"/>
    <a:srgbClr val="FF6600"/>
    <a:srgbClr val="FFDC6D"/>
    <a:srgbClr val="EAD5FF"/>
    <a:srgbClr val="E0C1FF"/>
    <a:srgbClr val="ECF763"/>
    <a:srgbClr val="EFF87C"/>
    <a:srgbClr val="EABBEF"/>
    <a:srgbClr val="F8F8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591" autoAdjust="0"/>
  </p:normalViewPr>
  <p:slideViewPr>
    <p:cSldViewPr>
      <p:cViewPr varScale="1">
        <p:scale>
          <a:sx n="83" d="100"/>
          <a:sy n="83" d="100"/>
        </p:scale>
        <p:origin x="634" y="58"/>
      </p:cViewPr>
      <p:guideLst>
        <p:guide orient="horz" pos="2160"/>
        <p:guide pos="3831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EC521-8BB2-447E-A210-7269D75CCBE4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4AB91-A8C2-45A2-A8DC-9C24C78B8D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6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8437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3720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3437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2084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942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150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5831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040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mời</a:t>
            </a:r>
            <a:r>
              <a:rPr lang="en-US" baseline="0"/>
              <a:t> HS nhận xét căn phòng: đồ chơi vứt bề bộn giữa nha.</a:t>
            </a:r>
          </a:p>
          <a:p>
            <a:r>
              <a:rPr lang="en-US" baseline="0"/>
              <a:t>Dẫn dắt: chúng ta cùng dọn dẹp phòng khách bằng cách trả lời tốt các thử thách để đồ chơi vào giỏ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615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quả cà chua để quay về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0421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464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7789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5690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7972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651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76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949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8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85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6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276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624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307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625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250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58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44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13" Type="http://schemas.microsoft.com/office/2007/relationships/hdphoto" Target="../media/hdphoto5.wdp"/><Relationship Id="rId18" Type="http://schemas.openxmlformats.org/officeDocument/2006/relationships/image" Target="../media/image28.png"/><Relationship Id="rId3" Type="http://schemas.openxmlformats.org/officeDocument/2006/relationships/image" Target="../media/image20.png"/><Relationship Id="rId7" Type="http://schemas.openxmlformats.org/officeDocument/2006/relationships/slide" Target="slide29.xml"/><Relationship Id="rId12" Type="http://schemas.openxmlformats.org/officeDocument/2006/relationships/image" Target="../media/image25.png"/><Relationship Id="rId17" Type="http://schemas.microsoft.com/office/2007/relationships/hdphoto" Target="../media/hdphoto7.wdp"/><Relationship Id="rId2" Type="http://schemas.openxmlformats.org/officeDocument/2006/relationships/audio" Target="../media/audio4.wav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4.gif"/><Relationship Id="rId5" Type="http://schemas.openxmlformats.org/officeDocument/2006/relationships/image" Target="../media/image22.png"/><Relationship Id="rId15" Type="http://schemas.microsoft.com/office/2007/relationships/hdphoto" Target="../media/hdphoto6.wdp"/><Relationship Id="rId10" Type="http://schemas.openxmlformats.org/officeDocument/2006/relationships/slide" Target="slide5.xml"/><Relationship Id="rId19" Type="http://schemas.microsoft.com/office/2007/relationships/hdphoto" Target="../media/hdphoto8.wdp"/><Relationship Id="rId4" Type="http://schemas.openxmlformats.org/officeDocument/2006/relationships/image" Target="../media/image21.png"/><Relationship Id="rId9" Type="http://schemas.openxmlformats.org/officeDocument/2006/relationships/slide" Target="slide31.xml"/><Relationship Id="rId1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slide" Target="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5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6.png"/><Relationship Id="rId17" Type="http://schemas.microsoft.com/office/2007/relationships/hdphoto" Target="../media/hdphoto2.wdp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slide" Target="slide6.xml"/><Relationship Id="rId5" Type="http://schemas.openxmlformats.org/officeDocument/2006/relationships/image" Target="../media/image2.jpeg"/><Relationship Id="rId15" Type="http://schemas.openxmlformats.org/officeDocument/2006/relationships/slide" Target="slide10.xml"/><Relationship Id="rId10" Type="http://schemas.microsoft.com/office/2007/relationships/hdphoto" Target="../media/hdphoto1.wdp"/><Relationship Id="rId19" Type="http://schemas.microsoft.com/office/2007/relationships/hdphoto" Target="../media/hdphoto3.wd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.png"/><Relationship Id="rId1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slide" Target="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C91B0CA-88DA-F329-B9FA-F889E4B5DB12}"/>
              </a:ext>
            </a:extLst>
          </p:cNvPr>
          <p:cNvSpPr/>
          <p:nvPr/>
        </p:nvSpPr>
        <p:spPr>
          <a:xfrm>
            <a:off x="4903084" y="1676400"/>
            <a:ext cx="27494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US" sz="4000" b="1" u="sng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ĐỌC 3</a:t>
            </a:r>
            <a:endParaRPr lang="vi-VN" sz="40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660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AE02FF5-AF9F-07B6-52D0-5F08FAA1AD8A}"/>
              </a:ext>
            </a:extLst>
          </p:cNvPr>
          <p:cNvSpPr txBox="1"/>
          <p:nvPr/>
        </p:nvSpPr>
        <p:spPr>
          <a:xfrm>
            <a:off x="670719" y="0"/>
            <a:ext cx="9144000" cy="646286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Giặt áo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2BB3682-7EDF-BB65-D737-B767A5853779}"/>
              </a:ext>
            </a:extLst>
          </p:cNvPr>
          <p:cNvSpPr txBox="1"/>
          <p:nvPr/>
        </p:nvSpPr>
        <p:spPr>
          <a:xfrm>
            <a:off x="566270" y="800465"/>
            <a:ext cx="312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+mj-lt"/>
              </a:rPr>
              <a:t>Tre bừng nắng lên</a:t>
            </a:r>
          </a:p>
          <a:p>
            <a:r>
              <a:rPr lang="vi-VN" sz="2000" dirty="0">
                <a:latin typeface="+mj-lt"/>
              </a:rPr>
              <a:t>Rộn vườn tiếng sáo</a:t>
            </a:r>
          </a:p>
          <a:p>
            <a:r>
              <a:rPr lang="vi-VN" sz="2000" dirty="0">
                <a:latin typeface="+mj-lt"/>
              </a:rPr>
              <a:t>Nắng đẹp nhắc em</a:t>
            </a:r>
          </a:p>
          <a:p>
            <a:r>
              <a:rPr lang="vi-VN" sz="2000" dirty="0">
                <a:latin typeface="+mj-lt"/>
              </a:rPr>
              <a:t>Giặt quần, giặt áo.</a:t>
            </a:r>
            <a:endParaRPr lang="en-US" sz="20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1F8EDCB-BB48-C404-2080-51B6BF6960A7}"/>
              </a:ext>
            </a:extLst>
          </p:cNvPr>
          <p:cNvSpPr txBox="1"/>
          <p:nvPr/>
        </p:nvSpPr>
        <p:spPr>
          <a:xfrm>
            <a:off x="506426" y="2379374"/>
            <a:ext cx="312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+mj-lt"/>
              </a:rPr>
              <a:t>Lấy bọt xà phòng</a:t>
            </a:r>
          </a:p>
          <a:p>
            <a:r>
              <a:rPr lang="vi-VN" sz="2000" dirty="0">
                <a:latin typeface="+mj-lt"/>
              </a:rPr>
              <a:t>Làm đôi găng trắng</a:t>
            </a:r>
          </a:p>
          <a:p>
            <a:r>
              <a:rPr lang="vi-VN" sz="2000" dirty="0">
                <a:latin typeface="+mj-lt"/>
              </a:rPr>
              <a:t>Nghìn đốm cầu vồng</a:t>
            </a:r>
          </a:p>
          <a:p>
            <a:r>
              <a:rPr lang="vi-VN" sz="2000" dirty="0">
                <a:latin typeface="+mj-lt"/>
              </a:rPr>
              <a:t>Tay em lấp lánh.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F60F4CC-B1D9-579F-6AB9-3E599199EE70}"/>
              </a:ext>
            </a:extLst>
          </p:cNvPr>
          <p:cNvSpPr txBox="1"/>
          <p:nvPr/>
        </p:nvSpPr>
        <p:spPr>
          <a:xfrm>
            <a:off x="3620027" y="794106"/>
            <a:ext cx="312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+mj-lt"/>
              </a:rPr>
              <a:t>Nắng theo gió bay</a:t>
            </a:r>
          </a:p>
          <a:p>
            <a:r>
              <a:rPr lang="vi-VN" sz="2000" dirty="0">
                <a:latin typeface="+mj-lt"/>
              </a:rPr>
              <a:t>Trên tre, trên chuối</a:t>
            </a:r>
          </a:p>
          <a:p>
            <a:r>
              <a:rPr lang="vi-VN" sz="2000" dirty="0">
                <a:latin typeface="+mj-lt"/>
              </a:rPr>
              <a:t>Nắng vẫn đầy trời </a:t>
            </a:r>
          </a:p>
          <a:p>
            <a:r>
              <a:rPr lang="vi-VN" sz="2000" dirty="0">
                <a:latin typeface="+mj-lt"/>
              </a:rPr>
              <a:t>Vàng sân, vàng lối.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BA9F87B-593B-E90C-FFA5-6DD2B7CE8BD6}"/>
              </a:ext>
            </a:extLst>
          </p:cNvPr>
          <p:cNvSpPr txBox="1"/>
          <p:nvPr/>
        </p:nvSpPr>
        <p:spPr>
          <a:xfrm>
            <a:off x="3690470" y="2349296"/>
            <a:ext cx="312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+mj-lt"/>
              </a:rPr>
              <a:t>Sạch sẽ như mới</a:t>
            </a:r>
          </a:p>
          <a:p>
            <a:r>
              <a:rPr lang="vi-VN" sz="2000" dirty="0">
                <a:latin typeface="+mj-lt"/>
              </a:rPr>
              <a:t>Áo quần lên dây</a:t>
            </a:r>
          </a:p>
          <a:p>
            <a:r>
              <a:rPr lang="vi-VN" sz="2000" dirty="0">
                <a:latin typeface="+mj-lt"/>
              </a:rPr>
              <a:t>Em yêu ngắm mãi</a:t>
            </a:r>
          </a:p>
          <a:p>
            <a:r>
              <a:rPr lang="vi-VN" sz="2000" dirty="0">
                <a:latin typeface="+mj-lt"/>
              </a:rPr>
              <a:t>Trắng hồng đôi tay....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E99BE19-E5DB-C292-A793-CCCC7CF93AE7}"/>
              </a:ext>
            </a:extLst>
          </p:cNvPr>
          <p:cNvSpPr txBox="1"/>
          <p:nvPr/>
        </p:nvSpPr>
        <p:spPr>
          <a:xfrm>
            <a:off x="6347619" y="815916"/>
            <a:ext cx="312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+mj-lt"/>
              </a:rPr>
              <a:t>Nắng đi suốt ngày</a:t>
            </a:r>
          </a:p>
          <a:p>
            <a:r>
              <a:rPr lang="vi-VN" sz="2000" dirty="0">
                <a:latin typeface="+mj-lt"/>
              </a:rPr>
              <a:t>Giờ lo xuống núi</a:t>
            </a:r>
          </a:p>
          <a:p>
            <a:r>
              <a:rPr lang="vi-VN" sz="2000" dirty="0">
                <a:latin typeface="+mj-lt"/>
              </a:rPr>
              <a:t>Nắng vẫn còn đây</a:t>
            </a:r>
          </a:p>
          <a:p>
            <a:r>
              <a:rPr lang="vi-VN" sz="2000" dirty="0">
                <a:latin typeface="+mj-lt"/>
              </a:rPr>
              <a:t>Áo thơm bên gối.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60F825C-7902-809D-F9A3-BE9FFCEB0F76}"/>
              </a:ext>
            </a:extLst>
          </p:cNvPr>
          <p:cNvSpPr txBox="1"/>
          <p:nvPr/>
        </p:nvSpPr>
        <p:spPr>
          <a:xfrm>
            <a:off x="7071519" y="2191486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latin typeface="+mj-lt"/>
              </a:rPr>
              <a:t>Phạm Hổ</a:t>
            </a:r>
          </a:p>
        </p:txBody>
      </p:sp>
      <p:sp>
        <p:nvSpPr>
          <p:cNvPr id="10" name="Rounded Rectangle 13">
            <a:extLst>
              <a:ext uri="{FF2B5EF4-FFF2-40B4-BE49-F238E27FC236}">
                <a16:creationId xmlns:a16="http://schemas.microsoft.com/office/drawing/2014/main" xmlns="" id="{F10D9CD3-06FC-BE17-C38B-B8ACCEC10CC6}"/>
              </a:ext>
            </a:extLst>
          </p:cNvPr>
          <p:cNvSpPr/>
          <p:nvPr/>
        </p:nvSpPr>
        <p:spPr>
          <a:xfrm>
            <a:off x="122514" y="155462"/>
            <a:ext cx="1675537" cy="432048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LUYỆN ĐỌC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810E8F3F-F609-B506-B397-1546805C353C}"/>
              </a:ext>
            </a:extLst>
          </p:cNvPr>
          <p:cNvCxnSpPr>
            <a:cxnSpLocks/>
          </p:cNvCxnSpPr>
          <p:nvPr/>
        </p:nvCxnSpPr>
        <p:spPr>
          <a:xfrm>
            <a:off x="586474" y="897661"/>
            <a:ext cx="0" cy="1129045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F73AB015-93DE-5316-0242-DCA30DD512A2}"/>
              </a:ext>
            </a:extLst>
          </p:cNvPr>
          <p:cNvSpPr/>
          <p:nvPr/>
        </p:nvSpPr>
        <p:spPr>
          <a:xfrm>
            <a:off x="100662" y="897661"/>
            <a:ext cx="374478" cy="334356"/>
          </a:xfrm>
          <a:prstGeom prst="ellipse">
            <a:avLst/>
          </a:prstGeom>
          <a:solidFill>
            <a:srgbClr val="FF0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5914097B-B94E-E9FD-A771-8A4E2F794BD9}"/>
              </a:ext>
            </a:extLst>
          </p:cNvPr>
          <p:cNvSpPr/>
          <p:nvPr/>
        </p:nvSpPr>
        <p:spPr>
          <a:xfrm>
            <a:off x="151830" y="2625132"/>
            <a:ext cx="374478" cy="334356"/>
          </a:xfrm>
          <a:prstGeom prst="ellipse">
            <a:avLst/>
          </a:prstGeom>
          <a:solidFill>
            <a:srgbClr val="FF0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EF4C3A22-70D2-7ED7-2068-514DE00927D4}"/>
              </a:ext>
            </a:extLst>
          </p:cNvPr>
          <p:cNvSpPr/>
          <p:nvPr/>
        </p:nvSpPr>
        <p:spPr>
          <a:xfrm>
            <a:off x="5989431" y="913076"/>
            <a:ext cx="374478" cy="334356"/>
          </a:xfrm>
          <a:prstGeom prst="ellipse">
            <a:avLst/>
          </a:prstGeom>
          <a:solidFill>
            <a:srgbClr val="FF0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xmlns="" id="{19EA4E45-E010-2758-2102-2C74D390E000}"/>
              </a:ext>
            </a:extLst>
          </p:cNvPr>
          <p:cNvSpPr/>
          <p:nvPr/>
        </p:nvSpPr>
        <p:spPr>
          <a:xfrm>
            <a:off x="8862956" y="116196"/>
            <a:ext cx="2586960" cy="1637715"/>
          </a:xfrm>
          <a:prstGeom prst="wedgeEllipseCallout">
            <a:avLst>
              <a:gd name="adj1" fmla="val -68260"/>
              <a:gd name="adj2" fmla="val 4341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E17F106-DD77-DD58-D850-74F6008D783B}"/>
              </a:ext>
            </a:extLst>
          </p:cNvPr>
          <p:cNvSpPr txBox="1"/>
          <p:nvPr/>
        </p:nvSpPr>
        <p:spPr>
          <a:xfrm>
            <a:off x="9548157" y="206207"/>
            <a:ext cx="19558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Bài thơ gồm mấy khổ thơ?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xmlns="" id="{ACA9986B-D730-5A86-E2D5-24588FD581C4}"/>
              </a:ext>
            </a:extLst>
          </p:cNvPr>
          <p:cNvSpPr/>
          <p:nvPr/>
        </p:nvSpPr>
        <p:spPr>
          <a:xfrm>
            <a:off x="8862957" y="2421103"/>
            <a:ext cx="2440694" cy="2227097"/>
          </a:xfrm>
          <a:prstGeom prst="wedgeEllipseCallout">
            <a:avLst>
              <a:gd name="adj1" fmla="val -70154"/>
              <a:gd name="adj2" fmla="val -1078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3BCDD46-CD05-4598-DF00-28A78A0C985F}"/>
              </a:ext>
            </a:extLst>
          </p:cNvPr>
          <p:cNvSpPr txBox="1"/>
          <p:nvPr/>
        </p:nvSpPr>
        <p:spPr>
          <a:xfrm>
            <a:off x="9419276" y="2634386"/>
            <a:ext cx="18843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</a:rPr>
              <a:t>Bài thơ gồm 5 khổ thơ.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8858949B-ABF0-C648-C36B-04F08CA5FBED}"/>
              </a:ext>
            </a:extLst>
          </p:cNvPr>
          <p:cNvCxnSpPr/>
          <p:nvPr/>
        </p:nvCxnSpPr>
        <p:spPr>
          <a:xfrm>
            <a:off x="8519319" y="457200"/>
            <a:ext cx="0" cy="388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D135CE69-702E-CAB1-043C-C6649F18B91D}"/>
              </a:ext>
            </a:extLst>
          </p:cNvPr>
          <p:cNvCxnSpPr>
            <a:cxnSpLocks/>
          </p:cNvCxnSpPr>
          <p:nvPr/>
        </p:nvCxnSpPr>
        <p:spPr>
          <a:xfrm>
            <a:off x="3668826" y="2490260"/>
            <a:ext cx="0" cy="1129045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6F4C0D4E-4A55-C719-E018-11DC31492D95}"/>
              </a:ext>
            </a:extLst>
          </p:cNvPr>
          <p:cNvCxnSpPr>
            <a:cxnSpLocks/>
          </p:cNvCxnSpPr>
          <p:nvPr/>
        </p:nvCxnSpPr>
        <p:spPr>
          <a:xfrm>
            <a:off x="3515216" y="917168"/>
            <a:ext cx="0" cy="1129045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0872E493-2E05-A42C-531E-19D2A952E2AA}"/>
              </a:ext>
            </a:extLst>
          </p:cNvPr>
          <p:cNvSpPr/>
          <p:nvPr/>
        </p:nvSpPr>
        <p:spPr>
          <a:xfrm>
            <a:off x="3060690" y="917168"/>
            <a:ext cx="374478" cy="334356"/>
          </a:xfrm>
          <a:prstGeom prst="ellipse">
            <a:avLst/>
          </a:prstGeom>
          <a:solidFill>
            <a:srgbClr val="FF0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136249C1-8775-93EC-91A6-62CDAED05029}"/>
              </a:ext>
            </a:extLst>
          </p:cNvPr>
          <p:cNvSpPr/>
          <p:nvPr/>
        </p:nvSpPr>
        <p:spPr>
          <a:xfrm>
            <a:off x="3080572" y="2644639"/>
            <a:ext cx="374478" cy="334356"/>
          </a:xfrm>
          <a:prstGeom prst="ellipse">
            <a:avLst/>
          </a:prstGeom>
          <a:solidFill>
            <a:srgbClr val="FF0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70BDA4EC-0EFF-7FB0-C23D-B07424DEC52B}"/>
              </a:ext>
            </a:extLst>
          </p:cNvPr>
          <p:cNvCxnSpPr>
            <a:cxnSpLocks/>
          </p:cNvCxnSpPr>
          <p:nvPr/>
        </p:nvCxnSpPr>
        <p:spPr>
          <a:xfrm>
            <a:off x="566270" y="2438400"/>
            <a:ext cx="0" cy="1129045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ED761313-55A1-12B9-682C-6FE1CD957F33}"/>
              </a:ext>
            </a:extLst>
          </p:cNvPr>
          <p:cNvCxnSpPr>
            <a:cxnSpLocks/>
          </p:cNvCxnSpPr>
          <p:nvPr/>
        </p:nvCxnSpPr>
        <p:spPr>
          <a:xfrm>
            <a:off x="6363909" y="897661"/>
            <a:ext cx="0" cy="1129045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363A230F-F2F5-E14A-1E29-626B3C436506}"/>
              </a:ext>
            </a:extLst>
          </p:cNvPr>
          <p:cNvCxnSpPr/>
          <p:nvPr/>
        </p:nvCxnSpPr>
        <p:spPr>
          <a:xfrm flipH="1">
            <a:off x="2589570" y="844098"/>
            <a:ext cx="76200" cy="25088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A4D9C910-BC5E-7F16-0403-00093DCD9C68}"/>
              </a:ext>
            </a:extLst>
          </p:cNvPr>
          <p:cNvCxnSpPr/>
          <p:nvPr/>
        </p:nvCxnSpPr>
        <p:spPr>
          <a:xfrm flipH="1">
            <a:off x="2665770" y="1164844"/>
            <a:ext cx="76200" cy="25088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15A540FE-7B0F-6C2B-DDA4-78705CA08EC0}"/>
              </a:ext>
            </a:extLst>
          </p:cNvPr>
          <p:cNvCxnSpPr/>
          <p:nvPr/>
        </p:nvCxnSpPr>
        <p:spPr>
          <a:xfrm flipH="1">
            <a:off x="2589570" y="1529223"/>
            <a:ext cx="76200" cy="25088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62751584-6E48-F51F-1EEB-47DFFBA9010E}"/>
              </a:ext>
            </a:extLst>
          </p:cNvPr>
          <p:cNvCxnSpPr/>
          <p:nvPr/>
        </p:nvCxnSpPr>
        <p:spPr>
          <a:xfrm flipH="1">
            <a:off x="2586692" y="1810870"/>
            <a:ext cx="76200" cy="25088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B08DCA6C-E34A-6F37-E765-CD6151794884}"/>
              </a:ext>
            </a:extLst>
          </p:cNvPr>
          <p:cNvCxnSpPr/>
          <p:nvPr/>
        </p:nvCxnSpPr>
        <p:spPr>
          <a:xfrm flipH="1">
            <a:off x="2639097" y="1817229"/>
            <a:ext cx="76200" cy="25088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FE16EB07-15D5-595D-3EB3-6C44107A93B4}"/>
              </a:ext>
            </a:extLst>
          </p:cNvPr>
          <p:cNvCxnSpPr/>
          <p:nvPr/>
        </p:nvCxnSpPr>
        <p:spPr>
          <a:xfrm flipH="1">
            <a:off x="2468676" y="2466154"/>
            <a:ext cx="76200" cy="25088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F26BDA06-8184-1722-D1B5-9A880A75F74C}"/>
              </a:ext>
            </a:extLst>
          </p:cNvPr>
          <p:cNvCxnSpPr/>
          <p:nvPr/>
        </p:nvCxnSpPr>
        <p:spPr>
          <a:xfrm flipH="1">
            <a:off x="2621808" y="2803898"/>
            <a:ext cx="76200" cy="25088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CB265319-13F9-F9FD-6FB4-49010AFDA992}"/>
              </a:ext>
            </a:extLst>
          </p:cNvPr>
          <p:cNvCxnSpPr/>
          <p:nvPr/>
        </p:nvCxnSpPr>
        <p:spPr>
          <a:xfrm flipH="1">
            <a:off x="2740302" y="3155751"/>
            <a:ext cx="76200" cy="25088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0F841766-F22C-A827-CD20-317B636124FB}"/>
              </a:ext>
            </a:extLst>
          </p:cNvPr>
          <p:cNvCxnSpPr/>
          <p:nvPr/>
        </p:nvCxnSpPr>
        <p:spPr>
          <a:xfrm flipH="1">
            <a:off x="2272930" y="3421851"/>
            <a:ext cx="76200" cy="25088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638CB0F3-5942-A735-1680-D320A793D7E3}"/>
              </a:ext>
            </a:extLst>
          </p:cNvPr>
          <p:cNvCxnSpPr/>
          <p:nvPr/>
        </p:nvCxnSpPr>
        <p:spPr>
          <a:xfrm flipH="1">
            <a:off x="2328266" y="3421851"/>
            <a:ext cx="76200" cy="25088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xmlns="" id="{2A279D3B-9C1D-0069-0CA3-A52B862697EC}"/>
              </a:ext>
            </a:extLst>
          </p:cNvPr>
          <p:cNvCxnSpPr/>
          <p:nvPr/>
        </p:nvCxnSpPr>
        <p:spPr>
          <a:xfrm flipH="1">
            <a:off x="5568361" y="888282"/>
            <a:ext cx="76200" cy="25088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D8E531DF-99C2-A060-9BB2-90E7C355C7A0}"/>
              </a:ext>
            </a:extLst>
          </p:cNvPr>
          <p:cNvCxnSpPr/>
          <p:nvPr/>
        </p:nvCxnSpPr>
        <p:spPr>
          <a:xfrm flipH="1">
            <a:off x="5657929" y="1215741"/>
            <a:ext cx="76200" cy="25088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xmlns="" id="{78FC7009-5F03-9CC4-61AF-944E5CFADA11}"/>
              </a:ext>
            </a:extLst>
          </p:cNvPr>
          <p:cNvCxnSpPr/>
          <p:nvPr/>
        </p:nvCxnSpPr>
        <p:spPr>
          <a:xfrm flipH="1">
            <a:off x="5569093" y="1502913"/>
            <a:ext cx="76200" cy="25088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xmlns="" id="{61B56AB5-FD7F-2157-B724-7A2A7FA05EA8}"/>
              </a:ext>
            </a:extLst>
          </p:cNvPr>
          <p:cNvCxnSpPr/>
          <p:nvPr/>
        </p:nvCxnSpPr>
        <p:spPr>
          <a:xfrm flipH="1">
            <a:off x="5454964" y="2445700"/>
            <a:ext cx="76200" cy="25088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xmlns="" id="{A395DB5F-6F76-8666-C837-A535EDC9D46B}"/>
              </a:ext>
            </a:extLst>
          </p:cNvPr>
          <p:cNvCxnSpPr/>
          <p:nvPr/>
        </p:nvCxnSpPr>
        <p:spPr>
          <a:xfrm flipH="1">
            <a:off x="5713879" y="3054782"/>
            <a:ext cx="76200" cy="25088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xmlns="" id="{0ACC18CA-448E-D4FD-E6B2-4F1A4D5AE692}"/>
              </a:ext>
            </a:extLst>
          </p:cNvPr>
          <p:cNvCxnSpPr/>
          <p:nvPr/>
        </p:nvCxnSpPr>
        <p:spPr>
          <a:xfrm flipH="1">
            <a:off x="5527219" y="2750040"/>
            <a:ext cx="76200" cy="25088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xmlns="" id="{1FFA8E04-5BBB-08DF-E08D-A5B6D915112E}"/>
              </a:ext>
            </a:extLst>
          </p:cNvPr>
          <p:cNvCxnSpPr/>
          <p:nvPr/>
        </p:nvCxnSpPr>
        <p:spPr>
          <a:xfrm flipH="1">
            <a:off x="8247661" y="1238000"/>
            <a:ext cx="76200" cy="25088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xmlns="" id="{560BF02E-4686-603A-18FC-5E7EED5B1DE4}"/>
              </a:ext>
            </a:extLst>
          </p:cNvPr>
          <p:cNvCxnSpPr/>
          <p:nvPr/>
        </p:nvCxnSpPr>
        <p:spPr>
          <a:xfrm flipH="1">
            <a:off x="8309320" y="947287"/>
            <a:ext cx="76200" cy="25088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xmlns="" id="{41C08206-C30E-A7EE-B4D1-A7BA394713CA}"/>
              </a:ext>
            </a:extLst>
          </p:cNvPr>
          <p:cNvCxnSpPr/>
          <p:nvPr/>
        </p:nvCxnSpPr>
        <p:spPr>
          <a:xfrm flipH="1">
            <a:off x="8309320" y="1529223"/>
            <a:ext cx="76200" cy="25088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xmlns="" id="{529A9FE0-D86B-CDAE-E303-6079740FFA03}"/>
              </a:ext>
            </a:extLst>
          </p:cNvPr>
          <p:cNvCxnSpPr/>
          <p:nvPr/>
        </p:nvCxnSpPr>
        <p:spPr>
          <a:xfrm flipH="1">
            <a:off x="6004719" y="3351917"/>
            <a:ext cx="76200" cy="25088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xmlns="" id="{635262F7-237A-7AFA-77BF-D9ED3FF0F97F}"/>
              </a:ext>
            </a:extLst>
          </p:cNvPr>
          <p:cNvCxnSpPr/>
          <p:nvPr/>
        </p:nvCxnSpPr>
        <p:spPr>
          <a:xfrm flipH="1">
            <a:off x="6042819" y="3376615"/>
            <a:ext cx="76200" cy="25088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xmlns="" id="{3CDF0A9D-E96D-87DC-CB68-4E52CC4D9099}"/>
              </a:ext>
            </a:extLst>
          </p:cNvPr>
          <p:cNvCxnSpPr/>
          <p:nvPr/>
        </p:nvCxnSpPr>
        <p:spPr>
          <a:xfrm flipH="1">
            <a:off x="5696029" y="1817229"/>
            <a:ext cx="76200" cy="25088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xmlns="" id="{356E9204-3864-B837-6926-AF4882338E1C}"/>
              </a:ext>
            </a:extLst>
          </p:cNvPr>
          <p:cNvCxnSpPr/>
          <p:nvPr/>
        </p:nvCxnSpPr>
        <p:spPr>
          <a:xfrm flipH="1">
            <a:off x="5751838" y="1825375"/>
            <a:ext cx="76200" cy="25088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xmlns="" id="{D3A3474E-47C5-2D7C-BE74-0C18A554E08E}"/>
              </a:ext>
            </a:extLst>
          </p:cNvPr>
          <p:cNvCxnSpPr/>
          <p:nvPr/>
        </p:nvCxnSpPr>
        <p:spPr>
          <a:xfrm flipH="1">
            <a:off x="8247661" y="1836623"/>
            <a:ext cx="76200" cy="25088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xmlns="" id="{0FD5D217-FBB2-7C3E-AA31-2F6AFEC64E17}"/>
              </a:ext>
            </a:extLst>
          </p:cNvPr>
          <p:cNvCxnSpPr/>
          <p:nvPr/>
        </p:nvCxnSpPr>
        <p:spPr>
          <a:xfrm flipH="1">
            <a:off x="14228715" y="-56005"/>
            <a:ext cx="76200" cy="25088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xmlns="" id="{707035B3-BDCC-C9A4-1F5B-2F4E94C251F6}"/>
              </a:ext>
            </a:extLst>
          </p:cNvPr>
          <p:cNvCxnSpPr/>
          <p:nvPr/>
        </p:nvCxnSpPr>
        <p:spPr>
          <a:xfrm flipH="1">
            <a:off x="8301710" y="1849408"/>
            <a:ext cx="76200" cy="25088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xmlns="" id="{B7B95F12-B9B0-6BE1-4CFD-0990B391B8F7}"/>
              </a:ext>
            </a:extLst>
          </p:cNvPr>
          <p:cNvCxnSpPr/>
          <p:nvPr/>
        </p:nvCxnSpPr>
        <p:spPr>
          <a:xfrm flipH="1">
            <a:off x="14282764" y="-43220"/>
            <a:ext cx="76200" cy="25088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3463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7" grpId="0" animBg="1"/>
      <p:bldP spid="32" grpId="0" animBg="1"/>
      <p:bldP spid="16" grpId="0" animBg="1"/>
      <p:bldP spid="16" grpId="1" animBg="1"/>
      <p:bldP spid="17" grpId="0"/>
      <p:bldP spid="17" grpId="1"/>
      <p:bldP spid="21" grpId="0" animBg="1"/>
      <p:bldP spid="23" grpId="0"/>
      <p:bldP spid="30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FAFA619-E0CB-4D5A-81CB-A642A03CD2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369" y="339502"/>
            <a:ext cx="6015303" cy="45896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21D7817-9285-A542-57F6-6ED07E7B9BD4}"/>
              </a:ext>
            </a:extLst>
          </p:cNvPr>
          <p:cNvSpPr txBox="1"/>
          <p:nvPr/>
        </p:nvSpPr>
        <p:spPr>
          <a:xfrm>
            <a:off x="3642519" y="2123355"/>
            <a:ext cx="3810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>
                <a:latin typeface="+mj-lt"/>
              </a:rPr>
              <a:t>Luyện đọc </a:t>
            </a:r>
            <a:r>
              <a:rPr lang="vi-VN" sz="5400" b="1" smtClean="0">
                <a:latin typeface="+mj-lt"/>
              </a:rPr>
              <a:t>nhóm</a:t>
            </a:r>
            <a:r>
              <a:rPr lang="en-US" sz="5400" b="1" smtClean="0">
                <a:latin typeface="+mj-lt"/>
              </a:rPr>
              <a:t> 5</a:t>
            </a:r>
            <a:r>
              <a:rPr lang="vi-VN" sz="5400" b="1" smtClean="0">
                <a:latin typeface="+mj-lt"/>
              </a:rPr>
              <a:t> </a:t>
            </a:r>
            <a:endParaRPr lang="en-US" sz="5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51876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AE02FF5-AF9F-07B6-52D0-5F08FAA1AD8A}"/>
              </a:ext>
            </a:extLst>
          </p:cNvPr>
          <p:cNvSpPr txBox="1"/>
          <p:nvPr/>
        </p:nvSpPr>
        <p:spPr>
          <a:xfrm>
            <a:off x="670719" y="0"/>
            <a:ext cx="9144000" cy="646286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Giặt áo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2BB3682-7EDF-BB65-D737-B767A5853779}"/>
              </a:ext>
            </a:extLst>
          </p:cNvPr>
          <p:cNvSpPr txBox="1"/>
          <p:nvPr/>
        </p:nvSpPr>
        <p:spPr>
          <a:xfrm>
            <a:off x="566270" y="800465"/>
            <a:ext cx="3124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Tre bừng nắng lên</a:t>
            </a:r>
          </a:p>
          <a:p>
            <a:r>
              <a:rPr lang="vi-VN" sz="2800" dirty="0">
                <a:latin typeface="+mj-lt"/>
              </a:rPr>
              <a:t>Rộn vườn tiếng sáo</a:t>
            </a:r>
          </a:p>
          <a:p>
            <a:r>
              <a:rPr lang="vi-VN" sz="2800" dirty="0">
                <a:latin typeface="+mj-lt"/>
              </a:rPr>
              <a:t>Nắng đẹp nhắc em</a:t>
            </a:r>
          </a:p>
          <a:p>
            <a:r>
              <a:rPr lang="vi-VN" sz="2800" dirty="0">
                <a:latin typeface="+mj-lt"/>
              </a:rPr>
              <a:t>Giặt quần, giặt áo.</a:t>
            </a:r>
            <a:endParaRPr lang="en-US" sz="28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1F8EDCB-BB48-C404-2080-51B6BF6960A7}"/>
              </a:ext>
            </a:extLst>
          </p:cNvPr>
          <p:cNvSpPr txBox="1"/>
          <p:nvPr/>
        </p:nvSpPr>
        <p:spPr>
          <a:xfrm>
            <a:off x="670719" y="2821484"/>
            <a:ext cx="3657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Lấy bọt xà phòng</a:t>
            </a:r>
          </a:p>
          <a:p>
            <a:r>
              <a:rPr lang="vi-VN" sz="2800" dirty="0">
                <a:latin typeface="+mj-lt"/>
              </a:rPr>
              <a:t>Làm đôi găng trắng</a:t>
            </a:r>
          </a:p>
          <a:p>
            <a:r>
              <a:rPr lang="vi-VN" sz="2800" dirty="0">
                <a:latin typeface="+mj-lt"/>
              </a:rPr>
              <a:t>Nghìn đốm cầu vồng</a:t>
            </a:r>
          </a:p>
          <a:p>
            <a:r>
              <a:rPr lang="vi-VN" sz="2800" dirty="0">
                <a:latin typeface="+mj-lt"/>
              </a:rPr>
              <a:t>Tay em lấp lánh.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F60F4CC-B1D9-579F-6AB9-3E599199EE70}"/>
              </a:ext>
            </a:extLst>
          </p:cNvPr>
          <p:cNvSpPr txBox="1"/>
          <p:nvPr/>
        </p:nvSpPr>
        <p:spPr>
          <a:xfrm>
            <a:off x="3620027" y="794106"/>
            <a:ext cx="3124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Nắng theo gió bay</a:t>
            </a:r>
          </a:p>
          <a:p>
            <a:r>
              <a:rPr lang="vi-VN" sz="2800" dirty="0">
                <a:latin typeface="+mj-lt"/>
              </a:rPr>
              <a:t>Trên tre, trên chuối</a:t>
            </a:r>
          </a:p>
          <a:p>
            <a:r>
              <a:rPr lang="vi-VN" sz="2800" dirty="0">
                <a:latin typeface="+mj-lt"/>
              </a:rPr>
              <a:t>Nắng vẫn đầy trời </a:t>
            </a:r>
          </a:p>
          <a:p>
            <a:r>
              <a:rPr lang="vi-VN" sz="2800" dirty="0">
                <a:latin typeface="+mj-lt"/>
              </a:rPr>
              <a:t>Vàng sân, vàng lối.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BA9F87B-593B-E90C-FFA5-6DD2B7CE8BD6}"/>
              </a:ext>
            </a:extLst>
          </p:cNvPr>
          <p:cNvSpPr txBox="1"/>
          <p:nvPr/>
        </p:nvSpPr>
        <p:spPr>
          <a:xfrm>
            <a:off x="3947319" y="2821484"/>
            <a:ext cx="36575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Sạch sẽ như mới</a:t>
            </a:r>
          </a:p>
          <a:p>
            <a:r>
              <a:rPr lang="vi-VN" sz="2800" dirty="0">
                <a:latin typeface="+mj-lt"/>
              </a:rPr>
              <a:t>Áo quần lên dây</a:t>
            </a:r>
          </a:p>
          <a:p>
            <a:r>
              <a:rPr lang="vi-VN" sz="2800" dirty="0">
                <a:latin typeface="+mj-lt"/>
              </a:rPr>
              <a:t>Em yêu ngắm mãi</a:t>
            </a:r>
          </a:p>
          <a:p>
            <a:r>
              <a:rPr lang="vi-VN" sz="2800" dirty="0">
                <a:latin typeface="+mj-lt"/>
              </a:rPr>
              <a:t>Trắng hồng đôi tay....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E99BE19-E5DB-C292-A793-CCCC7CF93AE7}"/>
              </a:ext>
            </a:extLst>
          </p:cNvPr>
          <p:cNvSpPr txBox="1"/>
          <p:nvPr/>
        </p:nvSpPr>
        <p:spPr>
          <a:xfrm>
            <a:off x="7071519" y="757166"/>
            <a:ext cx="3124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Nắng đi suốt ngày</a:t>
            </a:r>
          </a:p>
          <a:p>
            <a:r>
              <a:rPr lang="vi-VN" sz="2800" dirty="0">
                <a:latin typeface="+mj-lt"/>
              </a:rPr>
              <a:t>Giờ lo xuống núi</a:t>
            </a:r>
          </a:p>
          <a:p>
            <a:r>
              <a:rPr lang="vi-VN" sz="2800" dirty="0">
                <a:latin typeface="+mj-lt"/>
              </a:rPr>
              <a:t>Nắng vẫn còn đây</a:t>
            </a:r>
          </a:p>
          <a:p>
            <a:r>
              <a:rPr lang="vi-VN" sz="2800" dirty="0">
                <a:latin typeface="+mj-lt"/>
              </a:rPr>
              <a:t>Áo thơm bên gối.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60F825C-7902-809D-F9A3-BE9FFCEB0F76}"/>
              </a:ext>
            </a:extLst>
          </p:cNvPr>
          <p:cNvSpPr txBox="1"/>
          <p:nvPr/>
        </p:nvSpPr>
        <p:spPr>
          <a:xfrm>
            <a:off x="8252619" y="2821484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latin typeface="+mj-lt"/>
              </a:rPr>
              <a:t>Phạm Hổ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9B5CAA3-140D-2DA9-FDC0-2CFB43133A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19" y="96526"/>
            <a:ext cx="2944623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943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r="15400" b="6796"/>
          <a:stretch/>
        </p:blipFill>
        <p:spPr>
          <a:xfrm>
            <a:off x="-184641" y="555806"/>
            <a:ext cx="3105046" cy="584216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94919" y="1447800"/>
            <a:ext cx="4389343" cy="13203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5494">
              <a:defRPr/>
            </a:pPr>
            <a:r>
              <a:rPr lang="en-US" sz="798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ĐỌC HIỂU</a:t>
            </a:r>
          </a:p>
        </p:txBody>
      </p:sp>
    </p:spTree>
    <p:extLst>
      <p:ext uri="{BB962C8B-B14F-4D97-AF65-F5344CB8AC3E}">
        <p14:creationId xmlns:p14="http://schemas.microsoft.com/office/powerpoint/2010/main" val="25053718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AE02FF5-AF9F-07B6-52D0-5F08FAA1AD8A}"/>
              </a:ext>
            </a:extLst>
          </p:cNvPr>
          <p:cNvSpPr txBox="1"/>
          <p:nvPr/>
        </p:nvSpPr>
        <p:spPr>
          <a:xfrm>
            <a:off x="-1691481" y="-44411"/>
            <a:ext cx="9144000" cy="646286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Giặt áo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2BB3682-7EDF-BB65-D737-B767A5853779}"/>
              </a:ext>
            </a:extLst>
          </p:cNvPr>
          <p:cNvSpPr txBox="1"/>
          <p:nvPr/>
        </p:nvSpPr>
        <p:spPr>
          <a:xfrm>
            <a:off x="566270" y="800465"/>
            <a:ext cx="3124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+mj-lt"/>
              </a:rPr>
              <a:t>Tre bừng nắng lên</a:t>
            </a:r>
          </a:p>
          <a:p>
            <a:r>
              <a:rPr lang="vi-VN" sz="2400" dirty="0">
                <a:latin typeface="+mj-lt"/>
              </a:rPr>
              <a:t>Rộn vườn tiếng sáo</a:t>
            </a:r>
          </a:p>
          <a:p>
            <a:r>
              <a:rPr lang="vi-VN" sz="2400" dirty="0">
                <a:latin typeface="+mj-lt"/>
              </a:rPr>
              <a:t>Nắng đẹp nhắc em</a:t>
            </a:r>
          </a:p>
          <a:p>
            <a:r>
              <a:rPr lang="vi-VN" sz="2400" dirty="0">
                <a:latin typeface="+mj-lt"/>
              </a:rPr>
              <a:t>Giặt quần, giặt áo</a:t>
            </a:r>
            <a:r>
              <a:rPr lang="vi-VN" sz="2000" dirty="0">
                <a:latin typeface="+mj-lt"/>
              </a:rPr>
              <a:t>.</a:t>
            </a:r>
            <a:endParaRPr lang="en-US" sz="20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1F8EDCB-BB48-C404-2080-51B6BF6960A7}"/>
              </a:ext>
            </a:extLst>
          </p:cNvPr>
          <p:cNvSpPr txBox="1"/>
          <p:nvPr/>
        </p:nvSpPr>
        <p:spPr>
          <a:xfrm>
            <a:off x="485232" y="2430844"/>
            <a:ext cx="3124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+mj-lt"/>
              </a:rPr>
              <a:t>Lấy bọt xà phòng</a:t>
            </a:r>
          </a:p>
          <a:p>
            <a:r>
              <a:rPr lang="vi-VN" sz="2400" dirty="0">
                <a:latin typeface="+mj-lt"/>
              </a:rPr>
              <a:t>Làm đôi găng trắng</a:t>
            </a:r>
          </a:p>
          <a:p>
            <a:r>
              <a:rPr lang="vi-VN" sz="2400" dirty="0">
                <a:latin typeface="+mj-lt"/>
              </a:rPr>
              <a:t>Nghìn đốm cầu vồng</a:t>
            </a:r>
          </a:p>
          <a:p>
            <a:r>
              <a:rPr lang="vi-VN" sz="2400" dirty="0">
                <a:latin typeface="+mj-lt"/>
              </a:rPr>
              <a:t>Tay em lấp lánh.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F60F4CC-B1D9-579F-6AB9-3E599199EE70}"/>
              </a:ext>
            </a:extLst>
          </p:cNvPr>
          <p:cNvSpPr txBox="1"/>
          <p:nvPr/>
        </p:nvSpPr>
        <p:spPr>
          <a:xfrm>
            <a:off x="467601" y="4105825"/>
            <a:ext cx="3124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+mj-lt"/>
              </a:rPr>
              <a:t>Nắng theo gió bay</a:t>
            </a:r>
          </a:p>
          <a:p>
            <a:r>
              <a:rPr lang="vi-VN" sz="2400" dirty="0">
                <a:latin typeface="+mj-lt"/>
              </a:rPr>
              <a:t>Trên tre, trên chuối</a:t>
            </a:r>
          </a:p>
          <a:p>
            <a:r>
              <a:rPr lang="vi-VN" sz="2400" dirty="0">
                <a:latin typeface="+mj-lt"/>
              </a:rPr>
              <a:t>Nắng vẫn đầy trời </a:t>
            </a:r>
          </a:p>
          <a:p>
            <a:r>
              <a:rPr lang="vi-VN" sz="2400" dirty="0">
                <a:latin typeface="+mj-lt"/>
              </a:rPr>
              <a:t>Vàng sân, vàng lối.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BA9F87B-593B-E90C-FFA5-6DD2B7CE8BD6}"/>
              </a:ext>
            </a:extLst>
          </p:cNvPr>
          <p:cNvSpPr txBox="1"/>
          <p:nvPr/>
        </p:nvSpPr>
        <p:spPr>
          <a:xfrm>
            <a:off x="3313909" y="936274"/>
            <a:ext cx="3124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+mj-lt"/>
              </a:rPr>
              <a:t>Sạch sẽ như mới</a:t>
            </a:r>
          </a:p>
          <a:p>
            <a:r>
              <a:rPr lang="vi-VN" sz="2400" dirty="0">
                <a:latin typeface="+mj-lt"/>
              </a:rPr>
              <a:t>Áo quần lên dây</a:t>
            </a:r>
          </a:p>
          <a:p>
            <a:r>
              <a:rPr lang="vi-VN" sz="2400" dirty="0">
                <a:latin typeface="+mj-lt"/>
              </a:rPr>
              <a:t>Em yêu ngắm mãi</a:t>
            </a:r>
          </a:p>
          <a:p>
            <a:r>
              <a:rPr lang="vi-VN" sz="2400" dirty="0">
                <a:latin typeface="+mj-lt"/>
              </a:rPr>
              <a:t>Trắng hồng đôi tay....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E99BE19-E5DB-C292-A793-CCCC7CF93AE7}"/>
              </a:ext>
            </a:extLst>
          </p:cNvPr>
          <p:cNvSpPr txBox="1"/>
          <p:nvPr/>
        </p:nvSpPr>
        <p:spPr>
          <a:xfrm>
            <a:off x="3366275" y="2605627"/>
            <a:ext cx="3124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+mj-lt"/>
              </a:rPr>
              <a:t>Nắng đi suốt ngày</a:t>
            </a:r>
          </a:p>
          <a:p>
            <a:r>
              <a:rPr lang="vi-VN" sz="2400" dirty="0">
                <a:latin typeface="+mj-lt"/>
              </a:rPr>
              <a:t>Giờ lo xuống núi</a:t>
            </a:r>
          </a:p>
          <a:p>
            <a:r>
              <a:rPr lang="vi-VN" sz="2400" dirty="0">
                <a:latin typeface="+mj-lt"/>
              </a:rPr>
              <a:t>Nắng vẫn còn đây</a:t>
            </a:r>
          </a:p>
          <a:p>
            <a:r>
              <a:rPr lang="vi-VN" sz="2400" dirty="0">
                <a:latin typeface="+mj-lt"/>
              </a:rPr>
              <a:t>Áo thơm bên gối.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60F825C-7902-809D-F9A3-BE9FFCEB0F76}"/>
              </a:ext>
            </a:extLst>
          </p:cNvPr>
          <p:cNvSpPr txBox="1"/>
          <p:nvPr/>
        </p:nvSpPr>
        <p:spPr>
          <a:xfrm>
            <a:off x="3720723" y="4171898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+mj-lt"/>
              </a:rPr>
              <a:t>Phạm Hổ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8858949B-ABF0-C648-C36B-04F08CA5FBED}"/>
              </a:ext>
            </a:extLst>
          </p:cNvPr>
          <p:cNvCxnSpPr/>
          <p:nvPr/>
        </p:nvCxnSpPr>
        <p:spPr>
          <a:xfrm>
            <a:off x="5623719" y="646286"/>
            <a:ext cx="0" cy="388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40357FE-BDD7-59DA-145E-4585C60E1C9A}"/>
              </a:ext>
            </a:extLst>
          </p:cNvPr>
          <p:cNvSpPr txBox="1"/>
          <p:nvPr/>
        </p:nvSpPr>
        <p:spPr>
          <a:xfrm>
            <a:off x="6622798" y="1791583"/>
            <a:ext cx="32572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+mj-lt"/>
              </a:rPr>
              <a:t>- Những khổ thơ nào nói đến nắng?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C5D0812-F39A-FF7E-E578-AC5B92A823FA}"/>
              </a:ext>
            </a:extLst>
          </p:cNvPr>
          <p:cNvSpPr txBox="1"/>
          <p:nvPr/>
        </p:nvSpPr>
        <p:spPr>
          <a:xfrm>
            <a:off x="6545851" y="1762193"/>
            <a:ext cx="32572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+mj-lt"/>
              </a:rPr>
              <a:t>- Những khổ thơ nào nói đến bạn nhỏ?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AA793C7-7E70-0AF2-E901-9F650FF7AFBD}"/>
              </a:ext>
            </a:extLst>
          </p:cNvPr>
          <p:cNvSpPr txBox="1"/>
          <p:nvPr/>
        </p:nvSpPr>
        <p:spPr>
          <a:xfrm>
            <a:off x="6589703" y="1689238"/>
            <a:ext cx="32572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+mj-lt"/>
              </a:rPr>
              <a:t>- Khổ thơ nói đến bạn nhỏ là: khổ 2 và 4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62E29FA-3251-2A24-CC86-EE9ED03ECC7F}"/>
              </a:ext>
            </a:extLst>
          </p:cNvPr>
          <p:cNvSpPr txBox="1"/>
          <p:nvPr/>
        </p:nvSpPr>
        <p:spPr>
          <a:xfrm>
            <a:off x="6844923" y="1800665"/>
            <a:ext cx="32572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+mj-lt"/>
              </a:rPr>
              <a:t>- Những khổ thơ nào nói đến nắng là: 1;3 và 5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5" name="Thought Bubble: Cloud 14">
            <a:extLst>
              <a:ext uri="{FF2B5EF4-FFF2-40B4-BE49-F238E27FC236}">
                <a16:creationId xmlns:a16="http://schemas.microsoft.com/office/drawing/2014/main" xmlns="" id="{E886D149-E3A6-920D-2B29-4D454648B344}"/>
              </a:ext>
            </a:extLst>
          </p:cNvPr>
          <p:cNvSpPr/>
          <p:nvPr/>
        </p:nvSpPr>
        <p:spPr>
          <a:xfrm>
            <a:off x="6556608" y="832924"/>
            <a:ext cx="3257245" cy="3161935"/>
          </a:xfrm>
          <a:prstGeom prst="cloudCallout">
            <a:avLst>
              <a:gd name="adj1" fmla="val -103985"/>
              <a:gd name="adj2" fmla="val -55372"/>
            </a:avLst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84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2" grpId="0"/>
      <p:bldP spid="12" grpId="1"/>
      <p:bldP spid="13" grpId="0"/>
      <p:bldP spid="13" grpId="1"/>
      <p:bldP spid="14" grpId="0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AE02FF5-AF9F-07B6-52D0-5F08FAA1AD8A}"/>
              </a:ext>
            </a:extLst>
          </p:cNvPr>
          <p:cNvSpPr txBox="1"/>
          <p:nvPr/>
        </p:nvSpPr>
        <p:spPr>
          <a:xfrm>
            <a:off x="670719" y="0"/>
            <a:ext cx="9144000" cy="646286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Giặt áo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2BB3682-7EDF-BB65-D737-B767A5853779}"/>
              </a:ext>
            </a:extLst>
          </p:cNvPr>
          <p:cNvSpPr txBox="1"/>
          <p:nvPr/>
        </p:nvSpPr>
        <p:spPr>
          <a:xfrm>
            <a:off x="566270" y="800465"/>
            <a:ext cx="312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+mj-lt"/>
              </a:rPr>
              <a:t>Tre bừng nắng lên</a:t>
            </a:r>
          </a:p>
          <a:p>
            <a:r>
              <a:rPr lang="vi-VN" sz="2000" dirty="0">
                <a:latin typeface="+mj-lt"/>
              </a:rPr>
              <a:t>Rộn vườn tiếng sáo</a:t>
            </a:r>
          </a:p>
          <a:p>
            <a:r>
              <a:rPr lang="vi-VN" sz="2000" dirty="0">
                <a:latin typeface="+mj-lt"/>
              </a:rPr>
              <a:t>Nắng đẹp nhắc em</a:t>
            </a:r>
          </a:p>
          <a:p>
            <a:r>
              <a:rPr lang="vi-VN" sz="2000" dirty="0">
                <a:latin typeface="+mj-lt"/>
              </a:rPr>
              <a:t>Giặt quần, giặt áo.</a:t>
            </a:r>
            <a:endParaRPr lang="en-US" sz="20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1F8EDCB-BB48-C404-2080-51B6BF6960A7}"/>
              </a:ext>
            </a:extLst>
          </p:cNvPr>
          <p:cNvSpPr txBox="1"/>
          <p:nvPr/>
        </p:nvSpPr>
        <p:spPr>
          <a:xfrm>
            <a:off x="566270" y="2317762"/>
            <a:ext cx="312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+mj-lt"/>
              </a:rPr>
              <a:t>Lấy bọt xà phòng</a:t>
            </a:r>
          </a:p>
          <a:p>
            <a:r>
              <a:rPr lang="vi-VN" sz="2000" dirty="0">
                <a:latin typeface="+mj-lt"/>
              </a:rPr>
              <a:t>Làm đôi găng trắng</a:t>
            </a:r>
          </a:p>
          <a:p>
            <a:r>
              <a:rPr lang="vi-VN" sz="2000" dirty="0">
                <a:latin typeface="+mj-lt"/>
              </a:rPr>
              <a:t>Nghìn đốm cầu vồng</a:t>
            </a:r>
          </a:p>
          <a:p>
            <a:r>
              <a:rPr lang="vi-VN" sz="2000" dirty="0">
                <a:latin typeface="+mj-lt"/>
              </a:rPr>
              <a:t>Tay em lấp lánh.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F60F4CC-B1D9-579F-6AB9-3E599199EE70}"/>
              </a:ext>
            </a:extLst>
          </p:cNvPr>
          <p:cNvSpPr txBox="1"/>
          <p:nvPr/>
        </p:nvSpPr>
        <p:spPr>
          <a:xfrm>
            <a:off x="518320" y="3835059"/>
            <a:ext cx="312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+mj-lt"/>
              </a:rPr>
              <a:t>Nắng theo gió bay</a:t>
            </a:r>
          </a:p>
          <a:p>
            <a:r>
              <a:rPr lang="vi-VN" sz="2000" dirty="0">
                <a:latin typeface="+mj-lt"/>
              </a:rPr>
              <a:t>Trên tre, trên chuối</a:t>
            </a:r>
          </a:p>
          <a:p>
            <a:r>
              <a:rPr lang="vi-VN" sz="2000" dirty="0">
                <a:latin typeface="+mj-lt"/>
              </a:rPr>
              <a:t>Nắng vẫn đầy trời </a:t>
            </a:r>
          </a:p>
          <a:p>
            <a:r>
              <a:rPr lang="vi-VN" sz="2000" dirty="0">
                <a:latin typeface="+mj-lt"/>
              </a:rPr>
              <a:t>Vàng sân, vàng lối.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BA9F87B-593B-E90C-FFA5-6DD2B7CE8BD6}"/>
              </a:ext>
            </a:extLst>
          </p:cNvPr>
          <p:cNvSpPr txBox="1"/>
          <p:nvPr/>
        </p:nvSpPr>
        <p:spPr>
          <a:xfrm>
            <a:off x="3047289" y="868047"/>
            <a:ext cx="312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+mj-lt"/>
              </a:rPr>
              <a:t>Sạch sẽ như mới</a:t>
            </a:r>
          </a:p>
          <a:p>
            <a:r>
              <a:rPr lang="vi-VN" sz="2000" dirty="0">
                <a:latin typeface="+mj-lt"/>
              </a:rPr>
              <a:t>Áo quần lên dây</a:t>
            </a:r>
          </a:p>
          <a:p>
            <a:r>
              <a:rPr lang="vi-VN" sz="2000" dirty="0">
                <a:latin typeface="+mj-lt"/>
              </a:rPr>
              <a:t>Em yêu ngắm mãi</a:t>
            </a:r>
          </a:p>
          <a:p>
            <a:r>
              <a:rPr lang="vi-VN" sz="2000" dirty="0">
                <a:latin typeface="+mj-lt"/>
              </a:rPr>
              <a:t>Trắng hồng đôi tay....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E99BE19-E5DB-C292-A793-CCCC7CF93AE7}"/>
              </a:ext>
            </a:extLst>
          </p:cNvPr>
          <p:cNvSpPr txBox="1"/>
          <p:nvPr/>
        </p:nvSpPr>
        <p:spPr>
          <a:xfrm>
            <a:off x="3223419" y="2447909"/>
            <a:ext cx="312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+mj-lt"/>
              </a:rPr>
              <a:t>Nắng đi suốt ngày</a:t>
            </a:r>
          </a:p>
          <a:p>
            <a:r>
              <a:rPr lang="vi-VN" sz="2000" dirty="0">
                <a:latin typeface="+mj-lt"/>
              </a:rPr>
              <a:t>Giờ lo xuống núi</a:t>
            </a:r>
          </a:p>
          <a:p>
            <a:r>
              <a:rPr lang="vi-VN" sz="2000" dirty="0">
                <a:latin typeface="+mj-lt"/>
              </a:rPr>
              <a:t>Nắng vẫn còn đây</a:t>
            </a:r>
          </a:p>
          <a:p>
            <a:r>
              <a:rPr lang="vi-VN" sz="2000" dirty="0">
                <a:latin typeface="+mj-lt"/>
              </a:rPr>
              <a:t>Áo thơm bên gối.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60F825C-7902-809D-F9A3-BE9FFCEB0F76}"/>
              </a:ext>
            </a:extLst>
          </p:cNvPr>
          <p:cNvSpPr txBox="1"/>
          <p:nvPr/>
        </p:nvSpPr>
        <p:spPr>
          <a:xfrm>
            <a:off x="3914058" y="3839768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latin typeface="+mj-lt"/>
              </a:rPr>
              <a:t>Phạm Hổ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8858949B-ABF0-C648-C36B-04F08CA5FBED}"/>
              </a:ext>
            </a:extLst>
          </p:cNvPr>
          <p:cNvCxnSpPr/>
          <p:nvPr/>
        </p:nvCxnSpPr>
        <p:spPr>
          <a:xfrm>
            <a:off x="5776119" y="799532"/>
            <a:ext cx="0" cy="388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1E655BC-9F00-1211-A8F7-E61C90E249D7}"/>
              </a:ext>
            </a:extLst>
          </p:cNvPr>
          <p:cNvSpPr txBox="1"/>
          <p:nvPr/>
        </p:nvSpPr>
        <p:spPr>
          <a:xfrm>
            <a:off x="5959949" y="681310"/>
            <a:ext cx="6109339" cy="107721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hình ảnh đẹp tả bạn nhỏ làm việc là (Chọn đáp án đúng) :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D361C5C-117F-EDC6-B4EC-9CFAEF193513}"/>
              </a:ext>
            </a:extLst>
          </p:cNvPr>
          <p:cNvSpPr txBox="1"/>
          <p:nvPr/>
        </p:nvSpPr>
        <p:spPr>
          <a:xfrm>
            <a:off x="6281095" y="1746298"/>
            <a:ext cx="50564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Lấy bọt xà phòng</a:t>
            </a:r>
          </a:p>
          <a:p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Làm đôi găng trắng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40357FE-BDD7-59DA-145E-4585C60E1C9A}"/>
              </a:ext>
            </a:extLst>
          </p:cNvPr>
          <p:cNvSpPr txBox="1"/>
          <p:nvPr/>
        </p:nvSpPr>
        <p:spPr>
          <a:xfrm>
            <a:off x="6281096" y="2893060"/>
            <a:ext cx="47828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 đốm cầu vồng</a:t>
            </a:r>
          </a:p>
          <a:p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Tay em lấp lánh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8BB59DC-1E18-2180-5C23-3E1CD02F7445}"/>
              </a:ext>
            </a:extLst>
          </p:cNvPr>
          <p:cNvSpPr txBox="1"/>
          <p:nvPr/>
        </p:nvSpPr>
        <p:spPr>
          <a:xfrm>
            <a:off x="6385720" y="4039823"/>
            <a:ext cx="52577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 hai đáp án trên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DE9659FA-9BA9-9FFD-5D2F-8B3A1BC0CCBB}"/>
              </a:ext>
            </a:extLst>
          </p:cNvPr>
          <p:cNvSpPr/>
          <p:nvPr/>
        </p:nvSpPr>
        <p:spPr>
          <a:xfrm>
            <a:off x="6271421" y="4039823"/>
            <a:ext cx="571498" cy="645909"/>
          </a:xfrm>
          <a:prstGeom prst="ellipse">
            <a:avLst/>
          </a:prstGeom>
          <a:noFill/>
          <a:ln w="3810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9B58EF6-9A8B-858A-1E55-7D9BFBB3926D}"/>
              </a:ext>
            </a:extLst>
          </p:cNvPr>
          <p:cNvSpPr txBox="1"/>
          <p:nvPr/>
        </p:nvSpPr>
        <p:spPr>
          <a:xfrm>
            <a:off x="564620" y="2320725"/>
            <a:ext cx="312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+mj-lt"/>
              </a:rPr>
              <a:t>Lấy bọt xà phòng</a:t>
            </a:r>
          </a:p>
          <a:p>
            <a:r>
              <a:rPr lang="vi-VN" sz="2000" dirty="0">
                <a:solidFill>
                  <a:srgbClr val="FF0000"/>
                </a:solidFill>
                <a:latin typeface="+mj-lt"/>
              </a:rPr>
              <a:t>Làm đôi găng trắng</a:t>
            </a:r>
          </a:p>
          <a:p>
            <a:r>
              <a:rPr lang="vi-VN" sz="2000" dirty="0">
                <a:solidFill>
                  <a:srgbClr val="FF0000"/>
                </a:solidFill>
                <a:latin typeface="+mj-lt"/>
              </a:rPr>
              <a:t>Nghìn đốm cầu vồng</a:t>
            </a:r>
          </a:p>
          <a:p>
            <a:r>
              <a:rPr lang="vi-VN" sz="2000" dirty="0">
                <a:solidFill>
                  <a:srgbClr val="FF0000"/>
                </a:solidFill>
                <a:latin typeface="+mj-lt"/>
              </a:rPr>
              <a:t>Tay em lấp lánh.</a:t>
            </a:r>
          </a:p>
        </p:txBody>
      </p:sp>
    </p:spTree>
    <p:extLst>
      <p:ext uri="{BB962C8B-B14F-4D97-AF65-F5344CB8AC3E}">
        <p14:creationId xmlns:p14="http://schemas.microsoft.com/office/powerpoint/2010/main" val="3201316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4" grpId="0" animBg="1"/>
      <p:bldP spid="2" grpId="0"/>
      <p:bldP spid="10" grpId="0"/>
      <p:bldP spid="11" grpId="0"/>
      <p:bldP spid="13" grpId="0" animBg="1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1F8EDCB-BB48-C404-2080-51B6BF6960A7}"/>
              </a:ext>
            </a:extLst>
          </p:cNvPr>
          <p:cNvSpPr txBox="1"/>
          <p:nvPr/>
        </p:nvSpPr>
        <p:spPr>
          <a:xfrm>
            <a:off x="404019" y="890832"/>
            <a:ext cx="3124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+mj-lt"/>
              </a:rPr>
              <a:t>Lấy bọt xà phòng</a:t>
            </a:r>
          </a:p>
          <a:p>
            <a:r>
              <a:rPr lang="vi-VN" sz="2400" b="1" dirty="0">
                <a:latin typeface="+mj-lt"/>
              </a:rPr>
              <a:t>Làm đôi găng trắng</a:t>
            </a:r>
          </a:p>
          <a:p>
            <a:r>
              <a:rPr lang="vi-VN" sz="2400" b="1" dirty="0">
                <a:latin typeface="+mj-lt"/>
              </a:rPr>
              <a:t>Nghìn đốm cầu vồng</a:t>
            </a:r>
          </a:p>
          <a:p>
            <a:r>
              <a:rPr lang="vi-VN" sz="2400" b="1" dirty="0">
                <a:latin typeface="+mj-lt"/>
              </a:rPr>
              <a:t>Tay em lấp lánh.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BA9F87B-593B-E90C-FFA5-6DD2B7CE8BD6}"/>
              </a:ext>
            </a:extLst>
          </p:cNvPr>
          <p:cNvSpPr txBox="1"/>
          <p:nvPr/>
        </p:nvSpPr>
        <p:spPr>
          <a:xfrm>
            <a:off x="518319" y="2656033"/>
            <a:ext cx="3124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+mj-lt"/>
              </a:rPr>
              <a:t>Sạch sẽ như mới</a:t>
            </a:r>
          </a:p>
          <a:p>
            <a:r>
              <a:rPr lang="vi-VN" sz="2400" b="1" dirty="0">
                <a:latin typeface="+mj-lt"/>
              </a:rPr>
              <a:t>Áo quần lên dây</a:t>
            </a:r>
          </a:p>
          <a:p>
            <a:r>
              <a:rPr lang="vi-VN" sz="2400" b="1" dirty="0">
                <a:latin typeface="+mj-lt"/>
              </a:rPr>
              <a:t>Em yêu ngắm mãi</a:t>
            </a:r>
          </a:p>
          <a:p>
            <a:r>
              <a:rPr lang="vi-VN" sz="2400" b="1" dirty="0">
                <a:latin typeface="+mj-lt"/>
              </a:rPr>
              <a:t>Trắng hồng đôi tay....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8858949B-ABF0-C648-C36B-04F08CA5FBED}"/>
              </a:ext>
            </a:extLst>
          </p:cNvPr>
          <p:cNvCxnSpPr/>
          <p:nvPr/>
        </p:nvCxnSpPr>
        <p:spPr>
          <a:xfrm>
            <a:off x="3337719" y="497654"/>
            <a:ext cx="0" cy="388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1E655BC-9F00-1211-A8F7-E61C90E249D7}"/>
              </a:ext>
            </a:extLst>
          </p:cNvPr>
          <p:cNvSpPr txBox="1"/>
          <p:nvPr/>
        </p:nvSpPr>
        <p:spPr>
          <a:xfrm>
            <a:off x="4785519" y="890832"/>
            <a:ext cx="6172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  </a:t>
            </a:r>
            <a:r>
              <a:rPr lang="vi-VN" sz="2800" dirty="0">
                <a:solidFill>
                  <a:srgbClr val="FF0000"/>
                </a:solidFill>
              </a:rPr>
              <a:t>Những hình ảnh đẹp</a:t>
            </a:r>
            <a:r>
              <a:rPr lang="en-US" sz="2800" dirty="0">
                <a:solidFill>
                  <a:srgbClr val="FF0000"/>
                </a:solidFill>
              </a:rPr>
              <a:t> ở </a:t>
            </a:r>
            <a:r>
              <a:rPr lang="en-US" sz="2800" dirty="0" err="1">
                <a:solidFill>
                  <a:srgbClr val="FF0000"/>
                </a:solidFill>
              </a:rPr>
              <a:t>khổ</a:t>
            </a:r>
            <a:r>
              <a:rPr lang="en-US" sz="2800" dirty="0">
                <a:solidFill>
                  <a:srgbClr val="FF0000"/>
                </a:solidFill>
              </a:rPr>
              <a:t> 2,4 </a:t>
            </a:r>
            <a:r>
              <a:rPr lang="en-US" sz="2800" dirty="0" err="1">
                <a:solidFill>
                  <a:srgbClr val="FF0000"/>
                </a:solidFill>
              </a:rPr>
              <a:t>nói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lên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cảm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xúc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của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bạn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nhỏ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khi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hoàn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thành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công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việc</a:t>
            </a:r>
            <a:r>
              <a:rPr lang="en-US" sz="28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42BE761-8CAF-C2E9-1559-3A04EDE0D974}"/>
              </a:ext>
            </a:extLst>
          </p:cNvPr>
          <p:cNvSpPr txBox="1"/>
          <p:nvPr/>
        </p:nvSpPr>
        <p:spPr>
          <a:xfrm>
            <a:off x="4900167" y="909066"/>
            <a:ext cx="643890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3333FF"/>
                </a:solidFill>
              </a:rPr>
              <a:t>Những</a:t>
            </a:r>
            <a:r>
              <a:rPr lang="en-US" sz="2800" dirty="0">
                <a:solidFill>
                  <a:srgbClr val="3333FF"/>
                </a:solidFill>
              </a:rPr>
              <a:t> </a:t>
            </a:r>
            <a:r>
              <a:rPr lang="en-US" sz="2800" dirty="0" err="1">
                <a:solidFill>
                  <a:srgbClr val="3333FF"/>
                </a:solidFill>
              </a:rPr>
              <a:t>hình</a:t>
            </a:r>
            <a:r>
              <a:rPr lang="en-US" sz="2800" dirty="0">
                <a:solidFill>
                  <a:srgbClr val="3333FF"/>
                </a:solidFill>
              </a:rPr>
              <a:t> </a:t>
            </a:r>
            <a:r>
              <a:rPr lang="en-US" sz="2800" dirty="0" err="1">
                <a:solidFill>
                  <a:srgbClr val="3333FF"/>
                </a:solidFill>
              </a:rPr>
              <a:t>ảnh</a:t>
            </a:r>
            <a:r>
              <a:rPr lang="en-US" sz="2800" dirty="0">
                <a:solidFill>
                  <a:srgbClr val="3333FF"/>
                </a:solidFill>
              </a:rPr>
              <a:t> </a:t>
            </a:r>
            <a:r>
              <a:rPr lang="en-US" sz="2800" dirty="0" err="1">
                <a:solidFill>
                  <a:srgbClr val="3333FF"/>
                </a:solidFill>
              </a:rPr>
              <a:t>đẹp</a:t>
            </a:r>
            <a:r>
              <a:rPr lang="en-US" sz="2800" dirty="0">
                <a:solidFill>
                  <a:srgbClr val="3333FF"/>
                </a:solidFill>
              </a:rPr>
              <a:t> </a:t>
            </a:r>
            <a:r>
              <a:rPr lang="en-US" sz="2800" dirty="0" err="1">
                <a:solidFill>
                  <a:srgbClr val="3333FF"/>
                </a:solidFill>
              </a:rPr>
              <a:t>nói</a:t>
            </a:r>
            <a:r>
              <a:rPr lang="en-US" sz="2800" dirty="0">
                <a:solidFill>
                  <a:srgbClr val="3333FF"/>
                </a:solidFill>
              </a:rPr>
              <a:t> </a:t>
            </a:r>
            <a:r>
              <a:rPr lang="en-US" sz="2800" dirty="0" err="1">
                <a:solidFill>
                  <a:srgbClr val="3333FF"/>
                </a:solidFill>
              </a:rPr>
              <a:t>lên</a:t>
            </a:r>
            <a:r>
              <a:rPr lang="en-US" sz="2800" dirty="0">
                <a:solidFill>
                  <a:srgbClr val="3333FF"/>
                </a:solidFill>
              </a:rPr>
              <a:t> </a:t>
            </a:r>
            <a:r>
              <a:rPr lang="en-US" sz="2800" dirty="0" err="1">
                <a:solidFill>
                  <a:srgbClr val="3333FF"/>
                </a:solidFill>
              </a:rPr>
              <a:t>cảm</a:t>
            </a:r>
            <a:r>
              <a:rPr lang="en-US" sz="2800" dirty="0">
                <a:solidFill>
                  <a:srgbClr val="3333FF"/>
                </a:solidFill>
              </a:rPr>
              <a:t> </a:t>
            </a:r>
            <a:r>
              <a:rPr lang="en-US" sz="2800" dirty="0" err="1">
                <a:solidFill>
                  <a:srgbClr val="3333FF"/>
                </a:solidFill>
              </a:rPr>
              <a:t>xúc</a:t>
            </a:r>
            <a:r>
              <a:rPr lang="en-US" sz="2800" dirty="0">
                <a:solidFill>
                  <a:srgbClr val="3333FF"/>
                </a:solidFill>
              </a:rPr>
              <a:t> </a:t>
            </a:r>
            <a:r>
              <a:rPr lang="en-US" sz="2800" dirty="0" err="1">
                <a:solidFill>
                  <a:srgbClr val="3333FF"/>
                </a:solidFill>
              </a:rPr>
              <a:t>của</a:t>
            </a:r>
            <a:r>
              <a:rPr lang="en-US" sz="2800" dirty="0">
                <a:solidFill>
                  <a:srgbClr val="3333FF"/>
                </a:solidFill>
              </a:rPr>
              <a:t> </a:t>
            </a:r>
            <a:r>
              <a:rPr lang="en-US" sz="2800" dirty="0" err="1">
                <a:solidFill>
                  <a:srgbClr val="3333FF"/>
                </a:solidFill>
              </a:rPr>
              <a:t>bạn</a:t>
            </a:r>
            <a:r>
              <a:rPr lang="en-US" sz="2800" dirty="0">
                <a:solidFill>
                  <a:srgbClr val="3333FF"/>
                </a:solidFill>
              </a:rPr>
              <a:t> </a:t>
            </a:r>
            <a:r>
              <a:rPr lang="en-US" sz="2800" dirty="0" err="1">
                <a:solidFill>
                  <a:srgbClr val="3333FF"/>
                </a:solidFill>
              </a:rPr>
              <a:t>nhỏ</a:t>
            </a:r>
            <a:r>
              <a:rPr lang="en-US" sz="2800" dirty="0">
                <a:solidFill>
                  <a:srgbClr val="3333FF"/>
                </a:solidFill>
              </a:rPr>
              <a:t> </a:t>
            </a:r>
            <a:r>
              <a:rPr lang="en-US" sz="2800" dirty="0" err="1">
                <a:solidFill>
                  <a:srgbClr val="3333FF"/>
                </a:solidFill>
              </a:rPr>
              <a:t>là</a:t>
            </a:r>
            <a:r>
              <a:rPr lang="en-US" sz="2800" dirty="0">
                <a:solidFill>
                  <a:srgbClr val="3333FF"/>
                </a:solidFill>
              </a:rPr>
              <a:t>:</a:t>
            </a:r>
          </a:p>
          <a:p>
            <a:r>
              <a:rPr lang="en-US" sz="2800" dirty="0">
                <a:solidFill>
                  <a:srgbClr val="3333FF"/>
                </a:solidFill>
              </a:rPr>
              <a:t>                   </a:t>
            </a:r>
            <a:r>
              <a:rPr lang="vi-VN" sz="2800" dirty="0">
                <a:solidFill>
                  <a:srgbClr val="3333FF"/>
                </a:solidFill>
                <a:latin typeface="+mj-lt"/>
              </a:rPr>
              <a:t>Em yêu ngắm mãi</a:t>
            </a:r>
            <a:endParaRPr lang="en-US" sz="2800" dirty="0">
              <a:solidFill>
                <a:srgbClr val="3333FF"/>
              </a:solidFill>
              <a:latin typeface="+mj-lt"/>
            </a:endParaRPr>
          </a:p>
          <a:p>
            <a:r>
              <a:rPr lang="en-US" sz="2800" dirty="0">
                <a:solidFill>
                  <a:srgbClr val="3333FF"/>
                </a:solidFill>
                <a:latin typeface="+mj-lt"/>
              </a:rPr>
              <a:t>                   </a:t>
            </a:r>
            <a:r>
              <a:rPr lang="vi-VN" sz="2800" dirty="0">
                <a:solidFill>
                  <a:srgbClr val="3333FF"/>
                </a:solidFill>
                <a:latin typeface="+mj-lt"/>
              </a:rPr>
              <a:t>Trắng hồng đôi tay....</a:t>
            </a:r>
          </a:p>
          <a:p>
            <a:endParaRPr lang="en-US" sz="2800" dirty="0">
              <a:solidFill>
                <a:srgbClr val="3333FF"/>
              </a:solidFill>
            </a:endParaRPr>
          </a:p>
        </p:txBody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xmlns="" id="{9D4677C9-7A6A-604A-5452-06B4C7CDDB6F}"/>
              </a:ext>
            </a:extLst>
          </p:cNvPr>
          <p:cNvSpPr/>
          <p:nvPr/>
        </p:nvSpPr>
        <p:spPr>
          <a:xfrm>
            <a:off x="3909570" y="342162"/>
            <a:ext cx="7543797" cy="2667000"/>
          </a:xfrm>
          <a:prstGeom prst="cloudCallout">
            <a:avLst>
              <a:gd name="adj1" fmla="val -74842"/>
              <a:gd name="adj2" fmla="val -33847"/>
            </a:avLst>
          </a:prstGeom>
          <a:noFill/>
          <a:ln>
            <a:solidFill>
              <a:srgbClr val="9A5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905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4" grpId="0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38C469B-C277-F279-8007-E95B5EEBEF97}"/>
              </a:ext>
            </a:extLst>
          </p:cNvPr>
          <p:cNvSpPr txBox="1"/>
          <p:nvPr/>
        </p:nvSpPr>
        <p:spPr>
          <a:xfrm>
            <a:off x="746919" y="1447800"/>
            <a:ext cx="3124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Nắng theo gió bay</a:t>
            </a:r>
          </a:p>
          <a:p>
            <a:r>
              <a:rPr lang="vi-VN" sz="2800" dirty="0">
                <a:latin typeface="+mj-lt"/>
              </a:rPr>
              <a:t>Trên tre, trên chuối</a:t>
            </a:r>
          </a:p>
          <a:p>
            <a:r>
              <a:rPr lang="vi-VN" sz="2800" dirty="0">
                <a:latin typeface="+mj-lt"/>
              </a:rPr>
              <a:t>Nắng vẫn đầy trời </a:t>
            </a:r>
          </a:p>
          <a:p>
            <a:r>
              <a:rPr lang="vi-VN" sz="2800" dirty="0">
                <a:latin typeface="+mj-lt"/>
              </a:rPr>
              <a:t>Vàng sân, vàng lối.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438100B9-4F9B-AE7E-9B43-5E35C3B30C5B}"/>
              </a:ext>
            </a:extLst>
          </p:cNvPr>
          <p:cNvCxnSpPr/>
          <p:nvPr/>
        </p:nvCxnSpPr>
        <p:spPr>
          <a:xfrm>
            <a:off x="3871119" y="685800"/>
            <a:ext cx="0" cy="388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44592E8-66B4-1811-4E82-66D7BE88985E}"/>
              </a:ext>
            </a:extLst>
          </p:cNvPr>
          <p:cNvSpPr txBox="1"/>
          <p:nvPr/>
        </p:nvSpPr>
        <p:spPr>
          <a:xfrm>
            <a:off x="5776119" y="1630906"/>
            <a:ext cx="5257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xmlns="" id="{C3EB9F31-E99E-2184-E2C4-1A955D26BC14}"/>
              </a:ext>
            </a:extLst>
          </p:cNvPr>
          <p:cNvSpPr/>
          <p:nvPr/>
        </p:nvSpPr>
        <p:spPr>
          <a:xfrm>
            <a:off x="5318919" y="762000"/>
            <a:ext cx="3962400" cy="3657600"/>
          </a:xfrm>
          <a:prstGeom prst="cloudCallout">
            <a:avLst>
              <a:gd name="adj1" fmla="val -92985"/>
              <a:gd name="adj2" fmla="val -5465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CF270FFE-71B1-EE58-204F-9DC456A778C0}"/>
              </a:ext>
            </a:extLst>
          </p:cNvPr>
          <p:cNvCxnSpPr>
            <a:cxnSpLocks/>
          </p:cNvCxnSpPr>
          <p:nvPr/>
        </p:nvCxnSpPr>
        <p:spPr>
          <a:xfrm>
            <a:off x="746917" y="1905000"/>
            <a:ext cx="9144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8D0321DD-5F64-8DE2-23C3-FF091432DA37}"/>
              </a:ext>
            </a:extLst>
          </p:cNvPr>
          <p:cNvCxnSpPr>
            <a:cxnSpLocks/>
          </p:cNvCxnSpPr>
          <p:nvPr/>
        </p:nvCxnSpPr>
        <p:spPr>
          <a:xfrm>
            <a:off x="1851818" y="1905000"/>
            <a:ext cx="14859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4238BAC9-BE01-E81A-F864-774ADC20A264}"/>
              </a:ext>
            </a:extLst>
          </p:cNvPr>
          <p:cNvCxnSpPr>
            <a:cxnSpLocks/>
          </p:cNvCxnSpPr>
          <p:nvPr/>
        </p:nvCxnSpPr>
        <p:spPr>
          <a:xfrm>
            <a:off x="937417" y="2355741"/>
            <a:ext cx="9144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1BB56853-033C-C4BB-7A06-0E0BE21A1E7B}"/>
              </a:ext>
            </a:extLst>
          </p:cNvPr>
          <p:cNvCxnSpPr>
            <a:cxnSpLocks/>
          </p:cNvCxnSpPr>
          <p:nvPr/>
        </p:nvCxnSpPr>
        <p:spPr>
          <a:xfrm>
            <a:off x="2194719" y="2355741"/>
            <a:ext cx="14859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FBDED489-75D9-8AEA-4451-998350EC3103}"/>
              </a:ext>
            </a:extLst>
          </p:cNvPr>
          <p:cNvCxnSpPr>
            <a:cxnSpLocks/>
          </p:cNvCxnSpPr>
          <p:nvPr/>
        </p:nvCxnSpPr>
        <p:spPr>
          <a:xfrm>
            <a:off x="937417" y="2743200"/>
            <a:ext cx="7239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D71A01CD-6BE1-0775-7FA8-C68E083A8757}"/>
              </a:ext>
            </a:extLst>
          </p:cNvPr>
          <p:cNvCxnSpPr>
            <a:cxnSpLocks/>
          </p:cNvCxnSpPr>
          <p:nvPr/>
        </p:nvCxnSpPr>
        <p:spPr>
          <a:xfrm>
            <a:off x="1966119" y="2743200"/>
            <a:ext cx="14859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4E9308E2-C5B7-4131-405F-3D9976DCE3E9}"/>
              </a:ext>
            </a:extLst>
          </p:cNvPr>
          <p:cNvCxnSpPr>
            <a:cxnSpLocks/>
          </p:cNvCxnSpPr>
          <p:nvPr/>
        </p:nvCxnSpPr>
        <p:spPr>
          <a:xfrm>
            <a:off x="911242" y="3269176"/>
            <a:ext cx="10548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7C325B26-EC78-694B-F93E-8A373F3C8307}"/>
              </a:ext>
            </a:extLst>
          </p:cNvPr>
          <p:cNvCxnSpPr>
            <a:cxnSpLocks/>
          </p:cNvCxnSpPr>
          <p:nvPr/>
        </p:nvCxnSpPr>
        <p:spPr>
          <a:xfrm>
            <a:off x="2397143" y="3280372"/>
            <a:ext cx="10548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4306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AE02FF5-AF9F-07B6-52D0-5F08FAA1AD8A}"/>
              </a:ext>
            </a:extLst>
          </p:cNvPr>
          <p:cNvSpPr txBox="1"/>
          <p:nvPr/>
        </p:nvSpPr>
        <p:spPr>
          <a:xfrm>
            <a:off x="329714" y="26710"/>
            <a:ext cx="4913005" cy="646286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Giặt áo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2BB3682-7EDF-BB65-D737-B767A5853779}"/>
              </a:ext>
            </a:extLst>
          </p:cNvPr>
          <p:cNvSpPr txBox="1"/>
          <p:nvPr/>
        </p:nvSpPr>
        <p:spPr>
          <a:xfrm>
            <a:off x="377549" y="850488"/>
            <a:ext cx="312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+mj-lt"/>
              </a:rPr>
              <a:t>Tre bừng nắng lên</a:t>
            </a:r>
          </a:p>
          <a:p>
            <a:r>
              <a:rPr lang="vi-VN" sz="2000" dirty="0">
                <a:latin typeface="+mj-lt"/>
              </a:rPr>
              <a:t>Rộn vườn tiếng sáo</a:t>
            </a:r>
          </a:p>
          <a:p>
            <a:r>
              <a:rPr lang="vi-VN" sz="2000" dirty="0">
                <a:latin typeface="+mj-lt"/>
              </a:rPr>
              <a:t>Nắng đẹp nhắc em</a:t>
            </a:r>
          </a:p>
          <a:p>
            <a:r>
              <a:rPr lang="vi-VN" sz="2000" dirty="0">
                <a:latin typeface="+mj-lt"/>
              </a:rPr>
              <a:t>Giặt quần, giặt áo.</a:t>
            </a:r>
            <a:endParaRPr lang="en-US" sz="20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1F8EDCB-BB48-C404-2080-51B6BF6960A7}"/>
              </a:ext>
            </a:extLst>
          </p:cNvPr>
          <p:cNvSpPr txBox="1"/>
          <p:nvPr/>
        </p:nvSpPr>
        <p:spPr>
          <a:xfrm>
            <a:off x="329714" y="2329701"/>
            <a:ext cx="312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+mj-lt"/>
              </a:rPr>
              <a:t>Lấy bọt xà phòng</a:t>
            </a:r>
          </a:p>
          <a:p>
            <a:r>
              <a:rPr lang="vi-VN" sz="2000" dirty="0">
                <a:latin typeface="+mj-lt"/>
              </a:rPr>
              <a:t>Làm đôi găng trắng</a:t>
            </a:r>
          </a:p>
          <a:p>
            <a:r>
              <a:rPr lang="vi-VN" sz="2000" dirty="0">
                <a:latin typeface="+mj-lt"/>
              </a:rPr>
              <a:t>Nghìn đốm cầu vồng</a:t>
            </a:r>
          </a:p>
          <a:p>
            <a:r>
              <a:rPr lang="vi-VN" sz="2000" dirty="0">
                <a:latin typeface="+mj-lt"/>
              </a:rPr>
              <a:t>Tay em lấp lánh.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F60F4CC-B1D9-579F-6AB9-3E599199EE70}"/>
              </a:ext>
            </a:extLst>
          </p:cNvPr>
          <p:cNvSpPr txBox="1"/>
          <p:nvPr/>
        </p:nvSpPr>
        <p:spPr>
          <a:xfrm>
            <a:off x="329714" y="3876249"/>
            <a:ext cx="312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+mj-lt"/>
              </a:rPr>
              <a:t>Nắng theo gió bay</a:t>
            </a:r>
          </a:p>
          <a:p>
            <a:r>
              <a:rPr lang="vi-VN" sz="2000" dirty="0">
                <a:latin typeface="+mj-lt"/>
              </a:rPr>
              <a:t>Trên tre, trên chuối</a:t>
            </a:r>
          </a:p>
          <a:p>
            <a:r>
              <a:rPr lang="vi-VN" sz="2000" dirty="0">
                <a:latin typeface="+mj-lt"/>
              </a:rPr>
              <a:t>Nắng vẫn đầy trời </a:t>
            </a:r>
          </a:p>
          <a:p>
            <a:r>
              <a:rPr lang="vi-VN" sz="2000" dirty="0">
                <a:latin typeface="+mj-lt"/>
              </a:rPr>
              <a:t>Vàng sân, vàng lối.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BA9F87B-593B-E90C-FFA5-6DD2B7CE8BD6}"/>
              </a:ext>
            </a:extLst>
          </p:cNvPr>
          <p:cNvSpPr txBox="1"/>
          <p:nvPr/>
        </p:nvSpPr>
        <p:spPr>
          <a:xfrm>
            <a:off x="2800516" y="928375"/>
            <a:ext cx="312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+mj-lt"/>
              </a:rPr>
              <a:t>Sạch sẽ như mới</a:t>
            </a:r>
          </a:p>
          <a:p>
            <a:r>
              <a:rPr lang="vi-VN" sz="2000" dirty="0">
                <a:latin typeface="+mj-lt"/>
              </a:rPr>
              <a:t>Áo quần lên dây</a:t>
            </a:r>
          </a:p>
          <a:p>
            <a:r>
              <a:rPr lang="vi-VN" sz="2000" dirty="0">
                <a:latin typeface="+mj-lt"/>
              </a:rPr>
              <a:t>Em yêu ngắm mãi</a:t>
            </a:r>
          </a:p>
          <a:p>
            <a:r>
              <a:rPr lang="vi-VN" sz="2000" dirty="0">
                <a:latin typeface="+mj-lt"/>
              </a:rPr>
              <a:t>Trắng hồng đôi tay....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E99BE19-E5DB-C292-A793-CCCC7CF93AE7}"/>
              </a:ext>
            </a:extLst>
          </p:cNvPr>
          <p:cNvSpPr txBox="1"/>
          <p:nvPr/>
        </p:nvSpPr>
        <p:spPr>
          <a:xfrm>
            <a:off x="2952248" y="2591596"/>
            <a:ext cx="312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+mj-lt"/>
              </a:rPr>
              <a:t>Nắng đi suốt ngày</a:t>
            </a:r>
          </a:p>
          <a:p>
            <a:r>
              <a:rPr lang="vi-VN" sz="2000" dirty="0">
                <a:latin typeface="+mj-lt"/>
              </a:rPr>
              <a:t>Giờ lo xuống núi</a:t>
            </a:r>
          </a:p>
          <a:p>
            <a:r>
              <a:rPr lang="vi-VN" sz="2000" dirty="0">
                <a:latin typeface="+mj-lt"/>
              </a:rPr>
              <a:t>Nắng vẫn còn đây</a:t>
            </a:r>
          </a:p>
          <a:p>
            <a:r>
              <a:rPr lang="vi-VN" sz="2000" dirty="0">
                <a:latin typeface="+mj-lt"/>
              </a:rPr>
              <a:t>Áo thơm bên gối.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60F825C-7902-809D-F9A3-BE9FFCEB0F76}"/>
              </a:ext>
            </a:extLst>
          </p:cNvPr>
          <p:cNvSpPr txBox="1"/>
          <p:nvPr/>
        </p:nvSpPr>
        <p:spPr>
          <a:xfrm>
            <a:off x="3680619" y="3976875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latin typeface="+mj-lt"/>
              </a:rPr>
              <a:t>Phạm Hổ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8858949B-ABF0-C648-C36B-04F08CA5FBED}"/>
              </a:ext>
            </a:extLst>
          </p:cNvPr>
          <p:cNvCxnSpPr/>
          <p:nvPr/>
        </p:nvCxnSpPr>
        <p:spPr>
          <a:xfrm>
            <a:off x="5395119" y="735821"/>
            <a:ext cx="0" cy="388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1E655BC-9F00-1211-A8F7-E61C90E249D7}"/>
              </a:ext>
            </a:extLst>
          </p:cNvPr>
          <p:cNvSpPr txBox="1"/>
          <p:nvPr/>
        </p:nvSpPr>
        <p:spPr>
          <a:xfrm>
            <a:off x="5547521" y="933813"/>
            <a:ext cx="6400798" cy="156966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:”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D361C5C-117F-EDC6-B4EC-9CFAEF193513}"/>
              </a:ext>
            </a:extLst>
          </p:cNvPr>
          <p:cNvSpPr txBox="1"/>
          <p:nvPr/>
        </p:nvSpPr>
        <p:spPr>
          <a:xfrm>
            <a:off x="6134858" y="2762904"/>
            <a:ext cx="52261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a).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40357FE-BDD7-59DA-145E-4585C60E1C9A}"/>
              </a:ext>
            </a:extLst>
          </p:cNvPr>
          <p:cNvSpPr txBox="1"/>
          <p:nvPr/>
        </p:nvSpPr>
        <p:spPr>
          <a:xfrm>
            <a:off x="6132834" y="3405846"/>
            <a:ext cx="3257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b) . </a:t>
            </a:r>
            <a:r>
              <a:rPr lang="en-US" sz="3200" dirty="0" err="1">
                <a:solidFill>
                  <a:srgbClr val="FF0000"/>
                </a:solidFill>
              </a:rPr>
              <a:t>Nắng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đầy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trời</a:t>
            </a:r>
            <a:r>
              <a:rPr lang="en-US" sz="32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8BB59DC-1E18-2180-5C23-3E1CD02F7445}"/>
              </a:ext>
            </a:extLst>
          </p:cNvPr>
          <p:cNvSpPr txBox="1"/>
          <p:nvPr/>
        </p:nvSpPr>
        <p:spPr>
          <a:xfrm>
            <a:off x="6209368" y="4263102"/>
            <a:ext cx="3257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c). </a:t>
            </a:r>
            <a:r>
              <a:rPr lang="en-US" sz="3200" dirty="0" err="1">
                <a:solidFill>
                  <a:srgbClr val="FF0000"/>
                </a:solidFill>
              </a:rPr>
              <a:t>Nắng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đang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tắt</a:t>
            </a:r>
            <a:r>
              <a:rPr lang="vi-VN" sz="3200" dirty="0">
                <a:solidFill>
                  <a:srgbClr val="FF0000"/>
                </a:solidFill>
              </a:rPr>
              <a:t>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011F60A0-3BDA-1585-79C8-97EB331309B0}"/>
              </a:ext>
            </a:extLst>
          </p:cNvPr>
          <p:cNvSpPr/>
          <p:nvPr/>
        </p:nvSpPr>
        <p:spPr>
          <a:xfrm>
            <a:off x="6209368" y="4236347"/>
            <a:ext cx="481151" cy="692851"/>
          </a:xfrm>
          <a:prstGeom prst="ellipse">
            <a:avLst/>
          </a:prstGeom>
          <a:noFill/>
          <a:ln w="28575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485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" grpId="0"/>
      <p:bldP spid="10" grpId="0"/>
      <p:bldP spid="11" grpId="0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AE02FF5-AF9F-07B6-52D0-5F08FAA1AD8A}"/>
              </a:ext>
            </a:extLst>
          </p:cNvPr>
          <p:cNvSpPr txBox="1"/>
          <p:nvPr/>
        </p:nvSpPr>
        <p:spPr>
          <a:xfrm>
            <a:off x="670719" y="0"/>
            <a:ext cx="4343400" cy="646286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Giặt áo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2BB3682-7EDF-BB65-D737-B767A5853779}"/>
              </a:ext>
            </a:extLst>
          </p:cNvPr>
          <p:cNvSpPr txBox="1"/>
          <p:nvPr/>
        </p:nvSpPr>
        <p:spPr>
          <a:xfrm>
            <a:off x="377549" y="850488"/>
            <a:ext cx="312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latin typeface="+mj-lt"/>
              </a:rPr>
              <a:t>Tre bừng nắng lên</a:t>
            </a:r>
          </a:p>
          <a:p>
            <a:r>
              <a:rPr lang="vi-VN" sz="2000" b="1" dirty="0">
                <a:latin typeface="+mj-lt"/>
              </a:rPr>
              <a:t>Rộn vườn tiếng sáo</a:t>
            </a:r>
          </a:p>
          <a:p>
            <a:r>
              <a:rPr lang="vi-VN" sz="2000" b="1" dirty="0">
                <a:latin typeface="+mj-lt"/>
              </a:rPr>
              <a:t>Nắng đẹp nhắc em</a:t>
            </a:r>
          </a:p>
          <a:p>
            <a:r>
              <a:rPr lang="vi-VN" sz="2000" b="1" dirty="0">
                <a:latin typeface="+mj-lt"/>
              </a:rPr>
              <a:t>Giặt quần, giặt áo.</a:t>
            </a:r>
            <a:endParaRPr lang="en-US" sz="2000" b="1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1F8EDCB-BB48-C404-2080-51B6BF6960A7}"/>
              </a:ext>
            </a:extLst>
          </p:cNvPr>
          <p:cNvSpPr txBox="1"/>
          <p:nvPr/>
        </p:nvSpPr>
        <p:spPr>
          <a:xfrm>
            <a:off x="329714" y="2329701"/>
            <a:ext cx="312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latin typeface="+mj-lt"/>
              </a:rPr>
              <a:t>Lấy bọt xà phòng</a:t>
            </a:r>
          </a:p>
          <a:p>
            <a:r>
              <a:rPr lang="vi-VN" sz="2000" b="1" dirty="0">
                <a:latin typeface="+mj-lt"/>
              </a:rPr>
              <a:t>Làm đôi găng trắng</a:t>
            </a:r>
          </a:p>
          <a:p>
            <a:r>
              <a:rPr lang="vi-VN" sz="2000" b="1" dirty="0">
                <a:latin typeface="+mj-lt"/>
              </a:rPr>
              <a:t>Nghìn đốm cầu vồng</a:t>
            </a:r>
          </a:p>
          <a:p>
            <a:r>
              <a:rPr lang="vi-VN" sz="2000" b="1" dirty="0">
                <a:latin typeface="+mj-lt"/>
              </a:rPr>
              <a:t>Tay em lấp lánh.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F60F4CC-B1D9-579F-6AB9-3E599199EE70}"/>
              </a:ext>
            </a:extLst>
          </p:cNvPr>
          <p:cNvSpPr txBox="1"/>
          <p:nvPr/>
        </p:nvSpPr>
        <p:spPr>
          <a:xfrm>
            <a:off x="329714" y="3876249"/>
            <a:ext cx="312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latin typeface="+mj-lt"/>
              </a:rPr>
              <a:t>Nắng theo gió bay</a:t>
            </a:r>
          </a:p>
          <a:p>
            <a:r>
              <a:rPr lang="vi-VN" sz="2000" b="1" dirty="0">
                <a:latin typeface="+mj-lt"/>
              </a:rPr>
              <a:t>Trên tre, trên chuối</a:t>
            </a:r>
          </a:p>
          <a:p>
            <a:r>
              <a:rPr lang="vi-VN" sz="2000" b="1" dirty="0">
                <a:latin typeface="+mj-lt"/>
              </a:rPr>
              <a:t>Nắng vẫn đầy trời </a:t>
            </a:r>
          </a:p>
          <a:p>
            <a:r>
              <a:rPr lang="vi-VN" sz="2000" b="1" dirty="0">
                <a:latin typeface="+mj-lt"/>
              </a:rPr>
              <a:t>Vàng sân, vàng lối.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BA9F87B-593B-E90C-FFA5-6DD2B7CE8BD6}"/>
              </a:ext>
            </a:extLst>
          </p:cNvPr>
          <p:cNvSpPr txBox="1"/>
          <p:nvPr/>
        </p:nvSpPr>
        <p:spPr>
          <a:xfrm>
            <a:off x="2800516" y="928375"/>
            <a:ext cx="312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latin typeface="+mj-lt"/>
              </a:rPr>
              <a:t>Sạch sẽ như mới</a:t>
            </a:r>
          </a:p>
          <a:p>
            <a:r>
              <a:rPr lang="vi-VN" sz="2000" b="1" dirty="0">
                <a:latin typeface="+mj-lt"/>
              </a:rPr>
              <a:t>Áo quần lên dây</a:t>
            </a:r>
          </a:p>
          <a:p>
            <a:r>
              <a:rPr lang="vi-VN" sz="2000" b="1" dirty="0">
                <a:latin typeface="+mj-lt"/>
              </a:rPr>
              <a:t>Em yêu ngắm mãi</a:t>
            </a:r>
          </a:p>
          <a:p>
            <a:r>
              <a:rPr lang="vi-VN" sz="2000" b="1" dirty="0">
                <a:latin typeface="+mj-lt"/>
              </a:rPr>
              <a:t>Trắng hồng đôi tay....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E99BE19-E5DB-C292-A793-CCCC7CF93AE7}"/>
              </a:ext>
            </a:extLst>
          </p:cNvPr>
          <p:cNvSpPr txBox="1"/>
          <p:nvPr/>
        </p:nvSpPr>
        <p:spPr>
          <a:xfrm>
            <a:off x="2952248" y="2591596"/>
            <a:ext cx="312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latin typeface="+mj-lt"/>
              </a:rPr>
              <a:t>Nắng đi suốt ngày</a:t>
            </a:r>
          </a:p>
          <a:p>
            <a:r>
              <a:rPr lang="vi-VN" sz="2000" b="1" dirty="0">
                <a:latin typeface="+mj-lt"/>
              </a:rPr>
              <a:t>Giờ lo xuống núi</a:t>
            </a:r>
          </a:p>
          <a:p>
            <a:r>
              <a:rPr lang="vi-VN" sz="2000" b="1" dirty="0">
                <a:latin typeface="+mj-lt"/>
              </a:rPr>
              <a:t>Nắng vẫn còn đây</a:t>
            </a:r>
          </a:p>
          <a:p>
            <a:r>
              <a:rPr lang="vi-VN" sz="2000" b="1" dirty="0">
                <a:latin typeface="+mj-lt"/>
              </a:rPr>
              <a:t>Áo thơm bên gối.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60F825C-7902-809D-F9A3-BE9FFCEB0F76}"/>
              </a:ext>
            </a:extLst>
          </p:cNvPr>
          <p:cNvSpPr txBox="1"/>
          <p:nvPr/>
        </p:nvSpPr>
        <p:spPr>
          <a:xfrm>
            <a:off x="3680619" y="3976875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latin typeface="+mj-lt"/>
              </a:rPr>
              <a:t>Phạm Hổ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8858949B-ABF0-C648-C36B-04F08CA5FBED}"/>
              </a:ext>
            </a:extLst>
          </p:cNvPr>
          <p:cNvCxnSpPr/>
          <p:nvPr/>
        </p:nvCxnSpPr>
        <p:spPr>
          <a:xfrm>
            <a:off x="5395119" y="735821"/>
            <a:ext cx="0" cy="388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1E655BC-9F00-1211-A8F7-E61C90E249D7}"/>
              </a:ext>
            </a:extLst>
          </p:cNvPr>
          <p:cNvSpPr txBox="1"/>
          <p:nvPr/>
        </p:nvSpPr>
        <p:spPr>
          <a:xfrm>
            <a:off x="5547521" y="933813"/>
            <a:ext cx="6400798" cy="1200329"/>
          </a:xfrm>
          <a:prstGeom prst="rect">
            <a:avLst/>
          </a:prstGeom>
          <a:noFill/>
          <a:ln>
            <a:solidFill>
              <a:srgbClr val="3333FF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ai?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67245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/>
          <p:nvPr/>
        </p:nvSpPr>
        <p:spPr>
          <a:xfrm>
            <a:off x="562606" y="1066800"/>
            <a:ext cx="11032800" cy="1200329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7200">
                <a:solidFill>
                  <a:srgbClr val="FF0066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14113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008822" y="1042974"/>
            <a:ext cx="9429816" cy="258532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nl-NL" sz="4800" smtClean="0">
                <a:latin typeface="Times New Roman" pitchFamily="18" charset="0"/>
                <a:ea typeface="Arial" pitchFamily="34" charset="0"/>
                <a:cs typeface="Times New Roman" pitchFamily="18" charset="0"/>
              </a:rPr>
              <a:t>    </a:t>
            </a:r>
            <a:r>
              <a:rPr lang="nl-NL" sz="5400" b="1" smtClean="0">
                <a:latin typeface="Times New Roman" pitchFamily="18" charset="0"/>
                <a:ea typeface="Arial" pitchFamily="34" charset="0"/>
                <a:cs typeface="Times New Roman" pitchFamily="18" charset="0"/>
              </a:rPr>
              <a:t>Bài th</a:t>
            </a:r>
            <a:r>
              <a:rPr lang="vi-VN" sz="5400" b="1" smtClean="0">
                <a:latin typeface="Times New Roman" pitchFamily="18" charset="0"/>
                <a:ea typeface="Arial" pitchFamily="34" charset="0"/>
                <a:cs typeface="Times New Roman" pitchFamily="18" charset="0"/>
              </a:rPr>
              <a:t>ơ </a:t>
            </a:r>
            <a:r>
              <a:rPr lang="en-US" sz="5400" b="1" smtClean="0">
                <a:latin typeface="Times New Roman" pitchFamily="18" charset="0"/>
                <a:ea typeface="Arial" pitchFamily="34" charset="0"/>
                <a:cs typeface="Times New Roman" pitchFamily="18" charset="0"/>
              </a:rPr>
              <a:t>k</a:t>
            </a:r>
            <a:r>
              <a:rPr lang="nl-NL" sz="5400" b="1" smtClean="0">
                <a:latin typeface="Times New Roman" pitchFamily="18" charset="0"/>
                <a:ea typeface="Arial" pitchFamily="34" charset="0"/>
                <a:cs typeface="Times New Roman" pitchFamily="18" charset="0"/>
              </a:rPr>
              <a:t>hen </a:t>
            </a:r>
            <a:r>
              <a:rPr kumimoji="0" lang="nl-NL" sz="5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bạn nhỏ ngoan, biết làm việc nhà; ca ngợi vẻ đẹp của công việc giặt quần áo.</a:t>
            </a:r>
            <a:endParaRPr kumimoji="0" lang="nl-NL" sz="6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OKI- Các bước giặt quần áo bằng tay- Kỹ năng sống POKI (online-video-cutter.com)">
            <a:hlinkClick r:id="" action="ppaction://media"/>
            <a:extLst>
              <a:ext uri="{FF2B5EF4-FFF2-40B4-BE49-F238E27FC236}">
                <a16:creationId xmlns:a16="http://schemas.microsoft.com/office/drawing/2014/main" xmlns="" id="{7FD50E59-3B8D-B064-F4B1-6FA7A94535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2119" y="219456"/>
            <a:ext cx="113538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242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1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21.png">
            <a:extLst>
              <a:ext uri="{FF2B5EF4-FFF2-40B4-BE49-F238E27FC236}">
                <a16:creationId xmlns:a16="http://schemas.microsoft.com/office/drawing/2014/main" xmlns="" id="{5DB3442F-BD53-24BF-011A-374F6A6AC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19" y="533400"/>
            <a:ext cx="108966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7D868E9-255A-8984-7435-204254A0EBC2}"/>
              </a:ext>
            </a:extLst>
          </p:cNvPr>
          <p:cNvSpPr/>
          <p:nvPr/>
        </p:nvSpPr>
        <p:spPr>
          <a:xfrm>
            <a:off x="4099719" y="3581400"/>
            <a:ext cx="3418860" cy="769397"/>
          </a:xfrm>
          <a:prstGeom prst="rect">
            <a:avLst/>
          </a:prstGeom>
          <a:noFill/>
        </p:spPr>
        <p:txBody>
          <a:bodyPr wrap="none" lIns="91396" tIns="45698" rIns="91396" bIns="45698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all" dirty="0" err="1">
                <a:ln w="0"/>
                <a:solidFill>
                  <a:prstClr val="black"/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  <a:cs typeface="Times New Roman" pitchFamily="18" charset="0"/>
              </a:rPr>
              <a:t>Luyện</a:t>
            </a:r>
            <a:r>
              <a:rPr lang="en-US" sz="4400" b="1" cap="all" dirty="0">
                <a:ln w="0"/>
                <a:solidFill>
                  <a:prstClr val="black"/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4400" b="1" cap="all" dirty="0" err="1">
                <a:ln w="0"/>
                <a:solidFill>
                  <a:prstClr val="black"/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  <a:cs typeface="Times New Roman" pitchFamily="18" charset="0"/>
              </a:rPr>
              <a:t>Tập</a:t>
            </a:r>
            <a:endParaRPr lang="en-US" sz="4400" b="1" cap="all" dirty="0">
              <a:ln w="0"/>
              <a:solidFill>
                <a:prstClr val="black"/>
              </a:solidFill>
              <a:effectLst>
                <a:reflection blurRad="12700" stA="50000" endPos="50000" dist="5000" dir="5400000" sy="-100000" rotWithShape="0"/>
              </a:effectLst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56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6418DDC-8A54-A6E7-3F4F-3770030738F9}"/>
              </a:ext>
            </a:extLst>
          </p:cNvPr>
          <p:cNvSpPr txBox="1"/>
          <p:nvPr/>
        </p:nvSpPr>
        <p:spPr>
          <a:xfrm>
            <a:off x="442119" y="381000"/>
            <a:ext cx="1051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C1533D8-1542-349E-8E84-00E56E8B95A9}"/>
              </a:ext>
            </a:extLst>
          </p:cNvPr>
          <p:cNvSpPr txBox="1"/>
          <p:nvPr/>
        </p:nvSpPr>
        <p:spPr>
          <a:xfrm>
            <a:off x="442119" y="1273535"/>
            <a:ext cx="6781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E666BCF-C6A7-FC21-B463-E61B53B86967}"/>
              </a:ext>
            </a:extLst>
          </p:cNvPr>
          <p:cNvSpPr txBox="1"/>
          <p:nvPr/>
        </p:nvSpPr>
        <p:spPr>
          <a:xfrm>
            <a:off x="376881" y="2214554"/>
            <a:ext cx="1051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9D542AB-E029-26E0-1B3D-A764CDD11936}"/>
              </a:ext>
            </a:extLst>
          </p:cNvPr>
          <p:cNvSpPr txBox="1"/>
          <p:nvPr/>
        </p:nvSpPr>
        <p:spPr>
          <a:xfrm>
            <a:off x="442119" y="3334408"/>
            <a:ext cx="1051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F3DC3D6-7624-74CB-1CD7-283286BEA7D3}"/>
              </a:ext>
            </a:extLst>
          </p:cNvPr>
          <p:cNvSpPr txBox="1"/>
          <p:nvPr/>
        </p:nvSpPr>
        <p:spPr>
          <a:xfrm>
            <a:off x="7109639" y="1205510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6C19B59-B39E-E9E2-E6A3-94F129EB60A1}"/>
              </a:ext>
            </a:extLst>
          </p:cNvPr>
          <p:cNvSpPr txBox="1"/>
          <p:nvPr/>
        </p:nvSpPr>
        <p:spPr>
          <a:xfrm>
            <a:off x="7449071" y="2187138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găng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6AAACC2-3DC6-00FA-7197-DF45D61F645A}"/>
              </a:ext>
            </a:extLst>
          </p:cNvPr>
          <p:cNvSpPr txBox="1"/>
          <p:nvPr/>
        </p:nvSpPr>
        <p:spPr>
          <a:xfrm>
            <a:off x="6152927" y="3334408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84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6418DDC-8A54-A6E7-3F4F-3770030738F9}"/>
              </a:ext>
            </a:extLst>
          </p:cNvPr>
          <p:cNvSpPr txBox="1"/>
          <p:nvPr/>
        </p:nvSpPr>
        <p:spPr>
          <a:xfrm>
            <a:off x="442119" y="381000"/>
            <a:ext cx="1051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C1533D8-1542-349E-8E84-00E56E8B95A9}"/>
              </a:ext>
            </a:extLst>
          </p:cNvPr>
          <p:cNvSpPr txBox="1"/>
          <p:nvPr/>
        </p:nvSpPr>
        <p:spPr>
          <a:xfrm>
            <a:off x="442119" y="1486903"/>
            <a:ext cx="57102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E666BCF-C6A7-FC21-B463-E61B53B86967}"/>
              </a:ext>
            </a:extLst>
          </p:cNvPr>
          <p:cNvSpPr txBox="1"/>
          <p:nvPr/>
        </p:nvSpPr>
        <p:spPr>
          <a:xfrm>
            <a:off x="376881" y="2691466"/>
            <a:ext cx="1051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9D542AB-E029-26E0-1B3D-A764CDD11936}"/>
              </a:ext>
            </a:extLst>
          </p:cNvPr>
          <p:cNvSpPr txBox="1"/>
          <p:nvPr/>
        </p:nvSpPr>
        <p:spPr>
          <a:xfrm>
            <a:off x="365919" y="3691598"/>
            <a:ext cx="1051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F3DC3D6-7624-74CB-1CD7-283286BEA7D3}"/>
              </a:ext>
            </a:extLst>
          </p:cNvPr>
          <p:cNvSpPr txBox="1"/>
          <p:nvPr/>
        </p:nvSpPr>
        <p:spPr>
          <a:xfrm>
            <a:off x="6009481" y="1500174"/>
            <a:ext cx="1428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giặt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6C19B59-B39E-E9E2-E6A3-94F129EB60A1}"/>
              </a:ext>
            </a:extLst>
          </p:cNvPr>
          <p:cNvSpPr txBox="1"/>
          <p:nvPr/>
        </p:nvSpPr>
        <p:spPr>
          <a:xfrm>
            <a:off x="6323821" y="2691466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găng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6AAACC2-3DC6-00FA-7197-DF45D61F645A}"/>
              </a:ext>
            </a:extLst>
          </p:cNvPr>
          <p:cNvSpPr txBox="1"/>
          <p:nvPr/>
        </p:nvSpPr>
        <p:spPr>
          <a:xfrm>
            <a:off x="5338810" y="3691598"/>
            <a:ext cx="75287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sz="36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</a:t>
            </a:r>
            <a:r>
              <a:rPr lang="vi-VN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hái,h</a:t>
            </a:r>
            <a:r>
              <a:rPr lang="vi-VN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say,…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C776E94-873C-7253-9ECC-1B292A5A1E09}"/>
              </a:ext>
            </a:extLst>
          </p:cNvPr>
          <p:cNvSpPr txBox="1"/>
          <p:nvPr/>
        </p:nvSpPr>
        <p:spPr>
          <a:xfrm>
            <a:off x="7366803" y="1477020"/>
            <a:ext cx="5715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E63BAA1-3CF8-A2DF-16F6-F537B056A6F1}"/>
              </a:ext>
            </a:extLst>
          </p:cNvPr>
          <p:cNvSpPr txBox="1"/>
          <p:nvPr/>
        </p:nvSpPr>
        <p:spPr>
          <a:xfrm>
            <a:off x="7835233" y="2714620"/>
            <a:ext cx="51037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giẻ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nồi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,….</a:t>
            </a:r>
          </a:p>
        </p:txBody>
      </p:sp>
    </p:spTree>
    <p:extLst>
      <p:ext uri="{BB962C8B-B14F-4D97-AF65-F5344CB8AC3E}">
        <p14:creationId xmlns:p14="http://schemas.microsoft.com/office/powerpoint/2010/main" val="31884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81592C2-E35A-6DE6-1D27-B1F9EE1DD623}"/>
              </a:ext>
            </a:extLst>
          </p:cNvPr>
          <p:cNvSpPr txBox="1"/>
          <p:nvPr/>
        </p:nvSpPr>
        <p:spPr>
          <a:xfrm>
            <a:off x="442119" y="228600"/>
            <a:ext cx="10710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68282ED-E71F-8941-FD78-DFB73150A520}"/>
              </a:ext>
            </a:extLst>
          </p:cNvPr>
          <p:cNvSpPr txBox="1"/>
          <p:nvPr/>
        </p:nvSpPr>
        <p:spPr>
          <a:xfrm>
            <a:off x="594519" y="1066800"/>
            <a:ext cx="9201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4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4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927244C-2C18-5AC3-4EF4-3833A1CAA082}"/>
              </a:ext>
            </a:extLst>
          </p:cNvPr>
          <p:cNvSpPr txBox="1"/>
          <p:nvPr/>
        </p:nvSpPr>
        <p:spPr>
          <a:xfrm>
            <a:off x="594518" y="2405714"/>
            <a:ext cx="11567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36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6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dẹp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4027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21.png">
            <a:extLst>
              <a:ext uri="{FF2B5EF4-FFF2-40B4-BE49-F238E27FC236}">
                <a16:creationId xmlns:a16="http://schemas.microsoft.com/office/drawing/2014/main" xmlns="" id="{5DB3442F-BD53-24BF-011A-374F6A6AC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19" y="533400"/>
            <a:ext cx="108966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7D868E9-255A-8984-7435-204254A0EBC2}"/>
              </a:ext>
            </a:extLst>
          </p:cNvPr>
          <p:cNvSpPr/>
          <p:nvPr/>
        </p:nvSpPr>
        <p:spPr>
          <a:xfrm>
            <a:off x="3935604" y="3581400"/>
            <a:ext cx="3747092" cy="769397"/>
          </a:xfrm>
          <a:prstGeom prst="rect">
            <a:avLst/>
          </a:prstGeom>
          <a:noFill/>
        </p:spPr>
        <p:txBody>
          <a:bodyPr wrap="none" lIns="91396" tIns="45698" rIns="91396" bIns="45698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all" dirty="0" err="1">
                <a:ln w="0"/>
                <a:solidFill>
                  <a:prstClr val="black"/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  <a:cs typeface="Times New Roman" pitchFamily="18" charset="0"/>
              </a:rPr>
              <a:t>Luyện</a:t>
            </a:r>
            <a:r>
              <a:rPr lang="en-US" sz="4400" b="1" cap="all" dirty="0">
                <a:ln w="0"/>
                <a:solidFill>
                  <a:prstClr val="black"/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4400" b="1" cap="all" dirty="0" err="1">
                <a:ln w="0"/>
                <a:solidFill>
                  <a:prstClr val="black"/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  <a:cs typeface="Times New Roman" pitchFamily="18" charset="0"/>
              </a:rPr>
              <a:t>đọc</a:t>
            </a:r>
            <a:r>
              <a:rPr lang="en-US" sz="4400" b="1" cap="all" dirty="0">
                <a:ln w="0"/>
                <a:solidFill>
                  <a:prstClr val="black"/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4400" b="1" cap="all" dirty="0" err="1">
                <a:ln w="0"/>
                <a:solidFill>
                  <a:prstClr val="black"/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  <a:cs typeface="Times New Roman" pitchFamily="18" charset="0"/>
              </a:rPr>
              <a:t>lại</a:t>
            </a:r>
            <a:endParaRPr lang="en-US" sz="4400" b="1" cap="all" dirty="0">
              <a:ln w="0"/>
              <a:solidFill>
                <a:prstClr val="black"/>
              </a:solidFill>
              <a:effectLst>
                <a:reflection blurRad="12700" stA="50000" endPos="50000" dist="5000" dir="5400000" sy="-100000" rotWithShape="0"/>
              </a:effectLst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97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21.png">
            <a:extLst>
              <a:ext uri="{FF2B5EF4-FFF2-40B4-BE49-F238E27FC236}">
                <a16:creationId xmlns:a16="http://schemas.microsoft.com/office/drawing/2014/main" xmlns="" id="{5DB3442F-BD53-24BF-011A-374F6A6AC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681" y="0"/>
            <a:ext cx="121920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FDF2FF45-BDDA-E0B5-DC6E-F207F20BDB91}"/>
              </a:ext>
            </a:extLst>
          </p:cNvPr>
          <p:cNvCxnSpPr/>
          <p:nvPr/>
        </p:nvCxnSpPr>
        <p:spPr>
          <a:xfrm>
            <a:off x="5209978" y="3657600"/>
            <a:ext cx="87094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B072D2F-548B-920C-6FD2-750CE9C1E701}"/>
              </a:ext>
            </a:extLst>
          </p:cNvPr>
          <p:cNvSpPr txBox="1"/>
          <p:nvPr/>
        </p:nvSpPr>
        <p:spPr>
          <a:xfrm>
            <a:off x="6061015" y="3322022"/>
            <a:ext cx="3262264" cy="584775"/>
          </a:xfrm>
          <a:prstGeom prst="rect">
            <a:avLst/>
          </a:prstGeom>
          <a:noFill/>
          <a:ln>
            <a:solidFill>
              <a:srgbClr val="3333FF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err="1"/>
              <a:t>Luyện</a:t>
            </a:r>
            <a:r>
              <a:rPr lang="en-US" sz="3200" dirty="0"/>
              <a:t> </a:t>
            </a:r>
            <a:r>
              <a:rPr lang="en-US" sz="3200" dirty="0" err="1"/>
              <a:t>đọc</a:t>
            </a:r>
            <a:r>
              <a:rPr lang="en-US" sz="3200" dirty="0"/>
              <a:t> </a:t>
            </a:r>
            <a:r>
              <a:rPr lang="en-US" sz="3200" dirty="0" err="1"/>
              <a:t>nhóm</a:t>
            </a:r>
            <a:r>
              <a:rPr lang="en-US" sz="3200" dirty="0"/>
              <a:t> 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EC7656A-7569-35E1-9406-34864EBFDB64}"/>
              </a:ext>
            </a:extLst>
          </p:cNvPr>
          <p:cNvSpPr txBox="1"/>
          <p:nvPr/>
        </p:nvSpPr>
        <p:spPr>
          <a:xfrm>
            <a:off x="2194718" y="3352800"/>
            <a:ext cx="2971801" cy="523220"/>
          </a:xfrm>
          <a:prstGeom prst="rect">
            <a:avLst/>
          </a:prstGeom>
          <a:noFill/>
          <a:ln>
            <a:solidFill>
              <a:srgbClr val="3333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B762D070-F172-5F0F-7E12-C04D140FF292}"/>
              </a:ext>
            </a:extLst>
          </p:cNvPr>
          <p:cNvCxnSpPr/>
          <p:nvPr/>
        </p:nvCxnSpPr>
        <p:spPr>
          <a:xfrm>
            <a:off x="7528719" y="3906797"/>
            <a:ext cx="0" cy="6652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F7B6A1A-58A3-8E42-CB7B-E91D61922925}"/>
              </a:ext>
            </a:extLst>
          </p:cNvPr>
          <p:cNvSpPr txBox="1"/>
          <p:nvPr/>
        </p:nvSpPr>
        <p:spPr>
          <a:xfrm>
            <a:off x="6080919" y="4572000"/>
            <a:ext cx="4800600" cy="523220"/>
          </a:xfrm>
          <a:prstGeom prst="rect">
            <a:avLst/>
          </a:prstGeom>
          <a:noFill/>
          <a:ln>
            <a:solidFill>
              <a:srgbClr val="3333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04454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976" y="-151987"/>
            <a:ext cx="7991192" cy="6536988"/>
          </a:xfrm>
        </p:spPr>
      </p:pic>
      <p:sp>
        <p:nvSpPr>
          <p:cNvPr id="5" name="Rectangle 4"/>
          <p:cNvSpPr/>
          <p:nvPr/>
        </p:nvSpPr>
        <p:spPr>
          <a:xfrm>
            <a:off x="0" y="5642547"/>
            <a:ext cx="12161838" cy="1206971"/>
          </a:xfrm>
          <a:custGeom>
            <a:avLst/>
            <a:gdLst>
              <a:gd name="connsiteX0" fmla="*/ 0 w 9144000"/>
              <a:gd name="connsiteY0" fmla="*/ 0 h 914400"/>
              <a:gd name="connsiteX1" fmla="*/ 9144000 w 9144000"/>
              <a:gd name="connsiteY1" fmla="*/ 0 h 914400"/>
              <a:gd name="connsiteX2" fmla="*/ 9144000 w 9144000"/>
              <a:gd name="connsiteY2" fmla="*/ 914400 h 914400"/>
              <a:gd name="connsiteX3" fmla="*/ 0 w 9144000"/>
              <a:gd name="connsiteY3" fmla="*/ 914400 h 914400"/>
              <a:gd name="connsiteX4" fmla="*/ 0 w 9144000"/>
              <a:gd name="connsiteY4" fmla="*/ 0 h 914400"/>
              <a:gd name="connsiteX0" fmla="*/ 0 w 9144000"/>
              <a:gd name="connsiteY0" fmla="*/ 197042 h 1111442"/>
              <a:gd name="connsiteX1" fmla="*/ 9144000 w 9144000"/>
              <a:gd name="connsiteY1" fmla="*/ 197042 h 1111442"/>
              <a:gd name="connsiteX2" fmla="*/ 9144000 w 9144000"/>
              <a:gd name="connsiteY2" fmla="*/ 1111442 h 1111442"/>
              <a:gd name="connsiteX3" fmla="*/ 0 w 9144000"/>
              <a:gd name="connsiteY3" fmla="*/ 1111442 h 1111442"/>
              <a:gd name="connsiteX4" fmla="*/ 0 w 9144000"/>
              <a:gd name="connsiteY4" fmla="*/ 197042 h 1111442"/>
              <a:gd name="connsiteX0" fmla="*/ 0 w 9144000"/>
              <a:gd name="connsiteY0" fmla="*/ 295564 h 1209964"/>
              <a:gd name="connsiteX1" fmla="*/ 9144000 w 9144000"/>
              <a:gd name="connsiteY1" fmla="*/ 295564 h 1209964"/>
              <a:gd name="connsiteX2" fmla="*/ 9144000 w 9144000"/>
              <a:gd name="connsiteY2" fmla="*/ 1209964 h 1209964"/>
              <a:gd name="connsiteX3" fmla="*/ 0 w 9144000"/>
              <a:gd name="connsiteY3" fmla="*/ 1209964 h 1209964"/>
              <a:gd name="connsiteX4" fmla="*/ 0 w 9144000"/>
              <a:gd name="connsiteY4" fmla="*/ 295564 h 1209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209964">
                <a:moveTo>
                  <a:pt x="0" y="295564"/>
                </a:moveTo>
                <a:cubicBezTo>
                  <a:pt x="3810000" y="-369455"/>
                  <a:pt x="6096000" y="295564"/>
                  <a:pt x="9144000" y="295564"/>
                </a:cubicBezTo>
                <a:lnTo>
                  <a:pt x="9144000" y="1209964"/>
                </a:lnTo>
                <a:lnTo>
                  <a:pt x="0" y="1209964"/>
                </a:lnTo>
                <a:lnTo>
                  <a:pt x="0" y="295564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4"/>
          </a:p>
        </p:txBody>
      </p:sp>
      <p:pic>
        <p:nvPicPr>
          <p:cNvPr id="5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036" y="1444332"/>
            <a:ext cx="1499115" cy="180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888" y="683462"/>
            <a:ext cx="1492782" cy="1815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600" y="3733046"/>
            <a:ext cx="1499115" cy="180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036" y="1444332"/>
            <a:ext cx="1499115" cy="180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888" y="683462"/>
            <a:ext cx="1492782" cy="1815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600" y="3733046"/>
            <a:ext cx="1499115" cy="180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7060" y="5354624"/>
            <a:ext cx="810789" cy="8107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4528351" y="3427311"/>
            <a:ext cx="640430" cy="72295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5760703" y="2261800"/>
            <a:ext cx="640430" cy="7229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8410624" y="2850112"/>
            <a:ext cx="640430" cy="72295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5272405" y="242128"/>
            <a:ext cx="489565" cy="55264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6966190" y="2666999"/>
            <a:ext cx="771468" cy="87087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3373061" y="2267080"/>
            <a:ext cx="956372" cy="10796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6646927" y="112352"/>
            <a:ext cx="489565" cy="55264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048" y="292259"/>
            <a:ext cx="3388845" cy="3471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817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"/>
                            </p:stCondLst>
                            <p:childTnLst>
                              <p:par>
                                <p:cTn id="20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"/>
                            </p:stCondLst>
                            <p:childTnLst>
                              <p:par>
                                <p:cTn id="31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743" y="489889"/>
            <a:ext cx="11517776" cy="1494893"/>
          </a:xfrm>
        </p:spPr>
        <p:txBody>
          <a:bodyPr>
            <a:normAutofit/>
          </a:bodyPr>
          <a:lstStyle/>
          <a:p>
            <a:pPr algn="just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4" name="Content Placeholder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9700" y="6098854"/>
            <a:ext cx="912138" cy="736842"/>
          </a:xfrm>
        </p:spPr>
      </p:pic>
    </p:spTree>
    <p:extLst>
      <p:ext uri="{BB962C8B-B14F-4D97-AF65-F5344CB8AC3E}">
        <p14:creationId xmlns:p14="http://schemas.microsoft.com/office/powerpoint/2010/main" val="425448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5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/>
        </p:blipFill>
        <p:spPr>
          <a:xfrm>
            <a:off x="594519" y="4865910"/>
            <a:ext cx="1739726" cy="2059899"/>
          </a:xfrm>
          <a:prstGeom prst="rect">
            <a:avLst/>
          </a:prstGeom>
        </p:spPr>
      </p:pic>
      <p:pic>
        <p:nvPicPr>
          <p:cNvPr id="3" name="Nhac-nen-PowerPoint-vui-nh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2710319" y="1934171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466" l="0" r="100000">
                        <a14:backgroundMark x1="4800" y1="4795" x2="4800" y2="14726"/>
                        <a14:backgroundMark x1="20800" y1="3425" x2="51200" y2="5822"/>
                        <a14:backgroundMark x1="84400" y1="2055" x2="95600" y2="7192"/>
                        <a14:backgroundMark x1="90800" y1="46918" x2="92400" y2="55822"/>
                        <a14:backgroundMark x1="94800" y1="80822" x2="90000" y2="89384"/>
                        <a14:backgroundMark x1="82800" y1="49315" x2="98800" y2="63356"/>
                        <a14:backgroundMark x1="96000" y1="38014" x2="82000" y2="49658"/>
                        <a14:backgroundMark x1="76800" y1="52740" x2="90400" y2="61644"/>
                        <a14:backgroundMark x1="92400" y1="38014" x2="76400" y2="50000"/>
                        <a14:backgroundMark x1="74800" y1="53425" x2="99600" y2="68151"/>
                        <a14:backgroundMark x1="89200" y1="83219" x2="82800" y2="90411"/>
                        <a14:backgroundMark x1="37600" y1="87329" x2="55600" y2="86301"/>
                        <a14:backgroundMark x1="58800" y1="87671" x2="63200" y2="92123"/>
                        <a14:backgroundMark x1="91600" y1="39041" x2="99600" y2="29110"/>
                        <a14:backgroundMark x1="74800" y1="4795" x2="98800" y2="8219"/>
                        <a14:backgroundMark x1="60000" y1="1027" x2="53600" y2="4795"/>
                        <a14:backgroundMark x1="66400" y1="2055" x2="66400" y2="4110"/>
                        <a14:backgroundMark x1="76800" y1="8219" x2="69600" y2="11986"/>
                        <a14:backgroundMark x1="65600" y1="4795" x2="72000" y2="0"/>
                        <a14:backgroundMark x1="64000" y1="7877" x2="67200" y2="4452"/>
                        <a14:backgroundMark x1="6400" y1="34247" x2="18400" y2="45890"/>
                        <a14:backgroundMark x1="2800" y1="64726" x2="1200" y2="87671"/>
                        <a14:backgroundMark x1="3200" y1="61301" x2="26400" y2="64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253" y="5245863"/>
            <a:ext cx="1155666" cy="1343508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/>
        </p:blipFill>
        <p:spPr>
          <a:xfrm>
            <a:off x="4175919" y="5472753"/>
            <a:ext cx="555449" cy="572996"/>
          </a:xfrm>
          <a:prstGeom prst="rect">
            <a:avLst/>
          </a:prstGeom>
        </p:spPr>
      </p:pic>
      <p:pic>
        <p:nvPicPr>
          <p:cNvPr id="6" name="Picture 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/>
        </p:blipFill>
        <p:spPr>
          <a:xfrm>
            <a:off x="5153035" y="5678150"/>
            <a:ext cx="762610" cy="754530"/>
          </a:xfrm>
          <a:prstGeom prst="rect">
            <a:avLst/>
          </a:prstGeom>
        </p:spPr>
      </p:pic>
      <p:pic>
        <p:nvPicPr>
          <p:cNvPr id="16" name="Picture 15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8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519" y="6017896"/>
            <a:ext cx="990600" cy="7554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983" b="86320" l="17672" r="86279">
                        <a14:foregroundMark x1="27651" y1="47206" x2="37422" y2="47206"/>
                        <a14:foregroundMark x1="37006" y1="47206" x2="55925" y2="48940"/>
                        <a14:backgroundMark x1="43451" y1="29287" x2="79210" y2="38343"/>
                        <a14:backgroundMark x1="31809" y1="33526" x2="72349" y2="39499"/>
                        <a14:backgroundMark x1="32432" y1="40077" x2="67568" y2="37380"/>
                        <a14:backgroundMark x1="67568" y1="42775" x2="72349" y2="42197"/>
                        <a14:backgroundMark x1="54054" y1="43931" x2="59875" y2="43931"/>
                        <a14:backgroundMark x1="52391" y1="46243" x2="67568" y2="43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/>
        </p:blipFill>
        <p:spPr>
          <a:xfrm>
            <a:off x="594519" y="4865910"/>
            <a:ext cx="1739726" cy="205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599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6415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1044E-6 0.02289 L -0.05614 -0.07514 C -0.07063 -0.08786 -0.08982 -0.12439 -0.11293 -0.12439 C -0.13891 -0.12439 -0.17755 -0.08555 -0.19204 -0.07283 L -0.26084 0.02289 " pathEditMode="relative" rAng="0" ptsTypes="FffFF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42" y="-73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9201E-6 2.89017E-7 L -0.07517 -0.11445 C -0.09436 -0.12763 -0.11733 -0.19168 -0.14761 -0.19168 C -0.1818 -0.19168 -0.22931 -0.1889 -0.2485 -0.17572 L -0.29744 -0.12717 L -0.34338 2.89017E-7 " pathEditMode="relative" rAng="0" ptsTypes="FffFAF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6" y="-95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084E-6 4.91329E-6 L -0.10193 -0.10105 C -0.12908 -0.11214 -0.20399 -0.20394 -0.24706 -0.20394 C -0.29561 -0.20394 -0.35069 -0.20394 -0.37771 -0.19284 L -0.43017 -0.15053 L -0.48669 4.91329E-6 " pathEditMode="relative" rAng="0" ptsTypes="FffFAF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41" y="-10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9700" y="6098854"/>
            <a:ext cx="912138" cy="73684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02697" y="381000"/>
            <a:ext cx="1418881" cy="1520230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  <a:latin typeface=".VnAvant" pitchFamily="34" charset="0"/>
              </a:rPr>
              <a:t>2.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46920" y="334096"/>
            <a:ext cx="10820400" cy="2026973"/>
          </a:xfrm>
          <a:prstGeom prst="rect">
            <a:avLst/>
          </a:prstGeom>
        </p:spPr>
        <p:txBody>
          <a:bodyPr vert="horz" lIns="121618" tIns="60809" rIns="121618" bIns="60809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788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788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88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788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88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788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88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788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88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788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88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788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88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788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88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788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88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788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88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788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88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788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88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788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4788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Giặt</a:t>
            </a:r>
            <a:r>
              <a:rPr lang="en-US" sz="4788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88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4788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5769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9700" y="6098854"/>
            <a:ext cx="912138" cy="73684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06131" y="1648355"/>
            <a:ext cx="10742956" cy="1494893"/>
          </a:xfrm>
        </p:spPr>
        <p:txBody>
          <a:bodyPr>
            <a:normAutofit fontScale="90000"/>
          </a:bodyPr>
          <a:lstStyle/>
          <a:p>
            <a:pPr algn="just"/>
            <a:r>
              <a:rPr lang="en-US" sz="6600" smtClean="0">
                <a:solidFill>
                  <a:srgbClr val="FF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3. Em hãy cùng lớp đọc hết </a:t>
            </a:r>
            <a:br>
              <a:rPr lang="en-US" sz="6600" smtClean="0">
                <a:solidFill>
                  <a:srgbClr val="FF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</a:br>
            <a:r>
              <a:rPr lang="en-US" sz="6600" smtClean="0">
                <a:solidFill>
                  <a:srgbClr val="FF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bài thơ.</a:t>
            </a:r>
            <a:endParaRPr lang="en-US" sz="6600" dirty="0">
              <a:solidFill>
                <a:srgbClr val="FF0000"/>
              </a:solidFill>
              <a:latin typeface="Times New Roman" pitchFamily="18" charset="0"/>
              <a:ea typeface="AvantGarde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71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6431" b="19710"/>
          <a:stretch/>
        </p:blipFill>
        <p:spPr>
          <a:xfrm>
            <a:off x="2002970" y="174171"/>
            <a:ext cx="8142513" cy="483326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2236" y="2818047"/>
            <a:ext cx="10489585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Củng cố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08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6431" b="19710"/>
          <a:stretch/>
        </p:blipFill>
        <p:spPr>
          <a:xfrm>
            <a:off x="2002970" y="174171"/>
            <a:ext cx="8142513" cy="483326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2236" y="2818047"/>
            <a:ext cx="10489585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Dặn dò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85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404519" y="4720638"/>
            <a:ext cx="2561511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vi-VN" sz="4400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C.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endParaRPr lang="vi-VN" sz="44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47664" y="3399648"/>
            <a:ext cx="2561511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Dì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19" y="4794844"/>
            <a:ext cx="798097" cy="7827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919" y="3551746"/>
            <a:ext cx="807556" cy="77835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404519" y="2257601"/>
            <a:ext cx="2590800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919" y="2311039"/>
            <a:ext cx="807556" cy="77835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89719" y="228600"/>
            <a:ext cx="11506200" cy="1600240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48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48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tập</a:t>
            </a:r>
            <a:r>
              <a:rPr lang="en-US" sz="48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48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Con </a:t>
            </a:r>
            <a:r>
              <a:rPr lang="en-US" sz="48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đã</a:t>
            </a:r>
            <a:r>
              <a:rPr lang="en-US" sz="48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lớn</a:t>
            </a:r>
            <a:r>
              <a:rPr lang="en-US" sz="48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thật</a:t>
            </a:r>
            <a:r>
              <a:rPr lang="en-US" sz="48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48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8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sz="48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48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giận</a:t>
            </a:r>
            <a:r>
              <a:rPr lang="en-US" sz="48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ai?</a:t>
            </a:r>
          </a:p>
        </p:txBody>
      </p:sp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7719" y="5642189"/>
            <a:ext cx="1041468" cy="121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560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56119" y="3810000"/>
            <a:ext cx="7315200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44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vi-VN" sz="44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r>
              <a:rPr lang="vi-VN" sz="4400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Nên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vi-VN" sz="44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49440" y="5286828"/>
            <a:ext cx="7315200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sz="4400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cùng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dì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883" y="3869939"/>
            <a:ext cx="798097" cy="7827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289" y="5357128"/>
            <a:ext cx="807556" cy="77835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353635" y="2320915"/>
            <a:ext cx="7315200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Chăm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chỉ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tập</a:t>
            </a:r>
            <a:endParaRPr lang="en-US" sz="44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515" y="2397870"/>
            <a:ext cx="807556" cy="77835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74805" y="228600"/>
            <a:ext cx="9525000" cy="861576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Dì</a:t>
            </a:r>
            <a:r>
              <a:rPr lang="en-US" sz="48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khuyên</a:t>
            </a:r>
            <a:r>
              <a:rPr lang="en-US" sz="48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sz="48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48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</a:t>
            </a:r>
            <a:r>
              <a:rPr lang="en-US" sz="48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48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pic>
        <p:nvPicPr>
          <p:cNvPr id="12" name="Picture 1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/>
        </p:blipFill>
        <p:spPr>
          <a:xfrm>
            <a:off x="11215415" y="6012924"/>
            <a:ext cx="762610" cy="7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60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4464" y="2249992"/>
            <a:ext cx="11240457" cy="111043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4400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vi-VN" sz="4400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đã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biết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đúng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sai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biết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lỗi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vi-VN" sz="44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0091" y="5357128"/>
            <a:ext cx="11017288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C.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đúng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4043" y="2200811"/>
            <a:ext cx="798097" cy="7827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7379" y="5286827"/>
            <a:ext cx="807556" cy="77835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0091" y="3800516"/>
            <a:ext cx="11036227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chưa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biết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lời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0914" y="3934452"/>
            <a:ext cx="807556" cy="77835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18319" y="266969"/>
            <a:ext cx="11049000" cy="1600240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</a:t>
            </a:r>
            <a:r>
              <a:rPr lang="en-US" sz="48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sao</a:t>
            </a:r>
            <a:r>
              <a:rPr lang="en-US" sz="48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48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sz="48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48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48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</a:p>
          <a:p>
            <a:pPr algn="ctr"/>
            <a:r>
              <a:rPr lang="en-US" sz="48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“ Con </a:t>
            </a:r>
            <a:r>
              <a:rPr lang="en-US" sz="48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đã</a:t>
            </a:r>
            <a:r>
              <a:rPr lang="en-US" sz="48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lớn</a:t>
            </a:r>
            <a:r>
              <a:rPr lang="en-US" sz="48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thật</a:t>
            </a:r>
            <a:r>
              <a:rPr lang="en-US" sz="48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48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!”</a:t>
            </a:r>
          </a:p>
        </p:txBody>
      </p:sp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/>
        </p:blipFill>
        <p:spPr>
          <a:xfrm>
            <a:off x="11186319" y="6077847"/>
            <a:ext cx="555449" cy="57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926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C91B0CA-88DA-F329-B9FA-F889E4B5DB12}"/>
              </a:ext>
            </a:extLst>
          </p:cNvPr>
          <p:cNvSpPr/>
          <p:nvPr/>
        </p:nvSpPr>
        <p:spPr>
          <a:xfrm>
            <a:off x="3311907" y="1676400"/>
            <a:ext cx="6324039" cy="24314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đã lớn</a:t>
            </a:r>
          </a:p>
          <a:p>
            <a:pPr algn="ctr" defTabSz="685800">
              <a:defRPr/>
            </a:pPr>
            <a:r>
              <a:rPr lang="en-US" sz="5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Giặt </a:t>
            </a:r>
            <a:r>
              <a:rPr lang="vi-VN" sz="5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endParaRPr lang="en-US" sz="5400" b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defRPr/>
            </a:pPr>
            <a:r>
              <a:rPr lang="en-US" sz="44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( Trích Phạm Hổ)</a:t>
            </a:r>
            <a:endParaRPr lang="en-US" sz="4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94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AE02FF5-AF9F-07B6-52D0-5F08FAA1AD8A}"/>
              </a:ext>
            </a:extLst>
          </p:cNvPr>
          <p:cNvSpPr txBox="1"/>
          <p:nvPr/>
        </p:nvSpPr>
        <p:spPr>
          <a:xfrm>
            <a:off x="670719" y="0"/>
            <a:ext cx="9144000" cy="646286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Giặt áo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2BB3682-7EDF-BB65-D737-B767A5853779}"/>
              </a:ext>
            </a:extLst>
          </p:cNvPr>
          <p:cNvSpPr txBox="1"/>
          <p:nvPr/>
        </p:nvSpPr>
        <p:spPr>
          <a:xfrm>
            <a:off x="437317" y="785794"/>
            <a:ext cx="3124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Tre bừng nắng lên</a:t>
            </a:r>
          </a:p>
          <a:p>
            <a:r>
              <a:rPr lang="vi-VN" sz="2800" dirty="0">
                <a:latin typeface="+mj-lt"/>
              </a:rPr>
              <a:t>Rộn vườn tiếng sáo</a:t>
            </a:r>
          </a:p>
          <a:p>
            <a:r>
              <a:rPr lang="vi-VN" sz="2800" dirty="0">
                <a:latin typeface="+mj-lt"/>
              </a:rPr>
              <a:t>Nắng đẹp nhắc em</a:t>
            </a:r>
          </a:p>
          <a:p>
            <a:r>
              <a:rPr lang="vi-VN" sz="2800" dirty="0">
                <a:latin typeface="+mj-lt"/>
              </a:rPr>
              <a:t>Giặt quần, giặt áo.</a:t>
            </a:r>
            <a:endParaRPr lang="en-US" sz="28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1F8EDCB-BB48-C404-2080-51B6BF6960A7}"/>
              </a:ext>
            </a:extLst>
          </p:cNvPr>
          <p:cNvSpPr txBox="1"/>
          <p:nvPr/>
        </p:nvSpPr>
        <p:spPr>
          <a:xfrm>
            <a:off x="365879" y="3073786"/>
            <a:ext cx="326474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Lấy bọt xà phòng</a:t>
            </a:r>
          </a:p>
          <a:p>
            <a:r>
              <a:rPr lang="vi-VN" sz="2800" dirty="0">
                <a:latin typeface="+mj-lt"/>
              </a:rPr>
              <a:t>Làm đôi găng trắng</a:t>
            </a:r>
          </a:p>
          <a:p>
            <a:r>
              <a:rPr lang="vi-VN" sz="2800" dirty="0">
                <a:latin typeface="+mj-lt"/>
              </a:rPr>
              <a:t>Nghìn đốm cầu vồng</a:t>
            </a:r>
          </a:p>
          <a:p>
            <a:r>
              <a:rPr lang="vi-VN" sz="2800" dirty="0">
                <a:latin typeface="+mj-lt"/>
              </a:rPr>
              <a:t>Tay em lấp lánh.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F60F4CC-B1D9-579F-6AB9-3E599199EE70}"/>
              </a:ext>
            </a:extLst>
          </p:cNvPr>
          <p:cNvSpPr txBox="1"/>
          <p:nvPr/>
        </p:nvSpPr>
        <p:spPr>
          <a:xfrm>
            <a:off x="3620027" y="794106"/>
            <a:ext cx="3124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Nắng theo gió bay</a:t>
            </a:r>
          </a:p>
          <a:p>
            <a:r>
              <a:rPr lang="vi-VN" sz="2800" dirty="0">
                <a:latin typeface="+mj-lt"/>
              </a:rPr>
              <a:t>Trên tre, trên chuối</a:t>
            </a:r>
          </a:p>
          <a:p>
            <a:r>
              <a:rPr lang="vi-VN" sz="2800" dirty="0">
                <a:latin typeface="+mj-lt"/>
              </a:rPr>
              <a:t>Nắng vẫn đầy trời </a:t>
            </a:r>
          </a:p>
          <a:p>
            <a:r>
              <a:rPr lang="vi-VN" sz="2800" dirty="0">
                <a:latin typeface="+mj-lt"/>
              </a:rPr>
              <a:t>Vàng sân, vàng lối.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BA9F87B-593B-E90C-FFA5-6DD2B7CE8BD6}"/>
              </a:ext>
            </a:extLst>
          </p:cNvPr>
          <p:cNvSpPr txBox="1"/>
          <p:nvPr/>
        </p:nvSpPr>
        <p:spPr>
          <a:xfrm>
            <a:off x="3690469" y="3071810"/>
            <a:ext cx="33191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Sạch sẽ như mới</a:t>
            </a:r>
          </a:p>
          <a:p>
            <a:r>
              <a:rPr lang="vi-VN" sz="2800" dirty="0">
                <a:latin typeface="+mj-lt"/>
              </a:rPr>
              <a:t>Áo quần lên dây</a:t>
            </a:r>
          </a:p>
          <a:p>
            <a:r>
              <a:rPr lang="vi-VN" sz="2800" dirty="0">
                <a:latin typeface="+mj-lt"/>
              </a:rPr>
              <a:t>Em yêu ngắm mãi</a:t>
            </a:r>
          </a:p>
          <a:p>
            <a:r>
              <a:rPr lang="vi-VN" sz="2800" dirty="0">
                <a:latin typeface="+mj-lt"/>
              </a:rPr>
              <a:t>Trắng hồng đôi tay....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E99BE19-E5DB-C292-A793-CCCC7CF93AE7}"/>
              </a:ext>
            </a:extLst>
          </p:cNvPr>
          <p:cNvSpPr txBox="1"/>
          <p:nvPr/>
        </p:nvSpPr>
        <p:spPr>
          <a:xfrm>
            <a:off x="6600057" y="815916"/>
            <a:ext cx="3124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Nắng đi suốt ngày</a:t>
            </a:r>
          </a:p>
          <a:p>
            <a:r>
              <a:rPr lang="vi-VN" sz="2800" dirty="0">
                <a:latin typeface="+mj-lt"/>
              </a:rPr>
              <a:t>Giờ lo xuống núi</a:t>
            </a:r>
          </a:p>
          <a:p>
            <a:r>
              <a:rPr lang="vi-VN" sz="2800" dirty="0">
                <a:latin typeface="+mj-lt"/>
              </a:rPr>
              <a:t>Nắng vẫn còn đây</a:t>
            </a:r>
          </a:p>
          <a:p>
            <a:r>
              <a:rPr lang="vi-VN" sz="2800" dirty="0">
                <a:latin typeface="+mj-lt"/>
              </a:rPr>
              <a:t>Áo thơm bên gối.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60F825C-7902-809D-F9A3-BE9FFCEB0F76}"/>
              </a:ext>
            </a:extLst>
          </p:cNvPr>
          <p:cNvSpPr txBox="1"/>
          <p:nvPr/>
        </p:nvSpPr>
        <p:spPr>
          <a:xfrm>
            <a:off x="7071519" y="2814576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+mj-lt"/>
              </a:rPr>
              <a:t>Phạm Hổ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8858949B-ABF0-C648-C36B-04F08CA5FBED}"/>
              </a:ext>
            </a:extLst>
          </p:cNvPr>
          <p:cNvCxnSpPr/>
          <p:nvPr/>
        </p:nvCxnSpPr>
        <p:spPr>
          <a:xfrm>
            <a:off x="9438505" y="428604"/>
            <a:ext cx="0" cy="388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D85E257-FA1E-827F-983D-09979B189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4422" y="192683"/>
            <a:ext cx="1905000" cy="25241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017AD20-DAB4-83C1-D410-17C4F575541D}"/>
              </a:ext>
            </a:extLst>
          </p:cNvPr>
          <p:cNvSpPr txBox="1"/>
          <p:nvPr/>
        </p:nvSpPr>
        <p:spPr>
          <a:xfrm>
            <a:off x="9028956" y="3035101"/>
            <a:ext cx="31241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1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Nhà thơ Phạm Hổ</a:t>
            </a:r>
            <a:r>
              <a:rPr lang="vi-VN" sz="2800" b="0" i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( </a:t>
            </a:r>
            <a:r>
              <a:rPr lang="vi-VN" sz="2800" b="0" i="1" smtClean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1926-2007), </a:t>
            </a:r>
            <a:r>
              <a:rPr lang="vi-VN" sz="2800" b="0" i="1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bút danh Hồ Huy, sinh tại xã Thanh Liêm, Thị xã An Nhơn, tỉnh Bình Định</a:t>
            </a:r>
            <a:r>
              <a:rPr lang="vi-VN" b="0" i="1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..</a:t>
            </a:r>
            <a:endParaRPr 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857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AE02FF5-AF9F-07B6-52D0-5F08FAA1AD8A}"/>
              </a:ext>
            </a:extLst>
          </p:cNvPr>
          <p:cNvSpPr txBox="1"/>
          <p:nvPr/>
        </p:nvSpPr>
        <p:spPr>
          <a:xfrm>
            <a:off x="670719" y="0"/>
            <a:ext cx="9144000" cy="646286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Giặt áo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2BB3682-7EDF-BB65-D737-B767A5853779}"/>
              </a:ext>
            </a:extLst>
          </p:cNvPr>
          <p:cNvSpPr txBox="1"/>
          <p:nvPr/>
        </p:nvSpPr>
        <p:spPr>
          <a:xfrm>
            <a:off x="566270" y="800465"/>
            <a:ext cx="3124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+mj-lt"/>
              </a:rPr>
              <a:t>Tre bừng nắng lên</a:t>
            </a:r>
          </a:p>
          <a:p>
            <a:r>
              <a:rPr lang="vi-VN" sz="2400" dirty="0">
                <a:latin typeface="+mj-lt"/>
              </a:rPr>
              <a:t>Rộn vườn tiếng sáo</a:t>
            </a:r>
          </a:p>
          <a:p>
            <a:r>
              <a:rPr lang="vi-VN" sz="2400" dirty="0">
                <a:latin typeface="+mj-lt"/>
              </a:rPr>
              <a:t>Nắng đẹp nhắc em</a:t>
            </a:r>
          </a:p>
          <a:p>
            <a:r>
              <a:rPr lang="vi-VN" sz="2400" dirty="0">
                <a:latin typeface="+mj-lt"/>
              </a:rPr>
              <a:t>Giặt quần, giặt áo.</a:t>
            </a:r>
            <a:endParaRPr lang="en-US" sz="24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1F8EDCB-BB48-C404-2080-51B6BF6960A7}"/>
              </a:ext>
            </a:extLst>
          </p:cNvPr>
          <p:cNvSpPr txBox="1"/>
          <p:nvPr/>
        </p:nvSpPr>
        <p:spPr>
          <a:xfrm>
            <a:off x="506426" y="2379374"/>
            <a:ext cx="3124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+mj-lt"/>
              </a:rPr>
              <a:t>Lấy bọt xà phòng</a:t>
            </a:r>
          </a:p>
          <a:p>
            <a:r>
              <a:rPr lang="vi-VN" sz="2400" dirty="0">
                <a:latin typeface="+mj-lt"/>
              </a:rPr>
              <a:t>Làm đôi găng trắng</a:t>
            </a:r>
          </a:p>
          <a:p>
            <a:r>
              <a:rPr lang="vi-VN" sz="2400" dirty="0">
                <a:latin typeface="+mj-lt"/>
              </a:rPr>
              <a:t>Nghìn đốm cầu vồng</a:t>
            </a:r>
          </a:p>
          <a:p>
            <a:r>
              <a:rPr lang="vi-VN" sz="2400" dirty="0">
                <a:latin typeface="+mj-lt"/>
              </a:rPr>
              <a:t>Tay em lấp lánh.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F60F4CC-B1D9-579F-6AB9-3E599199EE70}"/>
              </a:ext>
            </a:extLst>
          </p:cNvPr>
          <p:cNvSpPr txBox="1"/>
          <p:nvPr/>
        </p:nvSpPr>
        <p:spPr>
          <a:xfrm>
            <a:off x="566270" y="3957091"/>
            <a:ext cx="31242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+mj-lt"/>
              </a:rPr>
              <a:t>Nắng theo gió bay</a:t>
            </a:r>
          </a:p>
          <a:p>
            <a:r>
              <a:rPr lang="vi-VN" sz="2400" dirty="0">
                <a:latin typeface="+mj-lt"/>
              </a:rPr>
              <a:t>Trên tre, trên chuối</a:t>
            </a:r>
          </a:p>
          <a:p>
            <a:r>
              <a:rPr lang="vi-VN" sz="2400" dirty="0">
                <a:latin typeface="+mj-lt"/>
              </a:rPr>
              <a:t>Nắng vẫn đầy trời </a:t>
            </a:r>
          </a:p>
          <a:p>
            <a:r>
              <a:rPr lang="vi-VN" sz="2400" dirty="0">
                <a:latin typeface="+mj-lt"/>
              </a:rPr>
              <a:t>Vàng sân, vàng lối.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BA9F87B-593B-E90C-FFA5-6DD2B7CE8BD6}"/>
              </a:ext>
            </a:extLst>
          </p:cNvPr>
          <p:cNvSpPr txBox="1"/>
          <p:nvPr/>
        </p:nvSpPr>
        <p:spPr>
          <a:xfrm>
            <a:off x="3223419" y="960326"/>
            <a:ext cx="3124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+mj-lt"/>
              </a:rPr>
              <a:t>Sạch sẽ như mới</a:t>
            </a:r>
          </a:p>
          <a:p>
            <a:r>
              <a:rPr lang="vi-VN" sz="2400" dirty="0">
                <a:latin typeface="+mj-lt"/>
              </a:rPr>
              <a:t>Áo quần lên dây</a:t>
            </a:r>
          </a:p>
          <a:p>
            <a:r>
              <a:rPr lang="vi-VN" sz="2400" dirty="0">
                <a:latin typeface="+mj-lt"/>
              </a:rPr>
              <a:t>Em yêu ngắm mãi</a:t>
            </a:r>
          </a:p>
          <a:p>
            <a:r>
              <a:rPr lang="vi-VN" sz="2400" dirty="0">
                <a:latin typeface="+mj-lt"/>
              </a:rPr>
              <a:t>Trắng hồng đôi tay....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E99BE19-E5DB-C292-A793-CCCC7CF93AE7}"/>
              </a:ext>
            </a:extLst>
          </p:cNvPr>
          <p:cNvSpPr txBox="1"/>
          <p:nvPr/>
        </p:nvSpPr>
        <p:spPr>
          <a:xfrm>
            <a:off x="3366450" y="2633652"/>
            <a:ext cx="3124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+mj-lt"/>
              </a:rPr>
              <a:t>Nắng đi suốt ngày</a:t>
            </a:r>
          </a:p>
          <a:p>
            <a:r>
              <a:rPr lang="vi-VN" sz="2400" dirty="0">
                <a:latin typeface="+mj-lt"/>
              </a:rPr>
              <a:t>Giờ lo xuống núi</a:t>
            </a:r>
          </a:p>
          <a:p>
            <a:r>
              <a:rPr lang="vi-VN" sz="2400" dirty="0">
                <a:latin typeface="+mj-lt"/>
              </a:rPr>
              <a:t>Nắng vẫn còn đây</a:t>
            </a:r>
          </a:p>
          <a:p>
            <a:r>
              <a:rPr lang="vi-VN" sz="2400" dirty="0">
                <a:latin typeface="+mj-lt"/>
              </a:rPr>
              <a:t>Áo thơm bên gối.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60F825C-7902-809D-F9A3-BE9FFCEB0F76}"/>
              </a:ext>
            </a:extLst>
          </p:cNvPr>
          <p:cNvSpPr txBox="1"/>
          <p:nvPr/>
        </p:nvSpPr>
        <p:spPr>
          <a:xfrm>
            <a:off x="4095249" y="4143345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smtClean="0">
                <a:latin typeface="+mj-lt"/>
              </a:rPr>
              <a:t>Phạm Hổ</a:t>
            </a:r>
            <a:endParaRPr lang="vi-VN" sz="2800" b="1" dirty="0">
              <a:latin typeface="+mj-lt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8858949B-ABF0-C648-C36B-04F08CA5FBED}"/>
              </a:ext>
            </a:extLst>
          </p:cNvPr>
          <p:cNvCxnSpPr/>
          <p:nvPr/>
        </p:nvCxnSpPr>
        <p:spPr>
          <a:xfrm>
            <a:off x="6347619" y="657255"/>
            <a:ext cx="0" cy="388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046F849-ADEF-AFE8-4AA0-C3C54BD28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5" y="51785"/>
            <a:ext cx="1804572" cy="707197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BD324BFD-6B2E-BC96-7BEB-9AD6AD198F3F}"/>
              </a:ext>
            </a:extLst>
          </p:cNvPr>
          <p:cNvCxnSpPr>
            <a:cxnSpLocks/>
          </p:cNvCxnSpPr>
          <p:nvPr/>
        </p:nvCxnSpPr>
        <p:spPr>
          <a:xfrm>
            <a:off x="1939603" y="1214422"/>
            <a:ext cx="99804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78960099-B4A4-349E-317A-33B37AC2D1DE}"/>
              </a:ext>
            </a:extLst>
          </p:cNvPr>
          <p:cNvCxnSpPr>
            <a:cxnSpLocks/>
          </p:cNvCxnSpPr>
          <p:nvPr/>
        </p:nvCxnSpPr>
        <p:spPr>
          <a:xfrm>
            <a:off x="1744517" y="3143248"/>
            <a:ext cx="133600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07B72204-98FC-9555-22F5-71D98DC5ECA2}"/>
              </a:ext>
            </a:extLst>
          </p:cNvPr>
          <p:cNvCxnSpPr>
            <a:cxnSpLocks/>
          </p:cNvCxnSpPr>
          <p:nvPr/>
        </p:nvCxnSpPr>
        <p:spPr>
          <a:xfrm>
            <a:off x="1794432" y="3857628"/>
            <a:ext cx="7860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FCED9962-2424-1E7C-6AC9-34932BA7B509}"/>
              </a:ext>
            </a:extLst>
          </p:cNvPr>
          <p:cNvCxnSpPr>
            <a:cxnSpLocks/>
          </p:cNvCxnSpPr>
          <p:nvPr/>
        </p:nvCxnSpPr>
        <p:spPr>
          <a:xfrm>
            <a:off x="4392506" y="1782618"/>
            <a:ext cx="7860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1E655BC-9F00-1211-A8F7-E61C90E249D7}"/>
              </a:ext>
            </a:extLst>
          </p:cNvPr>
          <p:cNvSpPr txBox="1"/>
          <p:nvPr/>
        </p:nvSpPr>
        <p:spPr>
          <a:xfrm>
            <a:off x="6407462" y="1143000"/>
            <a:ext cx="57543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</a:rPr>
              <a:t>- Em hãy đặt </a:t>
            </a:r>
            <a:r>
              <a:rPr lang="vi-VN" sz="4000" dirty="0">
                <a:solidFill>
                  <a:srgbClr val="FF0000"/>
                </a:solidFill>
                <a:latin typeface="+mj-lt"/>
              </a:rPr>
              <a:t>câu</a:t>
            </a:r>
            <a:r>
              <a:rPr lang="vi-VN" sz="4000" dirty="0">
                <a:solidFill>
                  <a:srgbClr val="FF0000"/>
                </a:solidFill>
              </a:rPr>
              <a:t> với từ : </a:t>
            </a:r>
            <a:r>
              <a:rPr lang="en-US" sz="4000" dirty="0">
                <a:solidFill>
                  <a:srgbClr val="FF0000"/>
                </a:solidFill>
              </a:rPr>
              <a:t>   </a:t>
            </a:r>
            <a:r>
              <a:rPr lang="vi-VN" sz="4000" dirty="0">
                <a:solidFill>
                  <a:srgbClr val="FF0000"/>
                </a:solidFill>
              </a:rPr>
              <a:t>lấp lánh.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6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3032</TotalTime>
  <Words>1554</Words>
  <Application>Microsoft Office PowerPoint</Application>
  <PresentationFormat>Custom</PresentationFormat>
  <Paragraphs>283</Paragraphs>
  <Slides>33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#9Slide03 Arima Madurai</vt:lpstr>
      <vt:lpstr>.VnAvant</vt:lpstr>
      <vt:lpstr>Arial</vt:lpstr>
      <vt:lpstr>Arial</vt:lpstr>
      <vt:lpstr>Arial-Rounded</vt:lpstr>
      <vt:lpstr>AvantGarde</vt:lpstr>
      <vt:lpstr>Calibri</vt:lpstr>
      <vt:lpstr>DomCasual</vt:lpstr>
      <vt:lpstr>Kids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Em hãy đọc một khổ thơ em thích trong bài “ giặt áo”</vt:lpstr>
      <vt:lpstr>2.</vt:lpstr>
      <vt:lpstr>3. Em hãy cùng lớp đọc hết  bài thơ.</vt:lpstr>
      <vt:lpstr>Củng cố</vt:lpstr>
      <vt:lpstr>Dặn dò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299</cp:revision>
  <dcterms:created xsi:type="dcterms:W3CDTF">2021-05-23T10:25:42Z</dcterms:created>
  <dcterms:modified xsi:type="dcterms:W3CDTF">2024-09-30T03:15:19Z</dcterms:modified>
</cp:coreProperties>
</file>