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77" r:id="rId5"/>
    <p:sldId id="274" r:id="rId6"/>
    <p:sldId id="273" r:id="rId7"/>
    <p:sldId id="275" r:id="rId8"/>
    <p:sldId id="276" r:id="rId9"/>
    <p:sldId id="264" r:id="rId10"/>
    <p:sldId id="269" r:id="rId11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7" y="2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EC401D-DF8C-49D2-8172-57A0679BF23C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4A8A37-F853-48B6-A85C-9917C935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4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0FFC4CD6-D5C0-4961-BCD8-F556CFC2ADA8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7E1F1402-2595-4A84-829B-207E19CE7A3C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9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7708-EE06-4260-8A57-0ACAE3941E34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0504-311E-4D9E-8134-C688DABD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5CA0-E700-44C3-A5CF-09CC53997F64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242E-DA59-466B-A1F1-055B6E9CB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1229-355B-4F48-89F4-8C34874BEF26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AA84-9DE8-47C9-B8E3-936E71E8F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F187-E0BB-4EBF-93EA-52341585FED9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FA71-4014-428B-9E5D-80689CB18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9AE3-A052-4FA8-AA13-0ACCE635CECE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A023-C21C-4D79-8231-D24DB5AA3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C2A8-DB59-43D5-99A3-BF1D60B24280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E812-E29C-42D7-BCE9-5C0352DF0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FE13-B23A-46E8-8167-835334F78F84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2F0A-42BD-4ECF-9DCD-A246257D3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1BBA-59E2-4558-BE07-84246F3EDB1D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6E78-10FE-49C2-A1E4-75DDA0759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7CEB-572D-4AB9-A3CB-F78604A1A294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B612-12B5-48B2-88D6-6AACB723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8A3A-C47C-4DFF-9AB8-2F1B00056927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69B7-86E5-43D5-90E4-2F842C920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EF61-72FF-4529-A265-20CA60766BDF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B41F-4230-4118-BE17-8A84DC37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A27B00-C89A-4255-83F2-657C849A4621}" type="datetimeFigureOut">
              <a:rPr lang="en-US"/>
              <a:pPr>
                <a:defRPr/>
              </a:pPr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659F68-9054-4CB4-BD97-D6EC6BD2B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4475" y="4343400"/>
            <a:ext cx="10928350" cy="182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11: BẢNG NHÂN 8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0363" y="6545263"/>
            <a:ext cx="56165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2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4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5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1471613" y="1752600"/>
            <a:ext cx="9774237" cy="681038"/>
            <a:chOff x="1470819" y="1943100"/>
            <a:chExt cx="9775520" cy="681454"/>
          </a:xfrm>
        </p:grpSpPr>
        <p:grpSp>
          <p:nvGrpSpPr>
            <p:cNvPr id="16398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47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1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912782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041400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11: BẢNG NHÂN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r="1573"/>
          <a:stretch>
            <a:fillRect/>
          </a:stretch>
        </p:blipFill>
        <p:spPr bwMode="auto">
          <a:xfrm>
            <a:off x="1557338" y="2427288"/>
            <a:ext cx="1316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 t="7104" r="5023"/>
          <a:stretch>
            <a:fillRect/>
          </a:stretch>
        </p:blipFill>
        <p:spPr bwMode="auto">
          <a:xfrm>
            <a:off x="1446213" y="5975350"/>
            <a:ext cx="1316196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>
            <a:extLst>
              <a:ext uri="{FF2B5EF4-FFF2-40B4-BE49-F238E27FC236}"/>
            </a:extLst>
          </p:cNvPr>
          <p:cNvSpPr/>
          <p:nvPr/>
        </p:nvSpPr>
        <p:spPr>
          <a:xfrm>
            <a:off x="7910513" y="5253038"/>
            <a:ext cx="533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/>
            </a:extLst>
          </p:cNvPr>
          <p:cNvSpPr/>
          <p:nvPr/>
        </p:nvSpPr>
        <p:spPr>
          <a:xfrm>
            <a:off x="7185025" y="5291138"/>
            <a:ext cx="420688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129713" y="5233988"/>
            <a:ext cx="609600" cy="538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/>
            </a:extLst>
          </p:cNvPr>
          <p:cNvSpPr/>
          <p:nvPr/>
        </p:nvSpPr>
        <p:spPr>
          <a:xfrm>
            <a:off x="7108825" y="8529638"/>
            <a:ext cx="420688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7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2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4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5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86" name="Group 11"/>
          <p:cNvGrpSpPr>
            <a:grpSpLocks/>
          </p:cNvGrpSpPr>
          <p:nvPr/>
        </p:nvGrpSpPr>
        <p:grpSpPr bwMode="auto">
          <a:xfrm>
            <a:off x="1471613" y="1752600"/>
            <a:ext cx="9774237" cy="681038"/>
            <a:chOff x="1470819" y="1943100"/>
            <a:chExt cx="9775520" cy="681454"/>
          </a:xfrm>
        </p:grpSpPr>
        <p:grpSp>
          <p:nvGrpSpPr>
            <p:cNvPr id="16398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47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1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912782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Nêu phép nhân thích hợp với mỗi tranh vẽ.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041400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11: BẢNG NHÂN 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rcRect r="1573"/>
          <a:stretch>
            <a:fillRect/>
          </a:stretch>
        </p:blipFill>
        <p:spPr bwMode="auto">
          <a:xfrm>
            <a:off x="1557338" y="2427288"/>
            <a:ext cx="13163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 t="7104" r="5023"/>
          <a:stretch>
            <a:fillRect/>
          </a:stretch>
        </p:blipFill>
        <p:spPr bwMode="auto">
          <a:xfrm>
            <a:off x="1446213" y="5975350"/>
            <a:ext cx="13161962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6234113" y="52578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/>
            </a:extLst>
          </p:cNvPr>
          <p:cNvSpPr/>
          <p:nvPr/>
        </p:nvSpPr>
        <p:spPr>
          <a:xfrm>
            <a:off x="7910513" y="5253038"/>
            <a:ext cx="533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/>
            </a:extLst>
          </p:cNvPr>
          <p:cNvSpPr/>
          <p:nvPr/>
        </p:nvSpPr>
        <p:spPr>
          <a:xfrm>
            <a:off x="7185025" y="5291138"/>
            <a:ext cx="420688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129713" y="5233988"/>
            <a:ext cx="609600" cy="538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/>
            </a:extLst>
          </p:cNvPr>
          <p:cNvSpPr/>
          <p:nvPr/>
        </p:nvSpPr>
        <p:spPr>
          <a:xfrm>
            <a:off x="6157913" y="8494713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/>
            </a:extLst>
          </p:cNvPr>
          <p:cNvSpPr/>
          <p:nvPr/>
        </p:nvSpPr>
        <p:spPr>
          <a:xfrm>
            <a:off x="7834313" y="8489950"/>
            <a:ext cx="533400" cy="538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 73">
            <a:extLst>
              <a:ext uri="{FF2B5EF4-FFF2-40B4-BE49-F238E27FC236}"/>
            </a:extLst>
          </p:cNvPr>
          <p:cNvSpPr/>
          <p:nvPr/>
        </p:nvSpPr>
        <p:spPr>
          <a:xfrm>
            <a:off x="7108825" y="8529638"/>
            <a:ext cx="420688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053513" y="8470900"/>
            <a:ext cx="609600" cy="53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47809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3" grpId="0" animBg="1"/>
      <p:bldP spid="65" grpId="0" animBg="1"/>
      <p:bldP spid="2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014913" y="0"/>
            <a:ext cx="3736975" cy="987425"/>
            <a:chOff x="4539228" y="172432"/>
            <a:chExt cx="3673276" cy="987527"/>
          </a:xfrm>
        </p:grpSpPr>
        <p:grpSp>
          <p:nvGrpSpPr>
            <p:cNvPr id="1742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3276" cy="987527"/>
              <a:chOff x="4539228" y="172432"/>
              <a:chExt cx="3673276" cy="987527"/>
            </a:xfrm>
          </p:grpSpPr>
          <p:sp>
            <p:nvSpPr>
              <p:cNvPr id="1742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3" name="TextBox 5"/>
              <p:cNvSpPr txBox="1">
                <a:spLocks noChangeArrowheads="1"/>
              </p:cNvSpPr>
              <p:nvPr/>
            </p:nvSpPr>
            <p:spPr bwMode="auto">
              <a:xfrm>
                <a:off x="7021888" y="640793"/>
                <a:ext cx="1190616" cy="51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965" y="1085339"/>
              <a:ext cx="8988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919163" y="1752600"/>
            <a:ext cx="13239750" cy="1333500"/>
            <a:chOff x="1470819" y="1943100"/>
            <a:chExt cx="13238823" cy="1332768"/>
          </a:xfrm>
        </p:grpSpPr>
        <p:grpSp>
          <p:nvGrpSpPr>
            <p:cNvPr id="17416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258"/>
                <a:ext cx="533363" cy="53310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7419" name="TextBox 8"/>
              <p:cNvSpPr txBox="1">
                <a:spLocks noChangeArrowheads="1"/>
              </p:cNvSpPr>
              <p:nvPr/>
            </p:nvSpPr>
            <p:spPr bwMode="auto">
              <a:xfrm>
                <a:off x="177561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7417" name="TextBox 10"/>
            <p:cNvSpPr txBox="1">
              <a:spLocks noChangeArrowheads="1"/>
            </p:cNvSpPr>
            <p:nvPr/>
          </p:nvSpPr>
          <p:spPr bwMode="auto">
            <a:xfrm>
              <a:off x="1943409" y="2013984"/>
              <a:ext cx="12766233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 vào bảng con các nhóm chấm tròn thích hợp với phép nhân 8 x 2.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041400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11: BẢNG NHÂN 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2290" t="8000" r="954" b="8000"/>
          <a:stretch>
            <a:fillRect/>
          </a:stretch>
        </p:blipFill>
        <p:spPr bwMode="auto">
          <a:xfrm>
            <a:off x="1354138" y="3289300"/>
            <a:ext cx="115014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rcRect l="2290" t="8000" r="954" b="8000"/>
          <a:stretch>
            <a:fillRect/>
          </a:stretch>
        </p:blipFill>
        <p:spPr bwMode="auto">
          <a:xfrm>
            <a:off x="1354138" y="5981988"/>
            <a:ext cx="1157128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8519" y="7561551"/>
            <a:ext cx="4800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x 2 = 8 + 8 = 16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128919" y="7561551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x 2 = 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4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5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1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434" name="Group 9"/>
          <p:cNvGrpSpPr>
            <a:grpSpLocks/>
          </p:cNvGrpSpPr>
          <p:nvPr/>
        </p:nvGrpSpPr>
        <p:grpSpPr bwMode="auto">
          <a:xfrm>
            <a:off x="1069975" y="2173288"/>
            <a:ext cx="515938" cy="646112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26"/>
              <a:ext cx="533400" cy="53358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/>
            </a:p>
          </p:txBody>
        </p:sp>
        <p:sp>
          <p:nvSpPr>
            <p:cNvPr id="18447" name="TextBox 8"/>
            <p:cNvSpPr txBox="1">
              <a:spLocks noChangeArrowheads="1"/>
            </p:cNvSpPr>
            <p:nvPr/>
          </p:nvSpPr>
          <p:spPr bwMode="auto">
            <a:xfrm>
              <a:off x="1802755" y="1943100"/>
              <a:ext cx="4192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44925" y="1150938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11: BẢNG NHÂN 8</a:t>
            </a:r>
          </a:p>
        </p:txBody>
      </p:sp>
      <p:pic>
        <p:nvPicPr>
          <p:cNvPr id="18436" name="Picture 12"/>
          <p:cNvPicPr>
            <a:picLocks noChangeAspect="1"/>
          </p:cNvPicPr>
          <p:nvPr/>
        </p:nvPicPr>
        <p:blipFill>
          <a:blip r:embed="rId2"/>
          <a:srcRect l="48508" t="6207" b="19031"/>
          <a:stretch>
            <a:fillRect/>
          </a:stretch>
        </p:blipFill>
        <p:spPr bwMode="auto">
          <a:xfrm>
            <a:off x="9574213" y="2057400"/>
            <a:ext cx="661035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43113" y="5438775"/>
            <a:ext cx="72342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Đáp số: 48 chiếc ghế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81500" y="4572000"/>
            <a:ext cx="2106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878013" y="1987550"/>
            <a:ext cx="73993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Để chuẩn bị cho Lễ kết nạp Đội viên của lớp 3A, các bạn đã sắp xếp 6 hàng ghế, mỗi hàng 8 ghế. Hỏi các bạn đã chuẩn bị tất cả bao nhiêu chiếc ghế?</a:t>
            </a:r>
          </a:p>
        </p:txBody>
      </p:sp>
      <p:cxnSp>
        <p:nvCxnSpPr>
          <p:cNvPr id="12" name="Straight Connector 1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2043113" y="3657600"/>
            <a:ext cx="2144712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381500" y="3657600"/>
            <a:ext cx="294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414713" y="4267200"/>
            <a:ext cx="495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85913" y="7473950"/>
            <a:ext cx="1280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Kể một tình huống sử dụng phép nhận 8 x 7 trong thực tế.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43113" y="5451475"/>
            <a:ext cx="72342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đã chuẩn bị số ghế là: 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x 6 = 48 (chiếc ghế)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Đáp số: 48 chiếc ghế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81500" y="4584700"/>
            <a:ext cx="2106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14913" y="0"/>
            <a:ext cx="3736975" cy="987425"/>
            <a:chOff x="4539228" y="172432"/>
            <a:chExt cx="3673276" cy="98752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3276" cy="987527"/>
              <a:chOff x="4539228" y="172432"/>
              <a:chExt cx="3673276" cy="987527"/>
            </a:xfrm>
          </p:grpSpPr>
          <p:sp>
            <p:nvSpPr>
              <p:cNvPr id="1742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3" name="TextBox 5"/>
              <p:cNvSpPr txBox="1">
                <a:spLocks noChangeArrowheads="1"/>
              </p:cNvSpPr>
              <p:nvPr/>
            </p:nvSpPr>
            <p:spPr bwMode="auto">
              <a:xfrm>
                <a:off x="7021888" y="640793"/>
                <a:ext cx="1190616" cy="51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2965" y="1085339"/>
              <a:ext cx="89881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289720" y="2286000"/>
            <a:ext cx="15986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1: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8 quả cam, có 7 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thế,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lấy ra 7 lần. Ta có phép tính 8 x 7 = 56. Vậy có tất cả 56 quả cam.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041400"/>
            <a:ext cx="8556625" cy="698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 11: BẢNG NHÂN 8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42120" y="3934361"/>
            <a:ext cx="159869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2: Có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vi-VN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mỗi </a:t>
            </a:r>
            <a:r>
              <a:rPr lang="vi-VN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8 quả cam,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lấy ra 7 lần. Ta có phép tính 8 x 7 = 56. Vậy có tất cả 56 quả cam. 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1946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9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50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02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19482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19483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19484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19485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19486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19487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19488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19489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19490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19491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19492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19493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4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5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19496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19497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19498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430</Words>
  <Application>Microsoft Office PowerPoint</Application>
  <PresentationFormat>Custom</PresentationFormat>
  <Paragraphs>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2022-07-10T01:37:20Z</dcterms:created>
  <dcterms:modified xsi:type="dcterms:W3CDTF">2025-10-02T04:08:17Z</dcterms:modified>
</cp:coreProperties>
</file>