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3"/>
    <p:sldId id="269" r:id="rId4"/>
    <p:sldId id="259" r:id="rId5"/>
    <p:sldId id="272" r:id="rId6"/>
    <p:sldId id="274" r:id="rId7"/>
    <p:sldId id="275" r:id="rId8"/>
    <p:sldId id="292" r:id="rId9"/>
    <p:sldId id="276" r:id="rId10"/>
    <p:sldId id="291" r:id="rId11"/>
    <p:sldId id="277" r:id="rId12"/>
    <p:sldId id="278" r:id="rId13"/>
    <p:sldId id="288" r:id="rId14"/>
    <p:sldId id="258" r:id="rId15"/>
    <p:sldId id="28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61" r:id="rId25"/>
    <p:sldId id="264" r:id="rId26"/>
    <p:sldId id="290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E56CA9-3401-48D9-8A16-FEB2EB88444A}">
          <p14:sldIdLst>
            <p14:sldId id="256"/>
            <p14:sldId id="270"/>
            <p14:sldId id="269"/>
            <p14:sldId id="259"/>
            <p14:sldId id="272"/>
            <p14:sldId id="274"/>
            <p14:sldId id="275"/>
            <p14:sldId id="292"/>
            <p14:sldId id="276"/>
            <p14:sldId id="291"/>
            <p14:sldId id="277"/>
            <p14:sldId id="278"/>
            <p14:sldId id="288"/>
            <p14:sldId id="258"/>
            <p14:sldId id="28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61"/>
            <p14:sldId id="264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33E"/>
    <a:srgbClr val="FF9966"/>
    <a:srgbClr val="B7DEE8"/>
    <a:srgbClr val="FFD75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13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97.svg"/><Relationship Id="rId18" Type="http://schemas.openxmlformats.org/officeDocument/2006/relationships/image" Target="../media/image41.png"/><Relationship Id="rId3" Type="http://schemas.openxmlformats.org/officeDocument/2006/relationships/image" Target="../media/image8.svg"/><Relationship Id="rId21" Type="http://schemas.openxmlformats.org/officeDocument/2006/relationships/image" Target="../media/image82.svg"/><Relationship Id="rId7" Type="http://schemas.openxmlformats.org/officeDocument/2006/relationships/image" Target="../media/image18.svg"/><Relationship Id="rId12" Type="http://schemas.openxmlformats.org/officeDocument/2006/relationships/image" Target="../media/image38.png"/><Relationship Id="rId17" Type="http://schemas.openxmlformats.org/officeDocument/2006/relationships/image" Target="../media/image101.svg"/><Relationship Id="rId2" Type="http://schemas.openxmlformats.org/officeDocument/2006/relationships/image" Target="../media/image4.png"/><Relationship Id="rId16" Type="http://schemas.openxmlformats.org/officeDocument/2006/relationships/image" Target="../media/image40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1.svg"/><Relationship Id="rId24" Type="http://schemas.openxmlformats.org/officeDocument/2006/relationships/image" Target="../media/image33.png"/><Relationship Id="rId5" Type="http://schemas.openxmlformats.org/officeDocument/2006/relationships/image" Target="../media/image72.svg"/><Relationship Id="rId15" Type="http://schemas.openxmlformats.org/officeDocument/2006/relationships/image" Target="../media/image99.svg"/><Relationship Id="rId23" Type="http://schemas.openxmlformats.org/officeDocument/2006/relationships/image" Target="../media/image74.svg"/><Relationship Id="rId10" Type="http://schemas.openxmlformats.org/officeDocument/2006/relationships/image" Target="../media/image37.png"/><Relationship Id="rId19" Type="http://schemas.openxmlformats.org/officeDocument/2006/relationships/image" Target="../media/image103.svg"/><Relationship Id="rId4" Type="http://schemas.openxmlformats.org/officeDocument/2006/relationships/image" Target="../media/image22.png"/><Relationship Id="rId9" Type="http://schemas.openxmlformats.org/officeDocument/2006/relationships/image" Target="../media/image37.svg"/><Relationship Id="rId14" Type="http://schemas.openxmlformats.org/officeDocument/2006/relationships/image" Target="../media/image39.png"/><Relationship Id="rId2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09.svg"/><Relationship Id="rId3" Type="http://schemas.openxmlformats.org/officeDocument/2006/relationships/image" Target="../media/image105.svg"/><Relationship Id="rId7" Type="http://schemas.openxmlformats.org/officeDocument/2006/relationships/image" Target="../media/image72.svg"/><Relationship Id="rId12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07.svg"/><Relationship Id="rId5" Type="http://schemas.openxmlformats.org/officeDocument/2006/relationships/image" Target="../media/image8.svg"/><Relationship Id="rId10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openxmlformats.org/officeDocument/2006/relationships/image" Target="../media/image7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09.svg"/><Relationship Id="rId3" Type="http://schemas.openxmlformats.org/officeDocument/2006/relationships/image" Target="../media/image105.svg"/><Relationship Id="rId7" Type="http://schemas.openxmlformats.org/officeDocument/2006/relationships/image" Target="../media/image72.svg"/><Relationship Id="rId12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07.svg"/><Relationship Id="rId5" Type="http://schemas.openxmlformats.org/officeDocument/2006/relationships/image" Target="../media/image8.svg"/><Relationship Id="rId10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openxmlformats.org/officeDocument/2006/relationships/image" Target="../media/image7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7.png"/><Relationship Id="rId3" Type="http://schemas.openxmlformats.org/officeDocument/2006/relationships/image" Target="../media/image111.svg"/><Relationship Id="rId7" Type="http://schemas.openxmlformats.org/officeDocument/2006/relationships/image" Target="../media/image62.svg"/><Relationship Id="rId12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5" Type="http://schemas.openxmlformats.org/officeDocument/2006/relationships/image" Target="../media/image4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64.svg"/><Relationship Id="rId14" Type="http://schemas.openxmlformats.org/officeDocument/2006/relationships/image" Target="../media/image113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66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6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62.svg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image" Target="../media/image45.svg"/><Relationship Id="rId7" Type="http://schemas.openxmlformats.org/officeDocument/2006/relationships/image" Target="../media/image47.svg"/><Relationship Id="rId12" Type="http://schemas.openxmlformats.org/officeDocument/2006/relationships/image" Target="../media/image50.svg"/><Relationship Id="rId17" Type="http://schemas.openxmlformats.org/officeDocument/2006/relationships/image" Target="../media/image50.png"/><Relationship Id="rId2" Type="http://schemas.openxmlformats.org/officeDocument/2006/relationships/image" Target="../media/image8.png"/><Relationship Id="rId16" Type="http://schemas.openxmlformats.org/officeDocument/2006/relationships/image" Target="../media/image5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9.png"/><Relationship Id="rId5" Type="http://schemas.openxmlformats.org/officeDocument/2006/relationships/image" Target="../media/image31.svg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39.svg"/><Relationship Id="rId14" Type="http://schemas.openxmlformats.org/officeDocument/2006/relationships/image" Target="../media/image5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2.png"/><Relationship Id="rId3" Type="http://schemas.openxmlformats.org/officeDocument/2006/relationships/image" Target="../media/image31.svg"/><Relationship Id="rId7" Type="http://schemas.openxmlformats.org/officeDocument/2006/relationships/image" Target="../media/image50.svg"/><Relationship Id="rId12" Type="http://schemas.openxmlformats.org/officeDocument/2006/relationships/image" Target="../media/image5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39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52.svg"/><Relationship Id="rId14" Type="http://schemas.openxmlformats.org/officeDocument/2006/relationships/image" Target="../media/image11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svg"/><Relationship Id="rId3" Type="http://schemas.openxmlformats.org/officeDocument/2006/relationships/image" Target="../media/image8.svg"/><Relationship Id="rId7" Type="http://schemas.openxmlformats.org/officeDocument/2006/relationships/image" Target="../media/image45.svg"/><Relationship Id="rId12" Type="http://schemas.openxmlformats.org/officeDocument/2006/relationships/image" Target="../media/image54.png"/><Relationship Id="rId17" Type="http://schemas.openxmlformats.org/officeDocument/2006/relationships/image" Target="../media/image70.svg"/><Relationship Id="rId2" Type="http://schemas.openxmlformats.org/officeDocument/2006/relationships/image" Target="../media/image4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2.svg"/><Relationship Id="rId5" Type="http://schemas.openxmlformats.org/officeDocument/2006/relationships/image" Target="../media/image72.svg"/><Relationship Id="rId15" Type="http://schemas.openxmlformats.org/officeDocument/2006/relationships/image" Target="../media/image76.svg"/><Relationship Id="rId10" Type="http://schemas.openxmlformats.org/officeDocument/2006/relationships/image" Target="../media/image53.png"/><Relationship Id="rId4" Type="http://schemas.openxmlformats.org/officeDocument/2006/relationships/image" Target="../media/image22.png"/><Relationship Id="rId9" Type="http://schemas.openxmlformats.org/officeDocument/2006/relationships/image" Target="../media/image74.svg"/><Relationship Id="rId1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54.svg"/><Relationship Id="rId3" Type="http://schemas.openxmlformats.org/officeDocument/2006/relationships/image" Target="../media/image43.svg"/><Relationship Id="rId7" Type="http://schemas.openxmlformats.org/officeDocument/2006/relationships/image" Target="../media/image31.svg"/><Relationship Id="rId12" Type="http://schemas.openxmlformats.org/officeDocument/2006/relationships/image" Target="../media/image12.png"/><Relationship Id="rId17" Type="http://schemas.openxmlformats.org/officeDocument/2006/relationships/image" Target="../media/image14.png"/><Relationship Id="rId2" Type="http://schemas.openxmlformats.org/officeDocument/2006/relationships/image" Target="../media/image7.png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9.svg"/><Relationship Id="rId5" Type="http://schemas.openxmlformats.org/officeDocument/2006/relationships/image" Target="../media/image45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4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svg"/><Relationship Id="rId18" Type="http://schemas.openxmlformats.org/officeDocument/2006/relationships/image" Target="../media/image57.png"/><Relationship Id="rId3" Type="http://schemas.openxmlformats.org/officeDocument/2006/relationships/image" Target="../media/image8.svg"/><Relationship Id="rId7" Type="http://schemas.openxmlformats.org/officeDocument/2006/relationships/image" Target="../media/image45.svg"/><Relationship Id="rId12" Type="http://schemas.openxmlformats.org/officeDocument/2006/relationships/image" Target="../media/image54.png"/><Relationship Id="rId17" Type="http://schemas.openxmlformats.org/officeDocument/2006/relationships/image" Target="../media/image70.svg"/><Relationship Id="rId2" Type="http://schemas.openxmlformats.org/officeDocument/2006/relationships/image" Target="../media/image4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2.svg"/><Relationship Id="rId5" Type="http://schemas.openxmlformats.org/officeDocument/2006/relationships/image" Target="../media/image72.svg"/><Relationship Id="rId15" Type="http://schemas.openxmlformats.org/officeDocument/2006/relationships/image" Target="../media/image76.svg"/><Relationship Id="rId10" Type="http://schemas.openxmlformats.org/officeDocument/2006/relationships/image" Target="../media/image53.png"/><Relationship Id="rId19" Type="http://schemas.openxmlformats.org/officeDocument/2006/relationships/image" Target="../media/image118.svg"/><Relationship Id="rId4" Type="http://schemas.openxmlformats.org/officeDocument/2006/relationships/image" Target="../media/image22.png"/><Relationship Id="rId9" Type="http://schemas.openxmlformats.org/officeDocument/2006/relationships/image" Target="../media/image74.svg"/><Relationship Id="rId1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122.svg"/><Relationship Id="rId3" Type="http://schemas.openxmlformats.org/officeDocument/2006/relationships/image" Target="../media/image8.svg"/><Relationship Id="rId7" Type="http://schemas.openxmlformats.org/officeDocument/2006/relationships/image" Target="../media/image23.png"/><Relationship Id="rId12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45.svg"/><Relationship Id="rId5" Type="http://schemas.openxmlformats.org/officeDocument/2006/relationships/image" Target="../media/image72.svg"/><Relationship Id="rId15" Type="http://schemas.openxmlformats.org/officeDocument/2006/relationships/image" Target="../media/image109.svg"/><Relationship Id="rId10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59.png"/><Relationship Id="rId1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6.svg"/><Relationship Id="rId3" Type="http://schemas.openxmlformats.org/officeDocument/2006/relationships/image" Target="../media/image8.svg"/><Relationship Id="rId7" Type="http://schemas.openxmlformats.org/officeDocument/2006/relationships/image" Target="../media/image74.svg"/><Relationship Id="rId12" Type="http://schemas.openxmlformats.org/officeDocument/2006/relationships/image" Target="../media/image61.png"/><Relationship Id="rId2" Type="http://schemas.openxmlformats.org/officeDocument/2006/relationships/image" Target="../media/image4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8.svg"/><Relationship Id="rId5" Type="http://schemas.openxmlformats.org/officeDocument/2006/relationships/image" Target="../media/image72.svg"/><Relationship Id="rId15" Type="http://schemas.openxmlformats.org/officeDocument/2006/relationships/image" Target="../media/image63.png"/><Relationship Id="rId10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109.svg"/><Relationship Id="rId1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svg"/><Relationship Id="rId3" Type="http://schemas.openxmlformats.org/officeDocument/2006/relationships/image" Target="../media/image8.svg"/><Relationship Id="rId7" Type="http://schemas.openxmlformats.org/officeDocument/2006/relationships/image" Target="../media/image45.svg"/><Relationship Id="rId12" Type="http://schemas.openxmlformats.org/officeDocument/2006/relationships/image" Target="../media/image54.png"/><Relationship Id="rId17" Type="http://schemas.openxmlformats.org/officeDocument/2006/relationships/image" Target="../media/image12.svg"/><Relationship Id="rId2" Type="http://schemas.openxmlformats.org/officeDocument/2006/relationships/image" Target="../media/image4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2.svg"/><Relationship Id="rId5" Type="http://schemas.openxmlformats.org/officeDocument/2006/relationships/image" Target="../media/image72.svg"/><Relationship Id="rId15" Type="http://schemas.openxmlformats.org/officeDocument/2006/relationships/image" Target="../media/image76.svg"/><Relationship Id="rId10" Type="http://schemas.openxmlformats.org/officeDocument/2006/relationships/image" Target="../media/image53.png"/><Relationship Id="rId4" Type="http://schemas.openxmlformats.org/officeDocument/2006/relationships/image" Target="../media/image22.png"/><Relationship Id="rId9" Type="http://schemas.openxmlformats.org/officeDocument/2006/relationships/image" Target="../media/image74.svg"/><Relationship Id="rId1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33.svg"/><Relationship Id="rId3" Type="http://schemas.openxmlformats.org/officeDocument/2006/relationships/image" Target="../media/image125.svg"/><Relationship Id="rId7" Type="http://schemas.openxmlformats.org/officeDocument/2006/relationships/image" Target="../media/image129.svg"/><Relationship Id="rId12" Type="http://schemas.openxmlformats.org/officeDocument/2006/relationships/image" Target="../media/image70.png"/><Relationship Id="rId2" Type="http://schemas.openxmlformats.org/officeDocument/2006/relationships/image" Target="../media/image65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39.svg"/><Relationship Id="rId5" Type="http://schemas.openxmlformats.org/officeDocument/2006/relationships/image" Target="../media/image127.svg"/><Relationship Id="rId15" Type="http://schemas.openxmlformats.org/officeDocument/2006/relationships/image" Target="../media/image135.svg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image" Target="../media/image131.svg"/><Relationship Id="rId1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27.svg"/><Relationship Id="rId18" Type="http://schemas.openxmlformats.org/officeDocument/2006/relationships/image" Target="../media/image77.png"/><Relationship Id="rId3" Type="http://schemas.openxmlformats.org/officeDocument/2006/relationships/image" Target="../media/image138.svg"/><Relationship Id="rId21" Type="http://schemas.openxmlformats.org/officeDocument/2006/relationships/image" Target="../media/image146.svg"/><Relationship Id="rId7" Type="http://schemas.openxmlformats.org/officeDocument/2006/relationships/image" Target="../media/image29.svg"/><Relationship Id="rId12" Type="http://schemas.openxmlformats.org/officeDocument/2006/relationships/image" Target="../media/image66.png"/><Relationship Id="rId17" Type="http://schemas.openxmlformats.org/officeDocument/2006/relationships/image" Target="../media/image142.svg"/><Relationship Id="rId2" Type="http://schemas.openxmlformats.org/officeDocument/2006/relationships/image" Target="../media/image73.png"/><Relationship Id="rId16" Type="http://schemas.openxmlformats.org/officeDocument/2006/relationships/image" Target="../media/image76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140.svg"/><Relationship Id="rId5" Type="http://schemas.openxmlformats.org/officeDocument/2006/relationships/image" Target="../media/image4.svg"/><Relationship Id="rId15" Type="http://schemas.openxmlformats.org/officeDocument/2006/relationships/image" Target="../media/image58.svg"/><Relationship Id="rId10" Type="http://schemas.openxmlformats.org/officeDocument/2006/relationships/image" Target="../media/image75.png"/><Relationship Id="rId19" Type="http://schemas.openxmlformats.org/officeDocument/2006/relationships/image" Target="../media/image144.svg"/><Relationship Id="rId4" Type="http://schemas.openxmlformats.org/officeDocument/2006/relationships/image" Target="../media/image2.png"/><Relationship Id="rId9" Type="http://schemas.openxmlformats.org/officeDocument/2006/relationships/image" Target="../media/image70.svg"/><Relationship Id="rId1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66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6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62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4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2.sv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7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84.svg"/><Relationship Id="rId3" Type="http://schemas.openxmlformats.org/officeDocument/2006/relationships/image" Target="../media/image8.svg"/><Relationship Id="rId7" Type="http://schemas.openxmlformats.org/officeDocument/2006/relationships/image" Target="../media/image74.svg"/><Relationship Id="rId12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82.svg"/><Relationship Id="rId5" Type="http://schemas.openxmlformats.org/officeDocument/2006/relationships/image" Target="../media/image72.svg"/><Relationship Id="rId15" Type="http://schemas.openxmlformats.org/officeDocument/2006/relationships/image" Target="../media/image86.sv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79.sv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8.svg"/><Relationship Id="rId7" Type="http://schemas.openxmlformats.org/officeDocument/2006/relationships/image" Target="../media/image74.svg"/><Relationship Id="rId12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88.svg"/><Relationship Id="rId5" Type="http://schemas.openxmlformats.org/officeDocument/2006/relationships/image" Target="../media/image72.sv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82.sv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4.png"/><Relationship Id="rId3" Type="http://schemas.openxmlformats.org/officeDocument/2006/relationships/image" Target="../media/image8.svg"/><Relationship Id="rId7" Type="http://schemas.openxmlformats.org/officeDocument/2006/relationships/image" Target="../media/image74.svg"/><Relationship Id="rId12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88.svg"/><Relationship Id="rId5" Type="http://schemas.openxmlformats.org/officeDocument/2006/relationships/image" Target="../media/image72.svg"/><Relationship Id="rId15" Type="http://schemas.openxmlformats.org/officeDocument/2006/relationships/image" Target="../media/image35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82.svg"/><Relationship Id="rId1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svg"/><Relationship Id="rId18" Type="http://schemas.openxmlformats.org/officeDocument/2006/relationships/image" Target="../media/image39.png"/><Relationship Id="rId3" Type="http://schemas.openxmlformats.org/officeDocument/2006/relationships/image" Target="../media/image8.svg"/><Relationship Id="rId21" Type="http://schemas.openxmlformats.org/officeDocument/2006/relationships/image" Target="../media/image101.svg"/><Relationship Id="rId7" Type="http://schemas.openxmlformats.org/officeDocument/2006/relationships/image" Target="../media/image74.svg"/><Relationship Id="rId12" Type="http://schemas.openxmlformats.org/officeDocument/2006/relationships/image" Target="../media/image36.png"/><Relationship Id="rId17" Type="http://schemas.openxmlformats.org/officeDocument/2006/relationships/image" Target="../media/image97.svg"/><Relationship Id="rId2" Type="http://schemas.openxmlformats.org/officeDocument/2006/relationships/image" Target="../media/image4.pn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5.svg"/><Relationship Id="rId5" Type="http://schemas.openxmlformats.org/officeDocument/2006/relationships/image" Target="../media/image72.svg"/><Relationship Id="rId15" Type="http://schemas.openxmlformats.org/officeDocument/2006/relationships/image" Target="../media/image41.svg"/><Relationship Id="rId23" Type="http://schemas.openxmlformats.org/officeDocument/2006/relationships/image" Target="../media/image103.svg"/><Relationship Id="rId10" Type="http://schemas.openxmlformats.org/officeDocument/2006/relationships/image" Target="../media/image8.png"/><Relationship Id="rId19" Type="http://schemas.openxmlformats.org/officeDocument/2006/relationships/image" Target="../media/image99.svg"/><Relationship Id="rId4" Type="http://schemas.openxmlformats.org/officeDocument/2006/relationships/image" Target="../media/image22.png"/><Relationship Id="rId9" Type="http://schemas.openxmlformats.org/officeDocument/2006/relationships/image" Target="../media/image18.svg"/><Relationship Id="rId14" Type="http://schemas.openxmlformats.org/officeDocument/2006/relationships/image" Target="../media/image37.png"/><Relationship Id="rId2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878" r="33"/>
          <a:stretch>
            <a:fillRect/>
          </a:stretch>
        </p:blipFill>
        <p:spPr>
          <a:xfrm>
            <a:off x="0" y="0"/>
            <a:ext cx="17625903" cy="9258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593" b="11025"/>
          <a:stretch>
            <a:fillRect/>
          </a:stretch>
        </p:blipFill>
        <p:spPr>
          <a:xfrm>
            <a:off x="13721517" y="5395128"/>
            <a:ext cx="4566483" cy="489187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89395" y="1782963"/>
            <a:ext cx="14363700" cy="532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4400"/>
              </a:lnSpc>
              <a:spcBef>
                <a:spcPct val="0"/>
              </a:spcBef>
            </a:pPr>
            <a:r>
              <a:rPr lang="en-US" sz="8500" b="1">
                <a:latin typeface="Arial" panose="020B0604020202020204" pitchFamily="34" charset="0"/>
                <a:cs typeface="Arial" panose="020B0604020202020204" pitchFamily="34" charset="0"/>
              </a:rPr>
              <a:t>RẤT VUI ĐƯỢC GẶP LẠI CÁC EM TRONG TIẾT HỌC MÔN TIẾNG VIỆT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767">
            <a:off x="16770744" y="-274193"/>
            <a:ext cx="1379058" cy="25479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582318" flipH="1">
            <a:off x="137796" y="-274193"/>
            <a:ext cx="1379058" cy="25479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45238" t="4814" b="24918"/>
          <a:stretch>
            <a:fillRect/>
          </a:stretch>
        </p:blipFill>
        <p:spPr>
          <a:xfrm>
            <a:off x="0" y="6586568"/>
            <a:ext cx="4760745" cy="37110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85930">
            <a:off x="798437" y="7713465"/>
            <a:ext cx="2181916" cy="183826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837883A7-7FC7-C82B-3B1A-827E45CBA6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253483" y="7126739"/>
            <a:ext cx="3572194" cy="299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21712" y="462980"/>
            <a:ext cx="3672800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304" y="2407196"/>
            <a:ext cx="11881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solidFill>
                  <a:srgbClr val="0070C0"/>
                </a:solidFill>
              </a:rPr>
              <a:t>Các dấu gạch ngang trong bài đọc được dùng để làm </a:t>
            </a:r>
            <a:r>
              <a:rPr lang="vi-VN" sz="6600" dirty="0" smtClean="0">
                <a:solidFill>
                  <a:srgbClr val="0070C0"/>
                </a:solidFill>
              </a:rPr>
              <a:t>gì?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9410">
            <a:off x="13572833" y="785273"/>
            <a:ext cx="2966527" cy="20617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 flipH="1">
            <a:off x="0" y="0"/>
            <a:ext cx="4167386" cy="3248529"/>
          </a:xfrm>
          <a:prstGeom prst="rect">
            <a:avLst/>
          </a:prstGeom>
        </p:spPr>
      </p:pic>
      <p:pic>
        <p:nvPicPr>
          <p:cNvPr id="17" name="Picture 26">
            <a:extLst>
              <a:ext uri="{FF2B5EF4-FFF2-40B4-BE49-F238E27FC236}">
                <a16:creationId xmlns="" xmlns:a16="http://schemas.microsoft.com/office/drawing/2014/main" id="{2A8E0B1B-8163-8BB1-4976-373D6C8FE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76451" y="4120243"/>
            <a:ext cx="3235262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FF28597-B10E-C1DE-C303-4AB93CD93288}"/>
              </a:ext>
            </a:extLst>
          </p:cNvPr>
          <p:cNvSpPr txBox="1"/>
          <p:nvPr/>
        </p:nvSpPr>
        <p:spPr>
          <a:xfrm>
            <a:off x="4926492" y="419191"/>
            <a:ext cx="7924800" cy="120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4">
            <a:extLst>
              <a:ext uri="{FF2B5EF4-FFF2-40B4-BE49-F238E27FC236}">
                <a16:creationId xmlns="" xmlns:a16="http://schemas.microsoft.com/office/drawing/2014/main" id="{2A6D6D63-EB7F-ED13-7F76-2C320A98F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31571"/>
          <a:stretch>
            <a:fillRect/>
          </a:stretch>
        </p:blipFill>
        <p:spPr>
          <a:xfrm>
            <a:off x="11080637" y="2962616"/>
            <a:ext cx="1427298" cy="1157627"/>
          </a:xfrm>
          <a:prstGeom prst="rect">
            <a:avLst/>
          </a:prstGeom>
        </p:spPr>
      </p:pic>
      <p:pic>
        <p:nvPicPr>
          <p:cNvPr id="25" name="Picture 12">
            <a:extLst>
              <a:ext uri="{FF2B5EF4-FFF2-40B4-BE49-F238E27FC236}">
                <a16:creationId xmlns="" xmlns:a16="http://schemas.microsoft.com/office/drawing/2014/main" id="{98E014BB-81CB-ED4E-23A8-D0E384ABCA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05069" y="6177643"/>
            <a:ext cx="3067396" cy="41148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="" xmlns:a16="http://schemas.microsoft.com/office/drawing/2014/main" id="{CFC5BECE-39C2-E658-9471-505CACE5F5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450798" y="8273126"/>
            <a:ext cx="1855287" cy="1900422"/>
          </a:xfrm>
          <a:prstGeom prst="rect">
            <a:avLst/>
          </a:prstGeom>
        </p:spPr>
      </p:pic>
      <p:pic>
        <p:nvPicPr>
          <p:cNvPr id="27" name="Picture 21">
            <a:extLst>
              <a:ext uri="{FF2B5EF4-FFF2-40B4-BE49-F238E27FC236}">
                <a16:creationId xmlns="" xmlns:a16="http://schemas.microsoft.com/office/drawing/2014/main" id="{89D083D7-9245-E756-D264-C45726CD2B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14070">
            <a:off x="12600179" y="8604606"/>
            <a:ext cx="1650127" cy="1011078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="" xmlns:a16="http://schemas.microsoft.com/office/drawing/2014/main" id="{9EBE83BF-455B-6D39-DB69-5677DDEA7F2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379601" y="8386577"/>
            <a:ext cx="2035727" cy="1671841"/>
          </a:xfrm>
          <a:prstGeom prst="rect">
            <a:avLst/>
          </a:prstGeom>
        </p:spPr>
      </p:pic>
      <p:pic>
        <p:nvPicPr>
          <p:cNvPr id="30" name="Picture 18">
            <a:extLst>
              <a:ext uri="{FF2B5EF4-FFF2-40B4-BE49-F238E27FC236}">
                <a16:creationId xmlns="" xmlns:a16="http://schemas.microsoft.com/office/drawing/2014/main" id="{8EF70E71-E9FE-F08A-E9CD-692D3B938E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1028960" y="6166757"/>
            <a:ext cx="3217025" cy="4114800"/>
          </a:xfrm>
          <a:prstGeom prst="rect">
            <a:avLst/>
          </a:prstGeom>
        </p:spPr>
      </p:pic>
      <p:pic>
        <p:nvPicPr>
          <p:cNvPr id="31" name="Picture 26">
            <a:extLst>
              <a:ext uri="{FF2B5EF4-FFF2-40B4-BE49-F238E27FC236}">
                <a16:creationId xmlns="" xmlns:a16="http://schemas.microsoft.com/office/drawing/2014/main" id="{2EE9DDB7-B423-04B6-DCD6-B2A49A6FE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84149" y="8235043"/>
            <a:ext cx="3235262" cy="411480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="" xmlns:a16="http://schemas.microsoft.com/office/drawing/2014/main" id="{7522CD56-B6A3-51CD-0882-D5316296AF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020015" y="1447222"/>
            <a:ext cx="7528267" cy="45608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4BAA4D-808B-B4CC-09CB-D1146A57E827}"/>
              </a:ext>
            </a:extLst>
          </p:cNvPr>
          <p:cNvSpPr txBox="1"/>
          <p:nvPr/>
        </p:nvSpPr>
        <p:spPr>
          <a:xfrm>
            <a:off x="1790812" y="2136187"/>
            <a:ext cx="5986671" cy="225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 dụng của các dấu gạch ngang</a:t>
            </a:r>
            <a:endParaRPr lang="vi-VN" sz="50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136593" y="3525826"/>
            <a:ext cx="2220286" cy="1501468"/>
          </a:xfrm>
          <a:prstGeom prst="rect">
            <a:avLst/>
          </a:prstGeom>
        </p:spPr>
      </p:pic>
      <p:pic>
        <p:nvPicPr>
          <p:cNvPr id="32" name="Picture 26">
            <a:extLst>
              <a:ext uri="{FF2B5EF4-FFF2-40B4-BE49-F238E27FC236}">
                <a16:creationId xmlns="" xmlns:a16="http://schemas.microsoft.com/office/drawing/2014/main" id="{3A4FC44C-6FD4-9BFE-6144-3CB7E19B0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56403" y="8390139"/>
            <a:ext cx="3235262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6B1C926-68B5-A7F3-2F9D-AFF637DACC88}"/>
              </a:ext>
            </a:extLst>
          </p:cNvPr>
          <p:cNvSpPr txBox="1"/>
          <p:nvPr/>
        </p:nvSpPr>
        <p:spPr>
          <a:xfrm>
            <a:off x="6401780" y="4771814"/>
            <a:ext cx="931866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0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Dấu gạch ngang đánh dấu lời nói </a:t>
            </a:r>
            <a:r>
              <a:rPr lang="vi-VN" sz="50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trực  </a:t>
            </a:r>
            <a:r>
              <a:rPr lang="vi-VN" sz="50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 của nhân vật trong đối thoại.</a:t>
            </a:r>
            <a:endParaRPr lang="en-US" sz="500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03205AF-B1A7-364B-087E-6842D16C273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29472" r="21854" b="22730"/>
          <a:stretch/>
        </p:blipFill>
        <p:spPr>
          <a:xfrm>
            <a:off x="3662868" y="5892760"/>
            <a:ext cx="2517198" cy="18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>
            <a:extLst>
              <a:ext uri="{FF2B5EF4-FFF2-40B4-BE49-F238E27FC236}">
                <a16:creationId xmlns="" xmlns:a16="http://schemas.microsoft.com/office/drawing/2014/main" id="{84F854F5-A2F5-BEBA-ACF4-2C621596B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10765" y="1137342"/>
            <a:ext cx="12218171" cy="190364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39410">
            <a:off x="14382264" y="593396"/>
            <a:ext cx="2966527" cy="20617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45238" t="4814" b="24918"/>
          <a:stretch>
            <a:fillRect/>
          </a:stretch>
        </p:blipFill>
        <p:spPr>
          <a:xfrm rot="-10800000" flipH="1">
            <a:off x="0" y="0"/>
            <a:ext cx="4167386" cy="32485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49600" y="3384195"/>
            <a:ext cx="2220286" cy="15014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4BAA4D-808B-B4CC-09CB-D1146A57E827}"/>
              </a:ext>
            </a:extLst>
          </p:cNvPr>
          <p:cNvSpPr txBox="1"/>
          <p:nvPr/>
        </p:nvSpPr>
        <p:spPr>
          <a:xfrm>
            <a:off x="1724020" y="8744486"/>
            <a:ext cx="14720313" cy="1002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Nhân vật này đang nói thì nhân vật khác nói xen vào.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8462127-228E-8396-352B-D738B7D52697}"/>
              </a:ext>
            </a:extLst>
          </p:cNvPr>
          <p:cNvSpPr txBox="1"/>
          <p:nvPr/>
        </p:nvSpPr>
        <p:spPr>
          <a:xfrm>
            <a:off x="1724020" y="2854416"/>
            <a:ext cx="14097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vi-VN" sz="45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vi-VN" sz="4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 vật trong câu chuyện đối thoại như thế nào? Chọn ý đúng: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E57D3EC-FEBA-249E-5C49-9C94617030C1}"/>
              </a:ext>
            </a:extLst>
          </p:cNvPr>
          <p:cNvSpPr txBox="1"/>
          <p:nvPr/>
        </p:nvSpPr>
        <p:spPr>
          <a:xfrm>
            <a:off x="1724020" y="6495492"/>
            <a:ext cx="14720312" cy="20414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Nhân vật này nói xong lượt củ</a:t>
            </a:r>
            <a:r>
              <a:rPr lang="en-US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vi-VN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mình, nhân vật khác mới nói.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60DBBEC-E611-3526-408E-3D6FAC4958E2}"/>
              </a:ext>
            </a:extLst>
          </p:cNvPr>
          <p:cNvSpPr txBox="1"/>
          <p:nvPr/>
        </p:nvSpPr>
        <p:spPr>
          <a:xfrm>
            <a:off x="1724020" y="5153309"/>
            <a:ext cx="14720312" cy="10027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Các nhân vật cùng nói một lúc.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="" xmlns:a16="http://schemas.microsoft.com/office/drawing/2014/main" id="{91CC8AFF-01B5-07C5-6200-5882B8237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540420" y="8042755"/>
            <a:ext cx="2384087" cy="2229121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="" xmlns:a16="http://schemas.microsoft.com/office/drawing/2014/main" id="{A651E904-D2BA-8A97-AEDA-BD66056A45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00338" y="5548568"/>
            <a:ext cx="1605850" cy="1501469"/>
          </a:xfrm>
          <a:prstGeom prst="rect">
            <a:avLst/>
          </a:prstGeom>
        </p:spPr>
      </p:pic>
      <p:pic>
        <p:nvPicPr>
          <p:cNvPr id="30" name="Picture 13">
            <a:extLst>
              <a:ext uri="{FF2B5EF4-FFF2-40B4-BE49-F238E27FC236}">
                <a16:creationId xmlns="" xmlns:a16="http://schemas.microsoft.com/office/drawing/2014/main" id="{C6E8CF7F-536E-B1C6-39BF-1369F8AFA3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50755" y="7958304"/>
            <a:ext cx="2051788" cy="232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>
            <a:extLst>
              <a:ext uri="{FF2B5EF4-FFF2-40B4-BE49-F238E27FC236}">
                <a16:creationId xmlns="" xmlns:a16="http://schemas.microsoft.com/office/drawing/2014/main" id="{84F854F5-A2F5-BEBA-ACF4-2C621596B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10765" y="1137342"/>
            <a:ext cx="12218171" cy="190364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39410">
            <a:off x="14382264" y="593396"/>
            <a:ext cx="2966527" cy="20617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45238" t="4814" b="24918"/>
          <a:stretch>
            <a:fillRect/>
          </a:stretch>
        </p:blipFill>
        <p:spPr>
          <a:xfrm rot="-10800000" flipH="1">
            <a:off x="0" y="0"/>
            <a:ext cx="4167386" cy="32485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49600" y="3384195"/>
            <a:ext cx="2220286" cy="1501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FF28597-B10E-C1DE-C303-4AB93CD93288}"/>
              </a:ext>
            </a:extLst>
          </p:cNvPr>
          <p:cNvSpPr txBox="1"/>
          <p:nvPr/>
        </p:nvSpPr>
        <p:spPr>
          <a:xfrm>
            <a:off x="3445209" y="1236413"/>
            <a:ext cx="10654622" cy="120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Quy tắc lượt lời trong đối thoại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E57D3EC-FEBA-249E-5C49-9C94617030C1}"/>
              </a:ext>
            </a:extLst>
          </p:cNvPr>
          <p:cNvSpPr txBox="1"/>
          <p:nvPr/>
        </p:nvSpPr>
        <p:spPr>
          <a:xfrm>
            <a:off x="1724020" y="3929054"/>
            <a:ext cx="14720312" cy="20414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Nhân vật này nói xong lượt củ</a:t>
            </a:r>
            <a:r>
              <a:rPr lang="en-US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vi-VN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mình, nhân vật khác mới nói.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="" xmlns:a16="http://schemas.microsoft.com/office/drawing/2014/main" id="{A651E904-D2BA-8A97-AEDA-BD66056A45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00338" y="5548568"/>
            <a:ext cx="1605850" cy="1501469"/>
          </a:xfrm>
          <a:prstGeom prst="rect">
            <a:avLst/>
          </a:prstGeom>
        </p:spPr>
      </p:pic>
      <p:pic>
        <p:nvPicPr>
          <p:cNvPr id="30" name="Picture 13">
            <a:extLst>
              <a:ext uri="{FF2B5EF4-FFF2-40B4-BE49-F238E27FC236}">
                <a16:creationId xmlns="" xmlns:a16="http://schemas.microsoft.com/office/drawing/2014/main" id="{C6E8CF7F-536E-B1C6-39BF-1369F8AFA3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50755" y="7958304"/>
            <a:ext cx="2051788" cy="232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67477">
            <a:off x="385276" y="840525"/>
            <a:ext cx="13198372" cy="772426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738687">
            <a:off x="1517358" y="1896790"/>
            <a:ext cx="8570394" cy="4492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5000" u="none"/>
              <a:t>Khi nói chuyện với nhau, để giữ phép lịch sự, người ta đợi người khác nói xong mới nói ý kiến của mình.</a:t>
            </a:r>
            <a:endParaRPr lang="en-US" sz="5000" u="none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9175" y="7307707"/>
            <a:ext cx="2111231" cy="23957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5520">
            <a:off x="782665" y="809979"/>
            <a:ext cx="3490004" cy="12171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02488" y="3600810"/>
            <a:ext cx="1661974" cy="14002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534144" y="8397905"/>
            <a:ext cx="4080939" cy="1979255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0B500D-A60B-5C1F-9912-1D575DEFD995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9676647" y="2903651"/>
            <a:ext cx="5992305" cy="6799779"/>
          </a:xfrm>
          <a:prstGeom prst="rect">
            <a:avLst/>
          </a:prstGeom>
        </p:spPr>
      </p:pic>
      <p:pic>
        <p:nvPicPr>
          <p:cNvPr id="15" name="Picture 21">
            <a:extLst>
              <a:ext uri="{FF2B5EF4-FFF2-40B4-BE49-F238E27FC236}">
                <a16:creationId xmlns="" xmlns:a16="http://schemas.microsoft.com/office/drawing/2014/main" id="{A2D51B34-5437-565C-E1DD-B45203D88D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350523" y="4762500"/>
            <a:ext cx="1585176" cy="1095212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="" xmlns:a16="http://schemas.microsoft.com/office/drawing/2014/main" id="{18DAE555-BB54-18FC-1AAB-4DC0B1FDEEC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248335" y="2431687"/>
            <a:ext cx="1541680" cy="1095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013803">
            <a:off x="446800" y="944961"/>
            <a:ext cx="14301780" cy="81794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21131361">
            <a:off x="627950" y="2486055"/>
            <a:ext cx="12688194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500" b="1" u="none">
                <a:latin typeface="Arial" panose="020B0604020202020204" pitchFamily="34" charset="0"/>
                <a:cs typeface="Arial" panose="020B0604020202020204" pitchFamily="34" charset="0"/>
              </a:rPr>
              <a:t>Bài viết 2: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Kể lại một cuộc trò chuyện</a:t>
            </a:r>
            <a:endParaRPr lang="en-US" sz="75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64972" y="2063777"/>
            <a:ext cx="5941088" cy="75442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9175" y="7307707"/>
            <a:ext cx="2111231" cy="23957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05520">
            <a:off x="1092721" y="925345"/>
            <a:ext cx="3490004" cy="12171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47595" y="606747"/>
            <a:ext cx="1661974" cy="14002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534144" y="8397905"/>
            <a:ext cx="4080939" cy="1979255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="" xmlns:a16="http://schemas.microsoft.com/office/drawing/2014/main" id="{DF6E7CB9-753E-DF35-9C22-91ABC6A0F3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883006" y="8214967"/>
            <a:ext cx="1370454" cy="1407398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="" xmlns:a16="http://schemas.microsoft.com/office/drawing/2014/main" id="{E59F082F-51A0-C7CF-4BBF-9B8A87760D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01630" y="8517641"/>
            <a:ext cx="1370454" cy="1407398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="" xmlns:a16="http://schemas.microsoft.com/office/drawing/2014/main" id="{0CCCDD0A-B9C2-A00A-7887-D888EF93D3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685585" y="8683833"/>
            <a:ext cx="1370454" cy="14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9004" y="837257"/>
            <a:ext cx="6632231" cy="53886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10058" y="2323586"/>
            <a:ext cx="4800601" cy="90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en-US" sz="5500" b="1" u="none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364615" flipV="1">
            <a:off x="593760" y="6267563"/>
            <a:ext cx="1930255" cy="282821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5325546" y="7862404"/>
            <a:ext cx="3863317" cy="237111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05961" y="308003"/>
            <a:ext cx="1987770" cy="12150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85C781F-20BF-AAE1-5BFB-A13F61625BF0}"/>
              </a:ext>
            </a:extLst>
          </p:cNvPr>
          <p:cNvSpPr txBox="1"/>
          <p:nvPr/>
        </p:nvSpPr>
        <p:spPr>
          <a:xfrm>
            <a:off x="7958239" y="2929218"/>
            <a:ext cx="8107946" cy="45571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Trong câu chuyện “Con đã lớn thật rồi!”, em có nhận xét gì về tác dụng của dấu hai chấm và dấu gạch ngang?</a:t>
            </a:r>
          </a:p>
        </p:txBody>
      </p:sp>
      <p:pic>
        <p:nvPicPr>
          <p:cNvPr id="22" name="Picture 10">
            <a:extLst>
              <a:ext uri="{FF2B5EF4-FFF2-40B4-BE49-F238E27FC236}">
                <a16:creationId xmlns="" xmlns:a16="http://schemas.microsoft.com/office/drawing/2014/main" id="{B4CDD150-4672-6AB5-54D4-6A6F0F97B54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 rot="20943692" flipH="1">
            <a:off x="14856670" y="1118633"/>
            <a:ext cx="2419030" cy="29054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31571"/>
          <a:stretch>
            <a:fillRect/>
          </a:stretch>
        </p:blipFill>
        <p:spPr>
          <a:xfrm>
            <a:off x="7412481" y="2467440"/>
            <a:ext cx="1500586" cy="121706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r="37391"/>
          <a:stretch>
            <a:fillRect/>
          </a:stretch>
        </p:blipFill>
        <p:spPr>
          <a:xfrm rot="651991">
            <a:off x="15573282" y="6627484"/>
            <a:ext cx="905115" cy="977634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05BCB18F-F17B-10B6-1834-8CAB74A379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298012" y="7486352"/>
            <a:ext cx="1930255" cy="2828212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34A4087D-0316-9F7D-C4AF-17127579EA30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>
          <a:xfrm>
            <a:off x="1924456" y="5717290"/>
            <a:ext cx="4153458" cy="44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364615" flipV="1">
            <a:off x="593760" y="6267563"/>
            <a:ext cx="1930255" cy="282821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05961" y="308003"/>
            <a:ext cx="1987770" cy="12150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85C781F-20BF-AAE1-5BFB-A13F61625BF0}"/>
              </a:ext>
            </a:extLst>
          </p:cNvPr>
          <p:cNvSpPr txBox="1"/>
          <p:nvPr/>
        </p:nvSpPr>
        <p:spPr>
          <a:xfrm>
            <a:off x="2199861" y="2132583"/>
            <a:ext cx="13871788" cy="34078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Dấu hai chấm và dấu gạch ngang trong bài “Em lớn thật rồi!” được sử dụng để đánh dấu sự bắt đầu lời nói của từng nhân vật.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31571"/>
          <a:stretch>
            <a:fillRect/>
          </a:stretch>
        </p:blipFill>
        <p:spPr>
          <a:xfrm>
            <a:off x="1558887" y="1522753"/>
            <a:ext cx="1500586" cy="121706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37391"/>
          <a:stretch>
            <a:fillRect/>
          </a:stretch>
        </p:blipFill>
        <p:spPr>
          <a:xfrm rot="651991">
            <a:off x="10294837" y="6259143"/>
            <a:ext cx="905115" cy="977634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05BCB18F-F17B-10B6-1834-8CAB74A379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47495" y="413562"/>
            <a:ext cx="1930255" cy="2828212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34A4087D-0316-9F7D-C4AF-17127579EA3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1354332" y="6105038"/>
            <a:ext cx="3794953" cy="4104500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="" xmlns:a16="http://schemas.microsoft.com/office/drawing/2014/main" id="{590DE9B0-C193-0073-A873-B54C283143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3332611" y="4714026"/>
            <a:ext cx="4199491" cy="54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5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955791" y="763049"/>
            <a:ext cx="9756975" cy="90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en-US" sz="5500" b="1" u="none">
                <a:latin typeface="Arial" panose="020B0604020202020204" pitchFamily="34" charset="0"/>
                <a:cs typeface="Arial" panose="020B0604020202020204" pitchFamily="34" charset="0"/>
              </a:rPr>
              <a:t>HĐ 1: Chuẩn bị viết đoạn văn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9410">
            <a:off x="14382264" y="593396"/>
            <a:ext cx="2966527" cy="20617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 flipH="1">
            <a:off x="0" y="0"/>
            <a:ext cx="4167386" cy="3248529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="" xmlns:a16="http://schemas.microsoft.com/office/drawing/2014/main" id="{89EDFC76-63C1-C97F-5EE4-DE46BD19B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77842" y="2604689"/>
            <a:ext cx="12704933" cy="50776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2338" y="3930189"/>
            <a:ext cx="2220286" cy="15014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BC5ECA-E232-2826-8709-410BC20536AF}"/>
              </a:ext>
            </a:extLst>
          </p:cNvPr>
          <p:cNvSpPr txBox="1"/>
          <p:nvPr/>
        </p:nvSpPr>
        <p:spPr>
          <a:xfrm>
            <a:off x="3479256" y="3349352"/>
            <a:ext cx="11006059" cy="225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Kể lại một câu chuyện giữa em với bạn ( hoặc với bố, mẹ, anh chị em).</a:t>
            </a:r>
          </a:p>
        </p:txBody>
      </p:sp>
      <p:pic>
        <p:nvPicPr>
          <p:cNvPr id="22" name="Picture 20">
            <a:extLst>
              <a:ext uri="{FF2B5EF4-FFF2-40B4-BE49-F238E27FC236}">
                <a16:creationId xmlns="" xmlns:a16="http://schemas.microsoft.com/office/drawing/2014/main" id="{212C3DCD-2644-43C2-C948-ADF0BBDB69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953488" y="6227603"/>
            <a:ext cx="3306803" cy="4114800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="" xmlns:a16="http://schemas.microsoft.com/office/drawing/2014/main" id="{6AC1150D-F6A8-C5B7-D475-5E02E7EFAC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012282">
            <a:off x="15242226" y="2687610"/>
            <a:ext cx="2192066" cy="4114800"/>
          </a:xfrm>
          <a:prstGeom prst="rect">
            <a:avLst/>
          </a:prstGeom>
        </p:spPr>
      </p:pic>
      <p:pic>
        <p:nvPicPr>
          <p:cNvPr id="24" name="Picture 15">
            <a:extLst>
              <a:ext uri="{FF2B5EF4-FFF2-40B4-BE49-F238E27FC236}">
                <a16:creationId xmlns="" xmlns:a16="http://schemas.microsoft.com/office/drawing/2014/main" id="{B75BEC4F-4F8B-51B8-B1C3-BF6A08FE5A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001883" y="8465182"/>
            <a:ext cx="1652701" cy="1744694"/>
          </a:xfrm>
          <a:prstGeom prst="rect">
            <a:avLst/>
          </a:prstGeom>
        </p:spPr>
      </p:pic>
      <p:pic>
        <p:nvPicPr>
          <p:cNvPr id="25" name="Picture 15">
            <a:extLst>
              <a:ext uri="{FF2B5EF4-FFF2-40B4-BE49-F238E27FC236}">
                <a16:creationId xmlns="" xmlns:a16="http://schemas.microsoft.com/office/drawing/2014/main" id="{B5308123-446B-66F7-8376-52DB025F27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518483" y="8385471"/>
            <a:ext cx="1728209" cy="18244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12338" y="6134100"/>
            <a:ext cx="3643453" cy="38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7767" y="5624527"/>
            <a:ext cx="3465087" cy="5210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9004" y="837257"/>
            <a:ext cx="6632231" cy="53886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10058" y="2323586"/>
            <a:ext cx="4800601" cy="90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en-US" sz="5500" b="1" u="none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364615" flipV="1">
            <a:off x="593760" y="6267563"/>
            <a:ext cx="1930255" cy="282821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5325546" y="7862404"/>
            <a:ext cx="3863317" cy="237111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05961" y="308003"/>
            <a:ext cx="1987770" cy="1215024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="" xmlns:a16="http://schemas.microsoft.com/office/drawing/2014/main" id="{B4CDD150-4672-6AB5-54D4-6A6F0F97B546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 rot="20943692" flipH="1">
            <a:off x="14856670" y="1118633"/>
            <a:ext cx="2419030" cy="29054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r="37391"/>
          <a:stretch>
            <a:fillRect/>
          </a:stretch>
        </p:blipFill>
        <p:spPr>
          <a:xfrm rot="651991">
            <a:off x="15573282" y="6627484"/>
            <a:ext cx="905115" cy="977634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05BCB18F-F17B-10B6-1834-8CAB74A379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1298012" y="7486352"/>
            <a:ext cx="1930255" cy="282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9410">
            <a:off x="14382264" y="593396"/>
            <a:ext cx="2966527" cy="20617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 flipH="1">
            <a:off x="0" y="0"/>
            <a:ext cx="4167386" cy="3248529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="" xmlns:a16="http://schemas.microsoft.com/office/drawing/2014/main" id="{89EDFC76-63C1-C97F-5EE4-DE46BD19B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05000" y="2096832"/>
            <a:ext cx="13411200" cy="57898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2338" y="3930189"/>
            <a:ext cx="2220286" cy="15014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BC5ECA-E232-2826-8709-410BC20536AF}"/>
              </a:ext>
            </a:extLst>
          </p:cNvPr>
          <p:cNvSpPr txBox="1"/>
          <p:nvPr/>
        </p:nvSpPr>
        <p:spPr>
          <a:xfrm>
            <a:off x="2762666" y="2719541"/>
            <a:ext cx="11882587" cy="3412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Viết đoạn văn kể lại cuộc trò chuyện trên. </a:t>
            </a: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Sử dụng dấu gạch ngang </a:t>
            </a: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để đánh dấu lời nói trực tiếp trong cuộc trò chuyện.</a:t>
            </a:r>
          </a:p>
        </p:txBody>
      </p:sp>
      <p:pic>
        <p:nvPicPr>
          <p:cNvPr id="22" name="Picture 20">
            <a:extLst>
              <a:ext uri="{FF2B5EF4-FFF2-40B4-BE49-F238E27FC236}">
                <a16:creationId xmlns="" xmlns:a16="http://schemas.microsoft.com/office/drawing/2014/main" id="{212C3DCD-2644-43C2-C948-ADF0BBDB69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953488" y="6227603"/>
            <a:ext cx="3306803" cy="4114800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="" xmlns:a16="http://schemas.microsoft.com/office/drawing/2014/main" id="{6AC1150D-F6A8-C5B7-D475-5E02E7EFAC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012282">
            <a:off x="15242226" y="2687610"/>
            <a:ext cx="2192066" cy="4114800"/>
          </a:xfrm>
          <a:prstGeom prst="rect">
            <a:avLst/>
          </a:prstGeom>
        </p:spPr>
      </p:pic>
      <p:pic>
        <p:nvPicPr>
          <p:cNvPr id="24" name="Picture 15">
            <a:extLst>
              <a:ext uri="{FF2B5EF4-FFF2-40B4-BE49-F238E27FC236}">
                <a16:creationId xmlns="" xmlns:a16="http://schemas.microsoft.com/office/drawing/2014/main" id="{B75BEC4F-4F8B-51B8-B1C3-BF6A08FE5A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001883" y="8465182"/>
            <a:ext cx="1652701" cy="1744694"/>
          </a:xfrm>
          <a:prstGeom prst="rect">
            <a:avLst/>
          </a:prstGeom>
        </p:spPr>
      </p:pic>
      <p:pic>
        <p:nvPicPr>
          <p:cNvPr id="25" name="Picture 15">
            <a:extLst>
              <a:ext uri="{FF2B5EF4-FFF2-40B4-BE49-F238E27FC236}">
                <a16:creationId xmlns="" xmlns:a16="http://schemas.microsoft.com/office/drawing/2014/main" id="{B5308123-446B-66F7-8376-52DB025F27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518483" y="8385471"/>
            <a:ext cx="1728209" cy="18244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12338" y="6134100"/>
            <a:ext cx="3643453" cy="3881176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="" xmlns:a16="http://schemas.microsoft.com/office/drawing/2014/main" id="{AC4369D1-C9B8-096D-9308-12469EF9FE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532571" y="504872"/>
            <a:ext cx="2181916" cy="1838265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="" xmlns:a16="http://schemas.microsoft.com/office/drawing/2014/main" id="{D296AA5E-6DA4-8B9E-083D-A9357FD15D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064776" y="382505"/>
            <a:ext cx="2181916" cy="18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6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9410">
            <a:off x="14382264" y="593396"/>
            <a:ext cx="2966527" cy="20617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 flipH="1">
            <a:off x="0" y="0"/>
            <a:ext cx="4167386" cy="3248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E5AD7F8-7554-7D28-30FA-2B017BC7B7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25" r="4996"/>
          <a:stretch/>
        </p:blipFill>
        <p:spPr>
          <a:xfrm>
            <a:off x="2404231" y="3081690"/>
            <a:ext cx="10549768" cy="68497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12338" y="3930189"/>
            <a:ext cx="2220286" cy="1501468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="" xmlns:a16="http://schemas.microsoft.com/office/drawing/2014/main" id="{6ADC58B4-CD42-E7C5-DBBD-CAB5429063C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1582400" y="5656644"/>
            <a:ext cx="6514365" cy="4644199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="" xmlns:a16="http://schemas.microsoft.com/office/drawing/2014/main" id="{89EDFC76-63C1-C97F-5EE4-DE46BD19B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32624" y="845066"/>
            <a:ext cx="4970535" cy="27442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BC5ECA-E232-2826-8709-410BC20536AF}"/>
              </a:ext>
            </a:extLst>
          </p:cNvPr>
          <p:cNvSpPr txBox="1"/>
          <p:nvPr/>
        </p:nvSpPr>
        <p:spPr>
          <a:xfrm>
            <a:off x="3841156" y="1456018"/>
            <a:ext cx="3682784" cy="100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Gợi ý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CF4600D7-420A-EC79-918F-00B2C57F19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21040" y="7030208"/>
            <a:ext cx="2366383" cy="3165729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7AF60347-DC7E-41A4-5CCE-1D1A54E3C9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302659" y="2262295"/>
            <a:ext cx="2366383" cy="3165729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="" xmlns:a16="http://schemas.microsoft.com/office/drawing/2014/main" id="{ED83DBD8-73F2-4F61-092D-0A11E9DC02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65878" y="7864694"/>
            <a:ext cx="2054408" cy="23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5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9410">
            <a:off x="14382264" y="593396"/>
            <a:ext cx="2966527" cy="20617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 flipH="1">
            <a:off x="0" y="0"/>
            <a:ext cx="4167386" cy="32485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2338" y="3930189"/>
            <a:ext cx="2220286" cy="1501468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="" xmlns:a16="http://schemas.microsoft.com/office/drawing/2014/main" id="{ED83DBD8-73F2-4F61-092D-0A11E9DC02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7238713"/>
            <a:ext cx="2698502" cy="3062130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="" xmlns:a16="http://schemas.microsoft.com/office/drawing/2014/main" id="{C25E35E7-F9EF-3213-BECE-F3B028D1B8AD}"/>
              </a:ext>
            </a:extLst>
          </p:cNvPr>
          <p:cNvSpPr/>
          <p:nvPr/>
        </p:nvSpPr>
        <p:spPr>
          <a:xfrm>
            <a:off x="2504915" y="1580222"/>
            <a:ext cx="5943600" cy="1501468"/>
          </a:xfrm>
          <a:prstGeom prst="flowChartTerminator">
            <a:avLst/>
          </a:prstGeom>
          <a:solidFill>
            <a:srgbClr val="FFD7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nhóm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368E2C-C488-91EF-8596-60C64451DA72}"/>
              </a:ext>
            </a:extLst>
          </p:cNvPr>
          <p:cNvSpPr txBox="1"/>
          <p:nvPr/>
        </p:nvSpPr>
        <p:spPr>
          <a:xfrm>
            <a:off x="2504915" y="3930189"/>
            <a:ext cx="13954538" cy="343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nl-NL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sẽ</a:t>
            </a:r>
            <a:r>
              <a:rPr lang="vi-VN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trò chuyện với ai</a:t>
            </a:r>
            <a:r>
              <a:rPr lang="nl-NL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vi-VN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đâu? Lúc nào?</a:t>
            </a:r>
            <a:endParaRPr lang="en-US" sz="5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nl-NL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</a:t>
            </a:r>
            <a:r>
              <a:rPr lang="vi-VN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câu chuyện gì</a:t>
            </a:r>
            <a:r>
              <a:rPr lang="nl-NL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vi-VN" sz="5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Câu chuyện ấy như thế nào?</a:t>
            </a:r>
            <a:endParaRPr lang="en-US" sz="5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6">
            <a:extLst>
              <a:ext uri="{FF2B5EF4-FFF2-40B4-BE49-F238E27FC236}">
                <a16:creationId xmlns="" xmlns:a16="http://schemas.microsoft.com/office/drawing/2014/main" id="{3F54D7C2-053F-1A27-69FC-228A37F8BF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317009" y="6119292"/>
            <a:ext cx="3235262" cy="4114800"/>
          </a:xfrm>
          <a:prstGeom prst="rect">
            <a:avLst/>
          </a:prstGeom>
        </p:spPr>
      </p:pic>
      <p:pic>
        <p:nvPicPr>
          <p:cNvPr id="16" name="Picture 19">
            <a:extLst>
              <a:ext uri="{FF2B5EF4-FFF2-40B4-BE49-F238E27FC236}">
                <a16:creationId xmlns="" xmlns:a16="http://schemas.microsoft.com/office/drawing/2014/main" id="{3F3737E4-896F-0A34-BEE3-F743FD5F37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653040" y="6253038"/>
            <a:ext cx="1379058" cy="2547913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="" xmlns:a16="http://schemas.microsoft.com/office/drawing/2014/main" id="{77C159F4-CA04-43BF-F387-C48DCDAC2FE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2769955" y="7526994"/>
            <a:ext cx="1336804" cy="2547913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="" xmlns:a16="http://schemas.microsoft.com/office/drawing/2014/main" id="{AAB5DC67-FFE0-3758-2699-B199E7EB907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5231" r="15736" b="39680"/>
          <a:stretch/>
        </p:blipFill>
        <p:spPr>
          <a:xfrm>
            <a:off x="13817800" y="7387005"/>
            <a:ext cx="3334450" cy="3194476"/>
          </a:xfrm>
          <a:prstGeom prst="rect">
            <a:avLst/>
          </a:prstGeom>
        </p:spPr>
      </p:pic>
      <p:pic>
        <p:nvPicPr>
          <p:cNvPr id="25" name="Picture 17">
            <a:extLst>
              <a:ext uri="{FF2B5EF4-FFF2-40B4-BE49-F238E27FC236}">
                <a16:creationId xmlns="" xmlns:a16="http://schemas.microsoft.com/office/drawing/2014/main" id="{8BB95BDC-C399-6E3E-486B-1FFC533E6215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2698502" y="7743749"/>
            <a:ext cx="2544412" cy="249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535173" y="956194"/>
            <a:ext cx="10529524" cy="90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en-US" sz="5500" b="1" u="none">
                <a:latin typeface="Arial" panose="020B0604020202020204" pitchFamily="34" charset="0"/>
                <a:cs typeface="Arial" panose="020B0604020202020204" pitchFamily="34" charset="0"/>
              </a:rPr>
              <a:t>HĐ 2: Thực hành viết đoạn văn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9410">
            <a:off x="14382264" y="593396"/>
            <a:ext cx="2966527" cy="20617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 flipH="1">
            <a:off x="0" y="0"/>
            <a:ext cx="4167386" cy="3248529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="" xmlns:a16="http://schemas.microsoft.com/office/drawing/2014/main" id="{89EDFC76-63C1-C97F-5EE4-DE46BD19B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77842" y="2604689"/>
            <a:ext cx="12704933" cy="50776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2338" y="3930189"/>
            <a:ext cx="2220286" cy="15014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BC5ECA-E232-2826-8709-410BC20536AF}"/>
              </a:ext>
            </a:extLst>
          </p:cNvPr>
          <p:cNvSpPr txBox="1"/>
          <p:nvPr/>
        </p:nvSpPr>
        <p:spPr>
          <a:xfrm>
            <a:off x="3353815" y="2974815"/>
            <a:ext cx="11006059" cy="3412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Thực hành viết đoạn văn kể lại một đoạn hội thoại của em với người thân, bạn bè theo như gợi ý.</a:t>
            </a:r>
          </a:p>
        </p:txBody>
      </p:sp>
      <p:pic>
        <p:nvPicPr>
          <p:cNvPr id="22" name="Picture 20">
            <a:extLst>
              <a:ext uri="{FF2B5EF4-FFF2-40B4-BE49-F238E27FC236}">
                <a16:creationId xmlns="" xmlns:a16="http://schemas.microsoft.com/office/drawing/2014/main" id="{212C3DCD-2644-43C2-C948-ADF0BBDB69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953488" y="6227603"/>
            <a:ext cx="3306803" cy="4114800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="" xmlns:a16="http://schemas.microsoft.com/office/drawing/2014/main" id="{6AC1150D-F6A8-C5B7-D475-5E02E7EFAC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012282">
            <a:off x="15242226" y="2687610"/>
            <a:ext cx="2192066" cy="4114800"/>
          </a:xfrm>
          <a:prstGeom prst="rect">
            <a:avLst/>
          </a:prstGeom>
        </p:spPr>
      </p:pic>
      <p:pic>
        <p:nvPicPr>
          <p:cNvPr id="24" name="Picture 15">
            <a:extLst>
              <a:ext uri="{FF2B5EF4-FFF2-40B4-BE49-F238E27FC236}">
                <a16:creationId xmlns="" xmlns:a16="http://schemas.microsoft.com/office/drawing/2014/main" id="{B75BEC4F-4F8B-51B8-B1C3-BF6A08FE5A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001883" y="8465182"/>
            <a:ext cx="1652701" cy="1744694"/>
          </a:xfrm>
          <a:prstGeom prst="rect">
            <a:avLst/>
          </a:prstGeom>
        </p:spPr>
      </p:pic>
      <p:pic>
        <p:nvPicPr>
          <p:cNvPr id="25" name="Picture 15">
            <a:extLst>
              <a:ext uri="{FF2B5EF4-FFF2-40B4-BE49-F238E27FC236}">
                <a16:creationId xmlns="" xmlns:a16="http://schemas.microsoft.com/office/drawing/2014/main" id="{B5308123-446B-66F7-8376-52DB025F27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518483" y="8385471"/>
            <a:ext cx="1728209" cy="182440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03012ACB-C866-7BB5-10FD-8F2CEAB7B0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6299" y="6334489"/>
            <a:ext cx="4658958" cy="390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72" t="5959" r="20304"/>
          <a:stretch>
            <a:fillRect/>
          </a:stretch>
        </p:blipFill>
        <p:spPr>
          <a:xfrm rot="-5400000" flipH="1">
            <a:off x="1780924" y="-2727935"/>
            <a:ext cx="10706099" cy="1553331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05612" y="873035"/>
            <a:ext cx="7810500" cy="927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7679"/>
              </a:lnSpc>
              <a:spcBef>
                <a:spcPct val="0"/>
              </a:spcBef>
            </a:pPr>
            <a:r>
              <a:rPr lang="en-US" sz="6399" b="1" u="none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4608"/>
          <a:stretch>
            <a:fillRect/>
          </a:stretch>
        </p:blipFill>
        <p:spPr>
          <a:xfrm>
            <a:off x="11962906" y="7580083"/>
            <a:ext cx="6768732" cy="27545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32686" y="8466358"/>
            <a:ext cx="2338298" cy="193494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37391"/>
          <a:stretch>
            <a:fillRect/>
          </a:stretch>
        </p:blipFill>
        <p:spPr>
          <a:xfrm rot="1103129">
            <a:off x="9987987" y="260914"/>
            <a:ext cx="1013848" cy="109507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02824" y="4351863"/>
            <a:ext cx="3151052" cy="19260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900633" y="4859506"/>
            <a:ext cx="2232196" cy="188062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r="31571"/>
          <a:stretch>
            <a:fillRect/>
          </a:stretch>
        </p:blipFill>
        <p:spPr>
          <a:xfrm>
            <a:off x="211152" y="548559"/>
            <a:ext cx="1348396" cy="10936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852F18F-9CF8-857E-3535-476A1E243008}"/>
              </a:ext>
            </a:extLst>
          </p:cNvPr>
          <p:cNvSpPr txBox="1"/>
          <p:nvPr/>
        </p:nvSpPr>
        <p:spPr>
          <a:xfrm>
            <a:off x="1334242" y="2876817"/>
            <a:ext cx="9981706" cy="572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Ôn tập lại nội dung của bài học ngày hôm nay.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Hoàn thành đầy đủ các bài tập được giao.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Chuẩn bị cho bài đọc 3: Giặt áo.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D9D84D2-5299-0751-1CD9-D4F3D441579B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044150" y="262268"/>
            <a:ext cx="3552268" cy="47764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8819" y="706846"/>
            <a:ext cx="15750363" cy="8873309"/>
            <a:chOff x="0" y="0"/>
            <a:chExt cx="6350000" cy="6350000"/>
          </a:xfrm>
          <a:solidFill>
            <a:srgbClr val="FCA33E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7568" b="24880"/>
          <a:stretch>
            <a:fillRect/>
          </a:stretch>
        </p:blipFill>
        <p:spPr>
          <a:xfrm>
            <a:off x="7220149" y="7004836"/>
            <a:ext cx="3847703" cy="32821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593" b="11025"/>
          <a:stretch>
            <a:fillRect/>
          </a:stretch>
        </p:blipFill>
        <p:spPr>
          <a:xfrm>
            <a:off x="15581384" y="7387521"/>
            <a:ext cx="2706616" cy="28994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31612"/>
          <a:stretch>
            <a:fillRect/>
          </a:stretch>
        </p:blipFill>
        <p:spPr>
          <a:xfrm rot="-10800000">
            <a:off x="15270126" y="-169995"/>
            <a:ext cx="3017874" cy="19451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475978" y="-254516"/>
            <a:ext cx="2246864" cy="23934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410" b="21238"/>
          <a:stretch>
            <a:fillRect/>
          </a:stretch>
        </p:blipFill>
        <p:spPr>
          <a:xfrm rot="1030521">
            <a:off x="-140492" y="7422223"/>
            <a:ext cx="2745930" cy="33551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181772" y="4411586"/>
            <a:ext cx="4212457" cy="14638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400000">
            <a:off x="-324437" y="3876417"/>
            <a:ext cx="1995656" cy="253416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40475" y="3058975"/>
            <a:ext cx="1402080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3747425" y="9823675"/>
            <a:ext cx="1770577" cy="6219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671720" y="338467"/>
            <a:ext cx="944560" cy="7367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9616280" y="533482"/>
            <a:ext cx="694541" cy="54174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977178" y="533482"/>
            <a:ext cx="694541" cy="5417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769999" y="9823675"/>
            <a:ext cx="1770577" cy="6219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18" y="185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51" y="571468"/>
            <a:ext cx="18073750" cy="101104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54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 một giờ ra chơi, em và bạn Hà ngồi đọc truyện. Hà nói với em: </a:t>
            </a:r>
            <a:endParaRPr kumimoji="0" lang="vi-VN" sz="66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54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Hà Anh ơi, câu chuyện này hay lắm!</a:t>
            </a:r>
            <a:endParaRPr kumimoji="0" lang="vi-VN" sz="66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54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 liền hỏi bạn:</a:t>
            </a:r>
            <a:endParaRPr kumimoji="0" lang="vi-VN" sz="66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54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Bạn đang đọc câu chuyện gì vậy?</a:t>
            </a:r>
            <a:endParaRPr kumimoji="0" lang="vi-VN" sz="66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54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Hà trả lời: </a:t>
            </a:r>
            <a:endParaRPr kumimoji="0" lang="vi-VN" sz="66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54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Mình đang đọc câu chuyện:  “ Cô bé Lọ Lem”</a:t>
            </a:r>
            <a:endParaRPr kumimoji="0" lang="vi-VN" sz="66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54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Thế mai bạn cho mình mượn quyển truyện mình đọc nhé!</a:t>
            </a:r>
            <a:endParaRPr kumimoji="0" lang="vi-VN" sz="66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54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Đồng ý luôn. Hà trả lời.</a:t>
            </a:r>
            <a:endParaRPr kumimoji="0" lang="vi-VN" sz="66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54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Trống v</a:t>
            </a:r>
            <a:r>
              <a:rPr kumimoji="0" lang="en-US" sz="54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ang lên</a:t>
            </a:r>
            <a:r>
              <a:rPr kumimoji="0" lang="vi-VN" sz="54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Chúng em vui vẻ dắt tay nhau vào lớp.</a:t>
            </a:r>
            <a:endParaRPr kumimoji="0" lang="vi-VN" sz="6600" b="1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6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013803">
            <a:off x="1342629" y="616309"/>
            <a:ext cx="13223651" cy="81794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21116565">
            <a:off x="2622184" y="2576481"/>
            <a:ext cx="8826712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500" b="1" u="none">
                <a:latin typeface="Arial" panose="020B0604020202020204" pitchFamily="34" charset="0"/>
                <a:cs typeface="Arial" panose="020B0604020202020204" pitchFamily="34" charset="0"/>
              </a:rPr>
              <a:t>Bài đọc 2: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Con đã lớn thật rồi</a:t>
            </a:r>
            <a:endParaRPr lang="en-US" sz="75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41592" y="2159193"/>
            <a:ext cx="5941088" cy="75442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9175" y="7307707"/>
            <a:ext cx="2111231" cy="23957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05520">
            <a:off x="1092721" y="925345"/>
            <a:ext cx="3490004" cy="12171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02488" y="3600810"/>
            <a:ext cx="1661974" cy="14002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534144" y="8397905"/>
            <a:ext cx="4080939" cy="1979255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="" xmlns:a16="http://schemas.microsoft.com/office/drawing/2014/main" id="{DF6E7CB9-753E-DF35-9C22-91ABC6A0F3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883006" y="8214967"/>
            <a:ext cx="1370454" cy="1407398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="" xmlns:a16="http://schemas.microsoft.com/office/drawing/2014/main" id="{E59F082F-51A0-C7CF-4BBF-9B8A87760D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01630" y="8517641"/>
            <a:ext cx="1370454" cy="1407398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="" xmlns:a16="http://schemas.microsoft.com/office/drawing/2014/main" id="{0CCCDD0A-B9C2-A00A-7887-D888EF93D3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685585" y="8683833"/>
            <a:ext cx="1370454" cy="14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405067" y="664525"/>
            <a:ext cx="9137532" cy="90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en-US" sz="5500" b="1" u="none">
                <a:latin typeface="Arial" panose="020B0604020202020204" pitchFamily="34" charset="0"/>
                <a:cs typeface="Arial" panose="020B0604020202020204" pitchFamily="34" charset="0"/>
              </a:rPr>
              <a:t>HĐ 2: ĐỌC HIỂU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9410">
            <a:off x="14382264" y="593396"/>
            <a:ext cx="2966527" cy="20617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 flipH="1">
            <a:off x="0" y="0"/>
            <a:ext cx="4167386" cy="32485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AD4A00B-9AB0-B420-F24F-6486E12FAE3A}"/>
              </a:ext>
            </a:extLst>
          </p:cNvPr>
          <p:cNvSpPr txBox="1"/>
          <p:nvPr/>
        </p:nvSpPr>
        <p:spPr>
          <a:xfrm>
            <a:off x="824928" y="3962640"/>
            <a:ext cx="7726199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cô bé sang nhà dì. Vì dỗi mẹ, …</a:t>
            </a:r>
            <a:endParaRPr lang="en-US" sz="45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="" xmlns:a16="http://schemas.microsoft.com/office/drawing/2014/main" id="{89EDFC76-63C1-C97F-5EE4-DE46BD19B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0724" y="1821818"/>
            <a:ext cx="7726199" cy="22038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818" y="2986218"/>
            <a:ext cx="1716048" cy="11604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BC5ECA-E232-2826-8709-410BC20536AF}"/>
              </a:ext>
            </a:extLst>
          </p:cNvPr>
          <p:cNvSpPr txBox="1"/>
          <p:nvPr/>
        </p:nvSpPr>
        <p:spPr>
          <a:xfrm>
            <a:off x="2154281" y="2253146"/>
            <a:ext cx="687788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tiếp ý còn thiếu: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61489E0-5281-A4A0-7B77-5ED39AC41B21}"/>
              </a:ext>
            </a:extLst>
          </p:cNvPr>
          <p:cNvSpPr txBox="1"/>
          <p:nvPr/>
        </p:nvSpPr>
        <p:spPr>
          <a:xfrm>
            <a:off x="808009" y="3994160"/>
            <a:ext cx="7726199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cô bé sang nhà dì. Vì dỗi mẹ, </a:t>
            </a:r>
            <a:r>
              <a:rPr lang="en-US" sz="45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 bé mặt buồn thiu.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6FE3F12-BF45-82F1-D666-70A672C4468D}"/>
              </a:ext>
            </a:extLst>
          </p:cNvPr>
          <p:cNvSpPr txBox="1"/>
          <p:nvPr/>
        </p:nvSpPr>
        <p:spPr>
          <a:xfrm>
            <a:off x="768308" y="6586680"/>
            <a:ext cx="7726199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 lời dì, cô bé chạy về nhà xin lỗi mẹ….</a:t>
            </a:r>
            <a:endParaRPr lang="en-US" sz="45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5A6D1CF-89FA-87B5-3469-28173DCD8543}"/>
              </a:ext>
            </a:extLst>
          </p:cNvPr>
          <p:cNvSpPr txBox="1"/>
          <p:nvPr/>
        </p:nvSpPr>
        <p:spPr>
          <a:xfrm>
            <a:off x="768308" y="6586680"/>
            <a:ext cx="7726199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 lời dì, cô bé chạy về nhà xin lỗi mẹ. </a:t>
            </a:r>
            <a:r>
              <a:rPr lang="en-US" sz="45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 bảo cô bé đã lớn thật rồi.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A890D6E-1844-5153-5971-B563E6966DFB}"/>
              </a:ext>
            </a:extLst>
          </p:cNvPr>
          <p:cNvSpPr txBox="1"/>
          <p:nvPr/>
        </p:nvSpPr>
        <p:spPr>
          <a:xfrm>
            <a:off x="10134793" y="3962640"/>
            <a:ext cx="7726199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Dì bảo cô bé ở lại ăn cơm.</a:t>
            </a:r>
            <a:endParaRPr lang="en-US" sz="45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6AFF385-7BED-48B1-1AC5-4208A6B40390}"/>
              </a:ext>
            </a:extLst>
          </p:cNvPr>
          <p:cNvSpPr txBox="1"/>
          <p:nvPr/>
        </p:nvSpPr>
        <p:spPr>
          <a:xfrm>
            <a:off x="10145679" y="6362667"/>
            <a:ext cx="7726199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 xong 2 dì cháu vừa dọn dẹp vừa nói chuyện…</a:t>
            </a:r>
            <a:endParaRPr lang="en-US" sz="45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5B5805F-E3A6-C7BF-D8ED-D917EF93831D}"/>
              </a:ext>
            </a:extLst>
          </p:cNvPr>
          <p:cNvSpPr txBox="1"/>
          <p:nvPr/>
        </p:nvSpPr>
        <p:spPr>
          <a:xfrm>
            <a:off x="10134792" y="6380648"/>
            <a:ext cx="7726199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 xong 2 dì cháu vừa dọn dẹp vừa nói chuyện.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Dì khuyên bảo cô bé.</a:t>
            </a:r>
            <a:endParaRPr lang="en-US" sz="45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="" xmlns:a16="http://schemas.microsoft.com/office/drawing/2014/main" id="{FF06D530-AD5A-9A21-5A1B-9DF3EFDA561C}"/>
              </a:ext>
            </a:extLst>
          </p:cNvPr>
          <p:cNvSpPr/>
          <p:nvPr/>
        </p:nvSpPr>
        <p:spPr>
          <a:xfrm>
            <a:off x="8763001" y="4463995"/>
            <a:ext cx="1142999" cy="50135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Curved Left 35">
            <a:extLst>
              <a:ext uri="{FF2B5EF4-FFF2-40B4-BE49-F238E27FC236}">
                <a16:creationId xmlns="" xmlns:a16="http://schemas.microsoft.com/office/drawing/2014/main" id="{13A382A5-8F6A-3C73-044F-806B0FC2D3FE}"/>
              </a:ext>
            </a:extLst>
          </p:cNvPr>
          <p:cNvSpPr/>
          <p:nvPr/>
        </p:nvSpPr>
        <p:spPr>
          <a:xfrm rot="20644191">
            <a:off x="17278176" y="4844541"/>
            <a:ext cx="650678" cy="1540101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row: Left 36">
            <a:extLst>
              <a:ext uri="{FF2B5EF4-FFF2-40B4-BE49-F238E27FC236}">
                <a16:creationId xmlns="" xmlns:a16="http://schemas.microsoft.com/office/drawing/2014/main" id="{A07C467B-7493-5164-11B3-885A81651BC7}"/>
              </a:ext>
            </a:extLst>
          </p:cNvPr>
          <p:cNvSpPr/>
          <p:nvPr/>
        </p:nvSpPr>
        <p:spPr>
          <a:xfrm>
            <a:off x="8768615" y="7132717"/>
            <a:ext cx="1143000" cy="50135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D7A74E0F-1A82-AE2C-6F52-2E1567D559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63400" y="2416192"/>
            <a:ext cx="1079086" cy="1140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8" grpId="1"/>
      <p:bldP spid="21" grpId="0"/>
      <p:bldP spid="29" grpId="0"/>
      <p:bldP spid="30" grpId="0"/>
      <p:bldP spid="30" grpId="1"/>
      <p:bldP spid="31" grpId="0"/>
      <p:bldP spid="32" grpId="0"/>
      <p:bldP spid="33" grpId="0"/>
      <p:bldP spid="33" grpId="1"/>
      <p:bldP spid="34" grpId="0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9410">
            <a:off x="14382264" y="593396"/>
            <a:ext cx="2966527" cy="20617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 flipH="1">
            <a:off x="0" y="0"/>
            <a:ext cx="4167386" cy="32485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76959" y="1116578"/>
            <a:ext cx="2220286" cy="1501468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="" xmlns:a16="http://schemas.microsoft.com/office/drawing/2014/main" id="{36F0870F-ABF1-32F2-4F32-E80487E3EE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15455" y="6067495"/>
            <a:ext cx="2341695" cy="411480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20B6C28D-AC4D-CB2C-8387-DFF3911A9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50834" y="597058"/>
            <a:ext cx="7446957" cy="6032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FF28597-B10E-C1DE-C303-4AB93CD93288}"/>
              </a:ext>
            </a:extLst>
          </p:cNvPr>
          <p:cNvSpPr txBox="1"/>
          <p:nvPr/>
        </p:nvSpPr>
        <p:spPr>
          <a:xfrm>
            <a:off x="1079078" y="1375582"/>
            <a:ext cx="6190467" cy="341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Tìm những lời nhắc nhở và lời khuyên của dì với cô bé?</a:t>
            </a:r>
          </a:p>
        </p:txBody>
      </p:sp>
      <p:pic>
        <p:nvPicPr>
          <p:cNvPr id="16" name="Picture 23">
            <a:extLst>
              <a:ext uri="{FF2B5EF4-FFF2-40B4-BE49-F238E27FC236}">
                <a16:creationId xmlns="" xmlns:a16="http://schemas.microsoft.com/office/drawing/2014/main" id="{84F332A2-E32E-ED6D-5762-531B3269C7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41737" y="6303581"/>
            <a:ext cx="3492064" cy="3968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4BAA4D-808B-B4CC-09CB-D1146A57E827}"/>
              </a:ext>
            </a:extLst>
          </p:cNvPr>
          <p:cNvSpPr txBox="1"/>
          <p:nvPr/>
        </p:nvSpPr>
        <p:spPr>
          <a:xfrm>
            <a:off x="6893216" y="3996185"/>
            <a:ext cx="9982200" cy="5174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“Ngày nào cháu cũng ăn cơm nóng, canh ngọt của mẹ, cháu có cảm ơn mẹ không?”</a:t>
            </a:r>
            <a:endParaRPr lang="en-US" sz="450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“Cháu mau về nhà đi! Mẹ cháu đang mong đấy.”</a:t>
            </a:r>
            <a:endParaRPr lang="en-US" sz="4500"/>
          </a:p>
        </p:txBody>
      </p:sp>
      <p:pic>
        <p:nvPicPr>
          <p:cNvPr id="17" name="Picture 22">
            <a:extLst>
              <a:ext uri="{FF2B5EF4-FFF2-40B4-BE49-F238E27FC236}">
                <a16:creationId xmlns="" xmlns:a16="http://schemas.microsoft.com/office/drawing/2014/main" id="{BEB44732-61E1-8A15-9652-A1DD9265CB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50834" y="4887421"/>
            <a:ext cx="2923195" cy="16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9410">
            <a:off x="14382264" y="593396"/>
            <a:ext cx="2966527" cy="20617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 flipH="1">
            <a:off x="0" y="0"/>
            <a:ext cx="4167386" cy="32485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76959" y="1116578"/>
            <a:ext cx="2220286" cy="150146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20B6C28D-AC4D-CB2C-8387-DFF3911A91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0834" y="597059"/>
            <a:ext cx="8540766" cy="5174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FF28597-B10E-C1DE-C303-4AB93CD93288}"/>
              </a:ext>
            </a:extLst>
          </p:cNvPr>
          <p:cNvSpPr txBox="1"/>
          <p:nvPr/>
        </p:nvSpPr>
        <p:spPr>
          <a:xfrm>
            <a:off x="1131921" y="1855285"/>
            <a:ext cx="6921922" cy="225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Vì sao mẹ cô bé nói: “Con đã lớn thật rồi”?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4BAA4D-808B-B4CC-09CB-D1146A57E827}"/>
              </a:ext>
            </a:extLst>
          </p:cNvPr>
          <p:cNvSpPr txBox="1"/>
          <p:nvPr/>
        </p:nvSpPr>
        <p:spPr>
          <a:xfrm>
            <a:off x="2212827" y="5829194"/>
            <a:ext cx="11044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5400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 </a:t>
            </a:r>
            <a:r>
              <a:rPr lang="vi-VN" sz="5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 như vậy </a:t>
            </a:r>
            <a:r>
              <a:rPr lang="vi-VN" sz="5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vì </a:t>
            </a:r>
            <a:r>
              <a:rPr lang="vi-VN" sz="54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mẹ  </a:t>
            </a:r>
            <a:r>
              <a:rPr lang="vi-VN" sz="5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 con </a:t>
            </a:r>
            <a:r>
              <a:rPr lang="vi-VN" sz="5400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 </a:t>
            </a:r>
            <a:r>
              <a:rPr lang="vi-VN" sz="5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biết đúng sai và xin </a:t>
            </a:r>
            <a:r>
              <a:rPr lang="vi-VN" sz="54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lỗi.</a:t>
            </a:r>
            <a:endParaRPr lang="vi-VN" sz="54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20">
            <a:extLst>
              <a:ext uri="{FF2B5EF4-FFF2-40B4-BE49-F238E27FC236}">
                <a16:creationId xmlns="" xmlns:a16="http://schemas.microsoft.com/office/drawing/2014/main" id="{37425828-0E2F-BDA7-8850-09FB850B69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306419" y="166838"/>
            <a:ext cx="1282253" cy="2032390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="" xmlns:a16="http://schemas.microsoft.com/office/drawing/2014/main" id="{D97FB860-28F0-0FB8-F73A-A80CFDE829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8683235">
            <a:off x="495155" y="2974779"/>
            <a:ext cx="1259678" cy="1996607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="" xmlns:a16="http://schemas.microsoft.com/office/drawing/2014/main" id="{1E390EFC-1CBD-300E-4B16-8C657BEDA4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455199">
            <a:off x="8202554" y="1504987"/>
            <a:ext cx="904855" cy="1434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C829DD4-D48B-DE0C-4B6A-F161CAF203DC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066714" y="2957098"/>
            <a:ext cx="5181600" cy="5389183"/>
          </a:xfrm>
          <a:prstGeom prst="rect">
            <a:avLst/>
          </a:prstGeom>
        </p:spPr>
      </p:pic>
      <p:pic>
        <p:nvPicPr>
          <p:cNvPr id="21" name="Picture 13">
            <a:extLst>
              <a:ext uri="{FF2B5EF4-FFF2-40B4-BE49-F238E27FC236}">
                <a16:creationId xmlns="" xmlns:a16="http://schemas.microsoft.com/office/drawing/2014/main" id="{F8B9F604-705E-B043-6193-80C9B19B9236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13447052" y="6928104"/>
            <a:ext cx="4419600" cy="3358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DC5270-0E11-1681-9DB9-742B6BF40EC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29472" r="21854" b="22730"/>
          <a:stretch/>
        </p:blipFill>
        <p:spPr>
          <a:xfrm>
            <a:off x="313503" y="7109409"/>
            <a:ext cx="2517198" cy="18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9410">
            <a:off x="14382264" y="593396"/>
            <a:ext cx="2966527" cy="20617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 flipH="1">
            <a:off x="0" y="0"/>
            <a:ext cx="4167386" cy="32485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76959" y="1116578"/>
            <a:ext cx="2220286" cy="150146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20B6C28D-AC4D-CB2C-8387-DFF3911A91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3969" y="202876"/>
            <a:ext cx="8540766" cy="5174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FF28597-B10E-C1DE-C303-4AB93CD93288}"/>
              </a:ext>
            </a:extLst>
          </p:cNvPr>
          <p:cNvSpPr txBox="1"/>
          <p:nvPr/>
        </p:nvSpPr>
        <p:spPr>
          <a:xfrm>
            <a:off x="1131921" y="1855285"/>
            <a:ext cx="6921922" cy="225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Thử đặt một tên khác cho câu chuyện.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4BAA4D-808B-B4CC-09CB-D1146A57E827}"/>
              </a:ext>
            </a:extLst>
          </p:cNvPr>
          <p:cNvSpPr txBox="1"/>
          <p:nvPr/>
        </p:nvSpPr>
        <p:spPr>
          <a:xfrm>
            <a:off x="5831632" y="4113339"/>
            <a:ext cx="8948484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5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65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65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65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ngoan</a:t>
            </a:r>
            <a:r>
              <a:rPr lang="en-US" sz="65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vi-VN" sz="65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5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</a:t>
            </a:r>
            <a:r>
              <a:rPr lang="vi-VN" sz="65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</a:t>
            </a:r>
            <a:r>
              <a:rPr lang="vi-VN" sz="65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xin lỗi </a:t>
            </a:r>
            <a:r>
              <a:rPr lang="vi-VN" sz="65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65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”</a:t>
            </a:r>
            <a:endParaRPr lang="vi-VN" sz="6500" dirty="0" smtClean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5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</a:t>
            </a:r>
            <a:r>
              <a:rPr lang="vi-VN" sz="65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Mẹ </a:t>
            </a:r>
            <a:r>
              <a:rPr lang="vi-VN" sz="65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tha </a:t>
            </a:r>
            <a:r>
              <a:rPr lang="vi-VN" sz="65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thứ cho con</a:t>
            </a:r>
            <a:r>
              <a:rPr lang="en-US" sz="65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”</a:t>
            </a:r>
            <a:endParaRPr lang="vi-VN" sz="65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0">
            <a:extLst>
              <a:ext uri="{FF2B5EF4-FFF2-40B4-BE49-F238E27FC236}">
                <a16:creationId xmlns="" xmlns:a16="http://schemas.microsoft.com/office/drawing/2014/main" id="{37425828-0E2F-BDA7-8850-09FB850B69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306419" y="166838"/>
            <a:ext cx="1282253" cy="2032390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="" xmlns:a16="http://schemas.microsoft.com/office/drawing/2014/main" id="{D97FB860-28F0-0FB8-F73A-A80CFDE829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8683235">
            <a:off x="495155" y="2974779"/>
            <a:ext cx="1259678" cy="1996607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="" xmlns:a16="http://schemas.microsoft.com/office/drawing/2014/main" id="{1E390EFC-1CBD-300E-4B16-8C657BEDA4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455199">
            <a:off x="8282419" y="1900942"/>
            <a:ext cx="904855" cy="1434208"/>
          </a:xfrm>
          <a:prstGeom prst="rect">
            <a:avLst/>
          </a:prstGeom>
        </p:spPr>
      </p:pic>
      <p:pic>
        <p:nvPicPr>
          <p:cNvPr id="17" name="Picture 26">
            <a:extLst>
              <a:ext uri="{FF2B5EF4-FFF2-40B4-BE49-F238E27FC236}">
                <a16:creationId xmlns="" xmlns:a16="http://schemas.microsoft.com/office/drawing/2014/main" id="{2A8E0B1B-8163-8BB1-4976-373D6C8FE7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100605" y="4200738"/>
            <a:ext cx="3235262" cy="4114800"/>
          </a:xfrm>
          <a:prstGeom prst="rect">
            <a:avLst/>
          </a:prstGeom>
        </p:spPr>
      </p:pic>
      <p:pic>
        <p:nvPicPr>
          <p:cNvPr id="23" name="Picture 8">
            <a:extLst>
              <a:ext uri="{FF2B5EF4-FFF2-40B4-BE49-F238E27FC236}">
                <a16:creationId xmlns="" xmlns:a16="http://schemas.microsoft.com/office/drawing/2014/main" id="{1AD1750A-8A29-DA9B-D56B-9023C32B44EE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-497466" y="4948718"/>
            <a:ext cx="4428070" cy="485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3240" y="1111052"/>
            <a:ext cx="13825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Nội dung:</a:t>
            </a:r>
          </a:p>
          <a:p>
            <a:r>
              <a:rPr lang="nl-NL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nl-NL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 giúp em hiểu em phải ứng xử thế nào khi đã lớn-không giận dỗi bố mẹ, biết nhận lỗi và sửa lỗi.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9410">
            <a:off x="14382264" y="593396"/>
            <a:ext cx="2966527" cy="20617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8" t="4814" b="24918"/>
          <a:stretch>
            <a:fillRect/>
          </a:stretch>
        </p:blipFill>
        <p:spPr>
          <a:xfrm rot="-10800000" flipH="1">
            <a:off x="0" y="0"/>
            <a:ext cx="4167386" cy="32485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7967" y="2442643"/>
            <a:ext cx="2220286" cy="15014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4BAA4D-808B-B4CC-09CB-D1146A57E827}"/>
              </a:ext>
            </a:extLst>
          </p:cNvPr>
          <p:cNvSpPr txBox="1"/>
          <p:nvPr/>
        </p:nvSpPr>
        <p:spPr>
          <a:xfrm>
            <a:off x="2491174" y="4742015"/>
            <a:ext cx="12313895" cy="341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50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chuyện giúp em hiểu em phải ứng xử thế nào khi đã lớn – không giận dỗi bố mẹ, biết nhận lỗi và sửa lỗi.</a:t>
            </a:r>
            <a:endParaRPr lang="vi-VN" sz="500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6">
            <a:extLst>
              <a:ext uri="{FF2B5EF4-FFF2-40B4-BE49-F238E27FC236}">
                <a16:creationId xmlns="" xmlns:a16="http://schemas.microsoft.com/office/drawing/2014/main" id="{2A8E0B1B-8163-8BB1-4976-373D6C8FE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88284" y="3484776"/>
            <a:ext cx="3235262" cy="4114800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="" xmlns:a16="http://schemas.microsoft.com/office/drawing/2014/main" id="{DEE50F88-8D66-82C9-5FEF-9C6982902A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42175" y="970141"/>
            <a:ext cx="9983068" cy="32485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FF28597-B10E-C1DE-C303-4AB93CD93288}"/>
              </a:ext>
            </a:extLst>
          </p:cNvPr>
          <p:cNvSpPr txBox="1"/>
          <p:nvPr/>
        </p:nvSpPr>
        <p:spPr>
          <a:xfrm>
            <a:off x="4471309" y="1184539"/>
            <a:ext cx="7924800" cy="225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Qua câu chuyện em hiểu được điều gì?</a:t>
            </a:r>
          </a:p>
        </p:txBody>
      </p:sp>
      <p:pic>
        <p:nvPicPr>
          <p:cNvPr id="24" name="Picture 14">
            <a:extLst>
              <a:ext uri="{FF2B5EF4-FFF2-40B4-BE49-F238E27FC236}">
                <a16:creationId xmlns="" xmlns:a16="http://schemas.microsoft.com/office/drawing/2014/main" id="{2A6D6D63-EB7F-ED13-7F76-2C320A98F9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r="31571"/>
          <a:stretch>
            <a:fillRect/>
          </a:stretch>
        </p:blipFill>
        <p:spPr>
          <a:xfrm>
            <a:off x="13377771" y="2828698"/>
            <a:ext cx="1427298" cy="1157627"/>
          </a:xfrm>
          <a:prstGeom prst="rect">
            <a:avLst/>
          </a:prstGeom>
        </p:spPr>
      </p:pic>
      <p:pic>
        <p:nvPicPr>
          <p:cNvPr id="25" name="Picture 12">
            <a:extLst>
              <a:ext uri="{FF2B5EF4-FFF2-40B4-BE49-F238E27FC236}">
                <a16:creationId xmlns="" xmlns:a16="http://schemas.microsoft.com/office/drawing/2014/main" id="{98E014BB-81CB-ED4E-23A8-D0E384ABCA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805069" y="6177643"/>
            <a:ext cx="3067396" cy="41148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="" xmlns:a16="http://schemas.microsoft.com/office/drawing/2014/main" id="{CFC5BECE-39C2-E658-9471-505CACE5F5D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450798" y="8273126"/>
            <a:ext cx="1855287" cy="1900422"/>
          </a:xfrm>
          <a:prstGeom prst="rect">
            <a:avLst/>
          </a:prstGeom>
        </p:spPr>
      </p:pic>
      <p:pic>
        <p:nvPicPr>
          <p:cNvPr id="27" name="Picture 21">
            <a:extLst>
              <a:ext uri="{FF2B5EF4-FFF2-40B4-BE49-F238E27FC236}">
                <a16:creationId xmlns="" xmlns:a16="http://schemas.microsoft.com/office/drawing/2014/main" id="{89D083D7-9245-E756-D264-C45726CD2B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14070">
            <a:off x="12600179" y="8604606"/>
            <a:ext cx="1650127" cy="1011078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="" xmlns:a16="http://schemas.microsoft.com/office/drawing/2014/main" id="{9EBE83BF-455B-6D39-DB69-5677DDEA7F2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379601" y="8386577"/>
            <a:ext cx="2035727" cy="1671841"/>
          </a:xfrm>
          <a:prstGeom prst="rect">
            <a:avLst/>
          </a:prstGeom>
        </p:spPr>
      </p:pic>
      <p:pic>
        <p:nvPicPr>
          <p:cNvPr id="30" name="Picture 18">
            <a:extLst>
              <a:ext uri="{FF2B5EF4-FFF2-40B4-BE49-F238E27FC236}">
                <a16:creationId xmlns="" xmlns:a16="http://schemas.microsoft.com/office/drawing/2014/main" id="{8EF70E71-E9FE-F08A-E9CD-692D3B938E0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1028960" y="6166757"/>
            <a:ext cx="3217025" cy="4114800"/>
          </a:xfrm>
          <a:prstGeom prst="rect">
            <a:avLst/>
          </a:prstGeom>
        </p:spPr>
      </p:pic>
      <p:pic>
        <p:nvPicPr>
          <p:cNvPr id="31" name="Picture 26">
            <a:extLst>
              <a:ext uri="{FF2B5EF4-FFF2-40B4-BE49-F238E27FC236}">
                <a16:creationId xmlns="" xmlns:a16="http://schemas.microsoft.com/office/drawing/2014/main" id="{2EE9DDB7-B423-04B6-DCD6-B2A49A6FED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84149" y="8235043"/>
            <a:ext cx="3235262" cy="4114800"/>
          </a:xfrm>
          <a:prstGeom prst="rect">
            <a:avLst/>
          </a:prstGeom>
        </p:spPr>
      </p:pic>
      <p:pic>
        <p:nvPicPr>
          <p:cNvPr id="32" name="Picture 26">
            <a:extLst>
              <a:ext uri="{FF2B5EF4-FFF2-40B4-BE49-F238E27FC236}">
                <a16:creationId xmlns="" xmlns:a16="http://schemas.microsoft.com/office/drawing/2014/main" id="{3A4FC44C-6FD4-9BFE-6144-3CB7E19B0E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056403" y="8390139"/>
            <a:ext cx="323526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733</Words>
  <Application>Microsoft Office PowerPoint</Application>
  <PresentationFormat>Custom</PresentationFormat>
  <Paragraphs>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Cute First day School About Me Student Presentation</dc:title>
  <cp:lastModifiedBy>ADMIN</cp:lastModifiedBy>
  <cp:revision>16</cp:revision>
  <dcterms:created xsi:type="dcterms:W3CDTF">2006-08-16T00:00:00Z</dcterms:created>
  <dcterms:modified xsi:type="dcterms:W3CDTF">2024-09-25T02:41:00Z</dcterms:modified>
  <dc:identifier>DAFECmlcdN4</dc:identifier>
</cp:coreProperties>
</file>