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51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6E894680-EDAA-479B-8D07-B5E92F1281FB}" type="datetimeFigureOut">
              <a:rPr lang="vi-VN" smtClean="0"/>
              <a:t>23/06/2024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385273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E894680-EDAA-479B-8D07-B5E92F1281FB}" type="datetimeFigureOut">
              <a:rPr lang="vi-VN" smtClean="0"/>
              <a:t>23/06/2024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176411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E894680-EDAA-479B-8D07-B5E92F1281FB}" type="datetimeFigureOut">
              <a:rPr lang="vi-VN" smtClean="0"/>
              <a:t>23/06/2024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360712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6E894680-EDAA-479B-8D07-B5E92F1281FB}" type="datetimeFigureOut">
              <a:rPr lang="vi-VN" smtClean="0"/>
              <a:t>23/06/2024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353216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894680-EDAA-479B-8D07-B5E92F1281FB}" type="datetimeFigureOut">
              <a:rPr lang="vi-VN" smtClean="0"/>
              <a:t>23/06/2024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154185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6E894680-EDAA-479B-8D07-B5E92F1281FB}" type="datetimeFigureOut">
              <a:rPr lang="vi-VN" smtClean="0"/>
              <a:t>23/06/2024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130595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6E894680-EDAA-479B-8D07-B5E92F1281FB}" type="datetimeFigureOut">
              <a:rPr lang="vi-VN" smtClean="0"/>
              <a:t>23/06/2024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96349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6E894680-EDAA-479B-8D07-B5E92F1281FB}" type="datetimeFigureOut">
              <a:rPr lang="vi-VN" smtClean="0"/>
              <a:t>23/06/2024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181357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94680-EDAA-479B-8D07-B5E92F1281FB}" type="datetimeFigureOut">
              <a:rPr lang="vi-VN" smtClean="0"/>
              <a:t>23/06/2024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240627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894680-EDAA-479B-8D07-B5E92F1281FB}" type="datetimeFigureOut">
              <a:rPr lang="vi-VN" smtClean="0"/>
              <a:t>23/06/2024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3509165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894680-EDAA-479B-8D07-B5E92F1281FB}" type="datetimeFigureOut">
              <a:rPr lang="vi-VN" smtClean="0"/>
              <a:t>23/06/2024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2501D79-D654-4FB4-B3FF-901E20299291}" type="slidenum">
              <a:rPr lang="vi-VN" smtClean="0"/>
              <a:t>‹#›</a:t>
            </a:fld>
            <a:endParaRPr lang="vi-VN"/>
          </a:p>
        </p:txBody>
      </p:sp>
    </p:spTree>
    <p:extLst>
      <p:ext uri="{BB962C8B-B14F-4D97-AF65-F5344CB8AC3E}">
        <p14:creationId xmlns:p14="http://schemas.microsoft.com/office/powerpoint/2010/main" val="391978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94680-EDAA-479B-8D07-B5E92F1281FB}" type="datetimeFigureOut">
              <a:rPr lang="vi-VN" smtClean="0"/>
              <a:t>23/06/2024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01D79-D654-4FB4-B3FF-901E20299291}" type="slidenum">
              <a:rPr lang="vi-VN" smtClean="0"/>
              <a:t>‹#›</a:t>
            </a:fld>
            <a:endParaRPr lang="vi-VN"/>
          </a:p>
        </p:txBody>
      </p:sp>
    </p:spTree>
    <p:extLst>
      <p:ext uri="{BB962C8B-B14F-4D97-AF65-F5344CB8AC3E}">
        <p14:creationId xmlns:p14="http://schemas.microsoft.com/office/powerpoint/2010/main" val="3373903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6873" y="937713"/>
            <a:ext cx="6096000" cy="923330"/>
          </a:xfrm>
          <a:prstGeom prst="rect">
            <a:avLst/>
          </a:prstGeom>
        </p:spPr>
        <p:txBody>
          <a:bodyPr>
            <a:spAutoFit/>
          </a:bodyPr>
          <a:lstStyle/>
          <a:p>
            <a:pPr algn="ctr">
              <a:lnSpc>
                <a:spcPct val="150000"/>
              </a:lnSpc>
              <a:spcAft>
                <a:spcPts val="0"/>
              </a:spcAft>
            </a:pPr>
            <a:r>
              <a:rPr lang="nl-NL"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rPr>
              <a:t>NÓI VÀ </a:t>
            </a:r>
            <a:r>
              <a:rPr lang="nl-NL" sz="36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rPr>
              <a:t>NGHE</a:t>
            </a:r>
            <a:endParaRPr lang="vi-V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079183" y="2061981"/>
            <a:ext cx="7160935" cy="646331"/>
          </a:xfrm>
          <a:prstGeom prst="rect">
            <a:avLst/>
          </a:prstGeom>
        </p:spPr>
        <p:txBody>
          <a:bodyPr wrap="none">
            <a:spAutoFit/>
          </a:bodyPr>
          <a:lstStyle/>
          <a:p>
            <a:r>
              <a:rPr lang="nl-NL" sz="3600" b="1" dirty="0" smtClean="0">
                <a:ln w="22225">
                  <a:solidFill>
                    <a:schemeClr val="accent2"/>
                  </a:solidFill>
                  <a:prstDash val="solid"/>
                </a:ln>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rPr>
              <a:t>TRAO ĐỔI: EM </a:t>
            </a:r>
            <a:r>
              <a:rPr lang="vi-VN" sz="3600" b="1" dirty="0" smtClean="0">
                <a:ln w="22225">
                  <a:solidFill>
                    <a:schemeClr val="accent2"/>
                  </a:solidFill>
                  <a:prstDash val="solid"/>
                </a:ln>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rPr>
              <a:t>ĐỌC SÁCH BÁO</a:t>
            </a:r>
            <a:endParaRPr lang="vi-VN" sz="3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86000"/>
            <a:ext cx="6096000" cy="4572000"/>
          </a:xfrm>
          <a:prstGeom prst="rect">
            <a:avLst/>
          </a:prstGeom>
        </p:spPr>
      </p:pic>
      <p:sp>
        <p:nvSpPr>
          <p:cNvPr id="8" name="Rectangle 7"/>
          <p:cNvSpPr/>
          <p:nvPr/>
        </p:nvSpPr>
        <p:spPr>
          <a:xfrm>
            <a:off x="3965874" y="293569"/>
            <a:ext cx="4545219" cy="646331"/>
          </a:xfrm>
          <a:prstGeom prst="rect">
            <a:avLst/>
          </a:prstGeom>
          <a:noFill/>
        </p:spPr>
        <p:txBody>
          <a:bodyPr wrap="none" lIns="91440" tIns="45720" rIns="91440" bIns="45720">
            <a:spAutoFit/>
          </a:bodyPr>
          <a:lstStyle/>
          <a:p>
            <a:pPr algn="ctr"/>
            <a:r>
              <a:rPr lang="vi-VN" sz="3600" b="0" cap="none" spc="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Tiếng Việt 5 – Tuần 4</a:t>
            </a:r>
            <a:endParaRPr lang="en-US" sz="3600" b="0" cap="none" spc="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084" y="0"/>
            <a:ext cx="2886075" cy="15811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858" y="4171950"/>
            <a:ext cx="2676525" cy="26860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907" y="5299112"/>
            <a:ext cx="4314825" cy="26860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15" y="0"/>
            <a:ext cx="2162175" cy="2114550"/>
          </a:xfrm>
          <a:prstGeom prst="rect">
            <a:avLst/>
          </a:prstGeom>
        </p:spPr>
      </p:pic>
    </p:spTree>
    <p:extLst>
      <p:ext uri="{BB962C8B-B14F-4D97-AF65-F5344CB8AC3E}">
        <p14:creationId xmlns:p14="http://schemas.microsoft.com/office/powerpoint/2010/main" val="32335188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ga.com.vn/media/news/2707_anh-nen-hoc-tap-lam-slide-pp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3850" y="362681"/>
            <a:ext cx="3677610" cy="923330"/>
          </a:xfrm>
          <a:prstGeom prst="rect">
            <a:avLst/>
          </a:prstGeom>
          <a:noFill/>
        </p:spPr>
        <p:txBody>
          <a:bodyPr wrap="none" lIns="91440" tIns="45720" rIns="91440" bIns="45720">
            <a:spAutoFit/>
          </a:bodyPr>
          <a:lstStyle/>
          <a:p>
            <a:pPr algn="ctr"/>
            <a:r>
              <a:rPr lang="vi-VN" sz="5400" b="1" cap="none" spc="0" dirty="0" smtClean="0">
                <a:ln w="22225">
                  <a:solidFill>
                    <a:schemeClr val="accent2"/>
                  </a:solidFill>
                  <a:prstDash val="solid"/>
                </a:ln>
                <a:solidFill>
                  <a:schemeClr val="accent2">
                    <a:lumMod val="40000"/>
                    <a:lumOff val="60000"/>
                  </a:schemeClr>
                </a:solidFill>
                <a:effectLst/>
              </a:rPr>
              <a:t>Khởi động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TextBox 4"/>
          <p:cNvSpPr txBox="1"/>
          <p:nvPr/>
        </p:nvSpPr>
        <p:spPr>
          <a:xfrm>
            <a:off x="1246909" y="1440516"/>
            <a:ext cx="10213245" cy="1754326"/>
          </a:xfrm>
          <a:prstGeom prst="rect">
            <a:avLst/>
          </a:prstGeom>
          <a:noFill/>
        </p:spPr>
        <p:txBody>
          <a:bodyPr wrap="none" rtlCol="0">
            <a:spAutoFit/>
          </a:bodyPr>
          <a:lstStyle/>
          <a:p>
            <a:r>
              <a:rPr lang="vi-VN" sz="3600" dirty="0" smtClean="0">
                <a:solidFill>
                  <a:srgbClr val="7030A0"/>
                </a:solidFill>
              </a:rPr>
              <a:t>Cùng hát bài hát: Trái Đất này là của chúng mình</a:t>
            </a:r>
          </a:p>
          <a:p>
            <a:r>
              <a:rPr lang="vi-VN" sz="3600" dirty="0" smtClean="0">
                <a:solidFill>
                  <a:srgbClr val="7030A0"/>
                </a:solidFill>
              </a:rPr>
              <a:t>Nhạc: Trương Quang Lục </a:t>
            </a:r>
          </a:p>
          <a:p>
            <a:r>
              <a:rPr lang="vi-VN" sz="3600" dirty="0" smtClean="0">
                <a:solidFill>
                  <a:srgbClr val="7030A0"/>
                </a:solidFill>
              </a:rPr>
              <a:t>Thơ:  Định Hải</a:t>
            </a:r>
            <a:endParaRPr lang="vi-VN" sz="3600" dirty="0">
              <a:solidFill>
                <a:srgbClr val="7030A0"/>
              </a:solidFill>
            </a:endParaRPr>
          </a:p>
        </p:txBody>
      </p:sp>
    </p:spTree>
    <p:extLst>
      <p:ext uri="{BB962C8B-B14F-4D97-AF65-F5344CB8AC3E}">
        <p14:creationId xmlns:p14="http://schemas.microsoft.com/office/powerpoint/2010/main" val="212003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a của chúng mình karaoke Tone Nam người lớn - NVD nhạc thiếu nhi">
            <a:hlinkClick r:id="" action="ppaction://media"/>
          </p:cNvPr>
          <p:cNvPicPr>
            <a:picLocks noChangeAspect="1"/>
          </p:cNvPicPr>
          <p:nvPr>
            <a:videoFile r:link="rId1"/>
            <p:extLst>
              <p:ext uri="{DAA4B4D4-6D71-4841-9C94-3DE7FCFB9230}">
                <p14:media xmlns:p14="http://schemas.microsoft.com/office/powerpoint/2010/main" r:embed="rId2">
                  <p14:trim end="738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231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2763" y="436571"/>
            <a:ext cx="6096000" cy="923330"/>
          </a:xfrm>
          <a:prstGeom prst="rect">
            <a:avLst/>
          </a:prstGeom>
        </p:spPr>
        <p:txBody>
          <a:bodyPr>
            <a:spAutoFit/>
          </a:bodyPr>
          <a:lstStyle/>
          <a:p>
            <a:pPr algn="ctr">
              <a:lnSpc>
                <a:spcPct val="150000"/>
              </a:lnSpc>
              <a:spcAft>
                <a:spcPts val="0"/>
              </a:spcAft>
            </a:pPr>
            <a:r>
              <a:rPr lang="nl-NL"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rPr>
              <a:t>NÓI VÀ </a:t>
            </a:r>
            <a:r>
              <a:rPr lang="nl-NL" sz="36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rPr>
              <a:t>NGHE</a:t>
            </a:r>
            <a:endParaRPr lang="vi-V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1338262" y="1449022"/>
            <a:ext cx="7160935" cy="646331"/>
          </a:xfrm>
          <a:prstGeom prst="rect">
            <a:avLst/>
          </a:prstGeom>
        </p:spPr>
        <p:txBody>
          <a:bodyPr wrap="none">
            <a:spAutoFit/>
          </a:bodyPr>
          <a:lstStyle/>
          <a:p>
            <a:r>
              <a:rPr lang="nl-NL" sz="3600" b="1" dirty="0" smtClean="0">
                <a:ln w="22225">
                  <a:solidFill>
                    <a:schemeClr val="accent2"/>
                  </a:solidFill>
                  <a:prstDash val="solid"/>
                </a:ln>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rPr>
              <a:t>TRAO ĐỔI: EM </a:t>
            </a:r>
            <a:r>
              <a:rPr lang="vi-VN" sz="3600" b="1" dirty="0" smtClean="0">
                <a:ln w="22225">
                  <a:solidFill>
                    <a:schemeClr val="accent2"/>
                  </a:solidFill>
                  <a:prstDash val="solid"/>
                </a:ln>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rPr>
              <a:t>ĐỌC SÁCH BÁO</a:t>
            </a:r>
            <a:endParaRPr lang="vi-VN" sz="3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0084" y="0"/>
            <a:ext cx="2886075" cy="158115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1950"/>
            <a:ext cx="2676525" cy="26860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658" y="5326821"/>
            <a:ext cx="4314825" cy="26860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4860" y="3043442"/>
            <a:ext cx="3957140" cy="3869978"/>
          </a:xfrm>
          <a:prstGeom prst="rect">
            <a:avLst/>
          </a:prstGeom>
        </p:spPr>
      </p:pic>
    </p:spTree>
    <p:extLst>
      <p:ext uri="{BB962C8B-B14F-4D97-AF65-F5344CB8AC3E}">
        <p14:creationId xmlns:p14="http://schemas.microsoft.com/office/powerpoint/2010/main" val="4166177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background-pp-hoc-tap-lam-sl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03700" y="1676400"/>
            <a:ext cx="4283545" cy="584775"/>
          </a:xfrm>
          <a:prstGeom prst="rect">
            <a:avLst/>
          </a:prstGeom>
          <a:noFill/>
        </p:spPr>
        <p:txBody>
          <a:bodyPr wrap="none" rtlCol="0">
            <a:spAutoFit/>
          </a:bodyPr>
          <a:lstStyle/>
          <a:p>
            <a:r>
              <a:rPr lang="vi-VN" sz="3200" dirty="0" smtClean="0">
                <a:solidFill>
                  <a:srgbClr val="FF0000"/>
                </a:solidFill>
              </a:rPr>
              <a:t>Hoạt động 1: Chuẩn bị</a:t>
            </a:r>
            <a:endParaRPr lang="vi-VN" sz="3200" dirty="0">
              <a:solidFill>
                <a:srgbClr val="FF0000"/>
              </a:solidFill>
            </a:endParaRPr>
          </a:p>
        </p:txBody>
      </p:sp>
      <p:sp>
        <p:nvSpPr>
          <p:cNvPr id="5" name="Rectangle 4"/>
          <p:cNvSpPr/>
          <p:nvPr/>
        </p:nvSpPr>
        <p:spPr>
          <a:xfrm>
            <a:off x="1854200" y="2604090"/>
            <a:ext cx="8470900" cy="2069797"/>
          </a:xfrm>
          <a:prstGeom prst="rect">
            <a:avLst/>
          </a:prstGeom>
        </p:spPr>
        <p:txBody>
          <a:bodyPr wrap="square">
            <a:spAutoFit/>
          </a:bodyPr>
          <a:lstStyle/>
          <a:p>
            <a:pPr marL="647700" indent="179705">
              <a:lnSpc>
                <a:spcPct val="150000"/>
              </a:lnSpc>
              <a:spcBef>
                <a:spcPts val="305"/>
              </a:spcBef>
              <a:spcAft>
                <a:spcPts val="0"/>
              </a:spcAft>
              <a:tabLst>
                <a:tab pos="833755" algn="l"/>
              </a:tabLst>
            </a:pPr>
            <a:r>
              <a:rPr lang="vi-VN" sz="2800"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Đọc </a:t>
            </a:r>
            <a:r>
              <a:rPr lang="vi-VN" sz="2800"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yêu cầu của BT</a:t>
            </a:r>
            <a:r>
              <a:rPr lang="vi-VN" sz="2800" spc="-25"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vi-VN" sz="2800"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1 và BT</a:t>
            </a:r>
            <a:r>
              <a:rPr lang="vi-VN" sz="2800" spc="-25"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vi-VN" sz="2800" spc="-25"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2 (SGK).</a:t>
            </a:r>
          </a:p>
          <a:p>
            <a:pPr marL="647700" indent="179705">
              <a:lnSpc>
                <a:spcPct val="150000"/>
              </a:lnSpc>
              <a:spcBef>
                <a:spcPts val="305"/>
              </a:spcBef>
              <a:spcAft>
                <a:spcPts val="0"/>
              </a:spcAft>
              <a:tabLst>
                <a:tab pos="833755" algn="l"/>
              </a:tabLst>
            </a:pPr>
            <a:r>
              <a:rPr lang="vi-VN" sz="2800" dirty="0" smtClean="0">
                <a:solidFill>
                  <a:srgbClr val="00B050"/>
                </a:solidFill>
                <a:latin typeface="Arial" panose="020B0604020202020204" pitchFamily="34" charset="0"/>
                <a:cs typeface="Arial" panose="020B0604020202020204" pitchFamily="34" charset="0"/>
              </a:rPr>
              <a:t>Em sẽ giới </a:t>
            </a:r>
            <a:r>
              <a:rPr lang="vi-VN" sz="2800" dirty="0">
                <a:solidFill>
                  <a:srgbClr val="00B050"/>
                </a:solidFill>
                <a:latin typeface="Arial" panose="020B0604020202020204" pitchFamily="34" charset="0"/>
                <a:cs typeface="Arial" panose="020B0604020202020204" pitchFamily="34" charset="0"/>
              </a:rPr>
              <a:t>thiệu tác phẩm gì, tác phẩm đó nói về ai / về điều </a:t>
            </a:r>
            <a:r>
              <a:rPr lang="vi-VN" sz="2800" dirty="0" smtClean="0">
                <a:solidFill>
                  <a:srgbClr val="00B050"/>
                </a:solidFill>
                <a:latin typeface="Arial" panose="020B0604020202020204" pitchFamily="34" charset="0"/>
                <a:cs typeface="Arial" panose="020B0604020202020204" pitchFamily="34" charset="0"/>
              </a:rPr>
              <a:t>gì?</a:t>
            </a:r>
            <a:endParaRPr lang="vi-VN" sz="2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Flowchart: Decision 5"/>
          <p:cNvSpPr/>
          <p:nvPr/>
        </p:nvSpPr>
        <p:spPr>
          <a:xfrm>
            <a:off x="1905000" y="2844936"/>
            <a:ext cx="609600" cy="3556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Flowchart: Decision 7"/>
          <p:cNvSpPr/>
          <p:nvPr/>
        </p:nvSpPr>
        <p:spPr>
          <a:xfrm>
            <a:off x="1955800" y="3549793"/>
            <a:ext cx="609600" cy="35560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144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background-pp-hoc-tap-lam-sl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35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4373" y="1701800"/>
            <a:ext cx="6689652" cy="1077218"/>
          </a:xfrm>
          <a:prstGeom prst="rect">
            <a:avLst/>
          </a:prstGeom>
          <a:noFill/>
        </p:spPr>
        <p:txBody>
          <a:bodyPr wrap="none" rtlCol="0">
            <a:spAutoFit/>
          </a:bodyPr>
          <a:lstStyle/>
          <a:p>
            <a:pPr algn="ctr"/>
            <a:r>
              <a:rPr lang="vi-VN" sz="3200" b="1" dirty="0" smtClean="0">
                <a:solidFill>
                  <a:srgbClr val="FF0000"/>
                </a:solidFill>
              </a:rPr>
              <a:t>Hoạt động </a:t>
            </a:r>
            <a:r>
              <a:rPr lang="vi-VN" sz="3200" b="1" dirty="0">
                <a:solidFill>
                  <a:srgbClr val="FF0000"/>
                </a:solidFill>
              </a:rPr>
              <a:t>2: </a:t>
            </a:r>
            <a:endParaRPr lang="vi-VN" sz="3200" b="1" dirty="0" smtClean="0">
              <a:solidFill>
                <a:srgbClr val="FF0000"/>
              </a:solidFill>
            </a:endParaRPr>
          </a:p>
          <a:p>
            <a:r>
              <a:rPr lang="vi-VN" sz="3200" b="1" dirty="0" smtClean="0">
                <a:solidFill>
                  <a:srgbClr val="FF0000"/>
                </a:solidFill>
              </a:rPr>
              <a:t>Giới </a:t>
            </a:r>
            <a:r>
              <a:rPr lang="vi-VN" sz="3200" b="1" dirty="0">
                <a:solidFill>
                  <a:srgbClr val="FF0000"/>
                </a:solidFill>
              </a:rPr>
              <a:t>thiệu và trao đổi trong nhóm</a:t>
            </a:r>
          </a:p>
        </p:txBody>
      </p:sp>
      <p:sp>
        <p:nvSpPr>
          <p:cNvPr id="5" name="Rectangle 4"/>
          <p:cNvSpPr/>
          <p:nvPr/>
        </p:nvSpPr>
        <p:spPr>
          <a:xfrm>
            <a:off x="1866900" y="3099582"/>
            <a:ext cx="8470900" cy="923330"/>
          </a:xfrm>
          <a:prstGeom prst="rect">
            <a:avLst/>
          </a:prstGeom>
        </p:spPr>
        <p:txBody>
          <a:bodyPr wrap="square">
            <a:spAutoFit/>
          </a:bodyPr>
          <a:lstStyle/>
          <a:p>
            <a:pPr marL="647700" indent="179705">
              <a:lnSpc>
                <a:spcPct val="150000"/>
              </a:lnSpc>
              <a:spcBef>
                <a:spcPts val="305"/>
              </a:spcBef>
              <a:spcAft>
                <a:spcPts val="0"/>
              </a:spcAft>
              <a:tabLst>
                <a:tab pos="833755" algn="l"/>
              </a:tabLst>
            </a:pPr>
            <a:r>
              <a:rPr lang="vi-VN" sz="3600"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Trao đổi nhóm đôi </a:t>
            </a:r>
            <a:endParaRPr lang="vi-VN" sz="3600" spc="-25"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300" y="2240409"/>
            <a:ext cx="3429000" cy="3429000"/>
          </a:xfrm>
          <a:prstGeom prst="rect">
            <a:avLst/>
          </a:prstGeom>
        </p:spPr>
      </p:pic>
    </p:spTree>
    <p:extLst>
      <p:ext uri="{BB962C8B-B14F-4D97-AF65-F5344CB8AC3E}">
        <p14:creationId xmlns:p14="http://schemas.microsoft.com/office/powerpoint/2010/main" val="168465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4063" y="0"/>
            <a:ext cx="6096000" cy="820674"/>
          </a:xfrm>
          <a:prstGeom prst="rect">
            <a:avLst/>
          </a:prstGeom>
        </p:spPr>
        <p:txBody>
          <a:bodyPr>
            <a:spAutoFit/>
          </a:bodyPr>
          <a:lstStyle/>
          <a:p>
            <a:pPr algn="ctr">
              <a:lnSpc>
                <a:spcPct val="150000"/>
              </a:lnSpc>
              <a:spcAft>
                <a:spcPts val="0"/>
              </a:spcAft>
            </a:pPr>
            <a:r>
              <a:rPr lang="vi-VN" sz="36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rPr>
              <a:t>Hoạt động 3</a:t>
            </a:r>
            <a:endParaRPr lang="vi-VN"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2887662" y="794374"/>
            <a:ext cx="7071167" cy="646331"/>
          </a:xfrm>
          <a:prstGeom prst="rect">
            <a:avLst/>
          </a:prstGeom>
        </p:spPr>
        <p:txBody>
          <a:bodyPr wrap="none">
            <a:spAutoFit/>
          </a:bodyPr>
          <a:lstStyle/>
          <a:p>
            <a:r>
              <a:rPr lang="vi-VN" sz="3600" b="1" dirty="0" smtClean="0">
                <a:ln w="22225">
                  <a:solidFill>
                    <a:schemeClr val="accent2"/>
                  </a:solidFill>
                  <a:prstDash val="solid"/>
                </a:ln>
                <a:solidFill>
                  <a:schemeClr val="accent2">
                    <a:lumMod val="40000"/>
                    <a:lumOff val="60000"/>
                  </a:schemeClr>
                </a:solidFill>
                <a:latin typeface="Arial" panose="020B0604020202020204" pitchFamily="34" charset="0"/>
                <a:ea typeface="Arial" panose="020B0604020202020204" pitchFamily="34" charset="0"/>
                <a:cs typeface="Arial" panose="020B0604020202020204" pitchFamily="34" charset="0"/>
              </a:rPr>
              <a:t>Giới thiệu và trao đổi trước lớp</a:t>
            </a:r>
            <a:endParaRPr lang="vi-VN" sz="3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39597"/>
            <a:ext cx="2137563" cy="21451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058" y="5551268"/>
            <a:ext cx="3772865" cy="2348671"/>
          </a:xfrm>
          <a:prstGeom prst="rect">
            <a:avLst/>
          </a:prstGeom>
        </p:spPr>
      </p:pic>
      <p:sp>
        <p:nvSpPr>
          <p:cNvPr id="2" name="TextBox 1"/>
          <p:cNvSpPr txBox="1"/>
          <p:nvPr/>
        </p:nvSpPr>
        <p:spPr>
          <a:xfrm>
            <a:off x="2032576" y="1219908"/>
            <a:ext cx="10227294" cy="4524315"/>
          </a:xfrm>
          <a:prstGeom prst="rect">
            <a:avLst/>
          </a:prstGeom>
          <a:noFill/>
        </p:spPr>
        <p:txBody>
          <a:bodyPr wrap="square" rtlCol="0">
            <a:spAutoFit/>
          </a:bodyPr>
          <a:lstStyle/>
          <a:p>
            <a:pPr>
              <a:lnSpc>
                <a:spcPct val="150000"/>
              </a:lnSpc>
            </a:pPr>
            <a:r>
              <a:rPr lang="vi-VN" sz="3200" dirty="0" smtClean="0"/>
              <a:t>- Cá nhân giới thiệu</a:t>
            </a:r>
          </a:p>
          <a:p>
            <a:pPr>
              <a:lnSpc>
                <a:spcPct val="150000"/>
              </a:lnSpc>
            </a:pPr>
            <a:r>
              <a:rPr lang="vi-VN" sz="3200" dirty="0" smtClean="0">
                <a:solidFill>
                  <a:srgbClr val="00B0F0"/>
                </a:solidFill>
              </a:rPr>
              <a:t>- Lớp đặt câu hỏi cho bạn về tác phẩm hoặc nhân vật tron tác phẩm</a:t>
            </a:r>
          </a:p>
          <a:p>
            <a:pPr>
              <a:lnSpc>
                <a:spcPct val="150000"/>
              </a:lnSpc>
            </a:pPr>
            <a:r>
              <a:rPr lang="vi-VN" sz="3200" dirty="0" smtClean="0">
                <a:solidFill>
                  <a:srgbClr val="7030A0"/>
                </a:solidFill>
              </a:rPr>
              <a:t>- Lớp ghi chép lại tên tác phẩm, tên nhân vật mà em thích</a:t>
            </a:r>
          </a:p>
          <a:p>
            <a:pPr>
              <a:lnSpc>
                <a:spcPct val="150000"/>
              </a:lnSpc>
            </a:pPr>
            <a:r>
              <a:rPr lang="vi-VN" sz="3200" dirty="0" smtClean="0">
                <a:solidFill>
                  <a:srgbClr val="FF0000"/>
                </a:solidFill>
              </a:rPr>
              <a:t>- Bình chọn, khen ngợi các bạn</a:t>
            </a:r>
            <a:endParaRPr lang="vi-VN" sz="32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38" y="159436"/>
            <a:ext cx="3429000" cy="3429000"/>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0" y="5005560"/>
            <a:ext cx="1845870" cy="185243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872" y="5545871"/>
            <a:ext cx="3772865" cy="234867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139" y="5547777"/>
            <a:ext cx="3772865" cy="2348671"/>
          </a:xfrm>
          <a:prstGeom prst="rect">
            <a:avLst/>
          </a:prstGeom>
        </p:spPr>
      </p:pic>
    </p:spTree>
    <p:extLst>
      <p:ext uri="{BB962C8B-B14F-4D97-AF65-F5344CB8AC3E}">
        <p14:creationId xmlns:p14="http://schemas.microsoft.com/office/powerpoint/2010/main" val="22450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background-pp-hoc-tap-lam-sl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35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3919" y="1701800"/>
            <a:ext cx="2050562" cy="584775"/>
          </a:xfrm>
          <a:prstGeom prst="rect">
            <a:avLst/>
          </a:prstGeom>
          <a:noFill/>
        </p:spPr>
        <p:txBody>
          <a:bodyPr wrap="none" rtlCol="0">
            <a:spAutoFit/>
          </a:bodyPr>
          <a:lstStyle/>
          <a:p>
            <a:pPr algn="ctr"/>
            <a:r>
              <a:rPr lang="vi-VN" sz="3200" b="1" dirty="0" smtClean="0">
                <a:solidFill>
                  <a:srgbClr val="FF0000"/>
                </a:solidFill>
              </a:rPr>
              <a:t>Vận dụng</a:t>
            </a:r>
            <a:endParaRPr lang="vi-VN" sz="3200" b="1" dirty="0">
              <a:solidFill>
                <a:srgbClr val="FF0000"/>
              </a:solidFill>
            </a:endParaRPr>
          </a:p>
        </p:txBody>
      </p:sp>
      <p:sp>
        <p:nvSpPr>
          <p:cNvPr id="5" name="Rectangle 4"/>
          <p:cNvSpPr/>
          <p:nvPr/>
        </p:nvSpPr>
        <p:spPr>
          <a:xfrm>
            <a:off x="1866900" y="2286575"/>
            <a:ext cx="8229600" cy="2308324"/>
          </a:xfrm>
          <a:prstGeom prst="rect">
            <a:avLst/>
          </a:prstGeom>
        </p:spPr>
        <p:txBody>
          <a:bodyPr wrap="square">
            <a:spAutoFit/>
          </a:bodyPr>
          <a:lstStyle/>
          <a:p>
            <a:pPr algn="just"/>
            <a:r>
              <a:rPr lang="vi-VN" sz="3600" dirty="0">
                <a:solidFill>
                  <a:srgbClr val="0070C0"/>
                </a:solidFill>
              </a:rPr>
              <a:t>- Hãy tìm đọc thêm và thiệu tác phẩm về sự bình đẳng giữa nam và nữ hoặc về một bạn thiếu nhi được nhiều người quý mến với gia đình em và bạn bè. </a:t>
            </a:r>
          </a:p>
        </p:txBody>
      </p:sp>
    </p:spTree>
    <p:extLst>
      <p:ext uri="{BB962C8B-B14F-4D97-AF65-F5344CB8AC3E}">
        <p14:creationId xmlns:p14="http://schemas.microsoft.com/office/powerpoint/2010/main" val="29430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 Ảnh Động Powerpoint Vui Nhộn, Ngộ Nghĩnh Chèn Vào Sl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83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54332" y="2218035"/>
            <a:ext cx="5562741" cy="923330"/>
          </a:xfrm>
          <a:prstGeom prst="rect">
            <a:avLst/>
          </a:prstGeom>
          <a:noFill/>
        </p:spPr>
        <p:txBody>
          <a:bodyPr wrap="none" lIns="91440" tIns="45720" rIns="91440" bIns="45720">
            <a:spAutoFit/>
          </a:bodyPr>
          <a:lstStyle/>
          <a:p>
            <a:pPr algn="ctr"/>
            <a:r>
              <a:rPr lang="vi-VN" sz="5400" b="1" dirty="0" smtClean="0">
                <a:ln w="22225">
                  <a:solidFill>
                    <a:schemeClr val="accent2"/>
                  </a:solidFill>
                  <a:prstDash val="solid"/>
                </a:ln>
                <a:solidFill>
                  <a:schemeClr val="accent2">
                    <a:lumMod val="40000"/>
                    <a:lumOff val="60000"/>
                  </a:schemeClr>
                </a:solidFill>
              </a:rPr>
              <a:t>Cảm ơn các em!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008944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199</Words>
  <Application>Microsoft Office PowerPoint</Application>
  <PresentationFormat>Widescreen</PresentationFormat>
  <Paragraphs>24</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10</cp:revision>
  <dcterms:created xsi:type="dcterms:W3CDTF">2024-06-23T14:35:28Z</dcterms:created>
  <dcterms:modified xsi:type="dcterms:W3CDTF">2024-06-23T15:14:04Z</dcterms:modified>
</cp:coreProperties>
</file>