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4" r:id="rId4"/>
    <p:sldId id="301" r:id="rId5"/>
    <p:sldId id="259" r:id="rId6"/>
    <p:sldId id="297" r:id="rId7"/>
    <p:sldId id="298" r:id="rId8"/>
    <p:sldId id="276" r:id="rId9"/>
    <p:sldId id="277" r:id="rId10"/>
    <p:sldId id="275" r:id="rId11"/>
    <p:sldId id="278" r:id="rId12"/>
    <p:sldId id="279" r:id="rId13"/>
    <p:sldId id="281" r:id="rId14"/>
    <p:sldId id="302" r:id="rId15"/>
    <p:sldId id="282" r:id="rId16"/>
    <p:sldId id="299" r:id="rId17"/>
    <p:sldId id="300" r:id="rId18"/>
    <p:sldId id="296" r:id="rId19"/>
  </p:sldIdLst>
  <p:sldSz cx="18288000" cy="10287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08CB8378-79F7-47C0-B421-C8593806E41D}">
          <p14:sldIdLst>
            <p14:sldId id="256"/>
            <p14:sldId id="270"/>
            <p14:sldId id="260"/>
            <p14:sldId id="258"/>
            <p14:sldId id="274"/>
            <p14:sldId id="257"/>
            <p14:sldId id="259"/>
            <p14:sldId id="276"/>
            <p14:sldId id="277"/>
            <p14:sldId id="275"/>
            <p14:sldId id="278"/>
            <p14:sldId id="279"/>
            <p14:sldId id="281"/>
            <p14:sldId id="282"/>
            <p14:sldId id="283"/>
            <p14:sldId id="284"/>
            <p14:sldId id="280"/>
            <p14:sldId id="285"/>
            <p14:sldId id="286"/>
            <p14:sldId id="287"/>
            <p14:sldId id="288"/>
            <p14:sldId id="289"/>
            <p14:sldId id="291"/>
            <p14:sldId id="292"/>
            <p14:sldId id="293"/>
            <p14:sldId id="290"/>
            <p14:sldId id="294"/>
            <p14:sldId id="295"/>
            <p14:sldId id="29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AF15"/>
    <a:srgbClr val="EDB47F"/>
    <a:srgbClr val="A2533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3.png"/><Relationship Id="rId3" Type="http://schemas.openxmlformats.org/officeDocument/2006/relationships/image" Target="../media/image34.svg"/><Relationship Id="rId7" Type="http://schemas.openxmlformats.org/officeDocument/2006/relationships/image" Target="../media/image15.png"/><Relationship Id="rId12" Type="http://schemas.openxmlformats.org/officeDocument/2006/relationships/image" Target="../media/image67.svg"/><Relationship Id="rId17" Type="http://schemas.openxmlformats.org/officeDocument/2006/relationships/image" Target="../media/image69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29.svg"/><Relationship Id="rId15" Type="http://schemas.openxmlformats.org/officeDocument/2006/relationships/image" Target="../media/image27.svg"/><Relationship Id="rId10" Type="http://schemas.openxmlformats.org/officeDocument/2006/relationships/image" Target="../media/image41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67.svg"/><Relationship Id="rId3" Type="http://schemas.openxmlformats.org/officeDocument/2006/relationships/image" Target="../media/image34.sv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image" Target="../media/image10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29.svg"/><Relationship Id="rId15" Type="http://schemas.openxmlformats.org/officeDocument/2006/relationships/image" Target="../media/image27.svg"/><Relationship Id="rId10" Type="http://schemas.openxmlformats.org/officeDocument/2006/relationships/image" Target="../media/image41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openxmlformats.org/officeDocument/2006/relationships/image" Target="../media/image75.svg"/><Relationship Id="rId3" Type="http://schemas.openxmlformats.org/officeDocument/2006/relationships/image" Target="../media/image72.svg"/><Relationship Id="rId7" Type="http://schemas.openxmlformats.org/officeDocument/2006/relationships/image" Target="../media/image29.svg"/><Relationship Id="rId12" Type="http://schemas.openxmlformats.org/officeDocument/2006/relationships/image" Target="../media/image41.svg"/><Relationship Id="rId17" Type="http://schemas.openxmlformats.org/officeDocument/2006/relationships/image" Target="../media/image28.png"/><Relationship Id="rId2" Type="http://schemas.openxmlformats.org/officeDocument/2006/relationships/image" Target="../media/image26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34.svg"/><Relationship Id="rId15" Type="http://schemas.openxmlformats.org/officeDocument/2006/relationships/image" Target="../media/image27.svg"/><Relationship Id="rId10" Type="http://schemas.openxmlformats.org/officeDocument/2006/relationships/image" Target="../media/image39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7.svg"/><Relationship Id="rId3" Type="http://schemas.openxmlformats.org/officeDocument/2006/relationships/image" Target="../media/image34.svg"/><Relationship Id="rId7" Type="http://schemas.openxmlformats.org/officeDocument/2006/relationships/image" Target="../media/image15.png"/><Relationship Id="rId12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openxmlformats.org/officeDocument/2006/relationships/image" Target="../media/image29.svg"/><Relationship Id="rId15" Type="http://schemas.openxmlformats.org/officeDocument/2006/relationships/image" Target="../media/image29.png"/><Relationship Id="rId10" Type="http://schemas.openxmlformats.org/officeDocument/2006/relationships/image" Target="../media/image41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svg"/><Relationship Id="rId7" Type="http://schemas.openxmlformats.org/officeDocument/2006/relationships/image" Target="../media/image6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7.svg"/><Relationship Id="rId10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9.svg"/><Relationship Id="rId3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34.svg"/><Relationship Id="rId15" Type="http://schemas.openxmlformats.org/officeDocument/2006/relationships/image" Target="../media/image4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3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sv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0099" y="9384808"/>
            <a:ext cx="708601" cy="5342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055551" y="112239"/>
            <a:ext cx="1899414" cy="18994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992011" y="2495454"/>
            <a:ext cx="14566132" cy="324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="" xmlns:a16="http://schemas.microsoft.com/office/drawing/2014/main" id="{E396693D-5999-2E2E-4DD2-B43E1EAFB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8727" y="9072851"/>
            <a:ext cx="1370454" cy="140739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="" xmlns:a16="http://schemas.microsoft.com/office/drawing/2014/main" id="{751BE32C-7E91-4FCD-7DFE-09C8B1DBF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8380" y="9094033"/>
            <a:ext cx="1370454" cy="140739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3927E84C-C16F-BC69-0693-3F47F4D98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64145" y="5604934"/>
            <a:ext cx="5181478" cy="48964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7C5330C-D815-40CC-150F-65EDD06A260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171540" y="5695468"/>
            <a:ext cx="4707892" cy="489649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="" xmlns:a16="http://schemas.microsoft.com/office/drawing/2014/main" id="{00115003-B79E-A6F2-FE62-3F907386E124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5337961" y="8371815"/>
            <a:ext cx="1738651" cy="1701705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="" xmlns:a16="http://schemas.microsoft.com/office/drawing/2014/main" id="{2BB7B3A1-6652-5DE1-A9FE-4ECD747AD374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1119809" y="8422565"/>
            <a:ext cx="1738651" cy="17017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=""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=""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=""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=""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="" xmlns:a16="http://schemas.microsoft.com/office/drawing/2014/main" id="{D18AFC55-7859-76A2-30E3-57069A6E39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15743" y="1132913"/>
            <a:ext cx="10324407" cy="63258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8501980" y="2484916"/>
            <a:ext cx="8847166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thơ có hai nhân vật là bạn nhỏ và nắng. Mỗi nhân vật được nói đến trong những khổ thơ nào?</a:t>
            </a:r>
            <a:endParaRPr lang="en-US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25563" y="1209348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98817">
            <a:off x="12883170" y="5983627"/>
            <a:ext cx="562022" cy="1342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7692EF-197A-FA61-D356-BB3D6546A6F4}"/>
              </a:ext>
            </a:extLst>
          </p:cNvPr>
          <p:cNvSpPr txBox="1"/>
          <p:nvPr/>
        </p:nvSpPr>
        <p:spPr>
          <a:xfrm>
            <a:off x="1323480" y="2306027"/>
            <a:ext cx="6470350" cy="4566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2, 4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1, 3, 5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="" xmlns:a16="http://schemas.microsoft.com/office/drawing/2014/main" id="{5D4C5BF3-28BA-1CE2-912C-711A39FD22F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873558" y="5828539"/>
            <a:ext cx="5615866" cy="44224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19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4586" y="3737768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5973" y="4327329"/>
            <a:ext cx="766828" cy="766828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=""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=""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=""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=""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4559" y="990600"/>
            <a:ext cx="477238" cy="47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7692EF-197A-FA61-D356-BB3D6546A6F4}"/>
              </a:ext>
            </a:extLst>
          </p:cNvPr>
          <p:cNvSpPr txBox="1"/>
          <p:nvPr/>
        </p:nvSpPr>
        <p:spPr>
          <a:xfrm>
            <a:off x="6302512" y="5818088"/>
            <a:ext cx="1138309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bọt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95F67E7B-8AE2-B0AD-3784-5F36FACC97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974" y="-27587"/>
            <a:ext cx="10273895" cy="58291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2485274" y="832965"/>
            <a:ext cx="8507459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hình ảnh ở khổ 2, 4:</a:t>
            </a:r>
            <a:endParaRPr lang="vi-VN" sz="4000" b="1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Tả bạn nhỏ làm việc.</a:t>
            </a:r>
          </a:p>
          <a:p>
            <a:pPr>
              <a:lnSpc>
                <a:spcPct val="150000"/>
              </a:lnSpc>
            </a:pP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Nói lên cảm xúc của bạn nhỏ khi hoàn thành công việc.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98817">
            <a:off x="9255707" y="3714387"/>
            <a:ext cx="562022" cy="1342143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="" xmlns:a16="http://schemas.microsoft.com/office/drawing/2014/main" id="{650DAF6E-5C69-0ABE-87AA-F1025799B2EA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10237201" y="612246"/>
            <a:ext cx="3478800" cy="33657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241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3FAABBC1-907C-0625-10EB-B12248B19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52592" y="-85562"/>
            <a:ext cx="9369124" cy="590777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68706" y="3460376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5973" y="4327329"/>
            <a:ext cx="766828" cy="766828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=""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=""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=""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=""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80955" y="1809284"/>
            <a:ext cx="477238" cy="47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7692EF-197A-FA61-D356-BB3D6546A6F4}"/>
              </a:ext>
            </a:extLst>
          </p:cNvPr>
          <p:cNvSpPr txBox="1"/>
          <p:nvPr/>
        </p:nvSpPr>
        <p:spPr>
          <a:xfrm>
            <a:off x="7662180" y="5143500"/>
            <a:ext cx="9369124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Nắng theo gió như bay lượn trên cây tre, cây chuối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Nắng đầy trời, nhuộm vàng sân phơi và lối 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3529544" y="1961225"/>
            <a:ext cx="650632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 thơ 3 tả nắng đẹp như thế nào?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98817">
            <a:off x="10442899" y="1801124"/>
            <a:ext cx="562022" cy="1342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74C1E63-C97A-530B-ADFD-10E10489EF8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39" t="22906" r="17761" b="23662"/>
          <a:stretch/>
        </p:blipFill>
        <p:spPr>
          <a:xfrm>
            <a:off x="4861726" y="5670764"/>
            <a:ext cx="2557261" cy="1897785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="" xmlns:a16="http://schemas.microsoft.com/office/drawing/2014/main" id="{FB4F3F3B-B0B5-D83D-ECB0-223AE8D7FA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49916" y="4442361"/>
            <a:ext cx="3112285" cy="411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67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68706" y="3460376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5973" y="4327329"/>
            <a:ext cx="766828" cy="766828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=""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=""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=""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=""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5915" y="2973992"/>
            <a:ext cx="477238" cy="47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7692EF-197A-FA61-D356-BB3D6546A6F4}"/>
              </a:ext>
            </a:extLst>
          </p:cNvPr>
          <p:cNvSpPr txBox="1"/>
          <p:nvPr/>
        </p:nvSpPr>
        <p:spPr>
          <a:xfrm>
            <a:off x="7453431" y="5007485"/>
            <a:ext cx="5805367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b) Nắng đầy trời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98817">
            <a:off x="722224" y="381363"/>
            <a:ext cx="562022" cy="1342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74C1E63-C97A-530B-ADFD-10E10489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39" t="22906" r="17761" b="23662"/>
          <a:stretch/>
        </p:blipFill>
        <p:spPr>
          <a:xfrm>
            <a:off x="4150074" y="4710743"/>
            <a:ext cx="2557261" cy="18977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225DD49-44BE-63D2-A53D-D7C2C48EE347}"/>
              </a:ext>
            </a:extLst>
          </p:cNvPr>
          <p:cNvSpPr/>
          <p:nvPr/>
        </p:nvSpPr>
        <p:spPr>
          <a:xfrm>
            <a:off x="2348110" y="367558"/>
            <a:ext cx="13774897" cy="267837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3570830" y="600812"/>
            <a:ext cx="1132945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hiểu câu thơ “Nắng đi suốt ngày / Giờ lo xuống núi” như thế nào?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00F43C7-9603-7E3E-FEBF-9C848DDA1826}"/>
              </a:ext>
            </a:extLst>
          </p:cNvPr>
          <p:cNvSpPr txBox="1"/>
          <p:nvPr/>
        </p:nvSpPr>
        <p:spPr>
          <a:xfrm>
            <a:off x="7400703" y="3382840"/>
            <a:ext cx="5805367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a) Nắng bừng lên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65948DA-8DF1-5455-5720-2268703FAC39}"/>
              </a:ext>
            </a:extLst>
          </p:cNvPr>
          <p:cNvSpPr txBox="1"/>
          <p:nvPr/>
        </p:nvSpPr>
        <p:spPr>
          <a:xfrm>
            <a:off x="7559060" y="6727881"/>
            <a:ext cx="5805367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7">
            <a:extLst>
              <a:ext uri="{FF2B5EF4-FFF2-40B4-BE49-F238E27FC236}">
                <a16:creationId xmlns="" xmlns:a16="http://schemas.microsoft.com/office/drawing/2014/main" id="{12441E94-B09B-B1BB-EDA8-565C6AA30165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12318945" y="2065174"/>
            <a:ext cx="5620615" cy="75571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65948DA-8DF1-5455-5720-2268703FAC39}"/>
              </a:ext>
            </a:extLst>
          </p:cNvPr>
          <p:cNvSpPr txBox="1"/>
          <p:nvPr/>
        </p:nvSpPr>
        <p:spPr>
          <a:xfrm>
            <a:off x="7572364" y="6715136"/>
            <a:ext cx="5805367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4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13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316" y="3071798"/>
            <a:ext cx="167879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i="1" dirty="0" smtClean="0"/>
              <a:t>   </a:t>
            </a:r>
            <a:r>
              <a:rPr lang="en-US" sz="7200" b="1" i="1" dirty="0" err="1" smtClean="0"/>
              <a:t>Bài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thơ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khen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bạn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nhỏ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biết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giặt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quần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áo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để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tự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phục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vụ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mình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và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giúp</a:t>
            </a:r>
            <a:r>
              <a:rPr lang="en-US" sz="7200" b="1" i="1" dirty="0" smtClean="0"/>
              <a:t> </a:t>
            </a:r>
            <a:r>
              <a:rPr lang="en-US" sz="7200" b="1" i="1" dirty="0" err="1" smtClean="0"/>
              <a:t>đỡ</a:t>
            </a:r>
            <a:r>
              <a:rPr lang="en-US" sz="7200" b="1" i="1" dirty="0" smtClean="0"/>
              <a:t> cha </a:t>
            </a:r>
            <a:r>
              <a:rPr lang="en-US" sz="7200" b="1" i="1" dirty="0" err="1" smtClean="0"/>
              <a:t>mẹ</a:t>
            </a:r>
            <a:r>
              <a:rPr lang="en-US" b="1" i="1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79035">
            <a:off x="16004747" y="532290"/>
            <a:ext cx="597206" cy="1426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4626911" y="327952"/>
            <a:ext cx="9608593" cy="1522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  <a:endParaRPr lang="en-US" sz="5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2001708" y="2485667"/>
            <a:ext cx="14859000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nhẹn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</p:txBody>
      </p:sp>
      <p:pic>
        <p:nvPicPr>
          <p:cNvPr id="30" name="Picture 13">
            <a:extLst>
              <a:ext uri="{FF2B5EF4-FFF2-40B4-BE49-F238E27FC236}">
                <a16:creationId xmlns="" xmlns:a16="http://schemas.microsoft.com/office/drawing/2014/main" id="{45C38943-18D2-33BD-0797-C5C71BE37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59200" y="6647939"/>
            <a:ext cx="1627816" cy="1847167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="" xmlns:a16="http://schemas.microsoft.com/office/drawing/2014/main" id="{74CCC4DD-6476-B486-7B9A-8C9A20600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87370" y="8417718"/>
            <a:ext cx="1627816" cy="1847167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="" xmlns:a16="http://schemas.microsoft.com/office/drawing/2014/main" id="{84CD594C-AD68-8702-1006-A7A4E16FB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708" y="7356247"/>
            <a:ext cx="1627816" cy="1847167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="" xmlns:a16="http://schemas.microsoft.com/office/drawing/2014/main" id="{B96088C4-CCBD-3DE3-C01A-4E28FA270F1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2742274" y="7795880"/>
            <a:ext cx="2501029" cy="2144632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="" xmlns:a16="http://schemas.microsoft.com/office/drawing/2014/main" id="{E85AB040-545B-D869-D4CF-1AC43A2FDDB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25054" y="161340"/>
            <a:ext cx="2340688" cy="2168062"/>
          </a:xfrm>
          <a:prstGeom prst="rect">
            <a:avLst/>
          </a:prstGeom>
        </p:spPr>
      </p:pic>
      <p:pic>
        <p:nvPicPr>
          <p:cNvPr id="17" name="Picture 25">
            <a:extLst>
              <a:ext uri="{FF2B5EF4-FFF2-40B4-BE49-F238E27FC236}">
                <a16:creationId xmlns="" xmlns:a16="http://schemas.microsoft.com/office/drawing/2014/main" id="{2CF5AE31-8917-B5C1-C705-E2012465E98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15280295" y="4211695"/>
            <a:ext cx="2011994" cy="18636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6538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1504947" y="1285848"/>
            <a:ext cx="15278103" cy="7363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</a:pPr>
            <a:endParaRPr lang="en-US" sz="4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</a:pP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a.Từ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đạc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685800" indent="-685800">
              <a:lnSpc>
                <a:spcPct val="150000"/>
              </a:lnSpc>
            </a:pP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b.Các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4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giẻ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685800" indent="-685800">
              <a:lnSpc>
                <a:spcPct val="150000"/>
              </a:lnSpc>
            </a:pP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c.Từ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nhẹn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thoăn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thoắt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2001708" y="6882468"/>
            <a:ext cx="148590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45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>
              <a:lnSpc>
                <a:spcPct val="150000"/>
              </a:lnSpc>
              <a:buAutoNum type="alphaLcParenR"/>
            </a:pP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00134" y="1071534"/>
            <a:ext cx="1445139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8412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2001708" y="6882468"/>
            <a:ext cx="148590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45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>
              <a:lnSpc>
                <a:spcPct val="150000"/>
              </a:lnSpc>
              <a:buAutoNum type="alphaLcParenR"/>
            </a:pP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00134" y="1071534"/>
            <a:ext cx="117262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8412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0099" y="9384808"/>
            <a:ext cx="708601" cy="5342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055551" y="112239"/>
            <a:ext cx="1899414" cy="18994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33600" y="1930840"/>
            <a:ext cx="14566132" cy="324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="" xmlns:a16="http://schemas.microsoft.com/office/drawing/2014/main" id="{E396693D-5999-2E2E-4DD2-B43E1EAFB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8727" y="9072851"/>
            <a:ext cx="1370454" cy="140739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="" xmlns:a16="http://schemas.microsoft.com/office/drawing/2014/main" id="{751BE32C-7E91-4FCD-7DFE-09C8B1DBF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8380" y="9094033"/>
            <a:ext cx="1370454" cy="140739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3927E84C-C16F-BC69-0693-3F47F4D98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64145" y="5604934"/>
            <a:ext cx="5181478" cy="48964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7C5330C-D815-40CC-150F-65EDD06A260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171540" y="5695468"/>
            <a:ext cx="4707892" cy="489649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="" xmlns:a16="http://schemas.microsoft.com/office/drawing/2014/main" id="{00115003-B79E-A6F2-FE62-3F907386E124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5337961" y="8371815"/>
            <a:ext cx="1738651" cy="1701705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="" xmlns:a16="http://schemas.microsoft.com/office/drawing/2014/main" id="{2BB7B3A1-6652-5DE1-A9FE-4ECD747AD374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1119809" y="8422565"/>
            <a:ext cx="1738651" cy="17017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15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="" xmlns:a16="http://schemas.microsoft.com/office/drawing/2014/main" id="{FA5A78D4-0154-AE18-4D13-F5319FD48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1705" y="1714476"/>
            <a:ext cx="13426298" cy="6650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3817133" y="3000360"/>
            <a:ext cx="10594638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vi-VN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nhận xét gì về hành động của bạn nhỏ trong bài </a:t>
            </a:r>
            <a:r>
              <a:rPr lang="vi-VN" sz="5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“Con đã lớn thật rồi!”</a:t>
            </a:r>
            <a:r>
              <a:rPr lang="vi-VN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đối với mẹ của mình?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67250F4F-86B5-E4C3-4D7A-111D7B39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2702" y="598404"/>
            <a:ext cx="12987313" cy="739122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49400" y="826932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16974351" y="5275998"/>
            <a:ext cx="562022" cy="134214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3989357" y="3195646"/>
            <a:ext cx="901116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 động cho thấy việc bạn nhỏ đã lớn, đã nhận ra lỗi sai của mình và biết nói xin lỗi.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6">
            <a:extLst>
              <a:ext uri="{FF2B5EF4-FFF2-40B4-BE49-F238E27FC236}">
                <a16:creationId xmlns=""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=""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=""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=""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="" xmlns:a16="http://schemas.microsoft.com/office/drawing/2014/main" id="{4B02A65F-0D81-A307-A791-69029D94A70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13000517" y="4368502"/>
            <a:ext cx="3767495" cy="55201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17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55" y="500030"/>
            <a:ext cx="12001585" cy="921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2056902" y="2029411"/>
            <a:ext cx="154453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2056902" y="2029411"/>
            <a:ext cx="154453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200000"/>
              </a:lnSpc>
            </a:pP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endParaRPr lang="en-US" sz="4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200000"/>
              </a:lnSpc>
            </a:pP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4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200000"/>
              </a:lnSpc>
            </a:pP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2143076" y="2029411"/>
            <a:ext cx="973030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200000"/>
              </a:lnSpc>
            </a:pP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sz="4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200000"/>
              </a:lnSpc>
            </a:pP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endParaRPr lang="en-US" sz="4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200000"/>
              </a:lnSpc>
            </a:pP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4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200000"/>
              </a:lnSpc>
            </a:pP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3802" y="3925665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/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8116" y="5354425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/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96202" y="6711747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/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24" y="8140507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/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0" y="8140507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//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5791200" y="175875"/>
            <a:ext cx="7666572" cy="139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Giải thích một số từ khó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03BBA47-53EB-7CCA-5237-D56D7127070E}"/>
              </a:ext>
            </a:extLst>
          </p:cNvPr>
          <p:cNvSpPr/>
          <p:nvPr/>
        </p:nvSpPr>
        <p:spPr>
          <a:xfrm>
            <a:off x="2514600" y="2713136"/>
            <a:ext cx="3276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endParaRPr lang="en-US" sz="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9378C32-BE50-C2A8-DFD6-7C0D6243DB15}"/>
              </a:ext>
            </a:extLst>
          </p:cNvPr>
          <p:cNvSpPr/>
          <p:nvPr/>
        </p:nvSpPr>
        <p:spPr>
          <a:xfrm>
            <a:off x="7279570" y="2643170"/>
            <a:ext cx="3276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sz="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DE82E40-63FB-49B7-A6BC-1CCF043C9530}"/>
              </a:ext>
            </a:extLst>
          </p:cNvPr>
          <p:cNvSpPr/>
          <p:nvPr/>
        </p:nvSpPr>
        <p:spPr>
          <a:xfrm>
            <a:off x="12388117" y="2713136"/>
            <a:ext cx="3276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1440565" y="5014684"/>
            <a:ext cx="506022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B373B49-5FF2-B8C5-4B92-E4FEAF2A413B}"/>
              </a:ext>
            </a:extLst>
          </p:cNvPr>
          <p:cNvSpPr txBox="1"/>
          <p:nvPr/>
        </p:nvSpPr>
        <p:spPr>
          <a:xfrm>
            <a:off x="6584101" y="5214938"/>
            <a:ext cx="506022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tẩy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3A8F261-78EE-D1D7-EC30-E6EF291E37B5}"/>
              </a:ext>
            </a:extLst>
          </p:cNvPr>
          <p:cNvSpPr txBox="1"/>
          <p:nvPr/>
        </p:nvSpPr>
        <p:spPr>
          <a:xfrm>
            <a:off x="11496302" y="5042503"/>
            <a:ext cx="506022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Những ánh sáng nhỏ li ti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3429754" y="4429120"/>
            <a:ext cx="128509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8465339" y="4392607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13716032" y="4500558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63380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">
            <a:extLst>
              <a:ext uri="{FF2B5EF4-FFF2-40B4-BE49-F238E27FC236}">
                <a16:creationId xmlns="" xmlns:a16="http://schemas.microsoft.com/office/drawing/2014/main" id="{B11FFEFB-A72F-EBB7-CBEE-10637544DBB1}"/>
              </a:ext>
            </a:extLst>
          </p:cNvPr>
          <p:cNvGrpSpPr/>
          <p:nvPr/>
        </p:nvGrpSpPr>
        <p:grpSpPr>
          <a:xfrm>
            <a:off x="-317016" y="-170508"/>
            <a:ext cx="6619760" cy="6761807"/>
            <a:chOff x="0" y="0"/>
            <a:chExt cx="6350000" cy="6350000"/>
          </a:xfrm>
        </p:grpSpPr>
        <p:sp>
          <p:nvSpPr>
            <p:cNvPr id="29" name="Freeform 3">
              <a:extLst>
                <a:ext uri="{FF2B5EF4-FFF2-40B4-BE49-F238E27FC236}">
                  <a16:creationId xmlns="" xmlns:a16="http://schemas.microsoft.com/office/drawing/2014/main" id="{6758BC49-BCC7-09B8-18C3-168894BD966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79035">
            <a:off x="16004747" y="532290"/>
            <a:ext cx="597206" cy="1426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7885621" y="945698"/>
            <a:ext cx="7666572" cy="1522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Thực hành đọc bài</a:t>
            </a:r>
            <a:endParaRPr lang="en-US" sz="5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6787370" y="3089334"/>
            <a:ext cx="9441029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Lưu ý: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Các em đọc đúng giọng điệu của bài thơ.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Đọc chính xác các thanh, chú ý đọc chậm các từ khó.</a:t>
            </a:r>
          </a:p>
        </p:txBody>
      </p:sp>
      <p:pic>
        <p:nvPicPr>
          <p:cNvPr id="27" name="Picture 7">
            <a:extLst>
              <a:ext uri="{FF2B5EF4-FFF2-40B4-BE49-F238E27FC236}">
                <a16:creationId xmlns="" xmlns:a16="http://schemas.microsoft.com/office/drawing/2014/main" id="{C20D03E4-3B42-D6E5-F219-5DDB3D8C3E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flipH="1">
            <a:off x="1295400" y="1624680"/>
            <a:ext cx="4025360" cy="5783546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="" xmlns:a16="http://schemas.microsoft.com/office/drawing/2014/main" id="{45C38943-18D2-33BD-0797-C5C71BE376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59200" y="6647939"/>
            <a:ext cx="1627816" cy="1847167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="" xmlns:a16="http://schemas.microsoft.com/office/drawing/2014/main" id="{74CCC4DD-6476-B486-7B9A-8C9A206002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87370" y="8417718"/>
            <a:ext cx="1627816" cy="1847167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="" xmlns:a16="http://schemas.microsoft.com/office/drawing/2014/main" id="{84CD594C-AD68-8702-1006-A7A4E16FB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01708" y="7356247"/>
            <a:ext cx="1627816" cy="1847167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="" xmlns:a16="http://schemas.microsoft.com/office/drawing/2014/main" id="{B96088C4-CCBD-3DE3-C01A-4E28FA270F1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2742274" y="7795880"/>
            <a:ext cx="2501029" cy="2144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813103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573</Words>
  <Application>Microsoft Office PowerPoint</Application>
  <PresentationFormat>Custom</PresentationFormat>
  <Paragraphs>63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Orange Cheerful Illustrative Desert Ecosystem Group Project Presentation</dc:title>
  <cp:lastModifiedBy>REDSTAR</cp:lastModifiedBy>
  <cp:revision>13</cp:revision>
  <dcterms:created xsi:type="dcterms:W3CDTF">2006-08-16T00:00:00Z</dcterms:created>
  <dcterms:modified xsi:type="dcterms:W3CDTF">2025-10-01T03:32:21Z</dcterms:modified>
  <dc:identifier>DAFHxu7jgWY</dc:identifier>
</cp:coreProperties>
</file>