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8" r:id="rId5"/>
    <p:sldId id="260" r:id="rId6"/>
    <p:sldId id="261" r:id="rId7"/>
    <p:sldId id="262" r:id="rId8"/>
    <p:sldId id="263" r:id="rId9"/>
    <p:sldId id="269" r:id="rId10"/>
    <p:sldId id="265" r:id="rId11"/>
    <p:sldId id="266" r:id="rId12"/>
    <p:sldId id="267" r:id="rId13"/>
    <p:sldId id="270" r:id="rId14"/>
    <p:sldId id="271" r:id="rId15"/>
    <p:sldId id="27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87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2F251-5ACE-4FFE-B12A-E99B7C26CE83}" type="datetimeFigureOut">
              <a:rPr lang="vi-VN" smtClean="0"/>
              <a:t>08/07/2024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6B1A7-F271-4822-803B-AE32DA951A13}" type="slidenum">
              <a:rPr lang="vi-VN" smtClean="0"/>
              <a:t>‹#›</a:t>
            </a:fld>
            <a:endParaRPr lang="vi-VN"/>
          </a:p>
        </p:txBody>
      </p:sp>
    </p:spTree>
    <p:extLst>
      <p:ext uri="{BB962C8B-B14F-4D97-AF65-F5344CB8AC3E}">
        <p14:creationId xmlns:p14="http://schemas.microsoft.com/office/powerpoint/2010/main" val="308564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11C6B1A7-F271-4822-803B-AE32DA951A13}" type="slidenum">
              <a:rPr lang="vi-VN" smtClean="0"/>
              <a:t>12</a:t>
            </a:fld>
            <a:endParaRPr lang="vi-VN"/>
          </a:p>
        </p:txBody>
      </p:sp>
    </p:spTree>
    <p:extLst>
      <p:ext uri="{BB962C8B-B14F-4D97-AF65-F5344CB8AC3E}">
        <p14:creationId xmlns:p14="http://schemas.microsoft.com/office/powerpoint/2010/main" val="339721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17FB543-0C1D-493F-A4EC-BB6D8E428C11}" type="datetimeFigureOut">
              <a:rPr lang="vi-VN" smtClean="0"/>
              <a:t>08/07/2024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226056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17FB543-0C1D-493F-A4EC-BB6D8E428C11}" type="datetimeFigureOut">
              <a:rPr lang="vi-VN" smtClean="0"/>
              <a:t>08/07/2024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410844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17FB543-0C1D-493F-A4EC-BB6D8E428C11}" type="datetimeFigureOut">
              <a:rPr lang="vi-VN" smtClean="0"/>
              <a:t>08/07/2024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20481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17FB543-0C1D-493F-A4EC-BB6D8E428C11}" type="datetimeFigureOut">
              <a:rPr lang="vi-VN" smtClean="0"/>
              <a:t>08/07/2024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57806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7FB543-0C1D-493F-A4EC-BB6D8E428C11}" type="datetimeFigureOut">
              <a:rPr lang="vi-VN" smtClean="0"/>
              <a:t>08/07/2024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132655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17FB543-0C1D-493F-A4EC-BB6D8E428C11}" type="datetimeFigureOut">
              <a:rPr lang="vi-VN" smtClean="0"/>
              <a:t>08/07/2024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203922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17FB543-0C1D-493F-A4EC-BB6D8E428C11}" type="datetimeFigureOut">
              <a:rPr lang="vi-VN" smtClean="0"/>
              <a:t>08/07/2024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159585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17FB543-0C1D-493F-A4EC-BB6D8E428C11}" type="datetimeFigureOut">
              <a:rPr lang="vi-VN" smtClean="0"/>
              <a:t>08/07/2024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111049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FB543-0C1D-493F-A4EC-BB6D8E428C11}" type="datetimeFigureOut">
              <a:rPr lang="vi-VN" smtClean="0"/>
              <a:t>08/07/2024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161809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7FB543-0C1D-493F-A4EC-BB6D8E428C11}" type="datetimeFigureOut">
              <a:rPr lang="vi-VN" smtClean="0"/>
              <a:t>08/07/2024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327280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7FB543-0C1D-493F-A4EC-BB6D8E428C11}" type="datetimeFigureOut">
              <a:rPr lang="vi-VN" smtClean="0"/>
              <a:t>08/07/2024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168F617-2F27-4023-9B25-F10705655A08}" type="slidenum">
              <a:rPr lang="vi-VN" smtClean="0"/>
              <a:t>‹#›</a:t>
            </a:fld>
            <a:endParaRPr lang="vi-VN"/>
          </a:p>
        </p:txBody>
      </p:sp>
    </p:spTree>
    <p:extLst>
      <p:ext uri="{BB962C8B-B14F-4D97-AF65-F5344CB8AC3E}">
        <p14:creationId xmlns:p14="http://schemas.microsoft.com/office/powerpoint/2010/main" val="370341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FB543-0C1D-493F-A4EC-BB6D8E428C11}" type="datetimeFigureOut">
              <a:rPr lang="vi-VN" smtClean="0"/>
              <a:t>08/07/2024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8F617-2F27-4023-9B25-F10705655A08}" type="slidenum">
              <a:rPr lang="vi-VN" smtClean="0"/>
              <a:t>‹#›</a:t>
            </a:fld>
            <a:endParaRPr lang="vi-VN"/>
          </a:p>
        </p:txBody>
      </p:sp>
    </p:spTree>
    <p:extLst>
      <p:ext uri="{BB962C8B-B14F-4D97-AF65-F5344CB8AC3E}">
        <p14:creationId xmlns:p14="http://schemas.microsoft.com/office/powerpoint/2010/main" val="424639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ga.com.vn/media/news/2707_hinh-nen-hoc-tap-lam-slid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84514" y="2281535"/>
            <a:ext cx="3822971"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Toán – Lớp 5</a:t>
            </a:r>
          </a:p>
        </p:txBody>
      </p:sp>
      <p:sp>
        <p:nvSpPr>
          <p:cNvPr id="5" name="Rectangle 4"/>
          <p:cNvSpPr/>
          <p:nvPr/>
        </p:nvSpPr>
        <p:spPr>
          <a:xfrm>
            <a:off x="5053213" y="3204865"/>
            <a:ext cx="208557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Tuần 4</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32292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369277"/>
            <a:ext cx="11524343" cy="2554545"/>
          </a:xfrm>
          <a:prstGeom prst="rect">
            <a:avLst/>
          </a:prstGeom>
        </p:spPr>
        <p:txBody>
          <a:bodyPr wrap="square">
            <a:spAutoFit/>
          </a:bodyPr>
          <a:lstStyle/>
          <a:p>
            <a:pPr algn="just"/>
            <a:r>
              <a:rPr lang="vi-VN" sz="3200" dirty="0" smtClean="0">
                <a:solidFill>
                  <a:srgbClr val="002060"/>
                </a:solidFill>
              </a:rPr>
              <a:t>Bài </a:t>
            </a:r>
            <a:r>
              <a:rPr lang="vi-VN" sz="3200" dirty="0" smtClean="0">
                <a:solidFill>
                  <a:srgbClr val="002060"/>
                </a:solidFill>
              </a:rPr>
              <a:t>4.</a:t>
            </a:r>
            <a:r>
              <a:rPr lang="vi-VN" dirty="0"/>
              <a:t> </a:t>
            </a:r>
            <a:r>
              <a:rPr lang="vi-VN" dirty="0" smtClean="0"/>
              <a:t> </a:t>
            </a:r>
            <a:r>
              <a:rPr lang="vi-VN" sz="3200" dirty="0" smtClean="0"/>
              <a:t>Ở một </a:t>
            </a:r>
            <a:r>
              <a:rPr lang="vi-VN" sz="3200" dirty="0"/>
              <a:t>cửa hàng, trong một quý, số lượng ti vi bán trực tiếp tại của hàng ít hơn số lượng ti vì bản trực tuyến là 42 chiếc. Biết rằng số lượng ti vi bản trực tuyến gấp 3 lần số lượng ti vi bán trực tiếp. Tính số lượng ti vì bản trực tiếp trong quý đó.</a:t>
            </a:r>
            <a:r>
              <a:rPr lang="vi-VN" sz="3200" dirty="0" smtClean="0">
                <a:solidFill>
                  <a:srgbClr val="002060"/>
                </a:solidFill>
              </a:rPr>
              <a:t> </a:t>
            </a:r>
            <a:r>
              <a:rPr lang="vi-VN" sz="3200" dirty="0" smtClean="0"/>
              <a:t> </a:t>
            </a:r>
            <a:endParaRPr lang="vi-VN" sz="3200" dirty="0">
              <a:solidFill>
                <a:srgbClr val="002060"/>
              </a:solidFill>
            </a:endParaRPr>
          </a:p>
        </p:txBody>
      </p:sp>
      <p:cxnSp>
        <p:nvCxnSpPr>
          <p:cNvPr id="6" name="Straight Connector 5"/>
          <p:cNvCxnSpPr/>
          <p:nvPr/>
        </p:nvCxnSpPr>
        <p:spPr>
          <a:xfrm flipV="1">
            <a:off x="7869382" y="871516"/>
            <a:ext cx="3901704" cy="13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96154" y="1856509"/>
            <a:ext cx="807493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43202" y="2631434"/>
            <a:ext cx="1576072" cy="584775"/>
          </a:xfrm>
          <a:prstGeom prst="rect">
            <a:avLst/>
          </a:prstGeom>
        </p:spPr>
        <p:txBody>
          <a:bodyPr wrap="none">
            <a:spAutoFit/>
          </a:bodyPr>
          <a:lstStyle/>
          <a:p>
            <a:r>
              <a:rPr lang="nl-NL" sz="3200" dirty="0">
                <a:latin typeface="Times New Roman" panose="02020603050405020304" pitchFamily="18" charset="0"/>
                <a:ea typeface="Arial" panose="020B0604020202020204" pitchFamily="34" charset="0"/>
                <a:cs typeface="Times New Roman" panose="02020603050405020304" pitchFamily="18" charset="0"/>
              </a:rPr>
              <a:t> </a:t>
            </a:r>
            <a:r>
              <a:rPr lang="nl-NL" sz="3200" u="sng" dirty="0">
                <a:latin typeface="Times New Roman" panose="02020603050405020304" pitchFamily="18" charset="0"/>
                <a:ea typeface="Arial" panose="020B0604020202020204" pitchFamily="34" charset="0"/>
                <a:cs typeface="Times New Roman" panose="02020603050405020304" pitchFamily="18" charset="0"/>
              </a:rPr>
              <a:t>Bài giải</a:t>
            </a:r>
            <a:endParaRPr lang="vi-VN" sz="3200" dirty="0"/>
          </a:p>
        </p:txBody>
      </p:sp>
      <p:sp>
        <p:nvSpPr>
          <p:cNvPr id="13" name="Rectangle 12"/>
          <p:cNvSpPr/>
          <p:nvPr/>
        </p:nvSpPr>
        <p:spPr>
          <a:xfrm>
            <a:off x="107988" y="3140702"/>
            <a:ext cx="2434705" cy="584775"/>
          </a:xfrm>
          <a:prstGeom prst="rect">
            <a:avLst/>
          </a:prstGeom>
        </p:spPr>
        <p:txBody>
          <a:bodyPr wrap="none">
            <a:spAutoFit/>
          </a:bodyPr>
          <a:lstStyle/>
          <a:p>
            <a:r>
              <a:rPr lang="vi-VN" sz="3200" dirty="0">
                <a:ea typeface="Arial" panose="020B0604020202020204" pitchFamily="34" charset="0"/>
                <a:cs typeface="Times New Roman" panose="02020603050405020304" pitchFamily="18" charset="0"/>
              </a:rPr>
              <a:t>Ta có sơ </a:t>
            </a:r>
            <a:r>
              <a:rPr lang="vi-VN" sz="3200" dirty="0" smtClean="0">
                <a:ea typeface="Arial" panose="020B0604020202020204" pitchFamily="34" charset="0"/>
                <a:cs typeface="Times New Roman" panose="02020603050405020304" pitchFamily="18" charset="0"/>
              </a:rPr>
              <a:t>đồ:</a:t>
            </a:r>
            <a:endParaRPr lang="vi-VN" sz="3200" dirty="0"/>
          </a:p>
        </p:txBody>
      </p:sp>
      <p:sp>
        <p:nvSpPr>
          <p:cNvPr id="14" name="Rectangle 13"/>
          <p:cNvSpPr/>
          <p:nvPr/>
        </p:nvSpPr>
        <p:spPr>
          <a:xfrm>
            <a:off x="127680" y="3776405"/>
            <a:ext cx="4336444" cy="584775"/>
          </a:xfrm>
          <a:prstGeom prst="rect">
            <a:avLst/>
          </a:prstGeom>
        </p:spPr>
        <p:txBody>
          <a:bodyPr wrap="none">
            <a:spAutoFit/>
          </a:bodyPr>
          <a:lstStyle/>
          <a:p>
            <a:pPr lvl="0" indent="279400" eaLnBrk="0" fontAlgn="base" hangingPunct="0">
              <a:spcBef>
                <a:spcPct val="0"/>
              </a:spcBef>
              <a:spcAft>
                <a:spcPct val="0"/>
              </a:spcAft>
              <a:tabLst>
                <a:tab pos="2139950" algn="l"/>
                <a:tab pos="2747963" algn="l"/>
                <a:tab pos="320040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Số ti vi bán trực tuyến: </a:t>
            </a:r>
            <a:endParaRPr lang="vi-VN" altLang="vi-VN" sz="2400" dirty="0"/>
          </a:p>
        </p:txBody>
      </p:sp>
      <p:sp>
        <p:nvSpPr>
          <p:cNvPr id="15" name="Rectangle 14"/>
          <p:cNvSpPr/>
          <p:nvPr/>
        </p:nvSpPr>
        <p:spPr>
          <a:xfrm>
            <a:off x="127680" y="4512559"/>
            <a:ext cx="4039888" cy="584775"/>
          </a:xfrm>
          <a:prstGeom prst="rect">
            <a:avLst/>
          </a:prstGeom>
        </p:spPr>
        <p:txBody>
          <a:bodyPr wrap="none">
            <a:spAutoFit/>
          </a:bodyPr>
          <a:lstStyle/>
          <a:p>
            <a:pPr lvl="0" indent="279400" eaLnBrk="0" fontAlgn="base" hangingPunct="0">
              <a:spcBef>
                <a:spcPct val="0"/>
              </a:spcBef>
              <a:spcAft>
                <a:spcPct val="0"/>
              </a:spcAft>
              <a:tabLst>
                <a:tab pos="2978150" algn="l"/>
                <a:tab pos="335280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Số ti vi bán trực tiếp: </a:t>
            </a:r>
            <a:endParaRPr lang="vi-VN" altLang="vi-VN" sz="4000" dirty="0"/>
          </a:p>
        </p:txBody>
      </p:sp>
      <p:cxnSp>
        <p:nvCxnSpPr>
          <p:cNvPr id="41" name="Straight Connector 40"/>
          <p:cNvCxnSpPr/>
          <p:nvPr/>
        </p:nvCxnSpPr>
        <p:spPr>
          <a:xfrm>
            <a:off x="5055115" y="2362934"/>
            <a:ext cx="577914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55115" y="2400501"/>
            <a:ext cx="577914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51256" y="1379112"/>
            <a:ext cx="79198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3971" y="1347290"/>
            <a:ext cx="69366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83971" y="2343821"/>
            <a:ext cx="42999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83971" y="1856509"/>
            <a:ext cx="97075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4625855" y="3921762"/>
            <a:ext cx="3429574" cy="320123"/>
            <a:chOff x="0" y="0"/>
            <a:chExt cx="858742" cy="135172"/>
          </a:xfrm>
        </p:grpSpPr>
        <p:cxnSp>
          <p:nvCxnSpPr>
            <p:cNvPr id="68" name="Straight Connector 67"/>
            <p:cNvCxnSpPr/>
            <p:nvPr/>
          </p:nvCxnSpPr>
          <p:spPr>
            <a:xfrm>
              <a:off x="0" y="7951"/>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8296" y="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80446"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58741" y="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952" y="71562"/>
              <a:ext cx="8507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4614071" y="4574324"/>
            <a:ext cx="1111436" cy="422125"/>
            <a:chOff x="0" y="0"/>
            <a:chExt cx="278298" cy="134952"/>
          </a:xfrm>
        </p:grpSpPr>
        <p:cxnSp>
          <p:nvCxnSpPr>
            <p:cNvPr id="74" name="Straight Connector 73"/>
            <p:cNvCxnSpPr/>
            <p:nvPr/>
          </p:nvCxnSpPr>
          <p:spPr>
            <a:xfrm>
              <a:off x="0" y="7952"/>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78296" y="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952" y="79513"/>
              <a:ext cx="2703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Box 97"/>
          <p:cNvSpPr txBox="1">
            <a:spLocks noChangeArrowheads="1"/>
          </p:cNvSpPr>
          <p:nvPr/>
        </p:nvSpPr>
        <p:spPr bwMode="auto">
          <a:xfrm>
            <a:off x="6196281" y="4333694"/>
            <a:ext cx="1917128" cy="33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42 chiếc</a:t>
            </a:r>
            <a:endParaRPr kumimoji="0" lang="en-US" altLang="vi-VN"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5" name="Right Brace 24"/>
          <p:cNvSpPr/>
          <p:nvPr/>
        </p:nvSpPr>
        <p:spPr>
          <a:xfrm rot="5400000">
            <a:off x="6779155" y="3148576"/>
            <a:ext cx="292391" cy="2323670"/>
          </a:xfrm>
          <a:prstGeom prst="rightBrace">
            <a:avLst/>
          </a:pr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3257616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par>
                                <p:cTn id="22" presetID="10" presetClass="entr" presetSubtype="0"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500"/>
                                        <p:tgtEl>
                                          <p:spTgt spid="7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21"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62517" y="0"/>
            <a:ext cx="1576072" cy="584775"/>
          </a:xfrm>
          <a:prstGeom prst="rect">
            <a:avLst/>
          </a:prstGeom>
        </p:spPr>
        <p:txBody>
          <a:bodyPr wrap="none">
            <a:spAutoFit/>
          </a:bodyPr>
          <a:lstStyle/>
          <a:p>
            <a:r>
              <a:rPr lang="nl-NL" sz="3200" dirty="0">
                <a:latin typeface="Times New Roman" panose="02020603050405020304" pitchFamily="18" charset="0"/>
                <a:ea typeface="Arial" panose="020B0604020202020204" pitchFamily="34" charset="0"/>
                <a:cs typeface="Times New Roman" panose="02020603050405020304" pitchFamily="18" charset="0"/>
              </a:rPr>
              <a:t> </a:t>
            </a:r>
            <a:r>
              <a:rPr lang="nl-NL" sz="3200" u="sng" dirty="0">
                <a:latin typeface="Times New Roman" panose="02020603050405020304" pitchFamily="18" charset="0"/>
                <a:ea typeface="Arial" panose="020B0604020202020204" pitchFamily="34" charset="0"/>
                <a:cs typeface="Times New Roman" panose="02020603050405020304" pitchFamily="18" charset="0"/>
              </a:rPr>
              <a:t>Bài giải</a:t>
            </a:r>
            <a:endParaRPr lang="vi-VN" sz="3200" dirty="0"/>
          </a:p>
        </p:txBody>
      </p:sp>
      <p:sp>
        <p:nvSpPr>
          <p:cNvPr id="13" name="Rectangle 12"/>
          <p:cNvSpPr/>
          <p:nvPr/>
        </p:nvSpPr>
        <p:spPr>
          <a:xfrm>
            <a:off x="427303" y="509268"/>
            <a:ext cx="2434705" cy="584775"/>
          </a:xfrm>
          <a:prstGeom prst="rect">
            <a:avLst/>
          </a:prstGeom>
        </p:spPr>
        <p:txBody>
          <a:bodyPr wrap="none">
            <a:spAutoFit/>
          </a:bodyPr>
          <a:lstStyle/>
          <a:p>
            <a:r>
              <a:rPr lang="vi-VN" sz="3200" dirty="0">
                <a:ea typeface="Arial" panose="020B0604020202020204" pitchFamily="34" charset="0"/>
                <a:cs typeface="Times New Roman" panose="02020603050405020304" pitchFamily="18" charset="0"/>
              </a:rPr>
              <a:t>Ta có sơ </a:t>
            </a:r>
            <a:r>
              <a:rPr lang="vi-VN" sz="3200" dirty="0" smtClean="0">
                <a:ea typeface="Arial" panose="020B0604020202020204" pitchFamily="34" charset="0"/>
                <a:cs typeface="Times New Roman" panose="02020603050405020304" pitchFamily="18" charset="0"/>
              </a:rPr>
              <a:t>đồ:</a:t>
            </a:r>
            <a:endParaRPr lang="vi-VN" sz="3200" dirty="0"/>
          </a:p>
        </p:txBody>
      </p:sp>
      <p:sp>
        <p:nvSpPr>
          <p:cNvPr id="14" name="Rectangle 13"/>
          <p:cNvSpPr/>
          <p:nvPr/>
        </p:nvSpPr>
        <p:spPr>
          <a:xfrm>
            <a:off x="446995" y="1144971"/>
            <a:ext cx="4336444" cy="584775"/>
          </a:xfrm>
          <a:prstGeom prst="rect">
            <a:avLst/>
          </a:prstGeom>
        </p:spPr>
        <p:txBody>
          <a:bodyPr wrap="none">
            <a:spAutoFit/>
          </a:bodyPr>
          <a:lstStyle/>
          <a:p>
            <a:pPr lvl="0" indent="279400" eaLnBrk="0" fontAlgn="base" hangingPunct="0">
              <a:spcBef>
                <a:spcPct val="0"/>
              </a:spcBef>
              <a:spcAft>
                <a:spcPct val="0"/>
              </a:spcAft>
              <a:tabLst>
                <a:tab pos="2139950" algn="l"/>
                <a:tab pos="2747963" algn="l"/>
                <a:tab pos="320040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Số ti vi bán trực tuyến: </a:t>
            </a:r>
            <a:endParaRPr lang="vi-VN" altLang="vi-VN" sz="2400" dirty="0"/>
          </a:p>
        </p:txBody>
      </p:sp>
      <p:sp>
        <p:nvSpPr>
          <p:cNvPr id="15" name="Rectangle 14"/>
          <p:cNvSpPr/>
          <p:nvPr/>
        </p:nvSpPr>
        <p:spPr>
          <a:xfrm>
            <a:off x="446995" y="1881125"/>
            <a:ext cx="4039888" cy="584775"/>
          </a:xfrm>
          <a:prstGeom prst="rect">
            <a:avLst/>
          </a:prstGeom>
        </p:spPr>
        <p:txBody>
          <a:bodyPr wrap="none">
            <a:spAutoFit/>
          </a:bodyPr>
          <a:lstStyle/>
          <a:p>
            <a:pPr lvl="0" indent="279400" eaLnBrk="0" fontAlgn="base" hangingPunct="0">
              <a:spcBef>
                <a:spcPct val="0"/>
              </a:spcBef>
              <a:spcAft>
                <a:spcPct val="0"/>
              </a:spcAft>
              <a:tabLst>
                <a:tab pos="2978150" algn="l"/>
                <a:tab pos="335280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Số ti vi bán trực tiếp: </a:t>
            </a:r>
            <a:endParaRPr lang="vi-VN" altLang="vi-VN" sz="4000" dirty="0"/>
          </a:p>
        </p:txBody>
      </p:sp>
      <p:grpSp>
        <p:nvGrpSpPr>
          <p:cNvPr id="67" name="Group 66"/>
          <p:cNvGrpSpPr/>
          <p:nvPr/>
        </p:nvGrpSpPr>
        <p:grpSpPr>
          <a:xfrm>
            <a:off x="4945170" y="1290328"/>
            <a:ext cx="3429574" cy="320123"/>
            <a:chOff x="0" y="0"/>
            <a:chExt cx="858742" cy="135172"/>
          </a:xfrm>
        </p:grpSpPr>
        <p:cxnSp>
          <p:nvCxnSpPr>
            <p:cNvPr id="68" name="Straight Connector 67"/>
            <p:cNvCxnSpPr/>
            <p:nvPr/>
          </p:nvCxnSpPr>
          <p:spPr>
            <a:xfrm>
              <a:off x="0" y="7951"/>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8296" y="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80446"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58741" y="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952" y="71562"/>
              <a:ext cx="8507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4933386" y="1942890"/>
            <a:ext cx="1111436" cy="422125"/>
            <a:chOff x="0" y="0"/>
            <a:chExt cx="278298" cy="134952"/>
          </a:xfrm>
        </p:grpSpPr>
        <p:cxnSp>
          <p:nvCxnSpPr>
            <p:cNvPr id="74" name="Straight Connector 73"/>
            <p:cNvCxnSpPr/>
            <p:nvPr/>
          </p:nvCxnSpPr>
          <p:spPr>
            <a:xfrm>
              <a:off x="0" y="7952"/>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78296" y="0"/>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952" y="79513"/>
              <a:ext cx="2703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Box 97"/>
          <p:cNvSpPr txBox="1">
            <a:spLocks noChangeArrowheads="1"/>
          </p:cNvSpPr>
          <p:nvPr/>
        </p:nvSpPr>
        <p:spPr bwMode="auto">
          <a:xfrm>
            <a:off x="6515596" y="1702260"/>
            <a:ext cx="1917128" cy="33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42 chiếc</a:t>
            </a:r>
            <a:endParaRPr kumimoji="0" lang="en-US" altLang="vi-VN"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5" name="Right Brace 24"/>
          <p:cNvSpPr/>
          <p:nvPr/>
        </p:nvSpPr>
        <p:spPr>
          <a:xfrm rot="5400000">
            <a:off x="7098470" y="517142"/>
            <a:ext cx="292391" cy="2323670"/>
          </a:xfrm>
          <a:prstGeom prst="rightBrace">
            <a:avLst/>
          </a:pr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3" name="Rectangle 2"/>
          <p:cNvSpPr/>
          <p:nvPr/>
        </p:nvSpPr>
        <p:spPr>
          <a:xfrm>
            <a:off x="1887410" y="2588855"/>
            <a:ext cx="8926285" cy="3785652"/>
          </a:xfrm>
          <a:prstGeom prst="rect">
            <a:avLst/>
          </a:prstGeom>
        </p:spPr>
        <p:txBody>
          <a:bodyPr wrap="square">
            <a:spAutoFit/>
          </a:bodyPr>
          <a:lstStyle/>
          <a:p>
            <a:pPr indent="254000" algn="ctr">
              <a:lnSpc>
                <a:spcPct val="150000"/>
              </a:lnSpc>
              <a:spcAft>
                <a:spcPts val="0"/>
              </a:spcAft>
            </a:pPr>
            <a:r>
              <a:rPr lang="vi-VN" sz="3200" dirty="0">
                <a:latin typeface="Arial" panose="020B0604020202020204" pitchFamily="34" charset="0"/>
                <a:ea typeface="Times New Roman" panose="02020603050405020304" pitchFamily="18" charset="0"/>
                <a:cs typeface="Arial" panose="020B0604020202020204" pitchFamily="34" charset="0"/>
              </a:rPr>
              <a:t>Theo sơ đồ, hiệu số phần bằng nhau là:</a:t>
            </a:r>
          </a:p>
          <a:p>
            <a:pPr indent="254000" algn="ctr">
              <a:lnSpc>
                <a:spcPct val="150000"/>
              </a:lnSpc>
              <a:spcAft>
                <a:spcPts val="0"/>
              </a:spcAft>
            </a:pPr>
            <a:r>
              <a:rPr lang="vi-VN" sz="3200" dirty="0">
                <a:latin typeface="Arial" panose="020B0604020202020204" pitchFamily="34" charset="0"/>
                <a:ea typeface="Times New Roman" panose="02020603050405020304" pitchFamily="18" charset="0"/>
                <a:cs typeface="Arial" panose="020B0604020202020204" pitchFamily="34" charset="0"/>
              </a:rPr>
              <a:t>3 – 1 = 2 (phần)</a:t>
            </a:r>
          </a:p>
          <a:p>
            <a:pPr indent="254000" algn="ctr">
              <a:lnSpc>
                <a:spcPct val="150000"/>
              </a:lnSpc>
              <a:spcAft>
                <a:spcPts val="0"/>
              </a:spcAft>
            </a:pPr>
            <a:r>
              <a:rPr lang="vi-VN" sz="3200" dirty="0">
                <a:latin typeface="Arial" panose="020B0604020202020204" pitchFamily="34" charset="0"/>
                <a:ea typeface="Times New Roman" panose="02020603050405020304" pitchFamily="18" charset="0"/>
                <a:cs typeface="Arial" panose="020B0604020202020204" pitchFamily="34" charset="0"/>
              </a:rPr>
              <a:t>Số ti vi bán trực tiếp là:</a:t>
            </a:r>
          </a:p>
          <a:p>
            <a:pPr indent="254000" algn="ctr">
              <a:lnSpc>
                <a:spcPct val="150000"/>
              </a:lnSpc>
              <a:spcAft>
                <a:spcPts val="0"/>
              </a:spcAft>
            </a:pPr>
            <a:r>
              <a:rPr lang="vi-VN" sz="3200" dirty="0">
                <a:latin typeface="Arial" panose="020B0604020202020204" pitchFamily="34" charset="0"/>
                <a:ea typeface="Times New Roman" panose="02020603050405020304" pitchFamily="18" charset="0"/>
                <a:cs typeface="Arial" panose="020B0604020202020204" pitchFamily="34" charset="0"/>
              </a:rPr>
              <a:t>42 : 2 × 1 = 21 (chiếc)</a:t>
            </a:r>
          </a:p>
          <a:p>
            <a:pPr indent="254000" algn="ctr">
              <a:lnSpc>
                <a:spcPct val="150000"/>
              </a:lnSpc>
              <a:spcAft>
                <a:spcPts val="0"/>
              </a:spcAft>
            </a:pPr>
            <a:r>
              <a:rPr lang="vi-VN" sz="3200" dirty="0">
                <a:latin typeface="Arial" panose="020B0604020202020204" pitchFamily="34" charset="0"/>
                <a:ea typeface="Times New Roman" panose="02020603050405020304" pitchFamily="18" charset="0"/>
                <a:cs typeface="Arial" panose="020B0604020202020204" pitchFamily="34" charset="0"/>
              </a:rPr>
              <a:t> </a:t>
            </a:r>
            <a:r>
              <a:rPr lang="vi-VN" sz="3200" u="sng" dirty="0">
                <a:latin typeface="Arial" panose="020B0604020202020204" pitchFamily="34" charset="0"/>
                <a:ea typeface="Times New Roman" panose="02020603050405020304" pitchFamily="18" charset="0"/>
                <a:cs typeface="Arial" panose="020B0604020202020204" pitchFamily="34" charset="0"/>
              </a:rPr>
              <a:t>Đáp số</a:t>
            </a:r>
            <a:r>
              <a:rPr lang="vi-VN" sz="3200" dirty="0">
                <a:latin typeface="Arial" panose="020B0604020202020204" pitchFamily="34" charset="0"/>
                <a:ea typeface="Times New Roman" panose="02020603050405020304" pitchFamily="18" charset="0"/>
                <a:cs typeface="Arial" panose="020B0604020202020204" pitchFamily="34" charset="0"/>
              </a:rPr>
              <a:t> : 21 chiếc ti vi </a:t>
            </a:r>
            <a:endParaRPr lang="vi-VN"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34836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21" grpId="0"/>
      <p:bldP spid="2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4286" y="174171"/>
            <a:ext cx="8989962" cy="584775"/>
          </a:xfrm>
          <a:prstGeom prst="rect">
            <a:avLst/>
          </a:prstGeom>
          <a:noFill/>
        </p:spPr>
        <p:txBody>
          <a:bodyPr wrap="none" rtlCol="0">
            <a:spAutoFit/>
          </a:bodyPr>
          <a:lstStyle/>
          <a:p>
            <a:r>
              <a:rPr lang="vi-VN" sz="3200" b="1" dirty="0" smtClean="0">
                <a:solidFill>
                  <a:srgbClr val="FF0000"/>
                </a:solidFill>
              </a:rPr>
              <a:t>Tìm hai số khi biết </a:t>
            </a:r>
            <a:r>
              <a:rPr lang="vi-VN" sz="3200" b="1" smtClean="0">
                <a:solidFill>
                  <a:srgbClr val="FF0000"/>
                </a:solidFill>
              </a:rPr>
              <a:t>hiệu và </a:t>
            </a:r>
            <a:r>
              <a:rPr lang="vi-VN" sz="3200" b="1" dirty="0" smtClean="0">
                <a:solidFill>
                  <a:srgbClr val="FF0000"/>
                </a:solidFill>
              </a:rPr>
              <a:t>tỉ số của hai số đó</a:t>
            </a:r>
            <a:endParaRPr lang="vi-VN" sz="3200" b="1" dirty="0">
              <a:solidFill>
                <a:srgbClr val="FF0000"/>
              </a:solidFill>
            </a:endParaRPr>
          </a:p>
        </p:txBody>
      </p:sp>
      <p:sp>
        <p:nvSpPr>
          <p:cNvPr id="5" name="Rectangle 4"/>
          <p:cNvSpPr/>
          <p:nvPr/>
        </p:nvSpPr>
        <p:spPr>
          <a:xfrm>
            <a:off x="116114" y="907143"/>
            <a:ext cx="5863772" cy="5119350"/>
          </a:xfrm>
          <a:prstGeom prst="rect">
            <a:avLst/>
          </a:prstGeom>
          <a:solidFill>
            <a:schemeClr val="accent2">
              <a:lumMod val="20000"/>
              <a:lumOff val="80000"/>
            </a:schemeClr>
          </a:solidFill>
        </p:spPr>
        <p:txBody>
          <a:bodyPr wrap="square">
            <a:spAutoFit/>
          </a:bodyPr>
          <a:lstStyle/>
          <a:p>
            <a:pPr>
              <a:spcAft>
                <a:spcPts val="800"/>
              </a:spcAft>
            </a:pPr>
            <a:r>
              <a:rPr lang="nl-NL" sz="2800" i="1" dirty="0">
                <a:solidFill>
                  <a:srgbClr val="FF0000"/>
                </a:solidFill>
                <a:latin typeface="Arial" panose="020B0604020202020204" pitchFamily="34" charset="0"/>
                <a:ea typeface="Arial" panose="020B0604020202020204" pitchFamily="34" charset="0"/>
                <a:cs typeface="Arial" panose="020B0604020202020204" pitchFamily="34" charset="0"/>
              </a:rPr>
              <a:t>Cách 1. Tìm số bé trước, số lớn sau</a:t>
            </a:r>
            <a:endParaRPr lang="vi-VN" sz="2800" dirty="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a:latin typeface="Arial" panose="020B0604020202020204" pitchFamily="34" charset="0"/>
                <a:ea typeface="Arial" panose="020B0604020202020204" pitchFamily="34" charset="0"/>
                <a:cs typeface="Arial" panose="020B0604020202020204" pitchFamily="34" charset="0"/>
              </a:rPr>
              <a:t>- Vẽ sơ đồ</a:t>
            </a:r>
            <a:endParaRPr lang="vi-VN" sz="2800" dirty="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a:latin typeface="Arial" panose="020B0604020202020204" pitchFamily="34" charset="0"/>
                <a:ea typeface="Arial" panose="020B0604020202020204" pitchFamily="34" charset="0"/>
                <a:cs typeface="Arial" panose="020B0604020202020204" pitchFamily="34" charset="0"/>
              </a:rPr>
              <a:t>- Tìm hiệu số phần bằng nhau</a:t>
            </a:r>
            <a:endParaRPr lang="vi-VN" sz="2800" dirty="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smtClean="0">
                <a:latin typeface="Arial" panose="020B0604020202020204" pitchFamily="34" charset="0"/>
                <a:ea typeface="Arial" panose="020B0604020202020204" pitchFamily="34" charset="0"/>
                <a:cs typeface="Arial" panose="020B0604020202020204" pitchFamily="34" charset="0"/>
              </a:rPr>
              <a:t>- Tìm </a:t>
            </a:r>
            <a:r>
              <a:rPr lang="nl-NL" sz="2800" dirty="0">
                <a:latin typeface="Arial" panose="020B0604020202020204" pitchFamily="34" charset="0"/>
                <a:ea typeface="Arial" panose="020B0604020202020204" pitchFamily="34" charset="0"/>
                <a:cs typeface="Arial" panose="020B0604020202020204" pitchFamily="34" charset="0"/>
              </a:rPr>
              <a:t>số bé: </a:t>
            </a:r>
            <a:endParaRPr lang="vi-VN" sz="2800" dirty="0" smtClean="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smtClean="0">
                <a:latin typeface="Arial" panose="020B0604020202020204" pitchFamily="34" charset="0"/>
                <a:ea typeface="Arial" panose="020B0604020202020204" pitchFamily="34" charset="0"/>
                <a:cs typeface="Arial" panose="020B0604020202020204" pitchFamily="34" charset="0"/>
              </a:rPr>
              <a:t>Số </a:t>
            </a:r>
            <a:r>
              <a:rPr lang="nl-NL" sz="2800" dirty="0">
                <a:latin typeface="Arial" panose="020B0604020202020204" pitchFamily="34" charset="0"/>
                <a:ea typeface="Arial" panose="020B0604020202020204" pitchFamily="34" charset="0"/>
                <a:cs typeface="Arial" panose="020B0604020202020204" pitchFamily="34" charset="0"/>
              </a:rPr>
              <a:t>bé = Hiệu : Hiệu số phần bằng nhau × Số phần của số bé</a:t>
            </a:r>
            <a:endParaRPr lang="vi-VN" sz="2800" dirty="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smtClean="0">
                <a:latin typeface="Arial" panose="020B0604020202020204" pitchFamily="34" charset="0"/>
                <a:ea typeface="Arial" panose="020B0604020202020204" pitchFamily="34" charset="0"/>
                <a:cs typeface="Arial" panose="020B0604020202020204" pitchFamily="34" charset="0"/>
              </a:rPr>
              <a:t>- Tìm </a:t>
            </a:r>
            <a:r>
              <a:rPr lang="nl-NL" sz="2800" dirty="0">
                <a:latin typeface="Arial" panose="020B0604020202020204" pitchFamily="34" charset="0"/>
                <a:ea typeface="Arial" panose="020B0604020202020204" pitchFamily="34" charset="0"/>
                <a:cs typeface="Arial" panose="020B0604020202020204" pitchFamily="34" charset="0"/>
              </a:rPr>
              <a:t>số lớn: </a:t>
            </a:r>
            <a:endParaRPr lang="vi-VN" sz="2800" dirty="0" smtClean="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smtClean="0">
                <a:latin typeface="Arial" panose="020B0604020202020204" pitchFamily="34" charset="0"/>
                <a:ea typeface="Arial" panose="020B0604020202020204" pitchFamily="34" charset="0"/>
                <a:cs typeface="Arial" panose="020B0604020202020204" pitchFamily="34" charset="0"/>
              </a:rPr>
              <a:t>Số </a:t>
            </a:r>
            <a:r>
              <a:rPr lang="nl-NL" sz="2800" dirty="0">
                <a:latin typeface="Arial" panose="020B0604020202020204" pitchFamily="34" charset="0"/>
                <a:ea typeface="Arial" panose="020B0604020202020204" pitchFamily="34" charset="0"/>
                <a:cs typeface="Arial" panose="020B0604020202020204" pitchFamily="34" charset="0"/>
              </a:rPr>
              <a:t>lớn = Hiệu : Hiệu số phần bằng nhau × Số phần của số lớn</a:t>
            </a:r>
            <a:endParaRPr lang="vi-VN" sz="2800" dirty="0">
              <a:latin typeface="Arial" panose="020B0604020202020204" pitchFamily="34" charset="0"/>
              <a:ea typeface="Arial" panose="020B0604020202020204" pitchFamily="34" charset="0"/>
              <a:cs typeface="Arial" panose="020B0604020202020204" pitchFamily="34" charset="0"/>
            </a:endParaRPr>
          </a:p>
          <a:p>
            <a:r>
              <a:rPr lang="nl-NL" sz="2800" i="1" dirty="0">
                <a:latin typeface="Arial" panose="020B0604020202020204" pitchFamily="34" charset="0"/>
                <a:ea typeface="Arial" panose="020B0604020202020204" pitchFamily="34" charset="0"/>
                <a:cs typeface="Arial" panose="020B0604020202020204" pitchFamily="34" charset="0"/>
              </a:rPr>
              <a:t>Hoặc: Số lớn = Số bé + Hiệu</a:t>
            </a:r>
            <a:endParaRPr lang="vi-VN" sz="2800" i="1" dirty="0">
              <a:latin typeface="Arial" panose="020B0604020202020204" pitchFamily="34" charset="0"/>
              <a:cs typeface="Arial" panose="020B0604020202020204" pitchFamily="34" charset="0"/>
            </a:endParaRPr>
          </a:p>
        </p:txBody>
      </p:sp>
      <p:sp>
        <p:nvSpPr>
          <p:cNvPr id="6" name="Rectangle 5"/>
          <p:cNvSpPr/>
          <p:nvPr/>
        </p:nvSpPr>
        <p:spPr>
          <a:xfrm>
            <a:off x="6125029" y="901624"/>
            <a:ext cx="5936342" cy="5119350"/>
          </a:xfrm>
          <a:prstGeom prst="rect">
            <a:avLst/>
          </a:prstGeom>
          <a:solidFill>
            <a:schemeClr val="accent6">
              <a:lumMod val="40000"/>
              <a:lumOff val="60000"/>
            </a:schemeClr>
          </a:solidFill>
        </p:spPr>
        <p:txBody>
          <a:bodyPr wrap="square">
            <a:spAutoFit/>
          </a:bodyPr>
          <a:lstStyle/>
          <a:p>
            <a:pPr>
              <a:spcAft>
                <a:spcPts val="800"/>
              </a:spcAft>
            </a:pPr>
            <a:r>
              <a:rPr lang="nl-NL" sz="2800" i="1" dirty="0">
                <a:solidFill>
                  <a:srgbClr val="FF0000"/>
                </a:solidFill>
                <a:latin typeface="Arial" panose="020B0604020202020204" pitchFamily="34" charset="0"/>
                <a:ea typeface="Arial" panose="020B0604020202020204" pitchFamily="34" charset="0"/>
                <a:cs typeface="Arial" panose="020B0604020202020204" pitchFamily="34" charset="0"/>
              </a:rPr>
              <a:t>Cách 2. Tìm số lớn trước, số bé sau</a:t>
            </a:r>
            <a:endParaRPr lang="vi-VN" sz="2800" dirty="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a:latin typeface="Arial" panose="020B0604020202020204" pitchFamily="34" charset="0"/>
                <a:ea typeface="Arial" panose="020B0604020202020204" pitchFamily="34" charset="0"/>
                <a:cs typeface="Arial" panose="020B0604020202020204" pitchFamily="34" charset="0"/>
              </a:rPr>
              <a:t>- Vẽ sơ đồ</a:t>
            </a:r>
            <a:endParaRPr lang="vi-VN" sz="2800" dirty="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a:latin typeface="Arial" panose="020B0604020202020204" pitchFamily="34" charset="0"/>
                <a:ea typeface="Arial" panose="020B0604020202020204" pitchFamily="34" charset="0"/>
                <a:cs typeface="Arial" panose="020B0604020202020204" pitchFamily="34" charset="0"/>
              </a:rPr>
              <a:t>- Tìm hiệu số phần bằng nhau</a:t>
            </a:r>
            <a:endParaRPr lang="vi-VN" sz="2800" dirty="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smtClean="0">
                <a:latin typeface="Arial" panose="020B0604020202020204" pitchFamily="34" charset="0"/>
                <a:ea typeface="Arial" panose="020B0604020202020204" pitchFamily="34" charset="0"/>
                <a:cs typeface="Arial" panose="020B0604020202020204" pitchFamily="34" charset="0"/>
              </a:rPr>
              <a:t>- Tìm </a:t>
            </a:r>
            <a:r>
              <a:rPr lang="nl-NL" sz="2800" dirty="0">
                <a:latin typeface="Arial" panose="020B0604020202020204" pitchFamily="34" charset="0"/>
                <a:ea typeface="Arial" panose="020B0604020202020204" pitchFamily="34" charset="0"/>
                <a:cs typeface="Arial" panose="020B0604020202020204" pitchFamily="34" charset="0"/>
              </a:rPr>
              <a:t>số lớn: </a:t>
            </a:r>
            <a:endParaRPr lang="vi-VN" sz="2800" dirty="0" smtClean="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vi-VN" sz="2800" dirty="0" smtClean="0">
                <a:latin typeface="Arial" panose="020B0604020202020204" pitchFamily="34" charset="0"/>
                <a:ea typeface="Arial" panose="020B0604020202020204" pitchFamily="34" charset="0"/>
                <a:cs typeface="Arial" panose="020B0604020202020204" pitchFamily="34" charset="0"/>
              </a:rPr>
              <a:t> </a:t>
            </a:r>
            <a:r>
              <a:rPr lang="nl-NL" sz="2800" dirty="0" smtClean="0">
                <a:latin typeface="Arial" panose="020B0604020202020204" pitchFamily="34" charset="0"/>
                <a:ea typeface="Arial" panose="020B0604020202020204" pitchFamily="34" charset="0"/>
                <a:cs typeface="Arial" panose="020B0604020202020204" pitchFamily="34" charset="0"/>
              </a:rPr>
              <a:t>Số </a:t>
            </a:r>
            <a:r>
              <a:rPr lang="nl-NL" sz="2800" dirty="0">
                <a:latin typeface="Arial" panose="020B0604020202020204" pitchFamily="34" charset="0"/>
                <a:ea typeface="Arial" panose="020B0604020202020204" pitchFamily="34" charset="0"/>
                <a:cs typeface="Arial" panose="020B0604020202020204" pitchFamily="34" charset="0"/>
              </a:rPr>
              <a:t>lớn = Hiệu : Hiệu số phần bằng nhau × Số phần của số lớn</a:t>
            </a:r>
            <a:endParaRPr lang="vi-VN" sz="2800" dirty="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dirty="0" smtClean="0">
                <a:latin typeface="Arial" panose="020B0604020202020204" pitchFamily="34" charset="0"/>
                <a:ea typeface="Arial" panose="020B0604020202020204" pitchFamily="34" charset="0"/>
                <a:cs typeface="Arial" panose="020B0604020202020204" pitchFamily="34" charset="0"/>
              </a:rPr>
              <a:t>- Tìm </a:t>
            </a:r>
            <a:r>
              <a:rPr lang="nl-NL" sz="2800" dirty="0">
                <a:latin typeface="Arial" panose="020B0604020202020204" pitchFamily="34" charset="0"/>
                <a:ea typeface="Arial" panose="020B0604020202020204" pitchFamily="34" charset="0"/>
                <a:cs typeface="Arial" panose="020B0604020202020204" pitchFamily="34" charset="0"/>
              </a:rPr>
              <a:t>số bé: </a:t>
            </a:r>
            <a:endParaRPr lang="vi-VN" sz="2800" dirty="0" smtClean="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vi-VN" sz="2800" dirty="0" smtClean="0">
                <a:latin typeface="Arial" panose="020B0604020202020204" pitchFamily="34" charset="0"/>
                <a:ea typeface="Arial" panose="020B0604020202020204" pitchFamily="34" charset="0"/>
                <a:cs typeface="Arial" panose="020B0604020202020204" pitchFamily="34" charset="0"/>
              </a:rPr>
              <a:t> </a:t>
            </a:r>
            <a:r>
              <a:rPr lang="nl-NL" sz="2800" dirty="0" smtClean="0">
                <a:latin typeface="Arial" panose="020B0604020202020204" pitchFamily="34" charset="0"/>
                <a:ea typeface="Arial" panose="020B0604020202020204" pitchFamily="34" charset="0"/>
                <a:cs typeface="Arial" panose="020B0604020202020204" pitchFamily="34" charset="0"/>
              </a:rPr>
              <a:t>Số </a:t>
            </a:r>
            <a:r>
              <a:rPr lang="nl-NL" sz="2800" dirty="0">
                <a:latin typeface="Arial" panose="020B0604020202020204" pitchFamily="34" charset="0"/>
                <a:ea typeface="Arial" panose="020B0604020202020204" pitchFamily="34" charset="0"/>
                <a:cs typeface="Arial" panose="020B0604020202020204" pitchFamily="34" charset="0"/>
              </a:rPr>
              <a:t>bé = Hiệu : Hiệu số phần bằng nhau × Số phần của số bé</a:t>
            </a:r>
            <a:endParaRPr lang="vi-VN" sz="2800" dirty="0">
              <a:latin typeface="Arial" panose="020B0604020202020204" pitchFamily="34" charset="0"/>
              <a:ea typeface="Arial" panose="020B0604020202020204" pitchFamily="34" charset="0"/>
              <a:cs typeface="Arial" panose="020B0604020202020204" pitchFamily="34" charset="0"/>
            </a:endParaRPr>
          </a:p>
          <a:p>
            <a:pPr>
              <a:spcAft>
                <a:spcPts val="800"/>
              </a:spcAft>
            </a:pPr>
            <a:r>
              <a:rPr lang="nl-NL" sz="2800" i="1" dirty="0">
                <a:latin typeface="Arial" panose="020B0604020202020204" pitchFamily="34" charset="0"/>
                <a:ea typeface="Arial" panose="020B0604020202020204" pitchFamily="34" charset="0"/>
                <a:cs typeface="Arial" panose="020B0604020202020204" pitchFamily="34" charset="0"/>
              </a:rPr>
              <a:t>Hoặc: Số bé = Số lớn – Hiệu</a:t>
            </a:r>
            <a:endParaRPr lang="vi-VN" sz="2800" i="1"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2213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ga.com.vn/media/news/2707_nen-powerpoint-hoc-tap-de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28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9544" y="1842806"/>
            <a:ext cx="8432800" cy="2554545"/>
          </a:xfrm>
          <a:prstGeom prst="rect">
            <a:avLst/>
          </a:prstGeom>
          <a:noFill/>
        </p:spPr>
        <p:txBody>
          <a:bodyPr wrap="square">
            <a:spAutoFit/>
          </a:bodyPr>
          <a:lstStyle/>
          <a:p>
            <a:pPr indent="254000" algn="just">
              <a:lnSpc>
                <a:spcPct val="150000"/>
              </a:lnSpc>
              <a:spcAft>
                <a:spcPts val="0"/>
              </a:spcAft>
              <a:tabLst>
                <a:tab pos="469900" algn="l"/>
              </a:tabLst>
            </a:pPr>
            <a:r>
              <a:rPr lang="nl-NL" sz="3200" dirty="0">
                <a:latin typeface="Arial" panose="020B0604020202020204" pitchFamily="34" charset="0"/>
                <a:ea typeface="Times New Roman" panose="02020603050405020304" pitchFamily="18" charset="0"/>
                <a:cs typeface="Arial" panose="020B0604020202020204" pitchFamily="34" charset="0"/>
              </a:rPr>
              <a:t>- </a:t>
            </a:r>
            <a:r>
              <a:rPr lang="vi-VN" sz="3200" dirty="0">
                <a:latin typeface="Arial" panose="020B0604020202020204" pitchFamily="34" charset="0"/>
                <a:ea typeface="Times New Roman" panose="02020603050405020304" pitchFamily="18" charset="0"/>
                <a:cs typeface="Arial" panose="020B0604020202020204" pitchFamily="34" charset="0"/>
              </a:rPr>
              <a:t>Qua bài này, các em biết thêm được điều gì? </a:t>
            </a:r>
          </a:p>
          <a:p>
            <a:pPr marL="457200" indent="-457200">
              <a:buFontTx/>
              <a:buChar char="-"/>
            </a:pPr>
            <a:endParaRPr lang="vi-VN" sz="3200" dirty="0">
              <a:latin typeface="Arial" panose="020B0604020202020204" pitchFamily="34" charset="0"/>
              <a:cs typeface="Arial" panose="020B0604020202020204" pitchFamily="34" charset="0"/>
            </a:endParaRPr>
          </a:p>
          <a:p>
            <a:pPr marL="457200" indent="-457200">
              <a:buFontTx/>
              <a:buChar char="-"/>
            </a:pPr>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17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ga.com.vn/media/news/2707_nen-powerpoint-hoc-tap-de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28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49714" y="1262235"/>
            <a:ext cx="9622971" cy="5509200"/>
          </a:xfrm>
          <a:prstGeom prst="rect">
            <a:avLst/>
          </a:prstGeom>
          <a:solidFill>
            <a:schemeClr val="accent6">
              <a:lumMod val="40000"/>
              <a:lumOff val="60000"/>
            </a:schemeClr>
          </a:solidFill>
        </p:spPr>
        <p:txBody>
          <a:bodyPr wrap="square">
            <a:spAutoFit/>
          </a:bodyPr>
          <a:lstStyle/>
          <a:p>
            <a:pPr indent="254000" algn="just">
              <a:lnSpc>
                <a:spcPct val="150000"/>
              </a:lnSpc>
              <a:spcAft>
                <a:spcPts val="0"/>
              </a:spcAft>
              <a:tabLst>
                <a:tab pos="469900" algn="l"/>
              </a:tabLst>
            </a:pPr>
            <a:r>
              <a:rPr lang="vi-VN" sz="3200" dirty="0" smtClean="0">
                <a:latin typeface="Arial" panose="020B0604020202020204" pitchFamily="34" charset="0"/>
                <a:ea typeface="Times New Roman" panose="02020603050405020304" pitchFamily="18" charset="0"/>
                <a:cs typeface="Arial" panose="020B0604020202020204" pitchFamily="34" charset="0"/>
              </a:rPr>
              <a:t>-  </a:t>
            </a:r>
            <a:r>
              <a:rPr lang="vi-VN" sz="3200" dirty="0">
                <a:latin typeface="Arial" panose="020B0604020202020204" pitchFamily="34" charset="0"/>
                <a:ea typeface="Times New Roman" panose="02020603050405020304" pitchFamily="18" charset="0"/>
                <a:cs typeface="Arial" panose="020B0604020202020204" pitchFamily="34" charset="0"/>
              </a:rPr>
              <a:t>Về nhà, các em đọc lại cách giải dạng toán “Tìm hai số khi biết hiệu và tỉ số của hai số đó”.</a:t>
            </a:r>
          </a:p>
          <a:p>
            <a:pPr indent="254000" algn="just">
              <a:lnSpc>
                <a:spcPct val="150000"/>
              </a:lnSpc>
              <a:spcAft>
                <a:spcPts val="0"/>
              </a:spcAft>
              <a:tabLst>
                <a:tab pos="469900" algn="l"/>
              </a:tabLst>
            </a:pPr>
            <a:r>
              <a:rPr lang="vi-VN" sz="3200" dirty="0">
                <a:latin typeface="Arial" panose="020B0604020202020204" pitchFamily="34" charset="0"/>
                <a:ea typeface="Times New Roman" panose="02020603050405020304" pitchFamily="18" charset="0"/>
                <a:cs typeface="Arial" panose="020B0604020202020204" pitchFamily="34" charset="0"/>
              </a:rPr>
              <a:t>- Tìm tình huống thực tế liên quan đến dạng toán Tìm hai số khi biết hiệu và tỉ số của hai số đó”.</a:t>
            </a:r>
          </a:p>
          <a:p>
            <a:pPr marL="457200" indent="-457200">
              <a:buFontTx/>
              <a:buChar char="-"/>
            </a:pPr>
            <a:r>
              <a:rPr lang="vi-VN" sz="3200" dirty="0" smtClean="0">
                <a:latin typeface="Arial" panose="020B0604020202020204" pitchFamily="34" charset="0"/>
                <a:ea typeface="Arial" panose="020B0604020202020204" pitchFamily="34" charset="0"/>
                <a:cs typeface="Arial" panose="020B0604020202020204" pitchFamily="34" charset="0"/>
              </a:rPr>
              <a:t>Chuẩn </a:t>
            </a:r>
            <a:r>
              <a:rPr lang="vi-VN" sz="3200" dirty="0">
                <a:latin typeface="Arial" panose="020B0604020202020204" pitchFamily="34" charset="0"/>
                <a:ea typeface="Arial" panose="020B0604020202020204" pitchFamily="34" charset="0"/>
                <a:cs typeface="Arial" panose="020B0604020202020204" pitchFamily="34" charset="0"/>
              </a:rPr>
              <a:t>bị bài: Bài toán liên quan đến quan hệ phụ thuộc</a:t>
            </a:r>
            <a:r>
              <a:rPr lang="vi-VN" sz="3200" dirty="0" smtClean="0">
                <a:latin typeface="Arial" panose="020B0604020202020204" pitchFamily="34" charset="0"/>
                <a:ea typeface="Arial" panose="020B0604020202020204" pitchFamily="34" charset="0"/>
                <a:cs typeface="Arial" panose="020B0604020202020204" pitchFamily="34" charset="0"/>
              </a:rPr>
              <a:t>.</a:t>
            </a:r>
          </a:p>
          <a:p>
            <a:pPr marL="457200" indent="-457200">
              <a:buFontTx/>
              <a:buChar char="-"/>
            </a:pPr>
            <a:endParaRPr lang="vi-VN" sz="3200" dirty="0">
              <a:latin typeface="Arial" panose="020B0604020202020204" pitchFamily="34" charset="0"/>
              <a:cs typeface="Arial" panose="020B0604020202020204" pitchFamily="34" charset="0"/>
            </a:endParaRPr>
          </a:p>
          <a:p>
            <a:pPr marL="457200" indent="-457200">
              <a:buFontTx/>
              <a:buChar char="-"/>
            </a:pPr>
            <a:endParaRPr lang="vi-VN" sz="3200" dirty="0" smtClean="0">
              <a:latin typeface="Arial" panose="020B0604020202020204" pitchFamily="34" charset="0"/>
              <a:cs typeface="Arial" panose="020B0604020202020204" pitchFamily="34" charset="0"/>
            </a:endParaRPr>
          </a:p>
          <a:p>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867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ền PowerPoint chuyên nghiệp lấy cảm hứng từ thiên nhiê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70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48401" y="1065964"/>
            <a:ext cx="6730176"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Xin chào và hẹn gặp lại</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0" y="2236788"/>
            <a:ext cx="6591300" cy="4712780"/>
          </a:xfrm>
          <a:prstGeom prst="rect">
            <a:avLst/>
          </a:prstGeom>
        </p:spPr>
      </p:pic>
    </p:spTree>
    <p:extLst>
      <p:ext uri="{BB962C8B-B14F-4D97-AF65-F5344CB8AC3E}">
        <p14:creationId xmlns:p14="http://schemas.microsoft.com/office/powerpoint/2010/main" val="1264177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mega.com.vn/media/news/2707_background-pp-hoc-tap-lam-slide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8188" y="209620"/>
            <a:ext cx="3166251" cy="923330"/>
          </a:xfrm>
          <a:prstGeom prst="rect">
            <a:avLst/>
          </a:prstGeom>
          <a:noFill/>
          <a:ln w="28575">
            <a:solidFill>
              <a:schemeClr val="tx1"/>
            </a:solidFill>
            <a:prstDash val="sysDot"/>
          </a:ln>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Khởi động</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Rectangle 4"/>
          <p:cNvSpPr/>
          <p:nvPr/>
        </p:nvSpPr>
        <p:spPr>
          <a:xfrm>
            <a:off x="6603999" y="1572199"/>
            <a:ext cx="3106058" cy="3539430"/>
          </a:xfrm>
          <a:prstGeom prst="rect">
            <a:avLst/>
          </a:prstGeom>
        </p:spPr>
        <p:txBody>
          <a:bodyPr wrap="square">
            <a:spAutoFit/>
          </a:bodyPr>
          <a:lstStyle/>
          <a:p>
            <a:pPr algn="ctr"/>
            <a:r>
              <a:rPr lang="vi-VN" sz="3200" dirty="0" smtClean="0">
                <a:solidFill>
                  <a:srgbClr val="0070C0"/>
                </a:solidFill>
              </a:rPr>
              <a:t>Nhiệm vụ: </a:t>
            </a:r>
          </a:p>
          <a:p>
            <a:pPr algn="just"/>
            <a:r>
              <a:rPr lang="vi-VN" sz="3200" dirty="0" smtClean="0">
                <a:solidFill>
                  <a:srgbClr val="7030A0"/>
                </a:solidFill>
              </a:rPr>
              <a:t>- Nhắc lại các bước giải bài toán tìm hai số khi biết hiệu và tỉ số của hai số đó.</a:t>
            </a:r>
            <a:endParaRPr lang="vi-VN" sz="3200" dirty="0">
              <a:solidFill>
                <a:srgbClr val="7030A0"/>
              </a:solidFill>
            </a:endParaRPr>
          </a:p>
        </p:txBody>
      </p:sp>
      <p:sp>
        <p:nvSpPr>
          <p:cNvPr id="6" name="Rectangle 5"/>
          <p:cNvSpPr/>
          <p:nvPr/>
        </p:nvSpPr>
        <p:spPr>
          <a:xfrm>
            <a:off x="2517289" y="2844225"/>
            <a:ext cx="3209533" cy="584775"/>
          </a:xfrm>
          <a:prstGeom prst="rect">
            <a:avLst/>
          </a:prstGeom>
        </p:spPr>
        <p:txBody>
          <a:bodyPr wrap="none">
            <a:spAutoFit/>
          </a:bodyPr>
          <a:lstStyle/>
          <a:p>
            <a:r>
              <a:rPr lang="vi-VN" sz="3200" dirty="0">
                <a:solidFill>
                  <a:srgbClr val="FF0000"/>
                </a:solidFill>
              </a:rPr>
              <a:t>Chơi truyền </a:t>
            </a:r>
            <a:r>
              <a:rPr lang="vi-VN" sz="3200" dirty="0" smtClean="0">
                <a:solidFill>
                  <a:srgbClr val="FF0000"/>
                </a:solidFill>
              </a:rPr>
              <a:t>điện</a:t>
            </a:r>
            <a:endParaRPr lang="vi-VN" sz="3200" dirty="0">
              <a:solidFill>
                <a:srgbClr val="FF0000"/>
              </a:solidFill>
            </a:endParaRPr>
          </a:p>
        </p:txBody>
      </p:sp>
      <p:sp>
        <p:nvSpPr>
          <p:cNvPr id="7" name="Right Arrow 6"/>
          <p:cNvSpPr/>
          <p:nvPr/>
        </p:nvSpPr>
        <p:spPr>
          <a:xfrm>
            <a:off x="5878285" y="2714171"/>
            <a:ext cx="566058" cy="714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839323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ga.com.vn/media/news/2707_hinh-nen-hoc-tap-lam-slid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0040" y="1904163"/>
            <a:ext cx="1836720" cy="923330"/>
          </a:xfrm>
          <a:prstGeom prst="rect">
            <a:avLst/>
          </a:prstGeom>
          <a:noFill/>
        </p:spPr>
        <p:txBody>
          <a:bodyPr wrap="none" lIns="91440" tIns="45720" rIns="91440" bIns="45720">
            <a:spAutoFit/>
          </a:bodyPr>
          <a:lstStyle/>
          <a:p>
            <a:pPr algn="ctr"/>
            <a:r>
              <a:rPr lang="en-US" sz="5400" u="sng" dirty="0" smtClean="0">
                <a:ln w="0"/>
                <a:solidFill>
                  <a:schemeClr val="accent1"/>
                </a:solidFill>
                <a:effectLst>
                  <a:outerShdw blurRad="38100" dist="25400" dir="5400000" algn="ctr" rotWithShape="0">
                    <a:srgbClr val="6E747A">
                      <a:alpha val="43000"/>
                    </a:srgbClr>
                  </a:outerShdw>
                </a:effectLst>
              </a:rPr>
              <a:t>Toán</a:t>
            </a:r>
            <a:r>
              <a:rPr lang="en-US" sz="5400" dirty="0" smtClean="0">
                <a:ln w="0"/>
                <a:solidFill>
                  <a:schemeClr val="accent1"/>
                </a:solidFill>
                <a:effectLst>
                  <a:outerShdw blurRad="38100" dist="25400" dir="5400000" algn="ctr" rotWithShape="0">
                    <a:srgbClr val="6E747A">
                      <a:alpha val="43000"/>
                    </a:srgbClr>
                  </a:outerShdw>
                </a:effectLst>
              </a:rPr>
              <a:t>  </a:t>
            </a:r>
          </a:p>
        </p:txBody>
      </p:sp>
      <p:sp>
        <p:nvSpPr>
          <p:cNvPr id="5" name="Rectangle 4"/>
          <p:cNvSpPr/>
          <p:nvPr/>
        </p:nvSpPr>
        <p:spPr>
          <a:xfrm>
            <a:off x="2206170" y="2977329"/>
            <a:ext cx="8084459" cy="2585323"/>
          </a:xfrm>
          <a:prstGeom prst="rect">
            <a:avLst/>
          </a:prstGeom>
          <a:noFill/>
        </p:spPr>
        <p:txBody>
          <a:bodyPr wrap="square" lIns="91440" tIns="45720" rIns="91440" bIns="45720">
            <a:spAutoFit/>
          </a:bodyPr>
          <a:lstStyle/>
          <a:p>
            <a:pPr algn="ctr"/>
            <a:r>
              <a:rPr lang="en-US" sz="5400" b="1" dirty="0" smtClean="0">
                <a:ln w="22225">
                  <a:solidFill>
                    <a:schemeClr val="accent2"/>
                  </a:solidFill>
                  <a:prstDash val="solid"/>
                </a:ln>
                <a:solidFill>
                  <a:srgbClr val="FF0000"/>
                </a:solidFill>
              </a:rPr>
              <a:t>Bài 8. Tìm hai số khi biết hiệu và tỉ số của hai số đó</a:t>
            </a:r>
          </a:p>
          <a:p>
            <a:pPr algn="ctr"/>
            <a:r>
              <a:rPr lang="en-US" sz="5400" b="1" cap="none" spc="0" dirty="0" smtClean="0">
                <a:ln w="22225">
                  <a:solidFill>
                    <a:schemeClr val="accent2"/>
                  </a:solidFill>
                  <a:prstDash val="solid"/>
                </a:ln>
              </a:rPr>
              <a:t>(tiếp theo)</a:t>
            </a:r>
            <a:endParaRPr lang="en-US" sz="5400" b="1" cap="none" spc="0" dirty="0">
              <a:ln w="22225">
                <a:solidFill>
                  <a:schemeClr val="accent2"/>
                </a:solidFill>
                <a:prstDash val="solid"/>
              </a:ln>
            </a:endParaRPr>
          </a:p>
        </p:txBody>
      </p:sp>
    </p:spTree>
    <p:extLst>
      <p:ext uri="{BB962C8B-B14F-4D97-AF65-F5344CB8AC3E}">
        <p14:creationId xmlns:p14="http://schemas.microsoft.com/office/powerpoint/2010/main" val="3971332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mega.com.vn/media/news/2707_background-pp-hoc-tap-lam-slide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75768" y="2705724"/>
            <a:ext cx="2984803" cy="1446550"/>
          </a:xfrm>
          <a:prstGeom prst="rect">
            <a:avLst/>
          </a:prstGeom>
          <a:noFill/>
          <a:ln w="28575">
            <a:solidFill>
              <a:schemeClr val="tx1"/>
            </a:solidFill>
            <a:prstDash val="sysDot"/>
          </a:ln>
        </p:spPr>
        <p:txBody>
          <a:bodyPr wrap="squar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Thực hành, luyện tập</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2" name="Right Arrow 1"/>
          <p:cNvSpPr/>
          <p:nvPr/>
        </p:nvSpPr>
        <p:spPr>
          <a:xfrm>
            <a:off x="5834743" y="2975429"/>
            <a:ext cx="595086" cy="798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p:cNvSpPr/>
          <p:nvPr/>
        </p:nvSpPr>
        <p:spPr>
          <a:xfrm>
            <a:off x="7093855" y="2397948"/>
            <a:ext cx="1560042" cy="1754326"/>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Bài 2</a:t>
            </a:r>
          </a:p>
          <a:p>
            <a:pPr algn="ctr"/>
            <a:r>
              <a:rPr lang="en-US" sz="5400" b="0" cap="none" spc="0" dirty="0" smtClean="0">
                <a:ln w="0"/>
                <a:solidFill>
                  <a:schemeClr val="accent1"/>
                </a:solidFill>
                <a:effectLst>
                  <a:outerShdw blurRad="38100" dist="25400" dir="5400000" algn="ctr" rotWithShape="0">
                    <a:srgbClr val="6E747A">
                      <a:alpha val="43000"/>
                    </a:srgbClr>
                  </a:outerShdw>
                </a:effectLst>
              </a:rPr>
              <a:t>Bài 3</a:t>
            </a:r>
          </a:p>
        </p:txBody>
      </p:sp>
    </p:spTree>
    <p:extLst>
      <p:ext uri="{BB962C8B-B14F-4D97-AF65-F5344CB8AC3E}">
        <p14:creationId xmlns:p14="http://schemas.microsoft.com/office/powerpoint/2010/main" val="2230904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06399" y="369277"/>
                <a:ext cx="11524343" cy="2039341"/>
              </a:xfrm>
              <a:prstGeom prst="rect">
                <a:avLst/>
              </a:prstGeom>
            </p:spPr>
            <p:txBody>
              <a:bodyPr wrap="square">
                <a:spAutoFit/>
              </a:bodyPr>
              <a:lstStyle/>
              <a:p>
                <a:pPr algn="just"/>
                <a:r>
                  <a:rPr lang="vi-VN" sz="3200" dirty="0" smtClean="0">
                    <a:solidFill>
                      <a:srgbClr val="002060"/>
                    </a:solidFill>
                  </a:rPr>
                  <a:t>Bài 2. Cuộn dây màu đỏ dài hơn cuộn dây màu xanh là 50 m. Biết rằng cuộn dây màu xanh dài bằng </a:t>
                </a:r>
                <a14:m>
                  <m:oMath xmlns:m="http://schemas.openxmlformats.org/officeDocument/2006/math">
                    <m:f>
                      <m:fPr>
                        <m:ctrlPr>
                          <a:rPr lang="vi-VN" sz="4400" i="1" dirty="0" smtClean="0">
                            <a:solidFill>
                              <a:srgbClr val="002060"/>
                            </a:solidFill>
                            <a:latin typeface="Cambria Math" panose="02040503050406030204" pitchFamily="18" charset="0"/>
                          </a:rPr>
                        </m:ctrlPr>
                      </m:fPr>
                      <m:num>
                        <m:r>
                          <a:rPr lang="vi-VN" sz="4400" dirty="0" smtClean="0">
                            <a:solidFill>
                              <a:srgbClr val="002060"/>
                            </a:solidFill>
                            <a:latin typeface="Cambria Math" panose="02040503050406030204" pitchFamily="18" charset="0"/>
                          </a:rPr>
                          <m:t>3</m:t>
                        </m:r>
                      </m:num>
                      <m:den>
                        <m:r>
                          <a:rPr lang="vi-VN" sz="4400" i="0" dirty="0" smtClean="0">
                            <a:solidFill>
                              <a:srgbClr val="002060"/>
                            </a:solidFill>
                            <a:latin typeface="Cambria Math" panose="02040503050406030204" pitchFamily="18" charset="0"/>
                          </a:rPr>
                          <m:t>8</m:t>
                        </m:r>
                      </m:den>
                    </m:f>
                  </m:oMath>
                </a14:m>
                <a:r>
                  <a:rPr lang="vi-VN" sz="3200" dirty="0" smtClean="0">
                    <a:solidFill>
                      <a:srgbClr val="002060"/>
                    </a:solidFill>
                  </a:rPr>
                  <a:t> cuộn dây màu đỏ. Tính độ dài mỗi cuộn dây.</a:t>
                </a:r>
                <a:endParaRPr lang="vi-VN" sz="3200" dirty="0">
                  <a:solidFill>
                    <a:srgbClr val="00206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06399" y="369277"/>
                <a:ext cx="11524343" cy="2039341"/>
              </a:xfrm>
              <a:prstGeom prst="rect">
                <a:avLst/>
              </a:prstGeom>
              <a:blipFill>
                <a:blip r:embed="rId2"/>
                <a:stretch>
                  <a:fillRect l="-1376" t="-3892" r="-1323" b="-8982"/>
                </a:stretch>
              </a:blipFill>
            </p:spPr>
            <p:txBody>
              <a:bodyPr/>
              <a:lstStyle/>
              <a:p>
                <a:r>
                  <a:rPr lang="vi-VN">
                    <a:noFill/>
                  </a:rPr>
                  <a:t> </a:t>
                </a:r>
              </a:p>
            </p:txBody>
          </p:sp>
        </mc:Fallback>
      </mc:AlternateContent>
      <p:cxnSp>
        <p:nvCxnSpPr>
          <p:cNvPr id="6" name="Straight Connector 5"/>
          <p:cNvCxnSpPr/>
          <p:nvPr/>
        </p:nvCxnSpPr>
        <p:spPr>
          <a:xfrm>
            <a:off x="1756229" y="885371"/>
            <a:ext cx="1000034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23885" y="1872341"/>
            <a:ext cx="93326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3167" y="2342023"/>
            <a:ext cx="44558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3167" y="2379590"/>
            <a:ext cx="44558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1639" y="2001013"/>
            <a:ext cx="1576072" cy="584775"/>
          </a:xfrm>
          <a:prstGeom prst="rect">
            <a:avLst/>
          </a:prstGeom>
        </p:spPr>
        <p:txBody>
          <a:bodyPr wrap="none">
            <a:spAutoFit/>
          </a:bodyPr>
          <a:lstStyle/>
          <a:p>
            <a:r>
              <a:rPr lang="nl-NL" sz="3200" dirty="0">
                <a:latin typeface="Times New Roman" panose="02020603050405020304" pitchFamily="18" charset="0"/>
                <a:ea typeface="Arial" panose="020B0604020202020204" pitchFamily="34" charset="0"/>
                <a:cs typeface="Times New Roman" panose="02020603050405020304" pitchFamily="18" charset="0"/>
              </a:rPr>
              <a:t> </a:t>
            </a:r>
            <a:r>
              <a:rPr lang="nl-NL" sz="3200" u="sng" dirty="0">
                <a:latin typeface="Times New Roman" panose="02020603050405020304" pitchFamily="18" charset="0"/>
                <a:ea typeface="Arial" panose="020B0604020202020204" pitchFamily="34" charset="0"/>
                <a:cs typeface="Times New Roman" panose="02020603050405020304" pitchFamily="18" charset="0"/>
              </a:rPr>
              <a:t>Bài giải</a:t>
            </a:r>
            <a:endParaRPr lang="vi-VN" sz="3200" dirty="0"/>
          </a:p>
        </p:txBody>
      </p:sp>
      <p:sp>
        <p:nvSpPr>
          <p:cNvPr id="13" name="Rectangle 12"/>
          <p:cNvSpPr/>
          <p:nvPr/>
        </p:nvSpPr>
        <p:spPr>
          <a:xfrm>
            <a:off x="107988" y="2473046"/>
            <a:ext cx="2434705" cy="584775"/>
          </a:xfrm>
          <a:prstGeom prst="rect">
            <a:avLst/>
          </a:prstGeom>
        </p:spPr>
        <p:txBody>
          <a:bodyPr wrap="none">
            <a:spAutoFit/>
          </a:bodyPr>
          <a:lstStyle/>
          <a:p>
            <a:r>
              <a:rPr lang="vi-VN" sz="3200" dirty="0">
                <a:ea typeface="Arial" panose="020B0604020202020204" pitchFamily="34" charset="0"/>
                <a:cs typeface="Times New Roman" panose="02020603050405020304" pitchFamily="18" charset="0"/>
              </a:rPr>
              <a:t>Ta có sơ </a:t>
            </a:r>
            <a:r>
              <a:rPr lang="vi-VN" sz="3200" dirty="0" smtClean="0">
                <a:ea typeface="Arial" panose="020B0604020202020204" pitchFamily="34" charset="0"/>
                <a:cs typeface="Times New Roman" panose="02020603050405020304" pitchFamily="18" charset="0"/>
              </a:rPr>
              <a:t>đồ:</a:t>
            </a:r>
            <a:endParaRPr lang="vi-VN" sz="3200" dirty="0"/>
          </a:p>
        </p:txBody>
      </p:sp>
      <p:sp>
        <p:nvSpPr>
          <p:cNvPr id="14" name="Rectangle 13"/>
          <p:cNvSpPr/>
          <p:nvPr/>
        </p:nvSpPr>
        <p:spPr>
          <a:xfrm>
            <a:off x="127680" y="3108749"/>
            <a:ext cx="3964547" cy="584775"/>
          </a:xfrm>
          <a:prstGeom prst="rect">
            <a:avLst/>
          </a:prstGeom>
        </p:spPr>
        <p:txBody>
          <a:bodyPr wrap="none">
            <a:spAutoFit/>
          </a:bodyPr>
          <a:lstStyle/>
          <a:p>
            <a:r>
              <a:rPr lang="vi-VN" sz="3200" dirty="0">
                <a:ea typeface="Arial" panose="020B0604020202020204" pitchFamily="34" charset="0"/>
                <a:cs typeface="Times New Roman" panose="02020603050405020304" pitchFamily="18" charset="0"/>
              </a:rPr>
              <a:t>Cuộn dây màu </a:t>
            </a:r>
            <a:r>
              <a:rPr lang="vi-VN" sz="3200" dirty="0" smtClean="0">
                <a:ea typeface="Arial" panose="020B0604020202020204" pitchFamily="34" charset="0"/>
                <a:cs typeface="Times New Roman" panose="02020603050405020304" pitchFamily="18" charset="0"/>
              </a:rPr>
              <a:t>xanh:</a:t>
            </a:r>
            <a:endParaRPr lang="vi-VN" sz="3200" dirty="0"/>
          </a:p>
        </p:txBody>
      </p:sp>
      <p:sp>
        <p:nvSpPr>
          <p:cNvPr id="15" name="Rectangle 14"/>
          <p:cNvSpPr/>
          <p:nvPr/>
        </p:nvSpPr>
        <p:spPr>
          <a:xfrm>
            <a:off x="127680" y="3844903"/>
            <a:ext cx="3531736" cy="584775"/>
          </a:xfrm>
          <a:prstGeom prst="rect">
            <a:avLst/>
          </a:prstGeom>
        </p:spPr>
        <p:txBody>
          <a:bodyPr wrap="none">
            <a:spAutoFit/>
          </a:bodyPr>
          <a:lstStyle/>
          <a:p>
            <a:r>
              <a:rPr lang="vi-VN" sz="3200" dirty="0">
                <a:ea typeface="Arial" panose="020B0604020202020204" pitchFamily="34" charset="0"/>
                <a:cs typeface="Times New Roman" panose="02020603050405020304" pitchFamily="18" charset="0"/>
              </a:rPr>
              <a:t>Cuộn dày màu </a:t>
            </a:r>
            <a:r>
              <a:rPr lang="vi-VN" sz="3200" dirty="0" smtClean="0">
                <a:ea typeface="Arial" panose="020B0604020202020204" pitchFamily="34" charset="0"/>
                <a:cs typeface="Times New Roman" panose="02020603050405020304" pitchFamily="18" charset="0"/>
              </a:rPr>
              <a:t>đỏ:</a:t>
            </a:r>
            <a:endParaRPr lang="vi-VN" sz="3200" dirty="0"/>
          </a:p>
        </p:txBody>
      </p:sp>
      <p:grpSp>
        <p:nvGrpSpPr>
          <p:cNvPr id="17" name="Group 16"/>
          <p:cNvGrpSpPr/>
          <p:nvPr/>
        </p:nvGrpSpPr>
        <p:grpSpPr>
          <a:xfrm>
            <a:off x="4142547" y="3225652"/>
            <a:ext cx="2375253" cy="424806"/>
            <a:chOff x="0" y="0"/>
            <a:chExt cx="445273" cy="134952"/>
          </a:xfrm>
        </p:grpSpPr>
        <p:grpSp>
          <p:nvGrpSpPr>
            <p:cNvPr id="32" name="Group 31"/>
            <p:cNvGrpSpPr/>
            <p:nvPr/>
          </p:nvGrpSpPr>
          <p:grpSpPr>
            <a:xfrm>
              <a:off x="0" y="0"/>
              <a:ext cx="445273" cy="134952"/>
              <a:chOff x="0" y="0"/>
              <a:chExt cx="445273" cy="134952"/>
            </a:xfrm>
          </p:grpSpPr>
          <p:cxnSp>
            <p:nvCxnSpPr>
              <p:cNvPr id="34" name="Straight Connector 33"/>
              <p:cNvCxnSpPr/>
              <p:nvPr/>
            </p:nvCxnSpPr>
            <p:spPr>
              <a:xfrm>
                <a:off x="0" y="0"/>
                <a:ext cx="0" cy="127221"/>
              </a:xfrm>
              <a:prstGeom prst="line">
                <a:avLst/>
              </a:prstGeom>
              <a:noFill/>
              <a:ln w="38100" cap="flat" cmpd="sng" algn="ctr">
                <a:solidFill>
                  <a:sysClr val="windowText" lastClr="000000"/>
                </a:solidFill>
                <a:prstDash val="solid"/>
                <a:miter lim="800000"/>
              </a:ln>
              <a:effectLst/>
            </p:spPr>
          </p:cxnSp>
          <p:cxnSp>
            <p:nvCxnSpPr>
              <p:cNvPr id="35" name="Straight Connector 34"/>
              <p:cNvCxnSpPr/>
              <p:nvPr/>
            </p:nvCxnSpPr>
            <p:spPr>
              <a:xfrm>
                <a:off x="151075" y="7952"/>
                <a:ext cx="0" cy="127000"/>
              </a:xfrm>
              <a:prstGeom prst="line">
                <a:avLst/>
              </a:prstGeom>
              <a:noFill/>
              <a:ln w="38100" cap="flat" cmpd="sng" algn="ctr">
                <a:solidFill>
                  <a:sysClr val="windowText" lastClr="000000"/>
                </a:solidFill>
                <a:prstDash val="solid"/>
                <a:miter lim="800000"/>
              </a:ln>
              <a:effectLst/>
            </p:spPr>
          </p:cxnSp>
          <p:cxnSp>
            <p:nvCxnSpPr>
              <p:cNvPr id="36" name="Straight Connector 35"/>
              <p:cNvCxnSpPr/>
              <p:nvPr/>
            </p:nvCxnSpPr>
            <p:spPr>
              <a:xfrm>
                <a:off x="302150" y="15903"/>
                <a:ext cx="0" cy="111098"/>
              </a:xfrm>
              <a:prstGeom prst="line">
                <a:avLst/>
              </a:prstGeom>
              <a:noFill/>
              <a:ln w="38100" cap="flat" cmpd="sng" algn="ctr">
                <a:solidFill>
                  <a:sysClr val="windowText" lastClr="000000"/>
                </a:solidFill>
                <a:prstDash val="solid"/>
                <a:miter lim="800000"/>
              </a:ln>
              <a:effectLst/>
            </p:spPr>
          </p:cxnSp>
          <p:cxnSp>
            <p:nvCxnSpPr>
              <p:cNvPr id="37" name="Straight Connector 36"/>
              <p:cNvCxnSpPr/>
              <p:nvPr/>
            </p:nvCxnSpPr>
            <p:spPr>
              <a:xfrm>
                <a:off x="445273" y="7952"/>
                <a:ext cx="0" cy="119270"/>
              </a:xfrm>
              <a:prstGeom prst="line">
                <a:avLst/>
              </a:prstGeom>
              <a:noFill/>
              <a:ln w="38100" cap="flat" cmpd="sng" algn="ctr">
                <a:solidFill>
                  <a:sysClr val="windowText" lastClr="000000"/>
                </a:solidFill>
                <a:prstDash val="solid"/>
                <a:miter lim="800000"/>
              </a:ln>
              <a:effectLst/>
            </p:spPr>
          </p:cxnSp>
        </p:grpSp>
        <p:cxnSp>
          <p:nvCxnSpPr>
            <p:cNvPr id="33" name="Straight Connector 32"/>
            <p:cNvCxnSpPr/>
            <p:nvPr/>
          </p:nvCxnSpPr>
          <p:spPr>
            <a:xfrm>
              <a:off x="7951" y="71562"/>
              <a:ext cx="437184" cy="0"/>
            </a:xfrm>
            <a:prstGeom prst="line">
              <a:avLst/>
            </a:prstGeom>
            <a:noFill/>
            <a:ln w="38100" cap="flat" cmpd="sng" algn="ctr">
              <a:solidFill>
                <a:srgbClr val="5B9BD5"/>
              </a:solidFill>
              <a:prstDash val="solid"/>
              <a:miter lim="800000"/>
            </a:ln>
            <a:effectLst/>
          </p:spPr>
        </p:cxnSp>
      </p:grpSp>
      <p:grpSp>
        <p:nvGrpSpPr>
          <p:cNvPr id="18" name="Group 17"/>
          <p:cNvGrpSpPr/>
          <p:nvPr/>
        </p:nvGrpSpPr>
        <p:grpSpPr>
          <a:xfrm>
            <a:off x="4142547" y="3938355"/>
            <a:ext cx="6453767" cy="540745"/>
            <a:chOff x="0" y="0"/>
            <a:chExt cx="1184746" cy="135211"/>
          </a:xfrm>
        </p:grpSpPr>
        <p:grpSp>
          <p:nvGrpSpPr>
            <p:cNvPr id="20" name="Group 19"/>
            <p:cNvGrpSpPr/>
            <p:nvPr/>
          </p:nvGrpSpPr>
          <p:grpSpPr>
            <a:xfrm>
              <a:off x="0" y="0"/>
              <a:ext cx="445273" cy="134952"/>
              <a:chOff x="0" y="0"/>
              <a:chExt cx="445273" cy="134952"/>
            </a:xfrm>
          </p:grpSpPr>
          <p:cxnSp>
            <p:nvCxnSpPr>
              <p:cNvPr id="28" name="Straight Connector 27"/>
              <p:cNvCxnSpPr/>
              <p:nvPr/>
            </p:nvCxnSpPr>
            <p:spPr>
              <a:xfrm>
                <a:off x="0" y="0"/>
                <a:ext cx="0" cy="127221"/>
              </a:xfrm>
              <a:prstGeom prst="line">
                <a:avLst/>
              </a:prstGeom>
              <a:noFill/>
              <a:ln w="28575" cap="flat" cmpd="sng" algn="ctr">
                <a:solidFill>
                  <a:sysClr val="windowText" lastClr="000000"/>
                </a:solidFill>
                <a:prstDash val="solid"/>
                <a:miter lim="800000"/>
              </a:ln>
              <a:effectLst/>
            </p:spPr>
          </p:cxnSp>
          <p:cxnSp>
            <p:nvCxnSpPr>
              <p:cNvPr id="29" name="Straight Connector 28"/>
              <p:cNvCxnSpPr/>
              <p:nvPr/>
            </p:nvCxnSpPr>
            <p:spPr>
              <a:xfrm>
                <a:off x="151075" y="7952"/>
                <a:ext cx="0" cy="127000"/>
              </a:xfrm>
              <a:prstGeom prst="line">
                <a:avLst/>
              </a:prstGeom>
              <a:noFill/>
              <a:ln w="28575" cap="flat" cmpd="sng" algn="ctr">
                <a:solidFill>
                  <a:sysClr val="windowText" lastClr="000000"/>
                </a:solidFill>
                <a:prstDash val="solid"/>
                <a:miter lim="800000"/>
              </a:ln>
              <a:effectLst/>
            </p:spPr>
          </p:cxnSp>
          <p:cxnSp>
            <p:nvCxnSpPr>
              <p:cNvPr id="30" name="Straight Connector 29"/>
              <p:cNvCxnSpPr/>
              <p:nvPr/>
            </p:nvCxnSpPr>
            <p:spPr>
              <a:xfrm>
                <a:off x="302150" y="15903"/>
                <a:ext cx="0" cy="111098"/>
              </a:xfrm>
              <a:prstGeom prst="line">
                <a:avLst/>
              </a:prstGeom>
              <a:noFill/>
              <a:ln w="28575" cap="flat" cmpd="sng" algn="ctr">
                <a:solidFill>
                  <a:sysClr val="windowText" lastClr="000000"/>
                </a:solidFill>
                <a:prstDash val="solid"/>
                <a:miter lim="800000"/>
              </a:ln>
              <a:effectLst/>
            </p:spPr>
          </p:cxnSp>
          <p:cxnSp>
            <p:nvCxnSpPr>
              <p:cNvPr id="31" name="Straight Connector 30"/>
              <p:cNvCxnSpPr/>
              <p:nvPr/>
            </p:nvCxnSpPr>
            <p:spPr>
              <a:xfrm>
                <a:off x="445273" y="7952"/>
                <a:ext cx="0" cy="119270"/>
              </a:xfrm>
              <a:prstGeom prst="line">
                <a:avLst/>
              </a:prstGeom>
              <a:noFill/>
              <a:ln w="28575" cap="flat" cmpd="sng" algn="ctr">
                <a:solidFill>
                  <a:sysClr val="windowText" lastClr="000000"/>
                </a:solidFill>
                <a:prstDash val="solid"/>
                <a:miter lim="800000"/>
              </a:ln>
              <a:effectLst/>
            </p:spPr>
          </p:cxnSp>
        </p:grpSp>
        <p:grpSp>
          <p:nvGrpSpPr>
            <p:cNvPr id="21" name="Group 20"/>
            <p:cNvGrpSpPr/>
            <p:nvPr/>
          </p:nvGrpSpPr>
          <p:grpSpPr>
            <a:xfrm>
              <a:off x="596348" y="0"/>
              <a:ext cx="445273" cy="134952"/>
              <a:chOff x="0" y="0"/>
              <a:chExt cx="445273" cy="134952"/>
            </a:xfrm>
          </p:grpSpPr>
          <p:cxnSp>
            <p:nvCxnSpPr>
              <p:cNvPr id="24" name="Straight Connector 23"/>
              <p:cNvCxnSpPr/>
              <p:nvPr/>
            </p:nvCxnSpPr>
            <p:spPr>
              <a:xfrm>
                <a:off x="0" y="0"/>
                <a:ext cx="0" cy="127221"/>
              </a:xfrm>
              <a:prstGeom prst="line">
                <a:avLst/>
              </a:prstGeom>
              <a:noFill/>
              <a:ln w="28575" cap="flat" cmpd="sng" algn="ctr">
                <a:solidFill>
                  <a:sysClr val="windowText" lastClr="000000"/>
                </a:solidFill>
                <a:prstDash val="solid"/>
                <a:miter lim="800000"/>
              </a:ln>
              <a:effectLst/>
            </p:spPr>
          </p:cxnSp>
          <p:cxnSp>
            <p:nvCxnSpPr>
              <p:cNvPr id="25" name="Straight Connector 24"/>
              <p:cNvCxnSpPr/>
              <p:nvPr/>
            </p:nvCxnSpPr>
            <p:spPr>
              <a:xfrm>
                <a:off x="151075" y="7952"/>
                <a:ext cx="0" cy="127000"/>
              </a:xfrm>
              <a:prstGeom prst="line">
                <a:avLst/>
              </a:prstGeom>
              <a:noFill/>
              <a:ln w="28575" cap="flat" cmpd="sng" algn="ctr">
                <a:solidFill>
                  <a:sysClr val="windowText" lastClr="000000"/>
                </a:solidFill>
                <a:prstDash val="solid"/>
                <a:miter lim="800000"/>
              </a:ln>
              <a:effectLst/>
            </p:spPr>
          </p:cxnSp>
          <p:cxnSp>
            <p:nvCxnSpPr>
              <p:cNvPr id="26" name="Straight Connector 25"/>
              <p:cNvCxnSpPr/>
              <p:nvPr/>
            </p:nvCxnSpPr>
            <p:spPr>
              <a:xfrm>
                <a:off x="302150" y="15903"/>
                <a:ext cx="0" cy="111098"/>
              </a:xfrm>
              <a:prstGeom prst="line">
                <a:avLst/>
              </a:prstGeom>
              <a:noFill/>
              <a:ln w="28575" cap="flat" cmpd="sng" algn="ctr">
                <a:solidFill>
                  <a:sysClr val="windowText" lastClr="000000"/>
                </a:solidFill>
                <a:prstDash val="solid"/>
                <a:miter lim="800000"/>
              </a:ln>
              <a:effectLst/>
            </p:spPr>
          </p:cxnSp>
          <p:cxnSp>
            <p:nvCxnSpPr>
              <p:cNvPr id="27" name="Straight Connector 26"/>
              <p:cNvCxnSpPr/>
              <p:nvPr/>
            </p:nvCxnSpPr>
            <p:spPr>
              <a:xfrm>
                <a:off x="445273" y="7952"/>
                <a:ext cx="0" cy="119270"/>
              </a:xfrm>
              <a:prstGeom prst="line">
                <a:avLst/>
              </a:prstGeom>
              <a:noFill/>
              <a:ln w="28575" cap="flat" cmpd="sng" algn="ctr">
                <a:solidFill>
                  <a:sysClr val="windowText" lastClr="000000"/>
                </a:solidFill>
                <a:prstDash val="solid"/>
                <a:miter lim="800000"/>
              </a:ln>
              <a:effectLst/>
            </p:spPr>
          </p:cxnSp>
        </p:grpSp>
        <p:cxnSp>
          <p:nvCxnSpPr>
            <p:cNvPr id="22" name="Straight Connector 21"/>
            <p:cNvCxnSpPr/>
            <p:nvPr/>
          </p:nvCxnSpPr>
          <p:spPr>
            <a:xfrm>
              <a:off x="1176793" y="0"/>
              <a:ext cx="0" cy="135211"/>
            </a:xfrm>
            <a:prstGeom prst="line">
              <a:avLst/>
            </a:prstGeom>
            <a:noFill/>
            <a:ln w="28575" cap="flat" cmpd="sng" algn="ctr">
              <a:solidFill>
                <a:sysClr val="windowText" lastClr="000000"/>
              </a:solidFill>
              <a:prstDash val="solid"/>
              <a:miter lim="800000"/>
            </a:ln>
            <a:effectLst/>
          </p:spPr>
        </p:cxnSp>
        <p:cxnSp>
          <p:nvCxnSpPr>
            <p:cNvPr id="23" name="Straight Connector 22"/>
            <p:cNvCxnSpPr/>
            <p:nvPr/>
          </p:nvCxnSpPr>
          <p:spPr>
            <a:xfrm>
              <a:off x="7951" y="63611"/>
              <a:ext cx="1176795" cy="7951"/>
            </a:xfrm>
            <a:prstGeom prst="line">
              <a:avLst/>
            </a:prstGeom>
            <a:noFill/>
            <a:ln w="28575" cap="flat" cmpd="sng" algn="ctr">
              <a:solidFill>
                <a:srgbClr val="5B9BD5"/>
              </a:solidFill>
              <a:prstDash val="solid"/>
              <a:miter lim="800000"/>
            </a:ln>
            <a:effectLst/>
          </p:spPr>
        </p:cxnSp>
      </p:grpSp>
      <p:sp>
        <p:nvSpPr>
          <p:cNvPr id="19" name="Text Box 29"/>
          <p:cNvSpPr txBox="1"/>
          <p:nvPr/>
        </p:nvSpPr>
        <p:spPr>
          <a:xfrm>
            <a:off x="7957015" y="3291187"/>
            <a:ext cx="1924567" cy="5835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dirty="0">
                <a:effectLst/>
                <a:ea typeface="Arial" panose="020B0604020202020204" pitchFamily="34" charset="0"/>
                <a:cs typeface="Times New Roman" panose="02020603050405020304" pitchFamily="18" charset="0"/>
              </a:rPr>
              <a:t>50m</a:t>
            </a:r>
            <a:endParaRPr lang="vi-VN" sz="3200" dirty="0">
              <a:effectLst/>
              <a:ea typeface="Arial" panose="020B0604020202020204" pitchFamily="34" charset="0"/>
              <a:cs typeface="Times New Roman" panose="02020603050405020304" pitchFamily="18" charset="0"/>
            </a:endParaRPr>
          </a:p>
        </p:txBody>
      </p:sp>
      <p:sp>
        <p:nvSpPr>
          <p:cNvPr id="39" name="Right Brace 38"/>
          <p:cNvSpPr/>
          <p:nvPr/>
        </p:nvSpPr>
        <p:spPr>
          <a:xfrm rot="16200000">
            <a:off x="8314177" y="1953936"/>
            <a:ext cx="499227" cy="3978401"/>
          </a:xfrm>
          <a:prstGeom prst="rightBrace">
            <a:avLst/>
          </a:pr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852250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216153" y="0"/>
            <a:ext cx="1398140" cy="523220"/>
          </a:xfrm>
          <a:prstGeom prst="rect">
            <a:avLst/>
          </a:prstGeom>
        </p:spPr>
        <p:txBody>
          <a:bodyPr wrap="none">
            <a:spAutoFit/>
          </a:bodyPr>
          <a:lstStyle/>
          <a:p>
            <a:r>
              <a:rPr lang="nl-NL" sz="2800" dirty="0">
                <a:latin typeface="Times New Roman" panose="02020603050405020304" pitchFamily="18" charset="0"/>
                <a:ea typeface="Arial" panose="020B0604020202020204" pitchFamily="34" charset="0"/>
                <a:cs typeface="Times New Roman" panose="02020603050405020304" pitchFamily="18" charset="0"/>
              </a:rPr>
              <a:t> </a:t>
            </a:r>
            <a:r>
              <a:rPr lang="nl-NL" sz="2800" u="sng" dirty="0">
                <a:latin typeface="Times New Roman" panose="02020603050405020304" pitchFamily="18" charset="0"/>
                <a:ea typeface="Arial" panose="020B0604020202020204" pitchFamily="34" charset="0"/>
                <a:cs typeface="Times New Roman" panose="02020603050405020304" pitchFamily="18" charset="0"/>
              </a:rPr>
              <a:t>Bài giải</a:t>
            </a:r>
            <a:endParaRPr lang="vi-VN" sz="2800" dirty="0"/>
          </a:p>
        </p:txBody>
      </p:sp>
      <p:sp>
        <p:nvSpPr>
          <p:cNvPr id="13" name="Rectangle 12"/>
          <p:cNvSpPr/>
          <p:nvPr/>
        </p:nvSpPr>
        <p:spPr>
          <a:xfrm>
            <a:off x="382413" y="397503"/>
            <a:ext cx="2158220" cy="523220"/>
          </a:xfrm>
          <a:prstGeom prst="rect">
            <a:avLst/>
          </a:prstGeom>
        </p:spPr>
        <p:txBody>
          <a:bodyPr wrap="none">
            <a:spAutoFit/>
          </a:bodyPr>
          <a:lstStyle/>
          <a:p>
            <a:r>
              <a:rPr lang="vi-VN" sz="2800" dirty="0">
                <a:ea typeface="Arial" panose="020B0604020202020204" pitchFamily="34" charset="0"/>
                <a:cs typeface="Times New Roman" panose="02020603050405020304" pitchFamily="18" charset="0"/>
              </a:rPr>
              <a:t>Ta có sơ </a:t>
            </a:r>
            <a:r>
              <a:rPr lang="vi-VN" sz="2800" dirty="0" smtClean="0">
                <a:ea typeface="Arial" panose="020B0604020202020204" pitchFamily="34" charset="0"/>
                <a:cs typeface="Times New Roman" panose="02020603050405020304" pitchFamily="18" charset="0"/>
              </a:rPr>
              <a:t>đồ:</a:t>
            </a:r>
            <a:endParaRPr lang="vi-VN" sz="2800" dirty="0"/>
          </a:p>
        </p:txBody>
      </p:sp>
      <p:sp>
        <p:nvSpPr>
          <p:cNvPr id="14" name="Rectangle 13"/>
          <p:cNvSpPr/>
          <p:nvPr/>
        </p:nvSpPr>
        <p:spPr>
          <a:xfrm>
            <a:off x="402105" y="865375"/>
            <a:ext cx="3504486" cy="523220"/>
          </a:xfrm>
          <a:prstGeom prst="rect">
            <a:avLst/>
          </a:prstGeom>
        </p:spPr>
        <p:txBody>
          <a:bodyPr wrap="none">
            <a:spAutoFit/>
          </a:bodyPr>
          <a:lstStyle/>
          <a:p>
            <a:r>
              <a:rPr lang="vi-VN" sz="2800" dirty="0">
                <a:ea typeface="Arial" panose="020B0604020202020204" pitchFamily="34" charset="0"/>
                <a:cs typeface="Times New Roman" panose="02020603050405020304" pitchFamily="18" charset="0"/>
              </a:rPr>
              <a:t>Cuộn dây màu </a:t>
            </a:r>
            <a:r>
              <a:rPr lang="vi-VN" sz="2800" dirty="0" smtClean="0">
                <a:ea typeface="Arial" panose="020B0604020202020204" pitchFamily="34" charset="0"/>
                <a:cs typeface="Times New Roman" panose="02020603050405020304" pitchFamily="18" charset="0"/>
              </a:rPr>
              <a:t>xanh:</a:t>
            </a:r>
            <a:endParaRPr lang="vi-VN" sz="2800" dirty="0"/>
          </a:p>
        </p:txBody>
      </p:sp>
      <p:sp>
        <p:nvSpPr>
          <p:cNvPr id="15" name="Rectangle 14"/>
          <p:cNvSpPr/>
          <p:nvPr/>
        </p:nvSpPr>
        <p:spPr>
          <a:xfrm>
            <a:off x="402105" y="1456389"/>
            <a:ext cx="3124573" cy="523220"/>
          </a:xfrm>
          <a:prstGeom prst="rect">
            <a:avLst/>
          </a:prstGeom>
        </p:spPr>
        <p:txBody>
          <a:bodyPr wrap="none">
            <a:spAutoFit/>
          </a:bodyPr>
          <a:lstStyle/>
          <a:p>
            <a:r>
              <a:rPr lang="vi-VN" sz="2800" dirty="0">
                <a:ea typeface="Arial" panose="020B0604020202020204" pitchFamily="34" charset="0"/>
                <a:cs typeface="Times New Roman" panose="02020603050405020304" pitchFamily="18" charset="0"/>
              </a:rPr>
              <a:t>Cuộn dày màu </a:t>
            </a:r>
            <a:r>
              <a:rPr lang="vi-VN" sz="2800" dirty="0" smtClean="0">
                <a:ea typeface="Arial" panose="020B0604020202020204" pitchFamily="34" charset="0"/>
                <a:cs typeface="Times New Roman" panose="02020603050405020304" pitchFamily="18" charset="0"/>
              </a:rPr>
              <a:t>đỏ:</a:t>
            </a:r>
            <a:endParaRPr lang="vi-VN" sz="2800" dirty="0"/>
          </a:p>
        </p:txBody>
      </p:sp>
      <p:grpSp>
        <p:nvGrpSpPr>
          <p:cNvPr id="17" name="Group 16"/>
          <p:cNvGrpSpPr/>
          <p:nvPr/>
        </p:nvGrpSpPr>
        <p:grpSpPr>
          <a:xfrm>
            <a:off x="4416972" y="982278"/>
            <a:ext cx="2375253" cy="424806"/>
            <a:chOff x="0" y="0"/>
            <a:chExt cx="445273" cy="134952"/>
          </a:xfrm>
        </p:grpSpPr>
        <p:grpSp>
          <p:nvGrpSpPr>
            <p:cNvPr id="32" name="Group 31"/>
            <p:cNvGrpSpPr/>
            <p:nvPr/>
          </p:nvGrpSpPr>
          <p:grpSpPr>
            <a:xfrm>
              <a:off x="0" y="0"/>
              <a:ext cx="445273" cy="134952"/>
              <a:chOff x="0" y="0"/>
              <a:chExt cx="445273" cy="134952"/>
            </a:xfrm>
          </p:grpSpPr>
          <p:cxnSp>
            <p:nvCxnSpPr>
              <p:cNvPr id="34" name="Straight Connector 33"/>
              <p:cNvCxnSpPr/>
              <p:nvPr/>
            </p:nvCxnSpPr>
            <p:spPr>
              <a:xfrm>
                <a:off x="0" y="0"/>
                <a:ext cx="0" cy="127221"/>
              </a:xfrm>
              <a:prstGeom prst="line">
                <a:avLst/>
              </a:prstGeom>
              <a:noFill/>
              <a:ln w="38100" cap="flat" cmpd="sng" algn="ctr">
                <a:solidFill>
                  <a:sysClr val="windowText" lastClr="000000"/>
                </a:solidFill>
                <a:prstDash val="solid"/>
                <a:miter lim="800000"/>
              </a:ln>
              <a:effectLst/>
            </p:spPr>
          </p:cxnSp>
          <p:cxnSp>
            <p:nvCxnSpPr>
              <p:cNvPr id="35" name="Straight Connector 34"/>
              <p:cNvCxnSpPr/>
              <p:nvPr/>
            </p:nvCxnSpPr>
            <p:spPr>
              <a:xfrm>
                <a:off x="151075" y="7952"/>
                <a:ext cx="0" cy="127000"/>
              </a:xfrm>
              <a:prstGeom prst="line">
                <a:avLst/>
              </a:prstGeom>
              <a:noFill/>
              <a:ln w="38100" cap="flat" cmpd="sng" algn="ctr">
                <a:solidFill>
                  <a:sysClr val="windowText" lastClr="000000"/>
                </a:solidFill>
                <a:prstDash val="solid"/>
                <a:miter lim="800000"/>
              </a:ln>
              <a:effectLst/>
            </p:spPr>
          </p:cxnSp>
          <p:cxnSp>
            <p:nvCxnSpPr>
              <p:cNvPr id="36" name="Straight Connector 35"/>
              <p:cNvCxnSpPr/>
              <p:nvPr/>
            </p:nvCxnSpPr>
            <p:spPr>
              <a:xfrm>
                <a:off x="302150" y="15903"/>
                <a:ext cx="0" cy="111098"/>
              </a:xfrm>
              <a:prstGeom prst="line">
                <a:avLst/>
              </a:prstGeom>
              <a:noFill/>
              <a:ln w="38100" cap="flat" cmpd="sng" algn="ctr">
                <a:solidFill>
                  <a:sysClr val="windowText" lastClr="000000"/>
                </a:solidFill>
                <a:prstDash val="solid"/>
                <a:miter lim="800000"/>
              </a:ln>
              <a:effectLst/>
            </p:spPr>
          </p:cxnSp>
          <p:cxnSp>
            <p:nvCxnSpPr>
              <p:cNvPr id="37" name="Straight Connector 36"/>
              <p:cNvCxnSpPr/>
              <p:nvPr/>
            </p:nvCxnSpPr>
            <p:spPr>
              <a:xfrm>
                <a:off x="445273" y="7952"/>
                <a:ext cx="0" cy="119270"/>
              </a:xfrm>
              <a:prstGeom prst="line">
                <a:avLst/>
              </a:prstGeom>
              <a:noFill/>
              <a:ln w="38100" cap="flat" cmpd="sng" algn="ctr">
                <a:solidFill>
                  <a:sysClr val="windowText" lastClr="000000"/>
                </a:solidFill>
                <a:prstDash val="solid"/>
                <a:miter lim="800000"/>
              </a:ln>
              <a:effectLst/>
            </p:spPr>
          </p:cxnSp>
        </p:grpSp>
        <p:cxnSp>
          <p:nvCxnSpPr>
            <p:cNvPr id="33" name="Straight Connector 32"/>
            <p:cNvCxnSpPr/>
            <p:nvPr/>
          </p:nvCxnSpPr>
          <p:spPr>
            <a:xfrm>
              <a:off x="7951" y="71562"/>
              <a:ext cx="437184" cy="0"/>
            </a:xfrm>
            <a:prstGeom prst="line">
              <a:avLst/>
            </a:prstGeom>
            <a:noFill/>
            <a:ln w="38100" cap="flat" cmpd="sng" algn="ctr">
              <a:solidFill>
                <a:srgbClr val="5B9BD5"/>
              </a:solidFill>
              <a:prstDash val="solid"/>
              <a:miter lim="800000"/>
            </a:ln>
            <a:effectLst/>
          </p:spPr>
        </p:cxnSp>
      </p:grpSp>
      <p:grpSp>
        <p:nvGrpSpPr>
          <p:cNvPr id="18" name="Group 17"/>
          <p:cNvGrpSpPr/>
          <p:nvPr/>
        </p:nvGrpSpPr>
        <p:grpSpPr>
          <a:xfrm>
            <a:off x="4416972" y="1549841"/>
            <a:ext cx="6453767" cy="540745"/>
            <a:chOff x="0" y="0"/>
            <a:chExt cx="1184746" cy="135211"/>
          </a:xfrm>
        </p:grpSpPr>
        <p:grpSp>
          <p:nvGrpSpPr>
            <p:cNvPr id="20" name="Group 19"/>
            <p:cNvGrpSpPr/>
            <p:nvPr/>
          </p:nvGrpSpPr>
          <p:grpSpPr>
            <a:xfrm>
              <a:off x="0" y="0"/>
              <a:ext cx="445273" cy="134952"/>
              <a:chOff x="0" y="0"/>
              <a:chExt cx="445273" cy="134952"/>
            </a:xfrm>
          </p:grpSpPr>
          <p:cxnSp>
            <p:nvCxnSpPr>
              <p:cNvPr id="28" name="Straight Connector 27"/>
              <p:cNvCxnSpPr/>
              <p:nvPr/>
            </p:nvCxnSpPr>
            <p:spPr>
              <a:xfrm>
                <a:off x="0" y="0"/>
                <a:ext cx="0" cy="127221"/>
              </a:xfrm>
              <a:prstGeom prst="line">
                <a:avLst/>
              </a:prstGeom>
              <a:noFill/>
              <a:ln w="28575" cap="flat" cmpd="sng" algn="ctr">
                <a:solidFill>
                  <a:sysClr val="windowText" lastClr="000000"/>
                </a:solidFill>
                <a:prstDash val="solid"/>
                <a:miter lim="800000"/>
              </a:ln>
              <a:effectLst/>
            </p:spPr>
          </p:cxnSp>
          <p:cxnSp>
            <p:nvCxnSpPr>
              <p:cNvPr id="29" name="Straight Connector 28"/>
              <p:cNvCxnSpPr/>
              <p:nvPr/>
            </p:nvCxnSpPr>
            <p:spPr>
              <a:xfrm>
                <a:off x="151075" y="7952"/>
                <a:ext cx="0" cy="127000"/>
              </a:xfrm>
              <a:prstGeom prst="line">
                <a:avLst/>
              </a:prstGeom>
              <a:noFill/>
              <a:ln w="28575" cap="flat" cmpd="sng" algn="ctr">
                <a:solidFill>
                  <a:sysClr val="windowText" lastClr="000000"/>
                </a:solidFill>
                <a:prstDash val="solid"/>
                <a:miter lim="800000"/>
              </a:ln>
              <a:effectLst/>
            </p:spPr>
          </p:cxnSp>
          <p:cxnSp>
            <p:nvCxnSpPr>
              <p:cNvPr id="30" name="Straight Connector 29"/>
              <p:cNvCxnSpPr/>
              <p:nvPr/>
            </p:nvCxnSpPr>
            <p:spPr>
              <a:xfrm>
                <a:off x="302150" y="15903"/>
                <a:ext cx="0" cy="111098"/>
              </a:xfrm>
              <a:prstGeom prst="line">
                <a:avLst/>
              </a:prstGeom>
              <a:noFill/>
              <a:ln w="28575" cap="flat" cmpd="sng" algn="ctr">
                <a:solidFill>
                  <a:sysClr val="windowText" lastClr="000000"/>
                </a:solidFill>
                <a:prstDash val="solid"/>
                <a:miter lim="800000"/>
              </a:ln>
              <a:effectLst/>
            </p:spPr>
          </p:cxnSp>
          <p:cxnSp>
            <p:nvCxnSpPr>
              <p:cNvPr id="31" name="Straight Connector 30"/>
              <p:cNvCxnSpPr/>
              <p:nvPr/>
            </p:nvCxnSpPr>
            <p:spPr>
              <a:xfrm>
                <a:off x="445273" y="7952"/>
                <a:ext cx="0" cy="119270"/>
              </a:xfrm>
              <a:prstGeom prst="line">
                <a:avLst/>
              </a:prstGeom>
              <a:noFill/>
              <a:ln w="28575" cap="flat" cmpd="sng" algn="ctr">
                <a:solidFill>
                  <a:sysClr val="windowText" lastClr="000000"/>
                </a:solidFill>
                <a:prstDash val="solid"/>
                <a:miter lim="800000"/>
              </a:ln>
              <a:effectLst/>
            </p:spPr>
          </p:cxnSp>
        </p:grpSp>
        <p:grpSp>
          <p:nvGrpSpPr>
            <p:cNvPr id="21" name="Group 20"/>
            <p:cNvGrpSpPr/>
            <p:nvPr/>
          </p:nvGrpSpPr>
          <p:grpSpPr>
            <a:xfrm>
              <a:off x="596348" y="0"/>
              <a:ext cx="445273" cy="134952"/>
              <a:chOff x="0" y="0"/>
              <a:chExt cx="445273" cy="134952"/>
            </a:xfrm>
          </p:grpSpPr>
          <p:cxnSp>
            <p:nvCxnSpPr>
              <p:cNvPr id="24" name="Straight Connector 23"/>
              <p:cNvCxnSpPr/>
              <p:nvPr/>
            </p:nvCxnSpPr>
            <p:spPr>
              <a:xfrm>
                <a:off x="0" y="0"/>
                <a:ext cx="0" cy="127221"/>
              </a:xfrm>
              <a:prstGeom prst="line">
                <a:avLst/>
              </a:prstGeom>
              <a:noFill/>
              <a:ln w="28575" cap="flat" cmpd="sng" algn="ctr">
                <a:solidFill>
                  <a:sysClr val="windowText" lastClr="000000"/>
                </a:solidFill>
                <a:prstDash val="solid"/>
                <a:miter lim="800000"/>
              </a:ln>
              <a:effectLst/>
            </p:spPr>
          </p:cxnSp>
          <p:cxnSp>
            <p:nvCxnSpPr>
              <p:cNvPr id="25" name="Straight Connector 24"/>
              <p:cNvCxnSpPr/>
              <p:nvPr/>
            </p:nvCxnSpPr>
            <p:spPr>
              <a:xfrm>
                <a:off x="151075" y="7952"/>
                <a:ext cx="0" cy="127000"/>
              </a:xfrm>
              <a:prstGeom prst="line">
                <a:avLst/>
              </a:prstGeom>
              <a:noFill/>
              <a:ln w="28575" cap="flat" cmpd="sng" algn="ctr">
                <a:solidFill>
                  <a:sysClr val="windowText" lastClr="000000"/>
                </a:solidFill>
                <a:prstDash val="solid"/>
                <a:miter lim="800000"/>
              </a:ln>
              <a:effectLst/>
            </p:spPr>
          </p:cxnSp>
          <p:cxnSp>
            <p:nvCxnSpPr>
              <p:cNvPr id="26" name="Straight Connector 25"/>
              <p:cNvCxnSpPr/>
              <p:nvPr/>
            </p:nvCxnSpPr>
            <p:spPr>
              <a:xfrm>
                <a:off x="302150" y="15903"/>
                <a:ext cx="0" cy="111098"/>
              </a:xfrm>
              <a:prstGeom prst="line">
                <a:avLst/>
              </a:prstGeom>
              <a:noFill/>
              <a:ln w="28575" cap="flat" cmpd="sng" algn="ctr">
                <a:solidFill>
                  <a:sysClr val="windowText" lastClr="000000"/>
                </a:solidFill>
                <a:prstDash val="solid"/>
                <a:miter lim="800000"/>
              </a:ln>
              <a:effectLst/>
            </p:spPr>
          </p:cxnSp>
          <p:cxnSp>
            <p:nvCxnSpPr>
              <p:cNvPr id="27" name="Straight Connector 26"/>
              <p:cNvCxnSpPr/>
              <p:nvPr/>
            </p:nvCxnSpPr>
            <p:spPr>
              <a:xfrm>
                <a:off x="445273" y="7952"/>
                <a:ext cx="0" cy="119270"/>
              </a:xfrm>
              <a:prstGeom prst="line">
                <a:avLst/>
              </a:prstGeom>
              <a:noFill/>
              <a:ln w="28575" cap="flat" cmpd="sng" algn="ctr">
                <a:solidFill>
                  <a:sysClr val="windowText" lastClr="000000"/>
                </a:solidFill>
                <a:prstDash val="solid"/>
                <a:miter lim="800000"/>
              </a:ln>
              <a:effectLst/>
            </p:spPr>
          </p:cxnSp>
        </p:grpSp>
        <p:cxnSp>
          <p:nvCxnSpPr>
            <p:cNvPr id="22" name="Straight Connector 21"/>
            <p:cNvCxnSpPr/>
            <p:nvPr/>
          </p:nvCxnSpPr>
          <p:spPr>
            <a:xfrm>
              <a:off x="1176793" y="0"/>
              <a:ext cx="0" cy="135211"/>
            </a:xfrm>
            <a:prstGeom prst="line">
              <a:avLst/>
            </a:prstGeom>
            <a:noFill/>
            <a:ln w="28575" cap="flat" cmpd="sng" algn="ctr">
              <a:solidFill>
                <a:sysClr val="windowText" lastClr="000000"/>
              </a:solidFill>
              <a:prstDash val="solid"/>
              <a:miter lim="800000"/>
            </a:ln>
            <a:effectLst/>
          </p:spPr>
        </p:cxnSp>
        <p:cxnSp>
          <p:nvCxnSpPr>
            <p:cNvPr id="23" name="Straight Connector 22"/>
            <p:cNvCxnSpPr/>
            <p:nvPr/>
          </p:nvCxnSpPr>
          <p:spPr>
            <a:xfrm>
              <a:off x="7951" y="63611"/>
              <a:ext cx="1176795" cy="7951"/>
            </a:xfrm>
            <a:prstGeom prst="line">
              <a:avLst/>
            </a:prstGeom>
            <a:noFill/>
            <a:ln w="28575" cap="flat" cmpd="sng" algn="ctr">
              <a:solidFill>
                <a:srgbClr val="5B9BD5"/>
              </a:solidFill>
              <a:prstDash val="solid"/>
              <a:miter lim="800000"/>
            </a:ln>
            <a:effectLst/>
          </p:spPr>
        </p:cxnSp>
      </p:grpSp>
      <p:sp>
        <p:nvSpPr>
          <p:cNvPr id="19" name="Text Box 29"/>
          <p:cNvSpPr txBox="1"/>
          <p:nvPr/>
        </p:nvSpPr>
        <p:spPr>
          <a:xfrm>
            <a:off x="8231440" y="1047813"/>
            <a:ext cx="1924567" cy="5835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ea typeface="Arial" panose="020B0604020202020204" pitchFamily="34" charset="0"/>
                <a:cs typeface="Times New Roman" panose="02020603050405020304" pitchFamily="18" charset="0"/>
              </a:rPr>
              <a:t>50m</a:t>
            </a:r>
            <a:endParaRPr lang="vi-VN" sz="2800" dirty="0">
              <a:effectLst/>
              <a:ea typeface="Arial" panose="020B0604020202020204" pitchFamily="34" charset="0"/>
              <a:cs typeface="Times New Roman" panose="02020603050405020304" pitchFamily="18" charset="0"/>
            </a:endParaRPr>
          </a:p>
        </p:txBody>
      </p:sp>
      <p:sp>
        <p:nvSpPr>
          <p:cNvPr id="38" name="Rectangle 37"/>
          <p:cNvSpPr/>
          <p:nvPr/>
        </p:nvSpPr>
        <p:spPr>
          <a:xfrm>
            <a:off x="1758067" y="2181456"/>
            <a:ext cx="9214733" cy="4401205"/>
          </a:xfrm>
          <a:prstGeom prst="rect">
            <a:avLst/>
          </a:prstGeom>
        </p:spPr>
        <p:txBody>
          <a:bodyPr wrap="square">
            <a:spAutoFit/>
          </a:bodyPr>
          <a:lstStyle/>
          <a:p>
            <a:pPr indent="254000" algn="ctr">
              <a:spcAft>
                <a:spcPts val="0"/>
              </a:spcAft>
            </a:pPr>
            <a:r>
              <a:rPr lang="vi-VN" sz="2800" dirty="0">
                <a:ea typeface="Times New Roman" panose="02020603050405020304" pitchFamily="18" charset="0"/>
              </a:rPr>
              <a:t>Theo sơ đồ, hiệu số phần bằng nhau là:</a:t>
            </a:r>
            <a:endParaRPr lang="vi-VN" sz="2800" dirty="0" smtClean="0">
              <a:effectLst/>
              <a:ea typeface="Times New Roman" panose="02020603050405020304" pitchFamily="18" charset="0"/>
            </a:endParaRPr>
          </a:p>
          <a:p>
            <a:pPr indent="254000" algn="ctr">
              <a:spcAft>
                <a:spcPts val="0"/>
              </a:spcAft>
            </a:pPr>
            <a:r>
              <a:rPr lang="vi-VN" sz="2800" dirty="0">
                <a:ea typeface="Times New Roman" panose="02020603050405020304" pitchFamily="18" charset="0"/>
              </a:rPr>
              <a:t>8 – 3 = 5 (phần)</a:t>
            </a:r>
            <a:endParaRPr lang="vi-VN" sz="2800" dirty="0" smtClean="0">
              <a:effectLst/>
              <a:ea typeface="Times New Roman" panose="02020603050405020304" pitchFamily="18" charset="0"/>
            </a:endParaRPr>
          </a:p>
          <a:p>
            <a:pPr indent="254000" algn="ctr">
              <a:spcAft>
                <a:spcPts val="0"/>
              </a:spcAft>
            </a:pPr>
            <a:r>
              <a:rPr lang="vi-VN" sz="2800" dirty="0">
                <a:ea typeface="Times New Roman" panose="02020603050405020304" pitchFamily="18" charset="0"/>
              </a:rPr>
              <a:t>Giá trị một phần là:</a:t>
            </a:r>
            <a:br>
              <a:rPr lang="vi-VN" sz="2800" dirty="0">
                <a:ea typeface="Times New Roman" panose="02020603050405020304" pitchFamily="18" charset="0"/>
              </a:rPr>
            </a:br>
            <a:r>
              <a:rPr lang="vi-VN" sz="2800" dirty="0">
                <a:ea typeface="Times New Roman" panose="02020603050405020304" pitchFamily="18" charset="0"/>
              </a:rPr>
              <a:t>50 : 5 = 10 (m)</a:t>
            </a:r>
            <a:endParaRPr lang="vi-VN" sz="2800" dirty="0" smtClean="0">
              <a:effectLst/>
              <a:ea typeface="Times New Roman" panose="02020603050405020304" pitchFamily="18" charset="0"/>
            </a:endParaRPr>
          </a:p>
          <a:p>
            <a:pPr indent="254000" algn="ctr">
              <a:spcAft>
                <a:spcPts val="0"/>
              </a:spcAft>
            </a:pPr>
            <a:r>
              <a:rPr lang="vi-VN" sz="2800" dirty="0">
                <a:ea typeface="Times New Roman" panose="02020603050405020304" pitchFamily="18" charset="0"/>
              </a:rPr>
              <a:t>Cuộn dây màu xanh dài là:</a:t>
            </a:r>
            <a:endParaRPr lang="vi-VN" sz="2800" dirty="0" smtClean="0">
              <a:effectLst/>
              <a:ea typeface="Times New Roman" panose="02020603050405020304" pitchFamily="18" charset="0"/>
            </a:endParaRPr>
          </a:p>
          <a:p>
            <a:pPr indent="254000" algn="ctr">
              <a:spcAft>
                <a:spcPts val="0"/>
              </a:spcAft>
            </a:pPr>
            <a:r>
              <a:rPr lang="vi-VN" sz="2800" dirty="0">
                <a:ea typeface="Times New Roman" panose="02020603050405020304" pitchFamily="18" charset="0"/>
              </a:rPr>
              <a:t>10 × 3 = 30 (m)</a:t>
            </a:r>
            <a:endParaRPr lang="vi-VN" sz="2800" dirty="0" smtClean="0">
              <a:effectLst/>
              <a:ea typeface="Times New Roman" panose="02020603050405020304" pitchFamily="18" charset="0"/>
            </a:endParaRPr>
          </a:p>
          <a:p>
            <a:pPr indent="254000" algn="ctr">
              <a:spcAft>
                <a:spcPts val="0"/>
              </a:spcAft>
            </a:pPr>
            <a:r>
              <a:rPr lang="vi-VN" sz="2800" dirty="0">
                <a:ea typeface="Times New Roman" panose="02020603050405020304" pitchFamily="18" charset="0"/>
              </a:rPr>
              <a:t>Cuộn dây màu đỏ dài là:</a:t>
            </a:r>
            <a:endParaRPr lang="vi-VN" sz="2800" dirty="0" smtClean="0">
              <a:effectLst/>
              <a:ea typeface="Times New Roman" panose="02020603050405020304" pitchFamily="18" charset="0"/>
            </a:endParaRPr>
          </a:p>
          <a:p>
            <a:pPr indent="254000" algn="ctr">
              <a:spcAft>
                <a:spcPts val="0"/>
              </a:spcAft>
            </a:pPr>
            <a:r>
              <a:rPr lang="vi-VN" sz="2800" dirty="0">
                <a:ea typeface="Times New Roman" panose="02020603050405020304" pitchFamily="18" charset="0"/>
              </a:rPr>
              <a:t>10 × 8 = 80 (m)</a:t>
            </a:r>
            <a:endParaRPr lang="vi-VN" sz="2800" dirty="0" smtClean="0">
              <a:effectLst/>
              <a:ea typeface="Times New Roman" panose="02020603050405020304" pitchFamily="18" charset="0"/>
            </a:endParaRPr>
          </a:p>
          <a:p>
            <a:pPr indent="254000" algn="ctr">
              <a:spcAft>
                <a:spcPts val="0"/>
              </a:spcAft>
            </a:pPr>
            <a:r>
              <a:rPr lang="vi-VN" sz="2800" u="sng" dirty="0">
                <a:ea typeface="Times New Roman" panose="02020603050405020304" pitchFamily="18" charset="0"/>
              </a:rPr>
              <a:t>Đáp số:</a:t>
            </a:r>
            <a:r>
              <a:rPr lang="vi-VN" sz="2800" dirty="0">
                <a:ea typeface="Times New Roman" panose="02020603050405020304" pitchFamily="18" charset="0"/>
              </a:rPr>
              <a:t> Cuộn dây màu xanh: </a:t>
            </a:r>
            <a:r>
              <a:rPr lang="vi-VN" sz="2800" dirty="0" smtClean="0">
                <a:ea typeface="Times New Roman" panose="02020603050405020304" pitchFamily="18" charset="0"/>
              </a:rPr>
              <a:t>30m</a:t>
            </a:r>
            <a:endParaRPr lang="vi-VN" sz="2800" dirty="0" smtClean="0">
              <a:effectLst/>
              <a:ea typeface="Times New Roman" panose="02020603050405020304" pitchFamily="18" charset="0"/>
            </a:endParaRPr>
          </a:p>
          <a:p>
            <a:pPr indent="254000" algn="ctr">
              <a:spcAft>
                <a:spcPts val="0"/>
              </a:spcAft>
            </a:pPr>
            <a:r>
              <a:rPr lang="vi-VN" sz="2800" dirty="0">
                <a:ea typeface="Times New Roman" panose="02020603050405020304" pitchFamily="18" charset="0"/>
              </a:rPr>
              <a:t>               Cuộn dây màu đỏ: </a:t>
            </a:r>
            <a:r>
              <a:rPr lang="vi-VN" sz="2800" dirty="0" smtClean="0">
                <a:ea typeface="Times New Roman" panose="02020603050405020304" pitchFamily="18" charset="0"/>
              </a:rPr>
              <a:t>80m</a:t>
            </a:r>
            <a:endParaRPr lang="vi-VN" sz="2800" dirty="0">
              <a:effectLst/>
              <a:ea typeface="Times New Roman" panose="02020603050405020304" pitchFamily="18" charset="0"/>
            </a:endParaRPr>
          </a:p>
        </p:txBody>
      </p:sp>
      <p:sp>
        <p:nvSpPr>
          <p:cNvPr id="39" name="Right Brace 38"/>
          <p:cNvSpPr/>
          <p:nvPr/>
        </p:nvSpPr>
        <p:spPr>
          <a:xfrm rot="16200000">
            <a:off x="8588602" y="-434578"/>
            <a:ext cx="499227" cy="3978401"/>
          </a:xfrm>
          <a:prstGeom prst="rightBrace">
            <a:avLst/>
          </a:pr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800"/>
          </a:p>
        </p:txBody>
      </p:sp>
    </p:spTree>
    <p:extLst>
      <p:ext uri="{BB962C8B-B14F-4D97-AF65-F5344CB8AC3E}">
        <p14:creationId xmlns:p14="http://schemas.microsoft.com/office/powerpoint/2010/main" val="1269220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38" grpId="0"/>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06399" y="369277"/>
                <a:ext cx="11524343" cy="1948097"/>
              </a:xfrm>
              <a:prstGeom prst="rect">
                <a:avLst/>
              </a:prstGeom>
            </p:spPr>
            <p:txBody>
              <a:bodyPr wrap="square">
                <a:spAutoFit/>
              </a:bodyPr>
              <a:lstStyle/>
              <a:p>
                <a:pPr algn="just"/>
                <a:r>
                  <a:rPr lang="vi-VN" sz="3200" dirty="0" smtClean="0">
                    <a:solidFill>
                      <a:srgbClr val="002060"/>
                    </a:solidFill>
                  </a:rPr>
                  <a:t>Bài 3. </a:t>
                </a:r>
                <a:r>
                  <a:rPr lang="vi-VN" sz="3200" dirty="0"/>
                  <a:t>Số cây cam trong vườn ít hơn số cây xoài là 32 cây. </a:t>
                </a:r>
                <a:endParaRPr lang="vi-VN" sz="3200" dirty="0" smtClean="0"/>
              </a:p>
              <a:p>
                <a:pPr algn="just"/>
                <a:r>
                  <a:rPr lang="vi-VN" sz="3200" dirty="0" smtClean="0"/>
                  <a:t>Tỉ </a:t>
                </a:r>
                <a:r>
                  <a:rPr lang="vi-VN" sz="3200" dirty="0"/>
                  <a:t>số của số cây xoài và số cây cam là </a:t>
                </a:r>
                <a:r>
                  <a:rPr lang="vi-VN" sz="3200" dirty="0" smtClean="0"/>
                  <a:t> </a:t>
                </a:r>
                <a14:m>
                  <m:oMath xmlns:m="http://schemas.openxmlformats.org/officeDocument/2006/math">
                    <m:f>
                      <m:fPr>
                        <m:ctrlPr>
                          <a:rPr lang="vi-VN" sz="4000" i="1" smtClean="0">
                            <a:latin typeface="Cambria Math" panose="02040503050406030204" pitchFamily="18" charset="0"/>
                          </a:rPr>
                        </m:ctrlPr>
                      </m:fPr>
                      <m:num>
                        <m:r>
                          <a:rPr lang="vi-VN" sz="4000" smtClean="0">
                            <a:latin typeface="Cambria Math" panose="02040503050406030204" pitchFamily="18" charset="0"/>
                          </a:rPr>
                          <m:t>7</m:t>
                        </m:r>
                      </m:num>
                      <m:den>
                        <m:r>
                          <a:rPr lang="vi-VN" sz="4000" i="0" smtClean="0">
                            <a:latin typeface="Cambria Math" panose="02040503050406030204" pitchFamily="18" charset="0"/>
                          </a:rPr>
                          <m:t>5</m:t>
                        </m:r>
                      </m:den>
                    </m:f>
                  </m:oMath>
                </a14:m>
                <a:r>
                  <a:rPr lang="vi-VN" sz="3200" dirty="0" smtClean="0"/>
                  <a:t>. </a:t>
                </a:r>
                <a:r>
                  <a:rPr lang="vi-VN" sz="3200" dirty="0"/>
                  <a:t>Hỏi trong vườn có bao nhiêu cây xoài, bao nhiêu cây cam? </a:t>
                </a:r>
                <a:endParaRPr lang="vi-VN" sz="3200" dirty="0">
                  <a:solidFill>
                    <a:srgbClr val="00206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06399" y="369277"/>
                <a:ext cx="11524343" cy="1948097"/>
              </a:xfrm>
              <a:prstGeom prst="rect">
                <a:avLst/>
              </a:prstGeom>
              <a:blipFill>
                <a:blip r:embed="rId2"/>
                <a:stretch>
                  <a:fillRect l="-1376" t="-4075" r="-1323" b="-9404"/>
                </a:stretch>
              </a:blipFill>
            </p:spPr>
            <p:txBody>
              <a:bodyPr/>
              <a:lstStyle/>
              <a:p>
                <a:r>
                  <a:rPr lang="vi-VN">
                    <a:noFill/>
                  </a:rPr>
                  <a:t> </a:t>
                </a:r>
              </a:p>
            </p:txBody>
          </p:sp>
        </mc:Fallback>
      </mc:AlternateContent>
      <p:cxnSp>
        <p:nvCxnSpPr>
          <p:cNvPr id="6" name="Straight Connector 5"/>
          <p:cNvCxnSpPr/>
          <p:nvPr/>
        </p:nvCxnSpPr>
        <p:spPr>
          <a:xfrm>
            <a:off x="1756229" y="885371"/>
            <a:ext cx="9448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3971" y="1828799"/>
            <a:ext cx="773007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32711" y="1602689"/>
            <a:ext cx="253837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232711" y="1640256"/>
            <a:ext cx="253837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01639" y="2668669"/>
            <a:ext cx="1576072" cy="584775"/>
          </a:xfrm>
          <a:prstGeom prst="rect">
            <a:avLst/>
          </a:prstGeom>
        </p:spPr>
        <p:txBody>
          <a:bodyPr wrap="none">
            <a:spAutoFit/>
          </a:bodyPr>
          <a:lstStyle/>
          <a:p>
            <a:r>
              <a:rPr lang="nl-NL" sz="3200" dirty="0">
                <a:latin typeface="Times New Roman" panose="02020603050405020304" pitchFamily="18" charset="0"/>
                <a:ea typeface="Arial" panose="020B0604020202020204" pitchFamily="34" charset="0"/>
                <a:cs typeface="Times New Roman" panose="02020603050405020304" pitchFamily="18" charset="0"/>
              </a:rPr>
              <a:t> </a:t>
            </a:r>
            <a:r>
              <a:rPr lang="nl-NL" sz="3200" u="sng" dirty="0">
                <a:latin typeface="Times New Roman" panose="02020603050405020304" pitchFamily="18" charset="0"/>
                <a:ea typeface="Arial" panose="020B0604020202020204" pitchFamily="34" charset="0"/>
                <a:cs typeface="Times New Roman" panose="02020603050405020304" pitchFamily="18" charset="0"/>
              </a:rPr>
              <a:t>Bài giải</a:t>
            </a:r>
            <a:endParaRPr lang="vi-VN" sz="3200" dirty="0"/>
          </a:p>
        </p:txBody>
      </p:sp>
      <p:sp>
        <p:nvSpPr>
          <p:cNvPr id="13" name="Rectangle 12"/>
          <p:cNvSpPr/>
          <p:nvPr/>
        </p:nvSpPr>
        <p:spPr>
          <a:xfrm>
            <a:off x="107988" y="3140702"/>
            <a:ext cx="2434705" cy="584775"/>
          </a:xfrm>
          <a:prstGeom prst="rect">
            <a:avLst/>
          </a:prstGeom>
        </p:spPr>
        <p:txBody>
          <a:bodyPr wrap="none">
            <a:spAutoFit/>
          </a:bodyPr>
          <a:lstStyle/>
          <a:p>
            <a:r>
              <a:rPr lang="vi-VN" sz="3200" dirty="0">
                <a:ea typeface="Arial" panose="020B0604020202020204" pitchFamily="34" charset="0"/>
                <a:cs typeface="Times New Roman" panose="02020603050405020304" pitchFamily="18" charset="0"/>
              </a:rPr>
              <a:t>Ta có sơ </a:t>
            </a:r>
            <a:r>
              <a:rPr lang="vi-VN" sz="3200" dirty="0" smtClean="0">
                <a:ea typeface="Arial" panose="020B0604020202020204" pitchFamily="34" charset="0"/>
                <a:cs typeface="Times New Roman" panose="02020603050405020304" pitchFamily="18" charset="0"/>
              </a:rPr>
              <a:t>đồ:</a:t>
            </a:r>
            <a:endParaRPr lang="vi-VN" sz="3200" dirty="0"/>
          </a:p>
        </p:txBody>
      </p:sp>
      <p:sp>
        <p:nvSpPr>
          <p:cNvPr id="14" name="Rectangle 13"/>
          <p:cNvSpPr/>
          <p:nvPr/>
        </p:nvSpPr>
        <p:spPr>
          <a:xfrm>
            <a:off x="127680" y="3776405"/>
            <a:ext cx="2417650" cy="584775"/>
          </a:xfrm>
          <a:prstGeom prst="rect">
            <a:avLst/>
          </a:prstGeom>
        </p:spPr>
        <p:txBody>
          <a:bodyPr wrap="none">
            <a:spAutoFit/>
          </a:bodyPr>
          <a:lstStyle/>
          <a:p>
            <a:r>
              <a:rPr lang="vi-VN" sz="3200" dirty="0"/>
              <a:t>Số cây xoài</a:t>
            </a:r>
            <a:r>
              <a:rPr lang="vi-VN" sz="3200" dirty="0" smtClean="0">
                <a:ea typeface="Arial" panose="020B0604020202020204" pitchFamily="34" charset="0"/>
                <a:cs typeface="Times New Roman" panose="02020603050405020304" pitchFamily="18" charset="0"/>
              </a:rPr>
              <a:t>:</a:t>
            </a:r>
            <a:endParaRPr lang="vi-VN" sz="3200" dirty="0"/>
          </a:p>
        </p:txBody>
      </p:sp>
      <p:sp>
        <p:nvSpPr>
          <p:cNvPr id="15" name="Rectangle 14"/>
          <p:cNvSpPr/>
          <p:nvPr/>
        </p:nvSpPr>
        <p:spPr>
          <a:xfrm>
            <a:off x="127680" y="4512559"/>
            <a:ext cx="2440092" cy="584775"/>
          </a:xfrm>
          <a:prstGeom prst="rect">
            <a:avLst/>
          </a:prstGeom>
        </p:spPr>
        <p:txBody>
          <a:bodyPr wrap="none">
            <a:spAutoFit/>
          </a:bodyPr>
          <a:lstStyle/>
          <a:p>
            <a:r>
              <a:rPr lang="vi-VN" sz="3200" dirty="0"/>
              <a:t>Số cây cam</a:t>
            </a:r>
            <a:r>
              <a:rPr lang="vi-VN" sz="3200" dirty="0" smtClean="0">
                <a:ea typeface="Arial" panose="020B0604020202020204" pitchFamily="34" charset="0"/>
                <a:cs typeface="Times New Roman" panose="02020603050405020304" pitchFamily="18" charset="0"/>
              </a:rPr>
              <a:t>:</a:t>
            </a:r>
            <a:endParaRPr lang="vi-VN" sz="3200" dirty="0"/>
          </a:p>
        </p:txBody>
      </p:sp>
      <p:cxnSp>
        <p:nvCxnSpPr>
          <p:cNvPr id="41" name="Straight Connector 40"/>
          <p:cNvCxnSpPr/>
          <p:nvPr/>
        </p:nvCxnSpPr>
        <p:spPr>
          <a:xfrm>
            <a:off x="487041" y="2279807"/>
            <a:ext cx="707490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7041" y="2317374"/>
            <a:ext cx="704587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580428" y="3871176"/>
            <a:ext cx="4406980" cy="359441"/>
            <a:chOff x="0" y="0"/>
            <a:chExt cx="1033670" cy="134952"/>
          </a:xfrm>
        </p:grpSpPr>
        <p:grpSp>
          <p:nvGrpSpPr>
            <p:cNvPr id="53" name="Group 52"/>
            <p:cNvGrpSpPr/>
            <p:nvPr/>
          </p:nvGrpSpPr>
          <p:grpSpPr>
            <a:xfrm>
              <a:off x="0" y="0"/>
              <a:ext cx="445273" cy="134952"/>
              <a:chOff x="0" y="0"/>
              <a:chExt cx="445273" cy="134952"/>
            </a:xfrm>
          </p:grpSpPr>
          <p:cxnSp>
            <p:nvCxnSpPr>
              <p:cNvPr id="60" name="Straight Connector 59"/>
              <p:cNvCxnSpPr/>
              <p:nvPr/>
            </p:nvCxnSpPr>
            <p:spPr>
              <a:xfrm>
                <a:off x="0"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075" y="7952"/>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2150" y="15903"/>
                <a:ext cx="0" cy="111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5273" y="7952"/>
                <a:ext cx="0" cy="119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80445" y="0"/>
              <a:ext cx="445273" cy="134952"/>
              <a:chOff x="0" y="0"/>
              <a:chExt cx="445273" cy="134952"/>
            </a:xfrm>
          </p:grpSpPr>
          <p:cxnSp>
            <p:nvCxnSpPr>
              <p:cNvPr id="56" name="Straight Connector 55"/>
              <p:cNvCxnSpPr/>
              <p:nvPr/>
            </p:nvCxnSpPr>
            <p:spPr>
              <a:xfrm>
                <a:off x="0"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51075" y="7952"/>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2150" y="15903"/>
                <a:ext cx="0" cy="111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45273" y="7952"/>
                <a:ext cx="0" cy="119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a:off x="0" y="71561"/>
              <a:ext cx="103367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580428" y="4654763"/>
            <a:ext cx="3186582" cy="359441"/>
            <a:chOff x="0" y="0"/>
            <a:chExt cx="747422" cy="134952"/>
          </a:xfrm>
        </p:grpSpPr>
        <p:grpSp>
          <p:nvGrpSpPr>
            <p:cNvPr id="45" name="Group 44"/>
            <p:cNvGrpSpPr/>
            <p:nvPr/>
          </p:nvGrpSpPr>
          <p:grpSpPr>
            <a:xfrm>
              <a:off x="0" y="0"/>
              <a:ext cx="445273" cy="134952"/>
              <a:chOff x="0" y="0"/>
              <a:chExt cx="445273" cy="134952"/>
            </a:xfrm>
          </p:grpSpPr>
          <p:cxnSp>
            <p:nvCxnSpPr>
              <p:cNvPr id="49" name="Straight Connector 48"/>
              <p:cNvCxnSpPr/>
              <p:nvPr/>
            </p:nvCxnSpPr>
            <p:spPr>
              <a:xfrm>
                <a:off x="0"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51075" y="7952"/>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02150" y="15903"/>
                <a:ext cx="0" cy="111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5273" y="7952"/>
                <a:ext cx="0" cy="119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a:off x="580445"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1520" y="7951"/>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71562"/>
              <a:ext cx="747422"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4" name="Right Brace 43"/>
          <p:cNvSpPr/>
          <p:nvPr/>
        </p:nvSpPr>
        <p:spPr>
          <a:xfrm rot="5400000">
            <a:off x="6142344" y="3597687"/>
            <a:ext cx="346717" cy="1231812"/>
          </a:xfrm>
          <a:prstGeom prst="rightBrace">
            <a:avLst/>
          </a:prstGeom>
          <a:ln w="38100">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sp>
        <p:nvSpPr>
          <p:cNvPr id="64" name="Text Box 83"/>
          <p:cNvSpPr txBox="1"/>
          <p:nvPr/>
        </p:nvSpPr>
        <p:spPr>
          <a:xfrm>
            <a:off x="5802108" y="4209440"/>
            <a:ext cx="1949788" cy="8466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a:effectLst/>
                <a:latin typeface="Arial" panose="020B0604020202020204" pitchFamily="34" charset="0"/>
                <a:ea typeface="Arial" panose="020B0604020202020204" pitchFamily="34" charset="0"/>
                <a:cs typeface="Arial" panose="020B0604020202020204" pitchFamily="34" charset="0"/>
              </a:rPr>
              <a:t>32 cây</a:t>
            </a:r>
            <a:endParaRPr lang="vi-VN" sz="32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8686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44" grpId="0" animBg="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61857" y="0"/>
            <a:ext cx="1576072" cy="584775"/>
          </a:xfrm>
          <a:prstGeom prst="rect">
            <a:avLst/>
          </a:prstGeom>
        </p:spPr>
        <p:txBody>
          <a:bodyPr wrap="none">
            <a:spAutoFit/>
          </a:bodyPr>
          <a:lstStyle/>
          <a:p>
            <a:r>
              <a:rPr lang="nl-NL" sz="3200" dirty="0">
                <a:latin typeface="Times New Roman" panose="02020603050405020304" pitchFamily="18" charset="0"/>
                <a:ea typeface="Arial" panose="020B0604020202020204" pitchFamily="34" charset="0"/>
                <a:cs typeface="Times New Roman" panose="02020603050405020304" pitchFamily="18" charset="0"/>
              </a:rPr>
              <a:t> </a:t>
            </a:r>
            <a:r>
              <a:rPr lang="nl-NL" sz="3200" u="sng" dirty="0">
                <a:latin typeface="Times New Roman" panose="02020603050405020304" pitchFamily="18" charset="0"/>
                <a:ea typeface="Arial" panose="020B0604020202020204" pitchFamily="34" charset="0"/>
                <a:cs typeface="Times New Roman" panose="02020603050405020304" pitchFamily="18" charset="0"/>
              </a:rPr>
              <a:t>Bài giải</a:t>
            </a:r>
            <a:endParaRPr lang="vi-VN" sz="3200" dirty="0"/>
          </a:p>
        </p:txBody>
      </p:sp>
      <p:sp>
        <p:nvSpPr>
          <p:cNvPr id="13" name="Rectangle 12"/>
          <p:cNvSpPr/>
          <p:nvPr/>
        </p:nvSpPr>
        <p:spPr>
          <a:xfrm>
            <a:off x="885927" y="278069"/>
            <a:ext cx="2434705" cy="584775"/>
          </a:xfrm>
          <a:prstGeom prst="rect">
            <a:avLst/>
          </a:prstGeom>
        </p:spPr>
        <p:txBody>
          <a:bodyPr wrap="none">
            <a:spAutoFit/>
          </a:bodyPr>
          <a:lstStyle/>
          <a:p>
            <a:r>
              <a:rPr lang="vi-VN" sz="3200" dirty="0">
                <a:ea typeface="Arial" panose="020B0604020202020204" pitchFamily="34" charset="0"/>
                <a:cs typeface="Times New Roman" panose="02020603050405020304" pitchFamily="18" charset="0"/>
              </a:rPr>
              <a:t>Ta có sơ </a:t>
            </a:r>
            <a:r>
              <a:rPr lang="vi-VN" sz="3200" dirty="0" smtClean="0">
                <a:ea typeface="Arial" panose="020B0604020202020204" pitchFamily="34" charset="0"/>
                <a:cs typeface="Times New Roman" panose="02020603050405020304" pitchFamily="18" charset="0"/>
              </a:rPr>
              <a:t>đồ:</a:t>
            </a:r>
            <a:endParaRPr lang="vi-VN" sz="3200" dirty="0"/>
          </a:p>
        </p:txBody>
      </p:sp>
      <p:sp>
        <p:nvSpPr>
          <p:cNvPr id="14" name="Rectangle 13"/>
          <p:cNvSpPr/>
          <p:nvPr/>
        </p:nvSpPr>
        <p:spPr>
          <a:xfrm>
            <a:off x="3011510" y="744347"/>
            <a:ext cx="2417650" cy="584775"/>
          </a:xfrm>
          <a:prstGeom prst="rect">
            <a:avLst/>
          </a:prstGeom>
        </p:spPr>
        <p:txBody>
          <a:bodyPr wrap="none">
            <a:spAutoFit/>
          </a:bodyPr>
          <a:lstStyle/>
          <a:p>
            <a:r>
              <a:rPr lang="vi-VN" sz="3200" dirty="0"/>
              <a:t>Số cây xoài</a:t>
            </a:r>
            <a:r>
              <a:rPr lang="vi-VN" sz="3200" dirty="0" smtClean="0">
                <a:ea typeface="Arial" panose="020B0604020202020204" pitchFamily="34" charset="0"/>
                <a:cs typeface="Times New Roman" panose="02020603050405020304" pitchFamily="18" charset="0"/>
              </a:rPr>
              <a:t>:</a:t>
            </a:r>
            <a:endParaRPr lang="vi-VN" sz="3200" dirty="0"/>
          </a:p>
        </p:txBody>
      </p:sp>
      <p:sp>
        <p:nvSpPr>
          <p:cNvPr id="15" name="Rectangle 14"/>
          <p:cNvSpPr/>
          <p:nvPr/>
        </p:nvSpPr>
        <p:spPr>
          <a:xfrm>
            <a:off x="3011510" y="1331878"/>
            <a:ext cx="2440092" cy="584775"/>
          </a:xfrm>
          <a:prstGeom prst="rect">
            <a:avLst/>
          </a:prstGeom>
        </p:spPr>
        <p:txBody>
          <a:bodyPr wrap="none">
            <a:spAutoFit/>
          </a:bodyPr>
          <a:lstStyle/>
          <a:p>
            <a:r>
              <a:rPr lang="vi-VN" sz="3200" dirty="0"/>
              <a:t>Số cây cam</a:t>
            </a:r>
            <a:r>
              <a:rPr lang="vi-VN" sz="3200" dirty="0" smtClean="0">
                <a:ea typeface="Arial" panose="020B0604020202020204" pitchFamily="34" charset="0"/>
                <a:cs typeface="Times New Roman" panose="02020603050405020304" pitchFamily="18" charset="0"/>
              </a:rPr>
              <a:t>:</a:t>
            </a:r>
            <a:endParaRPr lang="vi-VN" sz="3200" dirty="0"/>
          </a:p>
        </p:txBody>
      </p:sp>
      <p:grpSp>
        <p:nvGrpSpPr>
          <p:cNvPr id="40" name="Group 39"/>
          <p:cNvGrpSpPr/>
          <p:nvPr/>
        </p:nvGrpSpPr>
        <p:grpSpPr>
          <a:xfrm>
            <a:off x="5464258" y="839118"/>
            <a:ext cx="4406980" cy="359441"/>
            <a:chOff x="0" y="0"/>
            <a:chExt cx="1033670" cy="134952"/>
          </a:xfrm>
        </p:grpSpPr>
        <p:grpSp>
          <p:nvGrpSpPr>
            <p:cNvPr id="53" name="Group 52"/>
            <p:cNvGrpSpPr/>
            <p:nvPr/>
          </p:nvGrpSpPr>
          <p:grpSpPr>
            <a:xfrm>
              <a:off x="0" y="0"/>
              <a:ext cx="445273" cy="134952"/>
              <a:chOff x="0" y="0"/>
              <a:chExt cx="445273" cy="134952"/>
            </a:xfrm>
          </p:grpSpPr>
          <p:cxnSp>
            <p:nvCxnSpPr>
              <p:cNvPr id="60" name="Straight Connector 59"/>
              <p:cNvCxnSpPr/>
              <p:nvPr/>
            </p:nvCxnSpPr>
            <p:spPr>
              <a:xfrm>
                <a:off x="0"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075" y="7952"/>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2150" y="15903"/>
                <a:ext cx="0" cy="111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5273" y="7952"/>
                <a:ext cx="0" cy="119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80445" y="0"/>
              <a:ext cx="445273" cy="134952"/>
              <a:chOff x="0" y="0"/>
              <a:chExt cx="445273" cy="134952"/>
            </a:xfrm>
          </p:grpSpPr>
          <p:cxnSp>
            <p:nvCxnSpPr>
              <p:cNvPr id="56" name="Straight Connector 55"/>
              <p:cNvCxnSpPr/>
              <p:nvPr/>
            </p:nvCxnSpPr>
            <p:spPr>
              <a:xfrm>
                <a:off x="0"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51075" y="7952"/>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2150" y="15903"/>
                <a:ext cx="0" cy="111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45273" y="7952"/>
                <a:ext cx="0" cy="119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a:off x="0" y="71561"/>
              <a:ext cx="103367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64258" y="1474082"/>
            <a:ext cx="3186582" cy="359441"/>
            <a:chOff x="0" y="0"/>
            <a:chExt cx="747422" cy="134952"/>
          </a:xfrm>
        </p:grpSpPr>
        <p:grpSp>
          <p:nvGrpSpPr>
            <p:cNvPr id="45" name="Group 44"/>
            <p:cNvGrpSpPr/>
            <p:nvPr/>
          </p:nvGrpSpPr>
          <p:grpSpPr>
            <a:xfrm>
              <a:off x="0" y="0"/>
              <a:ext cx="445273" cy="134952"/>
              <a:chOff x="0" y="0"/>
              <a:chExt cx="445273" cy="134952"/>
            </a:xfrm>
          </p:grpSpPr>
          <p:cxnSp>
            <p:nvCxnSpPr>
              <p:cNvPr id="49" name="Straight Connector 48"/>
              <p:cNvCxnSpPr/>
              <p:nvPr/>
            </p:nvCxnSpPr>
            <p:spPr>
              <a:xfrm>
                <a:off x="0"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51075" y="7952"/>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02150" y="15903"/>
                <a:ext cx="0" cy="1110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5273" y="7952"/>
                <a:ext cx="0" cy="1192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a:off x="580445" y="0"/>
              <a:ext cx="0" cy="127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1520" y="7951"/>
              <a:ext cx="0" cy="127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71562"/>
              <a:ext cx="747422"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4" name="Right Brace 43"/>
          <p:cNvSpPr/>
          <p:nvPr/>
        </p:nvSpPr>
        <p:spPr>
          <a:xfrm rot="5400000">
            <a:off x="9026174" y="565629"/>
            <a:ext cx="346717" cy="1231812"/>
          </a:xfrm>
          <a:prstGeom prst="rightBrace">
            <a:avLst/>
          </a:prstGeom>
          <a:ln w="38100">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sp>
        <p:nvSpPr>
          <p:cNvPr id="64" name="Text Box 83"/>
          <p:cNvSpPr txBox="1"/>
          <p:nvPr/>
        </p:nvSpPr>
        <p:spPr>
          <a:xfrm>
            <a:off x="8609283" y="1177382"/>
            <a:ext cx="1949788" cy="8466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3200" dirty="0">
                <a:effectLst/>
                <a:latin typeface="Arial" panose="020B0604020202020204" pitchFamily="34" charset="0"/>
                <a:ea typeface="Arial" panose="020B0604020202020204" pitchFamily="34" charset="0"/>
                <a:cs typeface="Arial" panose="020B0604020202020204" pitchFamily="34" charset="0"/>
              </a:rPr>
              <a:t>32 cây</a:t>
            </a:r>
            <a:endParaRPr lang="vi-VN" sz="3200" dirty="0">
              <a:effectLst/>
              <a:latin typeface="Arial" panose="020B0604020202020204" pitchFamily="34" charset="0"/>
              <a:ea typeface="Arial" panose="020B0604020202020204" pitchFamily="34" charset="0"/>
              <a:cs typeface="Arial" panose="020B0604020202020204" pitchFamily="34" charset="0"/>
            </a:endParaRPr>
          </a:p>
        </p:txBody>
      </p:sp>
      <p:sp>
        <p:nvSpPr>
          <p:cNvPr id="3" name="Rectangle 2"/>
          <p:cNvSpPr/>
          <p:nvPr/>
        </p:nvSpPr>
        <p:spPr>
          <a:xfrm>
            <a:off x="457200" y="1928615"/>
            <a:ext cx="11333018" cy="4493538"/>
          </a:xfrm>
          <a:prstGeom prst="rect">
            <a:avLst/>
          </a:prstGeom>
        </p:spPr>
        <p:txBody>
          <a:bodyPr wrap="square">
            <a:spAutoFit/>
          </a:bodyPr>
          <a:lstStyle/>
          <a:p>
            <a:pPr indent="254000" algn="ctr">
              <a:spcAft>
                <a:spcPts val="600"/>
              </a:spcAft>
            </a:pPr>
            <a:r>
              <a:rPr lang="vi-VN" sz="3200" dirty="0">
                <a:latin typeface="Arial" panose="020B0604020202020204" pitchFamily="34" charset="0"/>
                <a:ea typeface="Times New Roman" panose="02020603050405020304" pitchFamily="18" charset="0"/>
                <a:cs typeface="Arial" panose="020B0604020202020204" pitchFamily="34" charset="0"/>
              </a:rPr>
              <a:t>Theo sơ đồ, hiệu số phần bằng nhau là:</a:t>
            </a:r>
          </a:p>
          <a:p>
            <a:pPr indent="254000" algn="ctr">
              <a:spcAft>
                <a:spcPts val="600"/>
              </a:spcAft>
            </a:pPr>
            <a:r>
              <a:rPr lang="vi-VN" sz="3200" dirty="0">
                <a:latin typeface="Arial" panose="020B0604020202020204" pitchFamily="34" charset="0"/>
                <a:ea typeface="Times New Roman" panose="02020603050405020304" pitchFamily="18" charset="0"/>
                <a:cs typeface="Arial" panose="020B0604020202020204" pitchFamily="34" charset="0"/>
              </a:rPr>
              <a:t>7 – 5 = 2 (phần)</a:t>
            </a:r>
          </a:p>
          <a:p>
            <a:pPr indent="254000" algn="ctr">
              <a:spcAft>
                <a:spcPts val="600"/>
              </a:spcAft>
            </a:pPr>
            <a:r>
              <a:rPr lang="vi-VN" sz="3200" dirty="0">
                <a:latin typeface="Arial" panose="020B0604020202020204" pitchFamily="34" charset="0"/>
                <a:ea typeface="Times New Roman" panose="02020603050405020304" pitchFamily="18" charset="0"/>
                <a:cs typeface="Arial" panose="020B0604020202020204" pitchFamily="34" charset="0"/>
              </a:rPr>
              <a:t>Số cây xoài là:</a:t>
            </a:r>
          </a:p>
          <a:p>
            <a:pPr indent="254000" algn="ctr">
              <a:spcAft>
                <a:spcPts val="600"/>
              </a:spcAft>
            </a:pPr>
            <a:r>
              <a:rPr lang="vi-VN" sz="3200" dirty="0">
                <a:latin typeface="Arial" panose="020B0604020202020204" pitchFamily="34" charset="0"/>
                <a:ea typeface="Times New Roman" panose="02020603050405020304" pitchFamily="18" charset="0"/>
                <a:cs typeface="Arial" panose="020B0604020202020204" pitchFamily="34" charset="0"/>
              </a:rPr>
              <a:t>32 : 2 × 7 = 112 (cây)</a:t>
            </a:r>
          </a:p>
          <a:p>
            <a:pPr indent="254000" algn="ctr">
              <a:spcAft>
                <a:spcPts val="600"/>
              </a:spcAft>
            </a:pPr>
            <a:r>
              <a:rPr lang="vi-VN" sz="3200" dirty="0">
                <a:latin typeface="Arial" panose="020B0604020202020204" pitchFamily="34" charset="0"/>
                <a:ea typeface="Times New Roman" panose="02020603050405020304" pitchFamily="18" charset="0"/>
                <a:cs typeface="Arial" panose="020B0604020202020204" pitchFamily="34" charset="0"/>
              </a:rPr>
              <a:t>So cây cam là:</a:t>
            </a:r>
          </a:p>
          <a:p>
            <a:pPr indent="254000" algn="ctr">
              <a:spcAft>
                <a:spcPts val="600"/>
              </a:spcAft>
            </a:pPr>
            <a:r>
              <a:rPr lang="vi-VN" sz="3200" dirty="0">
                <a:latin typeface="Arial" panose="020B0604020202020204" pitchFamily="34" charset="0"/>
                <a:ea typeface="Times New Roman" panose="02020603050405020304" pitchFamily="18" charset="0"/>
                <a:cs typeface="Arial" panose="020B0604020202020204" pitchFamily="34" charset="0"/>
              </a:rPr>
              <a:t>32 : 2 × 5 = 80 (cây)</a:t>
            </a:r>
          </a:p>
          <a:p>
            <a:pPr>
              <a:spcAft>
                <a:spcPts val="600"/>
              </a:spcAft>
            </a:pPr>
            <a:r>
              <a:rPr lang="vi-VN" sz="3200" dirty="0" smtClean="0">
                <a:latin typeface="Arial" panose="020B0604020202020204" pitchFamily="34" charset="0"/>
                <a:ea typeface="Arial" panose="020B0604020202020204" pitchFamily="34" charset="0"/>
                <a:cs typeface="Arial" panose="020B0604020202020204" pitchFamily="34" charset="0"/>
              </a:rPr>
              <a:t>                                           </a:t>
            </a:r>
            <a:r>
              <a:rPr lang="vi-VN" sz="3200" u="sng" dirty="0" smtClean="0">
                <a:latin typeface="Arial" panose="020B0604020202020204" pitchFamily="34" charset="0"/>
                <a:ea typeface="Arial" panose="020B0604020202020204" pitchFamily="34" charset="0"/>
                <a:cs typeface="Arial" panose="020B0604020202020204" pitchFamily="34" charset="0"/>
              </a:rPr>
              <a:t>Đáp </a:t>
            </a:r>
            <a:r>
              <a:rPr lang="vi-VN" sz="3200" u="sng" dirty="0">
                <a:latin typeface="Arial" panose="020B0604020202020204" pitchFamily="34" charset="0"/>
                <a:ea typeface="Arial" panose="020B0604020202020204" pitchFamily="34" charset="0"/>
                <a:cs typeface="Arial" panose="020B0604020202020204" pitchFamily="34" charset="0"/>
              </a:rPr>
              <a:t>số:</a:t>
            </a:r>
            <a:r>
              <a:rPr lang="vi-VN" sz="3200" dirty="0">
                <a:latin typeface="Arial" panose="020B0604020202020204" pitchFamily="34" charset="0"/>
                <a:ea typeface="Arial" panose="020B0604020202020204" pitchFamily="34" charset="0"/>
                <a:cs typeface="Arial" panose="020B0604020202020204" pitchFamily="34" charset="0"/>
              </a:rPr>
              <a:t> 112 cây xoài; </a:t>
            </a:r>
            <a:br>
              <a:rPr lang="vi-VN" sz="3200" dirty="0">
                <a:latin typeface="Arial" panose="020B0604020202020204" pitchFamily="34" charset="0"/>
                <a:ea typeface="Arial" panose="020B0604020202020204" pitchFamily="34" charset="0"/>
                <a:cs typeface="Arial" panose="020B0604020202020204" pitchFamily="34" charset="0"/>
              </a:rPr>
            </a:br>
            <a:r>
              <a:rPr lang="vi-VN" sz="3200" dirty="0">
                <a:latin typeface="Arial" panose="020B0604020202020204" pitchFamily="34" charset="0"/>
                <a:ea typeface="Arial" panose="020B0604020202020204" pitchFamily="34" charset="0"/>
                <a:cs typeface="Arial" panose="020B0604020202020204" pitchFamily="34" charset="0"/>
              </a:rPr>
              <a:t>              </a:t>
            </a:r>
            <a:r>
              <a:rPr lang="vi-VN" sz="3200" dirty="0" smtClean="0">
                <a:latin typeface="Arial" panose="020B0604020202020204" pitchFamily="34" charset="0"/>
                <a:ea typeface="Arial" panose="020B0604020202020204" pitchFamily="34" charset="0"/>
                <a:cs typeface="Arial" panose="020B0604020202020204" pitchFamily="34" charset="0"/>
              </a:rPr>
              <a:t>                                           </a:t>
            </a:r>
            <a:r>
              <a:rPr lang="vi-VN" sz="3200" dirty="0">
                <a:latin typeface="Arial" panose="020B0604020202020204" pitchFamily="34" charset="0"/>
                <a:ea typeface="Arial" panose="020B0604020202020204" pitchFamily="34" charset="0"/>
                <a:cs typeface="Arial" panose="020B0604020202020204" pitchFamily="34" charset="0"/>
              </a:rPr>
              <a:t>80 cây cam</a:t>
            </a:r>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765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44" grpId="0" animBg="1"/>
      <p:bldP spid="6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mega.com.vn/media/news/2707_background-pp-hoc-tap-lam-slide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75768" y="2705724"/>
            <a:ext cx="2984803" cy="769441"/>
          </a:xfrm>
          <a:prstGeom prst="rect">
            <a:avLst/>
          </a:prstGeom>
          <a:noFill/>
          <a:ln w="28575">
            <a:solidFill>
              <a:schemeClr val="tx1"/>
            </a:solidFill>
            <a:prstDash val="sysDot"/>
          </a:ln>
        </p:spPr>
        <p:txBody>
          <a:bodyPr wrap="squar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Vận dụng</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2" name="Right Arrow 1"/>
          <p:cNvSpPr/>
          <p:nvPr/>
        </p:nvSpPr>
        <p:spPr>
          <a:xfrm>
            <a:off x="5834743" y="2975429"/>
            <a:ext cx="595086" cy="798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p:cNvSpPr/>
          <p:nvPr/>
        </p:nvSpPr>
        <p:spPr>
          <a:xfrm>
            <a:off x="7093855" y="2912906"/>
            <a:ext cx="1560042"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Bài 4</a:t>
            </a:r>
          </a:p>
        </p:txBody>
      </p:sp>
    </p:spTree>
    <p:extLst>
      <p:ext uri="{BB962C8B-B14F-4D97-AF65-F5344CB8AC3E}">
        <p14:creationId xmlns:p14="http://schemas.microsoft.com/office/powerpoint/2010/main" val="17419277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637</Words>
  <Application>Microsoft Office PowerPoint</Application>
  <PresentationFormat>Widescreen</PresentationFormat>
  <Paragraphs>93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26</cp:revision>
  <dcterms:created xsi:type="dcterms:W3CDTF">2024-07-07T13:50:08Z</dcterms:created>
  <dcterms:modified xsi:type="dcterms:W3CDTF">2024-07-08T15:38:04Z</dcterms:modified>
</cp:coreProperties>
</file>