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1" autoAdjust="0"/>
    <p:restoredTop sz="94660"/>
  </p:normalViewPr>
  <p:slideViewPr>
    <p:cSldViewPr snapToGrid="0">
      <p:cViewPr varScale="1">
        <p:scale>
          <a:sx n="63" d="100"/>
          <a:sy n="63" d="100"/>
        </p:scale>
        <p:origin x="84"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134401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348373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722934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9C5EF44-A0FD-4E04-BFDC-DE2A2BC89FAF}" type="datetimeFigureOut">
              <a:rPr lang="vi-VN" smtClean="0"/>
              <a:t>25/06/2024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329907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9C5EF44-A0FD-4E04-BFDC-DE2A2BC89FAF}" type="datetimeFigureOut">
              <a:rPr lang="vi-VN" smtClean="0"/>
              <a:t>25/06/2024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970191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9C5EF44-A0FD-4E04-BFDC-DE2A2BC89FAF}" type="datetimeFigureOut">
              <a:rPr lang="vi-VN" smtClean="0"/>
              <a:t>25/06/2024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65982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9C5EF44-A0FD-4E04-BFDC-DE2A2BC89FAF}" type="datetimeFigureOut">
              <a:rPr lang="vi-VN" smtClean="0"/>
              <a:t>25/06/2024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1306841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9C5EF44-A0FD-4E04-BFDC-DE2A2BC89FAF}" type="datetimeFigureOut">
              <a:rPr lang="vi-VN" smtClean="0"/>
              <a:t>25/06/2024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86180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5EF44-A0FD-4E04-BFDC-DE2A2BC89FAF}" type="datetimeFigureOut">
              <a:rPr lang="vi-VN" smtClean="0"/>
              <a:t>25/06/2024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4259440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C5EF44-A0FD-4E04-BFDC-DE2A2BC89FAF}" type="datetimeFigureOut">
              <a:rPr lang="vi-VN" smtClean="0"/>
              <a:t>25/06/2024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75402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C5EF44-A0FD-4E04-BFDC-DE2A2BC89FAF}" type="datetimeFigureOut">
              <a:rPr lang="vi-VN" smtClean="0"/>
              <a:t>25/06/2024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95FE5B6-BC14-43DE-94AC-C1A3A0B95BBA}" type="slidenum">
              <a:rPr lang="vi-VN" smtClean="0"/>
              <a:t>‹#›</a:t>
            </a:fld>
            <a:endParaRPr lang="vi-VN"/>
          </a:p>
        </p:txBody>
      </p:sp>
    </p:spTree>
    <p:extLst>
      <p:ext uri="{BB962C8B-B14F-4D97-AF65-F5344CB8AC3E}">
        <p14:creationId xmlns:p14="http://schemas.microsoft.com/office/powerpoint/2010/main" val="269943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5EF44-A0FD-4E04-BFDC-DE2A2BC89FAF}" type="datetimeFigureOut">
              <a:rPr lang="vi-VN" smtClean="0"/>
              <a:t>25/06/2024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FE5B6-BC14-43DE-94AC-C1A3A0B95BBA}" type="slidenum">
              <a:rPr lang="vi-VN" smtClean="0"/>
              <a:t>‹#›</a:t>
            </a:fld>
            <a:endParaRPr lang="vi-VN"/>
          </a:p>
        </p:txBody>
      </p:sp>
    </p:spTree>
    <p:extLst>
      <p:ext uri="{BB962C8B-B14F-4D97-AF65-F5344CB8AC3E}">
        <p14:creationId xmlns:p14="http://schemas.microsoft.com/office/powerpoint/2010/main" val="2529159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ga.com.vn/media/news/2707_nen-background-pp-chu-de-hoc-ta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777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16037" y="1787236"/>
            <a:ext cx="4724755" cy="646331"/>
          </a:xfrm>
          <a:prstGeom prst="rect">
            <a:avLst/>
          </a:prstGeom>
          <a:noFill/>
        </p:spPr>
        <p:txBody>
          <a:bodyPr wrap="none" rtlCol="0">
            <a:spAutoFit/>
          </a:bodyPr>
          <a:lstStyle/>
          <a:p>
            <a:r>
              <a:rPr lang="en-US" sz="3600" b="1" dirty="0" smtClean="0">
                <a:solidFill>
                  <a:srgbClr val="0070C0"/>
                </a:solidFill>
                <a:latin typeface="Arial" panose="020B0604020202020204" pitchFamily="34" charset="0"/>
                <a:cs typeface="Arial" panose="020B0604020202020204" pitchFamily="34" charset="0"/>
              </a:rPr>
              <a:t>Tiếng Việt 5 – Tuần 4</a:t>
            </a:r>
            <a:endParaRPr lang="vi-VN" sz="3600" b="1" dirty="0">
              <a:solidFill>
                <a:srgbClr val="0070C0"/>
              </a:solidFill>
              <a:latin typeface="Arial" panose="020B0604020202020204" pitchFamily="34" charset="0"/>
              <a:cs typeface="Arial" panose="020B0604020202020204" pitchFamily="34" charset="0"/>
            </a:endParaRPr>
          </a:p>
        </p:txBody>
      </p:sp>
      <p:sp>
        <p:nvSpPr>
          <p:cNvPr id="5" name="Rectangle 4"/>
          <p:cNvSpPr/>
          <p:nvPr/>
        </p:nvSpPr>
        <p:spPr>
          <a:xfrm>
            <a:off x="3913399" y="2433567"/>
            <a:ext cx="3866444"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Góc sáng tạo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12764450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713018" y="0"/>
            <a:ext cx="3505200" cy="135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50" name="Picture 2" descr="https://mega.com.vn/media/news/2707_nen-background-pp-chu-de-hoc-ta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3999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3962400" y="0"/>
            <a:ext cx="3422072" cy="13577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b="1" dirty="0" smtClean="0">
                <a:ln/>
                <a:solidFill>
                  <a:schemeClr val="accent4"/>
                </a:solidFill>
              </a:rPr>
              <a:t>Khởi động</a:t>
            </a:r>
            <a:endParaRPr lang="vi-VN" sz="3600" b="1" dirty="0">
              <a:ln/>
              <a:solidFill>
                <a:schemeClr val="accent4"/>
              </a:solidFill>
            </a:endParaRPr>
          </a:p>
        </p:txBody>
      </p:sp>
      <p:sp>
        <p:nvSpPr>
          <p:cNvPr id="8" name="Rectangle 7"/>
          <p:cNvSpPr/>
          <p:nvPr/>
        </p:nvSpPr>
        <p:spPr>
          <a:xfrm>
            <a:off x="256309" y="1357745"/>
            <a:ext cx="11679382" cy="823174"/>
          </a:xfrm>
          <a:prstGeom prst="rect">
            <a:avLst/>
          </a:prstGeom>
          <a:solidFill>
            <a:schemeClr val="bg1"/>
          </a:solidFill>
        </p:spPr>
        <p:txBody>
          <a:bodyPr wrap="square">
            <a:spAutoFit/>
          </a:bodyPr>
          <a:lstStyle/>
          <a:p>
            <a:pPr algn="just">
              <a:lnSpc>
                <a:spcPct val="150000"/>
              </a:lnSpc>
              <a:spcAft>
                <a:spcPts val="800"/>
              </a:spcAft>
            </a:pPr>
            <a:r>
              <a:rPr lang="vi-VN"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Cả </a:t>
            </a:r>
            <a:r>
              <a:rPr lang="vi-VN"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lớp cùng hát bài hát: </a:t>
            </a:r>
            <a:r>
              <a:rPr lang="vi-VN"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 chúng ta đoàn kết.</a:t>
            </a:r>
            <a:endParaRPr lang="vi-VN" sz="3600" dirty="0">
              <a:solidFill>
                <a:srgbClr val="FF0000"/>
              </a:solidFill>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67602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araoke - Lớp Chúng Ta Đoàn Kết - Âm Nhạc Lớp 3 -- Lớp Nhạc doremi">
            <a:hlinkClick r:id="" action="ppaction://media"/>
          </p:cNvPr>
          <p:cNvPicPr>
            <a:picLocks noChangeAspect="1"/>
          </p:cNvPicPr>
          <p:nvPr>
            <a:videoFile r:link="rId1"/>
            <p:extLst>
              <p:ext uri="{DAA4B4D4-6D71-4841-9C94-3DE7FCFB9230}">
                <p14:media xmlns:p14="http://schemas.microsoft.com/office/powerpoint/2010/main" r:embed="rId2">
                  <p14:trim end="39027"/>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563646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mega.com.vn/media/news/2707_nen-background-pp-chu-de-hoc-tap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777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57981" y="1283640"/>
            <a:ext cx="3866444" cy="923330"/>
          </a:xfrm>
          <a:prstGeom prst="rect">
            <a:avLst/>
          </a:prstGeom>
          <a:noFill/>
        </p:spPr>
        <p:txBody>
          <a:bodyPr wrap="none" lIns="91440" tIns="45720" rIns="91440" bIns="45720">
            <a:spAutoFit/>
          </a:bodyPr>
          <a:lstStyle/>
          <a:p>
            <a:pPr algn="ctr"/>
            <a:r>
              <a:rPr lang="en-US" sz="5400" dirty="0" smtClean="0">
                <a:ln w="0"/>
                <a:solidFill>
                  <a:schemeClr val="accent1"/>
                </a:solidFill>
                <a:effectLst>
                  <a:outerShdw blurRad="38100" dist="25400" dir="5400000" algn="ctr" rotWithShape="0">
                    <a:srgbClr val="6E747A">
                      <a:alpha val="43000"/>
                    </a:srgbClr>
                  </a:outerShdw>
                </a:effectLst>
              </a:rPr>
              <a:t>Góc sáng tạo</a:t>
            </a:r>
            <a:endParaRPr lang="en-US" sz="5400" dirty="0">
              <a:ln w="0"/>
              <a:solidFill>
                <a:schemeClr val="accent1"/>
              </a:solidFill>
              <a:effectLst>
                <a:outerShdw blurRad="38100" dist="25400" dir="5400000" algn="ctr" rotWithShape="0">
                  <a:srgbClr val="6E747A">
                    <a:alpha val="43000"/>
                  </a:srgbClr>
                </a:outerShdw>
              </a:effectLst>
            </a:endParaRPr>
          </a:p>
        </p:txBody>
      </p:sp>
      <p:sp>
        <p:nvSpPr>
          <p:cNvPr id="2" name="Rectangle 1"/>
          <p:cNvSpPr/>
          <p:nvPr/>
        </p:nvSpPr>
        <p:spPr>
          <a:xfrm>
            <a:off x="2191596" y="2206970"/>
            <a:ext cx="780880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Chúng mình thật đáng yêu</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31697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895"/>
            <a:ext cx="6404317"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l"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Bài</a:t>
            </a:r>
            <a:r>
              <a:rPr kumimoji="0" lang="vi-VN" altLang="vi-VN" sz="3600" b="0" i="0" u="none" strike="noStrike" cap="none" normalizeH="0" dirty="0" smtClean="0">
                <a:ln>
                  <a:noFill/>
                </a:ln>
                <a:solidFill>
                  <a:srgbClr val="FF0000"/>
                </a:solidFill>
                <a:effectLst/>
                <a:latin typeface="Arial" panose="020B0604020202020204" pitchFamily="34" charset="0"/>
                <a:ea typeface="Arial" panose="020B0604020202020204" pitchFamily="34" charset="0"/>
              </a:rPr>
              <a:t> 1. </a:t>
            </a: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Chọn </a:t>
            </a:r>
            <a:r>
              <a:rPr kumimoji="0" lang="en-US"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1 trong 2 </a:t>
            </a: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đề </a:t>
            </a:r>
            <a:r>
              <a:rPr kumimoji="0" lang="en-US"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sau:</a:t>
            </a:r>
            <a:endParaRPr kumimoji="0" lang="vi-VN" altLang="vi-VN" sz="3600" b="0" i="0" u="none" strike="noStrike" cap="none" normalizeH="0" baseline="0" dirty="0" smtClean="0">
              <a:ln>
                <a:noFill/>
              </a:ln>
              <a:solidFill>
                <a:srgbClr val="FF0000"/>
              </a:solidFill>
              <a:effectLst/>
              <a:latin typeface="Arial" panose="020B0604020202020204" pitchFamily="34" charset="0"/>
            </a:endParaRPr>
          </a:p>
        </p:txBody>
      </p:sp>
      <p:sp>
        <p:nvSpPr>
          <p:cNvPr id="5" name="Rectangle 3"/>
          <p:cNvSpPr>
            <a:spLocks noChangeArrowheads="1"/>
          </p:cNvSpPr>
          <p:nvPr/>
        </p:nvSpPr>
        <p:spPr bwMode="auto">
          <a:xfrm>
            <a:off x="132773" y="717858"/>
            <a:ext cx="11768282" cy="614014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5138" algn="l"/>
              </a:tabLst>
              <a:defRPr>
                <a:solidFill>
                  <a:schemeClr val="tx1"/>
                </a:solidFill>
                <a:latin typeface="Arial" panose="020B0604020202020204" pitchFamily="34" charset="0"/>
              </a:defRPr>
            </a:lvl1pPr>
            <a:lvl2pPr eaLnBrk="0" fontAlgn="base" hangingPunct="0">
              <a:spcBef>
                <a:spcPct val="0"/>
              </a:spcBef>
              <a:spcAft>
                <a:spcPct val="0"/>
              </a:spcAft>
              <a:tabLst>
                <a:tab pos="465138" algn="l"/>
              </a:tabLst>
              <a:defRPr>
                <a:solidFill>
                  <a:schemeClr val="tx1"/>
                </a:solidFill>
                <a:latin typeface="Arial" panose="020B0604020202020204" pitchFamily="34" charset="0"/>
              </a:defRPr>
            </a:lvl2pPr>
            <a:lvl3pPr eaLnBrk="0" fontAlgn="base" hangingPunct="0">
              <a:spcBef>
                <a:spcPct val="0"/>
              </a:spcBef>
              <a:spcAft>
                <a:spcPct val="0"/>
              </a:spcAft>
              <a:tabLst>
                <a:tab pos="465138" algn="l"/>
              </a:tabLst>
              <a:defRPr>
                <a:solidFill>
                  <a:schemeClr val="tx1"/>
                </a:solidFill>
                <a:latin typeface="Arial" panose="020B0604020202020204" pitchFamily="34" charset="0"/>
              </a:defRPr>
            </a:lvl3pPr>
            <a:lvl4pPr eaLnBrk="0" fontAlgn="base" hangingPunct="0">
              <a:spcBef>
                <a:spcPct val="0"/>
              </a:spcBef>
              <a:spcAft>
                <a:spcPct val="0"/>
              </a:spcAft>
              <a:tabLst>
                <a:tab pos="465138" algn="l"/>
              </a:tabLst>
              <a:defRPr>
                <a:solidFill>
                  <a:schemeClr val="tx1"/>
                </a:solidFill>
                <a:latin typeface="Arial" panose="020B0604020202020204" pitchFamily="34" charset="0"/>
              </a:defRPr>
            </a:lvl4pPr>
            <a:lvl5pPr eaLnBrk="0" fontAlgn="base" hangingPunct="0">
              <a:spcBef>
                <a:spcPct val="0"/>
              </a:spcBef>
              <a:spcAft>
                <a:spcPct val="0"/>
              </a:spcAft>
              <a:tabLst>
                <a:tab pos="465138" algn="l"/>
              </a:tabLst>
              <a:defRPr>
                <a:solidFill>
                  <a:schemeClr val="tx1"/>
                </a:solidFill>
                <a:latin typeface="Arial" panose="020B0604020202020204" pitchFamily="34" charset="0"/>
              </a:defRPr>
            </a:lvl5pPr>
            <a:lvl6pPr eaLnBrk="0" fontAlgn="base" hangingPunct="0">
              <a:spcBef>
                <a:spcPct val="0"/>
              </a:spcBef>
              <a:spcAft>
                <a:spcPct val="0"/>
              </a:spcAft>
              <a:tabLst>
                <a:tab pos="465138" algn="l"/>
              </a:tabLst>
              <a:defRPr>
                <a:solidFill>
                  <a:schemeClr val="tx1"/>
                </a:solidFill>
                <a:latin typeface="Arial" panose="020B0604020202020204" pitchFamily="34" charset="0"/>
              </a:defRPr>
            </a:lvl6pPr>
            <a:lvl7pPr eaLnBrk="0" fontAlgn="base" hangingPunct="0">
              <a:spcBef>
                <a:spcPct val="0"/>
              </a:spcBef>
              <a:spcAft>
                <a:spcPct val="0"/>
              </a:spcAft>
              <a:tabLst>
                <a:tab pos="465138" algn="l"/>
              </a:tabLst>
              <a:defRPr>
                <a:solidFill>
                  <a:schemeClr val="tx1"/>
                </a:solidFill>
                <a:latin typeface="Arial" panose="020B0604020202020204" pitchFamily="34" charset="0"/>
              </a:defRPr>
            </a:lvl7pPr>
            <a:lvl8pPr eaLnBrk="0" fontAlgn="base" hangingPunct="0">
              <a:spcBef>
                <a:spcPct val="0"/>
              </a:spcBef>
              <a:spcAft>
                <a:spcPct val="0"/>
              </a:spcAft>
              <a:tabLst>
                <a:tab pos="465138" algn="l"/>
              </a:tabLst>
              <a:defRPr>
                <a:solidFill>
                  <a:schemeClr val="tx1"/>
                </a:solidFill>
                <a:latin typeface="Arial" panose="020B0604020202020204" pitchFamily="34" charset="0"/>
              </a:defRPr>
            </a:lvl8pPr>
            <a:lvl9pPr eaLnBrk="0" fontAlgn="base" hangingPunct="0">
              <a:spcBef>
                <a:spcPct val="0"/>
              </a:spcBef>
              <a:spcAft>
                <a:spcPct val="0"/>
              </a:spcAft>
              <a:tabLst>
                <a:tab pos="465138" algn="l"/>
              </a:tabLst>
              <a:defRPr>
                <a:solidFill>
                  <a:schemeClr val="tx1"/>
                </a:solidFill>
                <a:latin typeface="Arial" panose="020B0604020202020204" pitchFamily="34" charset="0"/>
              </a:defRPr>
            </a:lvl9pPr>
          </a:lstStyle>
          <a:p>
            <a:pPr marL="0" marR="0" lvl="0" indent="215900" algn="just" defTabSz="914400" rtl="0" eaLnBrk="0" fontAlgn="base" latinLnBrk="0" hangingPunct="0">
              <a:lnSpc>
                <a:spcPct val="150000"/>
              </a:lnSpc>
              <a:spcBef>
                <a:spcPct val="0"/>
              </a:spcBef>
              <a:spcAft>
                <a:spcPts val="1800"/>
              </a:spcAft>
              <a:buClrTx/>
              <a:buSzTx/>
              <a:buFontTx/>
              <a:buNone/>
              <a:tabLst>
                <a:tab pos="465138" algn="l"/>
              </a:tabLst>
            </a:pPr>
            <a:r>
              <a:rPr kumimoji="0" lang="vi-VN" altLang="vi-VN" sz="3600" b="1" i="0" u="none" strike="noStrike" cap="none" normalizeH="0" baseline="0" dirty="0" smtClean="0">
                <a:ln>
                  <a:noFill/>
                </a:ln>
                <a:solidFill>
                  <a:srgbClr val="002060"/>
                </a:solidFill>
                <a:effectLst/>
                <a:ea typeface="Arial" panose="020B0604020202020204" pitchFamily="34" charset="0"/>
              </a:rPr>
              <a:t>a) Viết đoạn văn nêu một phẩm chất cần có của thiếu nhi và những việc em sẽ thực hiện để có phẩm chất đó. </a:t>
            </a:r>
            <a:r>
              <a:rPr kumimoji="0" lang="en-US" altLang="vi-VN" sz="3600" b="1" i="0" u="none" strike="noStrike" cap="none" normalizeH="0" baseline="0" dirty="0" smtClean="0">
                <a:ln>
                  <a:noFill/>
                </a:ln>
                <a:solidFill>
                  <a:srgbClr val="002060"/>
                </a:solidFill>
                <a:effectLst/>
                <a:ea typeface="Arial" panose="020B0604020202020204" pitchFamily="34" charset="0"/>
              </a:rPr>
              <a:t>Trang </a:t>
            </a:r>
            <a:r>
              <a:rPr kumimoji="0" lang="vi-VN" altLang="vi-VN" sz="3600" b="1" i="0" u="none" strike="noStrike" cap="none" normalizeH="0" baseline="0" dirty="0" smtClean="0">
                <a:ln>
                  <a:noFill/>
                </a:ln>
                <a:solidFill>
                  <a:srgbClr val="002060"/>
                </a:solidFill>
                <a:effectLst/>
                <a:ea typeface="Arial" panose="020B0604020202020204" pitchFamily="34" charset="0"/>
              </a:rPr>
              <a:t>trí hoặc vẽ </a:t>
            </a:r>
            <a:r>
              <a:rPr kumimoji="0" lang="en-US" altLang="vi-VN" sz="3600" b="1" i="0" u="none" strike="noStrike" cap="none" normalizeH="0" baseline="0" dirty="0" smtClean="0">
                <a:ln>
                  <a:noFill/>
                </a:ln>
                <a:solidFill>
                  <a:srgbClr val="002060"/>
                </a:solidFill>
                <a:effectLst/>
                <a:ea typeface="Arial" panose="020B0604020202020204" pitchFamily="34" charset="0"/>
              </a:rPr>
              <a:t>minh </a:t>
            </a:r>
            <a:r>
              <a:rPr kumimoji="0" lang="vi-VN" altLang="vi-VN" sz="3600" b="1" i="0" u="none" strike="noStrike" cap="none" normalizeH="0" baseline="0" dirty="0" smtClean="0">
                <a:ln>
                  <a:noFill/>
                </a:ln>
                <a:solidFill>
                  <a:srgbClr val="002060"/>
                </a:solidFill>
                <a:effectLst/>
                <a:ea typeface="Arial" panose="020B0604020202020204" pitchFamily="34" charset="0"/>
              </a:rPr>
              <a:t>hoạ </a:t>
            </a:r>
            <a:r>
              <a:rPr kumimoji="0" lang="en-US" altLang="vi-VN" sz="3600" b="1" i="0" u="none" strike="noStrike" cap="none" normalizeH="0" baseline="0" dirty="0" smtClean="0">
                <a:ln>
                  <a:noFill/>
                </a:ln>
                <a:solidFill>
                  <a:srgbClr val="002060"/>
                </a:solidFill>
                <a:effectLst/>
                <a:ea typeface="Arial" panose="020B0604020202020204" pitchFamily="34" charset="0"/>
              </a:rPr>
              <a:t>cho </a:t>
            </a:r>
            <a:r>
              <a:rPr kumimoji="0" lang="vi-VN" altLang="vi-VN" sz="3600" b="1" i="0" u="none" strike="noStrike" cap="none" normalizeH="0" baseline="0" dirty="0" smtClean="0">
                <a:ln>
                  <a:noFill/>
                </a:ln>
                <a:solidFill>
                  <a:srgbClr val="002060"/>
                </a:solidFill>
                <a:effectLst/>
                <a:ea typeface="Arial" panose="020B0604020202020204" pitchFamily="34" charset="0"/>
              </a:rPr>
              <a:t>bài viết.</a:t>
            </a:r>
          </a:p>
          <a:p>
            <a:pPr indent="215900" algn="just">
              <a:lnSpc>
                <a:spcPct val="150000"/>
              </a:lnSpc>
              <a:spcAft>
                <a:spcPts val="1800"/>
              </a:spcAft>
            </a:pPr>
            <a:r>
              <a:rPr lang="vi-VN" sz="3600" b="1" dirty="0" smtClean="0">
                <a:solidFill>
                  <a:srgbClr val="7030A0"/>
                </a:solidFill>
              </a:rPr>
              <a:t>b) Viết </a:t>
            </a:r>
            <a:r>
              <a:rPr lang="vi-VN" sz="3600" b="1" dirty="0">
                <a:solidFill>
                  <a:srgbClr val="7030A0"/>
                </a:solidFill>
              </a:rPr>
              <a:t>đoạn văn giới thiệu một bạn trong lớp mà em quý mến (giấu tên), sao cho bạn khác đọc (hoặc nghe) đoạn văn có thể biết em viết về ai. Trang trí hoặc vẽ minh hoạ cho bài viết</a:t>
            </a:r>
            <a:r>
              <a:rPr lang="vi-VN" sz="3600" b="1" dirty="0" smtClean="0">
                <a:solidFill>
                  <a:srgbClr val="7030A0"/>
                </a:solidFill>
              </a:rPr>
              <a:t>.</a:t>
            </a:r>
            <a:endParaRPr kumimoji="0" lang="vi-VN" altLang="vi-VN" sz="3600" b="1" i="0"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26549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895"/>
            <a:ext cx="6404317"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2159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15900" algn="l" defTabSz="914400" rtl="0" eaLnBrk="0" fontAlgn="base" latinLnBrk="0" hangingPunct="0">
              <a:lnSpc>
                <a:spcPct val="100000"/>
              </a:lnSpc>
              <a:spcBef>
                <a:spcPct val="0"/>
              </a:spcBef>
              <a:spcAft>
                <a:spcPct val="0"/>
              </a:spcAft>
              <a:buClrTx/>
              <a:buSzTx/>
              <a:buFontTx/>
              <a:buNone/>
              <a:tabLst/>
            </a:pP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Bài</a:t>
            </a:r>
            <a:r>
              <a:rPr kumimoji="0" lang="vi-VN" altLang="vi-VN" sz="3600" b="0" i="0" u="none" strike="noStrike" cap="none" normalizeH="0" dirty="0" smtClean="0">
                <a:ln>
                  <a:noFill/>
                </a:ln>
                <a:solidFill>
                  <a:srgbClr val="FF0000"/>
                </a:solidFill>
                <a:effectLst/>
                <a:latin typeface="Arial" panose="020B0604020202020204" pitchFamily="34" charset="0"/>
                <a:ea typeface="Arial" panose="020B0604020202020204" pitchFamily="34" charset="0"/>
              </a:rPr>
              <a:t> 1. </a:t>
            </a: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Chọn </a:t>
            </a:r>
            <a:r>
              <a:rPr kumimoji="0" lang="en-US"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1 trong 2 </a:t>
            </a:r>
            <a:r>
              <a:rPr kumimoji="0" lang="vi-VN"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đề </a:t>
            </a:r>
            <a:r>
              <a:rPr kumimoji="0" lang="en-US" altLang="vi-VN" sz="3600" b="0" i="0" u="none" strike="noStrike" cap="none" normalizeH="0" baseline="0" dirty="0" smtClean="0">
                <a:ln>
                  <a:noFill/>
                </a:ln>
                <a:solidFill>
                  <a:srgbClr val="FF0000"/>
                </a:solidFill>
                <a:effectLst/>
                <a:latin typeface="Arial" panose="020B0604020202020204" pitchFamily="34" charset="0"/>
                <a:ea typeface="Arial" panose="020B0604020202020204" pitchFamily="34" charset="0"/>
              </a:rPr>
              <a:t>sau:</a:t>
            </a:r>
            <a:endParaRPr kumimoji="0" lang="vi-VN" altLang="vi-VN" sz="3600" b="0" i="0" u="none" strike="noStrike" cap="none" normalizeH="0" baseline="0" dirty="0" smtClean="0">
              <a:ln>
                <a:noFill/>
              </a:ln>
              <a:solidFill>
                <a:srgbClr val="FF0000"/>
              </a:solidFill>
              <a:effectLst/>
              <a:latin typeface="Arial" panose="020B0604020202020204" pitchFamily="34" charset="0"/>
            </a:endParaRPr>
          </a:p>
        </p:txBody>
      </p:sp>
      <p:sp>
        <p:nvSpPr>
          <p:cNvPr id="2" name="Rectangle 1"/>
          <p:cNvSpPr/>
          <p:nvPr/>
        </p:nvSpPr>
        <p:spPr>
          <a:xfrm>
            <a:off x="228599" y="758226"/>
            <a:ext cx="5947117" cy="5189113"/>
          </a:xfrm>
          <a:prstGeom prst="rect">
            <a:avLst/>
          </a:prstGeom>
        </p:spPr>
        <p:txBody>
          <a:bodyPr wrap="square">
            <a:spAutoFit/>
          </a:bodyPr>
          <a:lstStyle/>
          <a:p>
            <a:pPr>
              <a:lnSpc>
                <a:spcPct val="115000"/>
              </a:lnSpc>
              <a:spcAft>
                <a:spcPts val="0"/>
              </a:spcAft>
            </a:pPr>
            <a:r>
              <a:rPr lang="vi-VN" sz="3600" dirty="0" smtClean="0">
                <a:solidFill>
                  <a:srgbClr val="7030A0"/>
                </a:solidFill>
                <a:ea typeface="Arial" panose="020B0604020202020204" pitchFamily="34" charset="0"/>
              </a:rPr>
              <a:t>Gợi ý  câu a)</a:t>
            </a:r>
          </a:p>
          <a:p>
            <a:pPr>
              <a:lnSpc>
                <a:spcPct val="115000"/>
              </a:lnSpc>
              <a:spcAft>
                <a:spcPts val="0"/>
              </a:spcAft>
            </a:pPr>
            <a:r>
              <a:rPr lang="vi-VN" sz="3600" dirty="0" smtClean="0">
                <a:solidFill>
                  <a:srgbClr val="7030A0"/>
                </a:solidFill>
                <a:ea typeface="Arial" panose="020B0604020202020204" pitchFamily="34" charset="0"/>
              </a:rPr>
              <a:t>- Theo </a:t>
            </a:r>
            <a:r>
              <a:rPr lang="vi-VN" sz="3600" dirty="0">
                <a:solidFill>
                  <a:srgbClr val="7030A0"/>
                </a:solidFill>
                <a:ea typeface="Arial" panose="020B0604020202020204" pitchFamily="34" charset="0"/>
              </a:rPr>
              <a:t>em, một bạn thiếu nhi cần có những phẩm chất gì</a:t>
            </a:r>
            <a:r>
              <a:rPr lang="vi-VN" sz="3600" dirty="0" smtClean="0">
                <a:solidFill>
                  <a:srgbClr val="7030A0"/>
                </a:solidFill>
                <a:ea typeface="Arial" panose="020B0604020202020204" pitchFamily="34" charset="0"/>
              </a:rPr>
              <a:t>?</a:t>
            </a:r>
          </a:p>
          <a:p>
            <a:pPr>
              <a:lnSpc>
                <a:spcPct val="115000"/>
              </a:lnSpc>
              <a:spcAft>
                <a:spcPts val="0"/>
              </a:spcAft>
            </a:pPr>
            <a:r>
              <a:rPr lang="vi-VN" sz="3600" dirty="0" smtClean="0">
                <a:solidFill>
                  <a:srgbClr val="7030A0"/>
                </a:solidFill>
                <a:ea typeface="Arial" panose="020B0604020202020204" pitchFamily="34" charset="0"/>
              </a:rPr>
              <a:t>- </a:t>
            </a:r>
            <a:r>
              <a:rPr lang="vi-VN" sz="3600" dirty="0">
                <a:solidFill>
                  <a:srgbClr val="7030A0"/>
                </a:solidFill>
                <a:ea typeface="Arial" panose="020B0604020202020204" pitchFamily="34" charset="0"/>
              </a:rPr>
              <a:t>Em sẽ thay đổi suy nghĩ, hành động như thế nào để mọi </a:t>
            </a:r>
            <a:r>
              <a:rPr lang="vi-VN" sz="3600" dirty="0" smtClean="0">
                <a:solidFill>
                  <a:srgbClr val="7030A0"/>
                </a:solidFill>
                <a:ea typeface="Arial" panose="020B0604020202020204" pitchFamily="34" charset="0"/>
              </a:rPr>
              <a:t>người thêm </a:t>
            </a:r>
            <a:r>
              <a:rPr lang="vi-VN" sz="3600" dirty="0">
                <a:solidFill>
                  <a:srgbClr val="7030A0"/>
                </a:solidFill>
                <a:ea typeface="Arial" panose="020B0604020202020204" pitchFamily="34" charset="0"/>
              </a:rPr>
              <a:t>yêu quý em?</a:t>
            </a:r>
          </a:p>
        </p:txBody>
      </p:sp>
      <p:pic>
        <p:nvPicPr>
          <p:cNvPr id="6" name="Shape 365"/>
          <p:cNvPicPr/>
          <p:nvPr/>
        </p:nvPicPr>
        <p:blipFill>
          <a:blip r:embed="rId2"/>
          <a:stretch/>
        </p:blipFill>
        <p:spPr>
          <a:xfrm>
            <a:off x="5694215" y="2634271"/>
            <a:ext cx="4502728" cy="2472141"/>
          </a:xfrm>
          <a:prstGeom prst="rect">
            <a:avLst/>
          </a:prstGeom>
        </p:spPr>
      </p:pic>
      <p:sp>
        <p:nvSpPr>
          <p:cNvPr id="7" name="Shape 367"/>
          <p:cNvSpPr txBox="1"/>
          <p:nvPr/>
        </p:nvSpPr>
        <p:spPr>
          <a:xfrm>
            <a:off x="5887760" y="1908190"/>
            <a:ext cx="1229995" cy="405765"/>
          </a:xfrm>
          <a:prstGeom prst="rect">
            <a:avLst/>
          </a:prstGeom>
          <a:noFill/>
        </p:spPr>
        <p:txBody>
          <a:bodyPr lIns="0" tIns="0" rIns="0" bIns="0"/>
          <a:lstStyle/>
          <a:p>
            <a:pPr>
              <a:spcAft>
                <a:spcPts val="0"/>
              </a:spcAft>
            </a:pPr>
            <a:r>
              <a:rPr lang="vi-VN" sz="1100" dirty="0" smtClean="0">
                <a:solidFill>
                  <a:srgbClr val="0092C9"/>
                </a:solidFill>
                <a:latin typeface="Arial" panose="020B0604020202020204" pitchFamily="34" charset="0"/>
                <a:ea typeface="Arial" panose="020B0604020202020204" pitchFamily="34" charset="0"/>
              </a:rPr>
              <a:t>Ý thứ học tập</a:t>
            </a:r>
            <a:endParaRPr lang="vi-VN" sz="1200" dirty="0">
              <a:solidFill>
                <a:srgbClr val="231F20"/>
              </a:solidFill>
              <a:effectLst/>
              <a:latin typeface="Arial" panose="020B0604020202020204" pitchFamily="34" charset="0"/>
              <a:ea typeface="Arial" panose="020B0604020202020204" pitchFamily="34" charset="0"/>
            </a:endParaRPr>
          </a:p>
        </p:txBody>
      </p:sp>
      <p:grpSp>
        <p:nvGrpSpPr>
          <p:cNvPr id="9" name="Group 8"/>
          <p:cNvGrpSpPr/>
          <p:nvPr/>
        </p:nvGrpSpPr>
        <p:grpSpPr>
          <a:xfrm>
            <a:off x="6788233" y="1255595"/>
            <a:ext cx="3408710" cy="1512423"/>
            <a:chOff x="0" y="0"/>
            <a:chExt cx="2633345" cy="926465"/>
          </a:xfrm>
        </p:grpSpPr>
        <p:pic>
          <p:nvPicPr>
            <p:cNvPr id="10" name="Shape 361"/>
            <p:cNvPicPr/>
            <p:nvPr/>
          </p:nvPicPr>
          <p:blipFill>
            <a:blip r:embed="rId3"/>
            <a:stretch/>
          </p:blipFill>
          <p:spPr>
            <a:xfrm>
              <a:off x="0" y="0"/>
              <a:ext cx="2633345" cy="926465"/>
            </a:xfrm>
            <a:prstGeom prst="rect">
              <a:avLst/>
            </a:prstGeom>
          </p:spPr>
        </p:pic>
        <p:sp>
          <p:nvSpPr>
            <p:cNvPr id="11" name="Shape 363"/>
            <p:cNvSpPr txBox="1"/>
            <p:nvPr/>
          </p:nvSpPr>
          <p:spPr>
            <a:xfrm>
              <a:off x="1141227" y="70884"/>
              <a:ext cx="1009650" cy="371475"/>
            </a:xfrm>
            <a:prstGeom prst="rect">
              <a:avLst/>
            </a:prstGeom>
            <a:noFill/>
          </p:spPr>
          <p:txBody>
            <a:bodyPr lIns="0" tIns="0" rIns="0" bIns="0"/>
            <a:lstStyle/>
            <a:p>
              <a:pPr indent="215900" algn="ctr">
                <a:lnSpc>
                  <a:spcPct val="107000"/>
                </a:lnSpc>
                <a:spcAft>
                  <a:spcPts val="0"/>
                </a:spcAft>
              </a:pPr>
              <a:r>
                <a:rPr lang="vi-VN" sz="1100" dirty="0">
                  <a:solidFill>
                    <a:srgbClr val="0092C9"/>
                  </a:solidFill>
                  <a:effectLst/>
                  <a:latin typeface="Arial" panose="020B0604020202020204" pitchFamily="34" charset="0"/>
                  <a:ea typeface="Arial" panose="020B0604020202020204" pitchFamily="34" charset="0"/>
                </a:rPr>
                <a:t>Cách ứng xử với</a:t>
              </a:r>
              <a:br>
                <a:rPr lang="vi-VN" sz="1100" dirty="0">
                  <a:solidFill>
                    <a:srgbClr val="0092C9"/>
                  </a:solidFill>
                  <a:effectLst/>
                  <a:latin typeface="Arial" panose="020B0604020202020204" pitchFamily="34" charset="0"/>
                  <a:ea typeface="Arial" panose="020B0604020202020204" pitchFamily="34" charset="0"/>
                </a:rPr>
              </a:br>
              <a:r>
                <a:rPr lang="vi-VN" sz="1100" dirty="0">
                  <a:solidFill>
                    <a:srgbClr val="0092C9"/>
                  </a:solidFill>
                  <a:effectLst/>
                  <a:latin typeface="Arial" panose="020B0604020202020204" pitchFamily="34" charset="0"/>
                  <a:ea typeface="Arial" panose="020B0604020202020204" pitchFamily="34" charset="0"/>
                </a:rPr>
                <a:t>môi trường</a:t>
              </a:r>
              <a:endParaRPr lang="vi-VN" sz="1200" dirty="0">
                <a:solidFill>
                  <a:srgbClr val="231F20"/>
                </a:solidFill>
                <a:effectLst/>
                <a:latin typeface="Arial" panose="020B0604020202020204" pitchFamily="34" charset="0"/>
                <a:ea typeface="Arial" panose="020B0604020202020204" pitchFamily="34" charset="0"/>
              </a:endParaRPr>
            </a:p>
          </p:txBody>
        </p:sp>
      </p:grpSp>
      <p:pic>
        <p:nvPicPr>
          <p:cNvPr id="12" name="Shape 369"/>
          <p:cNvPicPr/>
          <p:nvPr/>
        </p:nvPicPr>
        <p:blipFill>
          <a:blip r:embed="rId4"/>
          <a:stretch/>
        </p:blipFill>
        <p:spPr>
          <a:xfrm>
            <a:off x="10217504" y="1908190"/>
            <a:ext cx="1825612" cy="3190283"/>
          </a:xfrm>
          <a:prstGeom prst="rect">
            <a:avLst/>
          </a:prstGeom>
        </p:spPr>
      </p:pic>
    </p:spTree>
    <p:extLst>
      <p:ext uri="{BB962C8B-B14F-4D97-AF65-F5344CB8AC3E}">
        <p14:creationId xmlns:p14="http://schemas.microsoft.com/office/powerpoint/2010/main" val="38232491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mega.com.vn/media/news/2707_hinh-nen-hoc-tap-lam-slide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6605"/>
          </a:xfrm>
          <a:prstGeom prst="rect">
            <a:avLst/>
          </a:prstGeom>
          <a:noFill/>
          <a:extLst>
            <a:ext uri="{909E8E84-426E-40DD-AFC4-6F175D3DCCD1}">
              <a14:hiddenFill xmlns:a14="http://schemas.microsoft.com/office/drawing/2010/main">
                <a:solidFill>
                  <a:srgbClr val="FFFFFF"/>
                </a:solidFill>
              </a14:hiddenFill>
            </a:ext>
          </a:extLst>
        </p:spPr>
      </p:pic>
      <p:sp>
        <p:nvSpPr>
          <p:cNvPr id="5" name="Left Arrow 4"/>
          <p:cNvSpPr/>
          <p:nvPr/>
        </p:nvSpPr>
        <p:spPr>
          <a:xfrm>
            <a:off x="7495309" y="2951018"/>
            <a:ext cx="3519055" cy="1828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t>Luyện tập thực hành</a:t>
            </a:r>
            <a:endParaRPr lang="vi-VN" sz="3200" dirty="0"/>
          </a:p>
        </p:txBody>
      </p:sp>
      <p:sp>
        <p:nvSpPr>
          <p:cNvPr id="6" name="TextBox 5"/>
          <p:cNvSpPr txBox="1"/>
          <p:nvPr/>
        </p:nvSpPr>
        <p:spPr>
          <a:xfrm>
            <a:off x="1288473" y="993293"/>
            <a:ext cx="5361709" cy="4524315"/>
          </a:xfrm>
          <a:prstGeom prst="rect">
            <a:avLst/>
          </a:prstGeom>
          <a:noFill/>
        </p:spPr>
        <p:txBody>
          <a:bodyPr wrap="square" rtlCol="0">
            <a:spAutoFit/>
          </a:bodyPr>
          <a:lstStyle/>
          <a:p>
            <a:pPr algn="just"/>
            <a:r>
              <a:rPr lang="vi-VN" sz="3600" dirty="0" smtClean="0">
                <a:solidFill>
                  <a:srgbClr val="FF0000"/>
                </a:solidFill>
                <a:sym typeface="Wingdings 2" panose="05020102010507070707" pitchFamily="18" charset="2"/>
              </a:rPr>
              <a:t></a:t>
            </a:r>
            <a:r>
              <a:rPr lang="vi-VN" sz="3600" dirty="0" smtClean="0">
                <a:solidFill>
                  <a:srgbClr val="7030A0"/>
                </a:solidFill>
              </a:rPr>
              <a:t> Viết đoạn văn rồi vẽ trang trí</a:t>
            </a:r>
          </a:p>
          <a:p>
            <a:pPr algn="just"/>
            <a:r>
              <a:rPr lang="vi-VN" sz="3600" dirty="0" smtClean="0">
                <a:solidFill>
                  <a:srgbClr val="FF0000"/>
                </a:solidFill>
                <a:sym typeface="Wingdings 2" panose="05020102010507070707" pitchFamily="18" charset="2"/>
              </a:rPr>
              <a:t></a:t>
            </a:r>
            <a:r>
              <a:rPr lang="vi-VN" sz="3600" dirty="0" smtClean="0">
                <a:solidFill>
                  <a:srgbClr val="7030A0"/>
                </a:solidFill>
              </a:rPr>
              <a:t> 4 bạn đại diện báo cáo trước lớp</a:t>
            </a:r>
          </a:p>
          <a:p>
            <a:pPr algn="just"/>
            <a:r>
              <a:rPr lang="vi-VN" sz="3600" dirty="0" smtClean="0">
                <a:solidFill>
                  <a:srgbClr val="FF0000"/>
                </a:solidFill>
                <a:sym typeface="Wingdings 2" panose="05020102010507070707" pitchFamily="18" charset="2"/>
              </a:rPr>
              <a:t></a:t>
            </a:r>
            <a:r>
              <a:rPr lang="vi-VN" sz="3600" dirty="0" smtClean="0">
                <a:solidFill>
                  <a:srgbClr val="7030A0"/>
                </a:solidFill>
              </a:rPr>
              <a:t> Lớp nhận xét, bình chọn</a:t>
            </a:r>
          </a:p>
          <a:p>
            <a:pPr algn="just"/>
            <a:r>
              <a:rPr lang="vi-VN" sz="3600" dirty="0" smtClean="0">
                <a:solidFill>
                  <a:srgbClr val="FF0000"/>
                </a:solidFill>
                <a:sym typeface="Wingdings 2" panose="05020102010507070707" pitchFamily="18" charset="2"/>
              </a:rPr>
              <a:t></a:t>
            </a:r>
            <a:r>
              <a:rPr lang="vi-VN" sz="3600" dirty="0" smtClean="0">
                <a:solidFill>
                  <a:srgbClr val="7030A0"/>
                </a:solidFill>
              </a:rPr>
              <a:t> Gắn bài trên góc sáng tạo</a:t>
            </a:r>
            <a:endParaRPr lang="vi-VN" sz="3600" dirty="0">
              <a:solidFill>
                <a:srgbClr val="7030A0"/>
              </a:solidFill>
            </a:endParaRPr>
          </a:p>
        </p:txBody>
      </p:sp>
    </p:spTree>
    <p:extLst>
      <p:ext uri="{BB962C8B-B14F-4D97-AF65-F5344CB8AC3E}">
        <p14:creationId xmlns:p14="http://schemas.microsoft.com/office/powerpoint/2010/main" val="186468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mega.com.vn/media/news/2707_background-hoc-tap-full-h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5418"/>
            <a:ext cx="12192001" cy="69346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55803" y="-55418"/>
            <a:ext cx="3339377" cy="923330"/>
          </a:xfrm>
          <a:prstGeom prst="rect">
            <a:avLst/>
          </a:prstGeom>
          <a:noFill/>
        </p:spPr>
        <p:txBody>
          <a:bodyPr wrap="none" lIns="91440" tIns="45720" rIns="91440" bIns="45720">
            <a:spAutoFit/>
          </a:bodyPr>
          <a:lstStyle/>
          <a:p>
            <a:pPr algn="ctr"/>
            <a:r>
              <a:rPr lang="vi-VN" sz="5400" b="1" cap="none" spc="0" dirty="0" smtClean="0">
                <a:ln w="22225">
                  <a:solidFill>
                    <a:schemeClr val="accent2"/>
                  </a:solidFill>
                  <a:prstDash val="solid"/>
                </a:ln>
                <a:solidFill>
                  <a:schemeClr val="accent2">
                    <a:lumMod val="40000"/>
                    <a:lumOff val="60000"/>
                  </a:schemeClr>
                </a:solidFill>
                <a:effectLst/>
              </a:rPr>
              <a:t>Vận dụng</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5" name="Rectangle 4"/>
          <p:cNvSpPr/>
          <p:nvPr/>
        </p:nvSpPr>
        <p:spPr>
          <a:xfrm>
            <a:off x="1579417" y="867912"/>
            <a:ext cx="9033164" cy="3518912"/>
          </a:xfrm>
          <a:prstGeom prst="rect">
            <a:avLst/>
          </a:prstGeom>
        </p:spPr>
        <p:txBody>
          <a:bodyPr wrap="square">
            <a:spAutoFit/>
          </a:bodyPr>
          <a:lstStyle/>
          <a:p>
            <a:pPr algn="just">
              <a:lnSpc>
                <a:spcPct val="150000"/>
              </a:lnSpc>
              <a:spcAft>
                <a:spcPts val="800"/>
              </a:spcAft>
            </a:pPr>
            <a:r>
              <a:rPr lang="vi-VN" sz="3600" dirty="0">
                <a:solidFill>
                  <a:srgbClr val="0070C0"/>
                </a:solidFill>
                <a:latin typeface="Arial" panose="020B0604020202020204" pitchFamily="34" charset="0"/>
                <a:ea typeface="Times New Roman" panose="02020603050405020304" pitchFamily="18" charset="0"/>
                <a:cs typeface="Arial" panose="020B0604020202020204" pitchFamily="34" charset="0"/>
              </a:rPr>
              <a:t>+ Em thấy các bạn lớp mình có đáng yêu không?</a:t>
            </a:r>
            <a:endParaRPr lang="vi-VN" sz="3600" dirty="0">
              <a:solidFill>
                <a:srgbClr val="0070C0"/>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vi-VN" sz="3600" dirty="0">
                <a:solidFill>
                  <a:srgbClr val="0070C0"/>
                </a:solidFill>
                <a:latin typeface="Arial" panose="020B0604020202020204" pitchFamily="34" charset="0"/>
                <a:ea typeface="Times New Roman" panose="02020603050405020304" pitchFamily="18" charset="0"/>
                <a:cs typeface="Arial" panose="020B0604020202020204" pitchFamily="34" charset="0"/>
              </a:rPr>
              <a:t>+ Em sẽ làm gì để lớp mình luôn đoàn kết, đáng yêu như vậy?</a:t>
            </a:r>
            <a:endParaRPr lang="vi-VN" sz="3600" dirty="0">
              <a:solidFill>
                <a:srgbClr val="0070C0"/>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3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Nền PowerPoint chuyên nghiệp lấy cảm hứng từ thiên nhiê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1248" y="1237595"/>
            <a:ext cx="8949504" cy="923330"/>
          </a:xfrm>
          <a:prstGeom prst="rect">
            <a:avLst/>
          </a:prstGeom>
          <a:noFill/>
          <a:ln>
            <a:noFill/>
          </a:ln>
          <a:scene3d>
            <a:camera prst="orthographicFront">
              <a:rot lat="21299999" lon="21593999" rev="0"/>
            </a:camera>
            <a:lightRig rig="threePt" dir="t">
              <a:rot lat="0" lon="0" rev="4200000"/>
            </a:lightRig>
          </a:scene3d>
          <a:sp3d/>
        </p:spPr>
        <p:txBody>
          <a:bodyPr wrap="square" lIns="91440" tIns="45720" rIns="91440" bIns="45720">
            <a:spAutoFit/>
          </a:bodyPr>
          <a:lstStyle/>
          <a:p>
            <a:pPr algn="ctr"/>
            <a:r>
              <a:rPr lang="vi-VN" sz="54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Xin chào và hẹn gặp lại</a:t>
            </a:r>
            <a:endPar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8196" name="Picture 4" descr="https://lh3.googleusercontent.com/-Tk55LJDFflU/WsHNwwaiKSI/AAAAAAAAB6g/jFfcR8uLDVMfXANO8wdQVpwHcT3NMu_AQCHMYCw/h136/5-mau_slide_powerpoint_dep_ctu.vn_(2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49294" y="3398520"/>
            <a:ext cx="3011465" cy="18653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3.googleusercontent.com/-Tk55LJDFflU/WsHNwwaiKSI/AAAAAAAAB6g/jFfcR8uLDVMfXANO8wdQVpwHcT3NMu_AQCHMYCw/h136/5-mau_slide_powerpoint_dep_ctu.vn_(27).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59094" y="3550920"/>
            <a:ext cx="3011465" cy="1865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10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258</Words>
  <Application>Microsoft Office PowerPoint</Application>
  <PresentationFormat>Widescreen</PresentationFormat>
  <Paragraphs>24</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Times New Roman</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VietNam.Com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MyPC</dc:creator>
  <cp:lastModifiedBy>MyPC</cp:lastModifiedBy>
  <cp:revision>14</cp:revision>
  <dcterms:created xsi:type="dcterms:W3CDTF">2024-06-25T14:54:50Z</dcterms:created>
  <dcterms:modified xsi:type="dcterms:W3CDTF">2024-06-25T15:33:17Z</dcterms:modified>
</cp:coreProperties>
</file>