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vi-V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980AE233-7648-43AF-9ED0-A1A43B0CBB1E}" type="datetimeFigureOut">
              <a:rPr lang="vi-VN" smtClean="0"/>
              <a:t>25/06/2024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93865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0AE233-7648-43AF-9ED0-A1A43B0CBB1E}" type="datetimeFigureOut">
              <a:rPr lang="vi-VN" smtClean="0"/>
              <a:t>25/06/2024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278229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0AE233-7648-43AF-9ED0-A1A43B0CBB1E}" type="datetimeFigureOut">
              <a:rPr lang="vi-VN" smtClean="0"/>
              <a:t>25/06/2024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330946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980AE233-7648-43AF-9ED0-A1A43B0CBB1E}" type="datetimeFigureOut">
              <a:rPr lang="vi-VN" smtClean="0"/>
              <a:t>25/06/2024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27175904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vi-V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80AE233-7648-43AF-9ED0-A1A43B0CBB1E}" type="datetimeFigureOut">
              <a:rPr lang="vi-VN" smtClean="0"/>
              <a:t>25/06/2024</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2625652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980AE233-7648-43AF-9ED0-A1A43B0CBB1E}" type="datetimeFigureOut">
              <a:rPr lang="vi-VN" smtClean="0"/>
              <a:t>25/06/2024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6547232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vi-V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980AE233-7648-43AF-9ED0-A1A43B0CBB1E}" type="datetimeFigureOut">
              <a:rPr lang="vi-VN" smtClean="0"/>
              <a:t>25/06/2024</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3735399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980AE233-7648-43AF-9ED0-A1A43B0CBB1E}" type="datetimeFigureOut">
              <a:rPr lang="vi-VN" smtClean="0"/>
              <a:t>25/06/2024</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4255611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80AE233-7648-43AF-9ED0-A1A43B0CBB1E}" type="datetimeFigureOut">
              <a:rPr lang="vi-VN" smtClean="0"/>
              <a:t>25/06/2024</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3225106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0AE233-7648-43AF-9ED0-A1A43B0CBB1E}" type="datetimeFigureOut">
              <a:rPr lang="vi-VN" smtClean="0"/>
              <a:t>25/06/2024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40508781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vi-V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980AE233-7648-43AF-9ED0-A1A43B0CBB1E}" type="datetimeFigureOut">
              <a:rPr lang="vi-VN" smtClean="0"/>
              <a:t>25/06/2024</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72E8A9C6-07D1-4172-915A-2E44D2C16B94}" type="slidenum">
              <a:rPr lang="vi-VN" smtClean="0"/>
              <a:t>‹#›</a:t>
            </a:fld>
            <a:endParaRPr lang="vi-VN"/>
          </a:p>
        </p:txBody>
      </p:sp>
    </p:spTree>
    <p:extLst>
      <p:ext uri="{BB962C8B-B14F-4D97-AF65-F5344CB8AC3E}">
        <p14:creationId xmlns:p14="http://schemas.microsoft.com/office/powerpoint/2010/main" val="31618526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80AE233-7648-43AF-9ED0-A1A43B0CBB1E}" type="datetimeFigureOut">
              <a:rPr lang="vi-VN" smtClean="0"/>
              <a:t>25/06/2024</a:t>
            </a:fld>
            <a:endParaRPr lang="vi-V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E8A9C6-07D1-4172-915A-2E44D2C16B94}" type="slidenum">
              <a:rPr lang="vi-VN" smtClean="0"/>
              <a:t>‹#›</a:t>
            </a:fld>
            <a:endParaRPr lang="vi-VN"/>
          </a:p>
        </p:txBody>
      </p:sp>
    </p:spTree>
    <p:extLst>
      <p:ext uri="{BB962C8B-B14F-4D97-AF65-F5344CB8AC3E}">
        <p14:creationId xmlns:p14="http://schemas.microsoft.com/office/powerpoint/2010/main" val="31371370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2.png"/><Relationship Id="rId7" Type="http://schemas.openxmlformats.org/officeDocument/2006/relationships/image" Target="../media/image6.gif"/><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gif"/><Relationship Id="rId5" Type="http://schemas.openxmlformats.org/officeDocument/2006/relationships/image" Target="../media/image4.gif"/><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23"/>
            <a:ext cx="12192001" cy="686665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02702"/>
            <a:ext cx="2676525" cy="268605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15475" y="4241655"/>
            <a:ext cx="2676525" cy="26860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2914" y="5355648"/>
            <a:ext cx="4314825" cy="268605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7278" y="5390285"/>
            <a:ext cx="4314825" cy="2686050"/>
          </a:xfrm>
          <a:prstGeom prst="rect">
            <a:avLst/>
          </a:prstGeom>
        </p:spPr>
      </p:pic>
      <p:pic>
        <p:nvPicPr>
          <p:cNvPr id="1030" name="Picture 6" descr="Ảnh động Powerpoint CTU"/>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57262" y="4302702"/>
            <a:ext cx="762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Ảnh động Powerpoint CTU"/>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303713" y="5412364"/>
            <a:ext cx="800100" cy="46672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Ảnh động Powerpoint CTU"/>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9182099" y="3921702"/>
            <a:ext cx="666750" cy="762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3287567" y="1182518"/>
            <a:ext cx="4708853" cy="923330"/>
          </a:xfrm>
          <a:prstGeom prst="rect">
            <a:avLst/>
          </a:prstGeom>
          <a:noFill/>
        </p:spPr>
        <p:txBody>
          <a:bodyPr wrap="none" lIns="91440" tIns="45720" rIns="91440" bIns="45720">
            <a:spAutoFit/>
          </a:bodyPr>
          <a:lstStyle/>
          <a:p>
            <a:pPr algn="ctr"/>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Luyện từ và câu</a:t>
            </a:r>
            <a:endPar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10" name="TextBox 9"/>
          <p:cNvSpPr txBox="1"/>
          <p:nvPr/>
        </p:nvSpPr>
        <p:spPr>
          <a:xfrm>
            <a:off x="3287567" y="371847"/>
            <a:ext cx="4701928" cy="646331"/>
          </a:xfrm>
          <a:prstGeom prst="rect">
            <a:avLst/>
          </a:prstGeom>
          <a:noFill/>
        </p:spPr>
        <p:txBody>
          <a:bodyPr wrap="none" rtlCol="0">
            <a:spAutoFit/>
          </a:bodyPr>
          <a:lstStyle/>
          <a:p>
            <a:r>
              <a:rPr lang="en-US" sz="3600" dirty="0" smtClean="0">
                <a:solidFill>
                  <a:schemeClr val="accent6">
                    <a:lumMod val="50000"/>
                  </a:schemeClr>
                </a:solidFill>
                <a:latin typeface=".VnArabia" panose="020B7200000000000000" pitchFamily="34" charset="0"/>
              </a:rPr>
              <a:t>Tiếng Việt 5 – Tuần 4</a:t>
            </a:r>
            <a:endParaRPr lang="vi-VN" sz="3600" dirty="0">
              <a:solidFill>
                <a:schemeClr val="accent6">
                  <a:lumMod val="50000"/>
                </a:schemeClr>
              </a:solidFill>
            </a:endParaRPr>
          </a:p>
        </p:txBody>
      </p:sp>
    </p:spTree>
    <p:extLst>
      <p:ext uri="{BB962C8B-B14F-4D97-AF65-F5344CB8AC3E}">
        <p14:creationId xmlns:p14="http://schemas.microsoft.com/office/powerpoint/2010/main" val="1736125724"/>
      </p:ext>
    </p:extLst>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4539526" y="-77934"/>
            <a:ext cx="2869953" cy="923330"/>
          </a:xfrm>
          <a:prstGeom prst="rect">
            <a:avLst/>
          </a:prstGeom>
          <a:noFill/>
        </p:spPr>
        <p:txBody>
          <a:bodyPr wrap="none" lIns="91440" tIns="45720" rIns="91440" bIns="45720">
            <a:spAutoFit/>
          </a:bodyPr>
          <a:lstStyle/>
          <a:p>
            <a:pPr algn="ctr"/>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Vận dụng</a:t>
            </a:r>
            <a:endPar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3" name="Rectangle 2"/>
          <p:cNvSpPr/>
          <p:nvPr/>
        </p:nvSpPr>
        <p:spPr>
          <a:xfrm>
            <a:off x="55420" y="748145"/>
            <a:ext cx="6857999" cy="5842625"/>
          </a:xfrm>
          <a:prstGeom prst="rect">
            <a:avLst/>
          </a:prstGeom>
          <a:solidFill>
            <a:schemeClr val="bg1"/>
          </a:solidFill>
        </p:spPr>
        <p:txBody>
          <a:bodyPr wrap="square">
            <a:spAutoFit/>
          </a:bodyPr>
          <a:lstStyle/>
          <a:p>
            <a:pPr algn="just">
              <a:spcAft>
                <a:spcPts val="800"/>
              </a:spcAft>
            </a:pPr>
            <a:r>
              <a:rPr lang="vi-VN" sz="3200" dirty="0">
                <a:solidFill>
                  <a:srgbClr val="FF0000"/>
                </a:solidFill>
                <a:ea typeface="Times New Roman" panose="02020603050405020304" pitchFamily="18" charset="0"/>
                <a:cs typeface="Times New Roman" panose="02020603050405020304" pitchFamily="18" charset="0"/>
              </a:rPr>
              <a:t>Hãy dùng dấu gạch ngang với tác dụng đánh dấu phần chú thích, giải thích để viết lại câu sau cho ngắn gọn hơn.</a:t>
            </a:r>
            <a:endParaRPr lang="vi-VN" sz="3200" dirty="0">
              <a:solidFill>
                <a:srgbClr val="FF0000"/>
              </a:solidFill>
              <a:ea typeface="Arial" panose="020B0604020202020204" pitchFamily="34" charset="0"/>
              <a:cs typeface="Times New Roman" panose="02020603050405020304" pitchFamily="18" charset="0"/>
            </a:endParaRPr>
          </a:p>
          <a:p>
            <a:pPr algn="just">
              <a:spcAft>
                <a:spcPts val="800"/>
              </a:spcAft>
            </a:pPr>
            <a:r>
              <a:rPr lang="vi-VN" sz="3200" dirty="0">
                <a:solidFill>
                  <a:srgbClr val="0070C0"/>
                </a:solidFill>
                <a:ea typeface="Times New Roman" panose="02020603050405020304" pitchFamily="18" charset="0"/>
                <a:cs typeface="Times New Roman" panose="02020603050405020304" pitchFamily="18" charset="0"/>
              </a:rPr>
              <a:t>a) Mẹ bảo em:</a:t>
            </a:r>
            <a:endParaRPr lang="vi-VN" sz="3200" dirty="0">
              <a:solidFill>
                <a:srgbClr val="0070C0"/>
              </a:solidFill>
              <a:ea typeface="Arial" panose="020B0604020202020204" pitchFamily="34" charset="0"/>
              <a:cs typeface="Times New Roman" panose="02020603050405020304" pitchFamily="18" charset="0"/>
            </a:endParaRPr>
          </a:p>
          <a:p>
            <a:pPr algn="just">
              <a:spcAft>
                <a:spcPts val="800"/>
              </a:spcAft>
            </a:pPr>
            <a:r>
              <a:rPr lang="vi-VN" sz="3200" dirty="0">
                <a:solidFill>
                  <a:srgbClr val="0070C0"/>
                </a:solidFill>
                <a:ea typeface="Times New Roman" panose="02020603050405020304" pitchFamily="18" charset="0"/>
                <a:cs typeface="Times New Roman" panose="02020603050405020304" pitchFamily="18" charset="0"/>
              </a:rPr>
              <a:t>- Con hãy hát cho mẹ nghe một bài hát mà con thích. </a:t>
            </a:r>
            <a:endParaRPr lang="vi-VN" sz="3200" dirty="0">
              <a:solidFill>
                <a:srgbClr val="0070C0"/>
              </a:solidFill>
              <a:ea typeface="Arial" panose="020B0604020202020204" pitchFamily="34" charset="0"/>
              <a:cs typeface="Times New Roman" panose="02020603050405020304" pitchFamily="18" charset="0"/>
            </a:endParaRPr>
          </a:p>
          <a:p>
            <a:pPr algn="just" fontAlgn="base">
              <a:spcBef>
                <a:spcPts val="200"/>
              </a:spcBef>
              <a:spcAft>
                <a:spcPts val="0"/>
              </a:spcAft>
            </a:pPr>
            <a:r>
              <a:rPr lang="vi-VN" sz="3200" b="1" dirty="0">
                <a:solidFill>
                  <a:srgbClr val="7030A0"/>
                </a:solidFill>
                <a:ea typeface="Times New Roman" panose="02020603050405020304" pitchFamily="18" charset="0"/>
                <a:cs typeface="Times New Roman" panose="02020603050405020304" pitchFamily="18" charset="0"/>
              </a:rPr>
              <a:t>b) Hồ Chí Minh là vị cha già của dân tộc. Hồ Chí Minh được UNESCO vinh danh là “Danh nhân văn hoá thế giới” vào năm 1990.</a:t>
            </a:r>
          </a:p>
        </p:txBody>
      </p:sp>
      <p:sp>
        <p:nvSpPr>
          <p:cNvPr id="8" name="Rectangle 7"/>
          <p:cNvSpPr/>
          <p:nvPr/>
        </p:nvSpPr>
        <p:spPr>
          <a:xfrm>
            <a:off x="7051964" y="762272"/>
            <a:ext cx="5020920" cy="3354765"/>
          </a:xfrm>
          <a:prstGeom prst="rect">
            <a:avLst/>
          </a:prstGeom>
          <a:solidFill>
            <a:schemeClr val="accent4">
              <a:lumMod val="20000"/>
              <a:lumOff val="80000"/>
            </a:schemeClr>
          </a:solidFill>
        </p:spPr>
        <p:txBody>
          <a:bodyPr wrap="square">
            <a:spAutoFit/>
          </a:bodyPr>
          <a:lstStyle/>
          <a:p>
            <a:pPr algn="just">
              <a:spcAft>
                <a:spcPts val="800"/>
              </a:spcAft>
            </a:pPr>
            <a:r>
              <a:rPr lang="vi-VN" sz="3200" dirty="0" smtClean="0">
                <a:solidFill>
                  <a:srgbClr val="FF0000"/>
                </a:solidFill>
                <a:ea typeface="Times New Roman" panose="02020603050405020304" pitchFamily="18" charset="0"/>
                <a:cs typeface="Times New Roman" panose="02020603050405020304" pitchFamily="18" charset="0"/>
              </a:rPr>
              <a:t> </a:t>
            </a:r>
          </a:p>
          <a:p>
            <a:pPr algn="just">
              <a:spcAft>
                <a:spcPts val="800"/>
              </a:spcAft>
            </a:pPr>
            <a:endParaRPr lang="vi-VN" sz="3200" dirty="0">
              <a:solidFill>
                <a:srgbClr val="FF0000"/>
              </a:solidFill>
              <a:ea typeface="Arial" panose="020B0604020202020204" pitchFamily="34" charset="0"/>
              <a:cs typeface="Times New Roman" panose="02020603050405020304" pitchFamily="18" charset="0"/>
            </a:endParaRPr>
          </a:p>
          <a:p>
            <a:pPr algn="just">
              <a:spcAft>
                <a:spcPts val="800"/>
              </a:spcAft>
            </a:pPr>
            <a:endParaRPr lang="vi-VN" sz="3200" dirty="0">
              <a:solidFill>
                <a:srgbClr val="FF0000"/>
              </a:solidFill>
              <a:ea typeface="Arial" panose="020B0604020202020204" pitchFamily="34" charset="0"/>
              <a:cs typeface="Times New Roman" panose="02020603050405020304" pitchFamily="18" charset="0"/>
            </a:endParaRPr>
          </a:p>
          <a:p>
            <a:r>
              <a:rPr lang="vi-VN" sz="3200" dirty="0">
                <a:solidFill>
                  <a:srgbClr val="0070C0"/>
                </a:solidFill>
                <a:ea typeface="Times New Roman" panose="02020603050405020304" pitchFamily="18" charset="0"/>
                <a:cs typeface="Times New Roman" panose="02020603050405020304" pitchFamily="18" charset="0"/>
              </a:rPr>
              <a:t>a) </a:t>
            </a:r>
            <a:r>
              <a:rPr lang="vi-VN" sz="3200" dirty="0">
                <a:solidFill>
                  <a:srgbClr val="0070C0"/>
                </a:solidFill>
              </a:rPr>
              <a:t>- Con hãy hát cho mẹ nghe một bài hát mà con thích. </a:t>
            </a:r>
            <a:r>
              <a:rPr lang="vi-VN" sz="3200" b="1" dirty="0">
                <a:solidFill>
                  <a:srgbClr val="FF0000"/>
                </a:solidFill>
              </a:rPr>
              <a:t>–</a:t>
            </a:r>
            <a:r>
              <a:rPr lang="vi-VN" sz="3200" dirty="0">
                <a:solidFill>
                  <a:srgbClr val="0070C0"/>
                </a:solidFill>
              </a:rPr>
              <a:t> Mẹ bảo em</a:t>
            </a:r>
            <a:r>
              <a:rPr lang="vi-VN" sz="3200" dirty="0" smtClean="0">
                <a:solidFill>
                  <a:srgbClr val="0070C0"/>
                </a:solidFill>
              </a:rPr>
              <a:t>.</a:t>
            </a:r>
            <a:endParaRPr lang="vi-VN" sz="3200" dirty="0">
              <a:solidFill>
                <a:srgbClr val="0070C0"/>
              </a:solidFill>
            </a:endParaRPr>
          </a:p>
        </p:txBody>
      </p:sp>
      <p:sp>
        <p:nvSpPr>
          <p:cNvPr id="4" name="Rectangle 3"/>
          <p:cNvSpPr/>
          <p:nvPr/>
        </p:nvSpPr>
        <p:spPr>
          <a:xfrm>
            <a:off x="7069959" y="4186312"/>
            <a:ext cx="5020920" cy="2554545"/>
          </a:xfrm>
          <a:prstGeom prst="rect">
            <a:avLst/>
          </a:prstGeom>
          <a:solidFill>
            <a:schemeClr val="accent4">
              <a:lumMod val="20000"/>
              <a:lumOff val="80000"/>
            </a:schemeClr>
          </a:solidFill>
        </p:spPr>
        <p:txBody>
          <a:bodyPr wrap="square">
            <a:spAutoFit/>
          </a:bodyPr>
          <a:lstStyle/>
          <a:p>
            <a:pPr algn="just" fontAlgn="base"/>
            <a:r>
              <a:rPr lang="vi-VN" sz="3200" b="1" dirty="0">
                <a:solidFill>
                  <a:srgbClr val="7030A0"/>
                </a:solidFill>
                <a:ea typeface="Times New Roman" panose="02020603050405020304" pitchFamily="18" charset="0"/>
                <a:cs typeface="Times New Roman" panose="02020603050405020304" pitchFamily="18" charset="0"/>
              </a:rPr>
              <a:t>b) </a:t>
            </a:r>
            <a:r>
              <a:rPr lang="vi-VN" sz="3200" b="1" dirty="0">
                <a:solidFill>
                  <a:srgbClr val="7030A0"/>
                </a:solidFill>
              </a:rPr>
              <a:t>Hồ Chí Minh </a:t>
            </a:r>
            <a:r>
              <a:rPr lang="vi-VN" sz="3200" b="1" dirty="0">
                <a:solidFill>
                  <a:srgbClr val="FF0000"/>
                </a:solidFill>
              </a:rPr>
              <a:t>–</a:t>
            </a:r>
            <a:r>
              <a:rPr lang="vi-VN" sz="3200" b="1" dirty="0">
                <a:solidFill>
                  <a:srgbClr val="7030A0"/>
                </a:solidFill>
              </a:rPr>
              <a:t> vị cha già của dân tộc được UNESCO vinh danh là “Danh nhân văn hoá thế giới” vào năm 1990.</a:t>
            </a:r>
          </a:p>
        </p:txBody>
      </p:sp>
    </p:spTree>
    <p:extLst>
      <p:ext uri="{BB962C8B-B14F-4D97-AF65-F5344CB8AC3E}">
        <p14:creationId xmlns:p14="http://schemas.microsoft.com/office/powerpoint/2010/main" val="27467113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heckerboard(across)">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8" grpId="0" animBg="1"/>
      <p:bldP spid="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06" y="-14104"/>
            <a:ext cx="12192001" cy="6866659"/>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4302702"/>
            <a:ext cx="2676525" cy="2686050"/>
          </a:xfrm>
          <a:prstGeom prst="rect">
            <a:avLst/>
          </a:prstGeom>
        </p:spPr>
      </p:pic>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515475" y="4241655"/>
            <a:ext cx="2676525" cy="268605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92914" y="5355648"/>
            <a:ext cx="4314825" cy="268605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7278" y="5390285"/>
            <a:ext cx="4314825" cy="2686050"/>
          </a:xfrm>
          <a:prstGeom prst="rect">
            <a:avLst/>
          </a:prstGeom>
        </p:spPr>
      </p:pic>
      <p:pic>
        <p:nvPicPr>
          <p:cNvPr id="1030" name="Picture 6" descr="Ảnh động Powerpoint CTU"/>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957262" y="4302702"/>
            <a:ext cx="762000" cy="762000"/>
          </a:xfrm>
          <a:prstGeom prst="rect">
            <a:avLst/>
          </a:prstGeom>
          <a:noFill/>
          <a:extLst>
            <a:ext uri="{909E8E84-426E-40DD-AFC4-6F175D3DCCD1}">
              <a14:hiddenFill xmlns:a14="http://schemas.microsoft.com/office/drawing/2010/main">
                <a:solidFill>
                  <a:srgbClr val="FFFFFF"/>
                </a:solidFill>
              </a14:hiddenFill>
            </a:ext>
          </a:extLst>
        </p:spPr>
      </p:pic>
      <p:pic>
        <p:nvPicPr>
          <p:cNvPr id="1032" name="Picture 8" descr="Ảnh động Powerpoint CTU"/>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a:off x="4303713" y="5412364"/>
            <a:ext cx="800100" cy="466726"/>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Ảnh động Powerpoint CTU"/>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9182099" y="3921702"/>
            <a:ext cx="666750" cy="762000"/>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549628" y="1999939"/>
            <a:ext cx="184730" cy="923330"/>
          </a:xfrm>
          <a:prstGeom prst="rect">
            <a:avLst/>
          </a:prstGeom>
          <a:noFill/>
        </p:spPr>
        <p:txBody>
          <a:bodyPr wrap="none" lIns="91440" tIns="45720" rIns="91440" bIns="45720">
            <a:spAutoFit/>
          </a:bodyPr>
          <a:lstStyle/>
          <a:p>
            <a:pPr algn="ctr"/>
            <a:endPar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9" name="Rectangle 8"/>
          <p:cNvSpPr/>
          <p:nvPr/>
        </p:nvSpPr>
        <p:spPr>
          <a:xfrm>
            <a:off x="2559274" y="2667163"/>
            <a:ext cx="6956200" cy="923330"/>
          </a:xfrm>
          <a:prstGeom prst="rect">
            <a:avLst/>
          </a:prstGeom>
          <a:noFill/>
        </p:spPr>
        <p:txBody>
          <a:bodyPr wrap="none" lIns="91440" tIns="45720" rIns="91440" bIns="45720">
            <a:spAutoFit/>
          </a:bodyPr>
          <a:lstStyle/>
          <a:p>
            <a:pPr algn="ctr"/>
            <a:r>
              <a:rPr lang="en-US" sz="5400" b="1" cap="none" spc="0" dirty="0" smtClean="0">
                <a:ln w="22225">
                  <a:solidFill>
                    <a:schemeClr val="accent2"/>
                  </a:solidFill>
                  <a:prstDash val="solid"/>
                </a:ln>
                <a:solidFill>
                  <a:schemeClr val="accent2">
                    <a:lumMod val="40000"/>
                    <a:lumOff val="60000"/>
                  </a:schemeClr>
                </a:solidFill>
                <a:effectLst/>
              </a:rPr>
              <a:t>Xin chào và hẹn gặp lại!</a:t>
            </a:r>
            <a:endParaRPr lang="en-US" sz="5400" b="1" cap="none" spc="0" dirty="0">
              <a:ln w="22225">
                <a:solidFill>
                  <a:schemeClr val="accent2"/>
                </a:solidFill>
                <a:prstDash val="solid"/>
              </a:ln>
              <a:solidFill>
                <a:schemeClr val="accent2">
                  <a:lumMod val="40000"/>
                  <a:lumOff val="60000"/>
                </a:schemeClr>
              </a:solidFill>
              <a:effectLst/>
            </a:endParaRPr>
          </a:p>
        </p:txBody>
      </p:sp>
      <p:sp>
        <p:nvSpPr>
          <p:cNvPr id="10" name="TextBox 9"/>
          <p:cNvSpPr txBox="1"/>
          <p:nvPr/>
        </p:nvSpPr>
        <p:spPr>
          <a:xfrm>
            <a:off x="13855" y="1686601"/>
            <a:ext cx="12252072" cy="830997"/>
          </a:xfrm>
          <a:prstGeom prst="rect">
            <a:avLst/>
          </a:prstGeom>
          <a:noFill/>
        </p:spPr>
        <p:txBody>
          <a:bodyPr wrap="none" rtlCol="0">
            <a:spAutoFit/>
          </a:bodyPr>
          <a:lstStyle/>
          <a:p>
            <a:r>
              <a:rPr lang="en-US" sz="4800" dirty="0" smtClean="0">
                <a:solidFill>
                  <a:schemeClr val="accent6">
                    <a:lumMod val="50000"/>
                  </a:schemeClr>
                </a:solidFill>
                <a:latin typeface="Bauhaus 93" panose="04030905020B02020C02" pitchFamily="82" charset="0"/>
              </a:rPr>
              <a:t>Chúc mừng các em đã hoàn thành bài học !</a:t>
            </a:r>
            <a:endParaRPr lang="vi-VN" sz="4800" dirty="0">
              <a:solidFill>
                <a:schemeClr val="accent6">
                  <a:lumMod val="50000"/>
                </a:schemeClr>
              </a:solidFill>
            </a:endParaRPr>
          </a:p>
        </p:txBody>
      </p:sp>
      <p:pic>
        <p:nvPicPr>
          <p:cNvPr id="2050" name="Picture 2" descr="https://lh3.googleusercontent.com/-zUyt9DLqquk/WsOLHtRjJvI/AAAAAAAAChc/j8TI_ZgchP831ZJKoa9Vqa08xGBrBdmSgCHMYCw/h136/4-ctu.vn_anh_dong_mau_slide_powerpoint_dep_(152).gif"/>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42862" y="146349"/>
            <a:ext cx="1724025" cy="1295401"/>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https://lh3.googleusercontent.com/-zUyt9DLqquk/WsOLHtRjJvI/AAAAAAAAChc/j8TI_ZgchP831ZJKoa9Vqa08xGBrBdmSgCHMYCw/h136/4-ctu.vn_anh_dong_mau_slide_powerpoint_dep_(152).gif"/>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10241684" y="188548"/>
            <a:ext cx="1724025" cy="1295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5801101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23"/>
            <a:ext cx="12192001" cy="686665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2454" y="2944091"/>
            <a:ext cx="4080163" cy="4080163"/>
          </a:xfrm>
          <a:prstGeom prst="rect">
            <a:avLst/>
          </a:prstGeom>
        </p:spPr>
      </p:pic>
      <p:sp>
        <p:nvSpPr>
          <p:cNvPr id="3" name="Rectangle 2"/>
          <p:cNvSpPr/>
          <p:nvPr/>
        </p:nvSpPr>
        <p:spPr>
          <a:xfrm>
            <a:off x="4679131" y="237990"/>
            <a:ext cx="3166251" cy="923330"/>
          </a:xfrm>
          <a:prstGeom prst="rect">
            <a:avLst/>
          </a:prstGeom>
          <a:noFill/>
        </p:spPr>
        <p:txBody>
          <a:bodyPr wrap="none" lIns="91440" tIns="45720" rIns="91440" bIns="45720">
            <a:spAutoFit/>
          </a:bodyPr>
          <a:lstStyle/>
          <a:p>
            <a:pPr algn="ctr"/>
            <a:r>
              <a:rPr lang="en-US" sz="5400" b="1" dirty="0" smtClean="0">
                <a:ln w="22225">
                  <a:solidFill>
                    <a:schemeClr val="accent2"/>
                  </a:solidFill>
                  <a:prstDash val="solid"/>
                </a:ln>
                <a:solidFill>
                  <a:schemeClr val="accent2">
                    <a:lumMod val="40000"/>
                    <a:lumOff val="60000"/>
                  </a:schemeClr>
                </a:solidFill>
              </a:rPr>
              <a:t>Khởi động</a:t>
            </a:r>
            <a:endParaRPr lang="en-US" sz="5400" b="1" cap="none" spc="0" dirty="0">
              <a:ln w="22225">
                <a:solidFill>
                  <a:schemeClr val="accent2"/>
                </a:solidFill>
                <a:prstDash val="solid"/>
              </a:ln>
              <a:solidFill>
                <a:schemeClr val="accent2">
                  <a:lumMod val="40000"/>
                  <a:lumOff val="60000"/>
                </a:schemeClr>
              </a:solidFill>
              <a:effectLst/>
            </a:endParaRPr>
          </a:p>
        </p:txBody>
      </p:sp>
      <p:sp>
        <p:nvSpPr>
          <p:cNvPr id="11" name="Rectangle 10"/>
          <p:cNvSpPr/>
          <p:nvPr/>
        </p:nvSpPr>
        <p:spPr>
          <a:xfrm>
            <a:off x="2632365" y="1396787"/>
            <a:ext cx="8562108" cy="1754326"/>
          </a:xfrm>
          <a:prstGeom prst="rect">
            <a:avLst/>
          </a:prstGeom>
          <a:solidFill>
            <a:schemeClr val="bg1"/>
          </a:solidFill>
        </p:spPr>
        <p:txBody>
          <a:bodyPr wrap="square">
            <a:spAutoFit/>
          </a:bodyPr>
          <a:lstStyle/>
          <a:p>
            <a:r>
              <a:rPr lang="vi-VN" sz="3600" dirty="0" smtClean="0">
                <a:solidFill>
                  <a:srgbClr val="7030A0"/>
                </a:solidFill>
                <a:ea typeface="Times New Roman" panose="02020603050405020304" pitchFamily="18" charset="0"/>
              </a:rPr>
              <a:t>Trò chơi </a:t>
            </a:r>
            <a:r>
              <a:rPr lang="vi-VN" sz="3600" dirty="0">
                <a:solidFill>
                  <a:srgbClr val="7030A0"/>
                </a:solidFill>
                <a:ea typeface="Times New Roman" panose="02020603050405020304" pitchFamily="18" charset="0"/>
              </a:rPr>
              <a:t>truyền điện</a:t>
            </a:r>
            <a:r>
              <a:rPr lang="vi-VN" sz="3600" dirty="0" smtClean="0">
                <a:solidFill>
                  <a:srgbClr val="7030A0"/>
                </a:solidFill>
                <a:ea typeface="Times New Roman" panose="02020603050405020304" pitchFamily="18" charset="0"/>
              </a:rPr>
              <a:t>:</a:t>
            </a:r>
          </a:p>
          <a:p>
            <a:r>
              <a:rPr lang="vi-VN" sz="3600" dirty="0" smtClean="0">
                <a:solidFill>
                  <a:srgbClr val="7030A0"/>
                </a:solidFill>
                <a:ea typeface="Times New Roman" panose="02020603050405020304" pitchFamily="18" charset="0"/>
              </a:rPr>
              <a:t>- Nhắc </a:t>
            </a:r>
            <a:r>
              <a:rPr lang="vi-VN" sz="3600" dirty="0">
                <a:solidFill>
                  <a:srgbClr val="7030A0"/>
                </a:solidFill>
                <a:ea typeface="Times New Roman" panose="02020603050405020304" pitchFamily="18" charset="0"/>
              </a:rPr>
              <a:t>lại tác dụng của dấu gạch ngang </a:t>
            </a:r>
            <a:endParaRPr lang="vi-VN" sz="3600" dirty="0" smtClean="0">
              <a:solidFill>
                <a:srgbClr val="7030A0"/>
              </a:solidFill>
              <a:ea typeface="Times New Roman" panose="02020603050405020304" pitchFamily="18" charset="0"/>
            </a:endParaRPr>
          </a:p>
          <a:p>
            <a:r>
              <a:rPr lang="vi-VN" sz="3600" dirty="0" smtClean="0">
                <a:solidFill>
                  <a:srgbClr val="7030A0"/>
                </a:solidFill>
                <a:ea typeface="Times New Roman" panose="02020603050405020304" pitchFamily="18" charset="0"/>
              </a:rPr>
              <a:t>đã </a:t>
            </a:r>
            <a:r>
              <a:rPr lang="vi-VN" sz="3600" dirty="0">
                <a:solidFill>
                  <a:srgbClr val="7030A0"/>
                </a:solidFill>
                <a:ea typeface="Times New Roman" panose="02020603050405020304" pitchFamily="18" charset="0"/>
              </a:rPr>
              <a:t>học ở tuần trước. </a:t>
            </a:r>
            <a:endParaRPr lang="vi-VN" sz="3600" dirty="0">
              <a:solidFill>
                <a:srgbClr val="7030A0"/>
              </a:solidFill>
            </a:endParaRPr>
          </a:p>
        </p:txBody>
      </p:sp>
    </p:spTree>
    <p:extLst>
      <p:ext uri="{BB962C8B-B14F-4D97-AF65-F5344CB8AC3E}">
        <p14:creationId xmlns:p14="http://schemas.microsoft.com/office/powerpoint/2010/main" val="2846280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2454" y="2944091"/>
            <a:ext cx="4080163" cy="4080163"/>
          </a:xfrm>
          <a:prstGeom prst="rect">
            <a:avLst/>
          </a:prstGeom>
        </p:spPr>
      </p:pic>
      <p:sp>
        <p:nvSpPr>
          <p:cNvPr id="6" name="Rectangle 5"/>
          <p:cNvSpPr/>
          <p:nvPr/>
        </p:nvSpPr>
        <p:spPr>
          <a:xfrm>
            <a:off x="3578512" y="184991"/>
            <a:ext cx="4708853" cy="923330"/>
          </a:xfrm>
          <a:prstGeom prst="rect">
            <a:avLst/>
          </a:prstGeom>
          <a:noFill/>
        </p:spPr>
        <p:txBody>
          <a:bodyPr wrap="none" lIns="91440" tIns="45720" rIns="91440" bIns="45720">
            <a:spAutoFit/>
          </a:bodyPr>
          <a:lstStyle/>
          <a:p>
            <a:pPr algn="ctr"/>
            <a:r>
              <a:rPr lang="en-US" sz="54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Luyện từ và câu</a:t>
            </a:r>
            <a:endPar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sp>
        <p:nvSpPr>
          <p:cNvPr id="7" name="Rectangle 6"/>
          <p:cNvSpPr/>
          <p:nvPr/>
        </p:nvSpPr>
        <p:spPr>
          <a:xfrm>
            <a:off x="2010207" y="1170476"/>
            <a:ext cx="8427563" cy="923330"/>
          </a:xfrm>
          <a:prstGeom prst="rect">
            <a:avLst/>
          </a:prstGeom>
          <a:noFill/>
        </p:spPr>
        <p:txBody>
          <a:bodyPr wrap="none" lIns="91440" tIns="45720" rIns="91440" bIns="45720">
            <a:spAutoFit/>
          </a:bodyPr>
          <a:lstStyle/>
          <a:p>
            <a:pPr algn="ctr"/>
            <a:r>
              <a:rPr lang="en-US" sz="5400" b="1" cap="none" spc="0" dirty="0" smtClean="0">
                <a:ln w="22225">
                  <a:solidFill>
                    <a:schemeClr val="accent2"/>
                  </a:solidFill>
                  <a:prstDash val="solid"/>
                </a:ln>
                <a:solidFill>
                  <a:schemeClr val="accent2">
                    <a:lumMod val="40000"/>
                    <a:lumOff val="60000"/>
                  </a:schemeClr>
                </a:solidFill>
                <a:effectLst/>
              </a:rPr>
              <a:t>Luyện tập về dấu gạch ngang</a:t>
            </a:r>
            <a:endParaRPr lang="en-US" sz="5400" b="1" cap="none" spc="0" dirty="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8329373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38546" y="318661"/>
            <a:ext cx="11873345" cy="6263766"/>
          </a:xfrm>
          <a:prstGeom prst="rect">
            <a:avLst/>
          </a:prstGeom>
          <a:solidFill>
            <a:schemeClr val="bg1"/>
          </a:solidFill>
        </p:spPr>
        <p:txBody>
          <a:bodyPr wrap="square">
            <a:spAutoFit/>
          </a:bodyPr>
          <a:lstStyle/>
          <a:p>
            <a:pPr lvl="0" algn="just">
              <a:lnSpc>
                <a:spcPct val="124000"/>
              </a:lnSpc>
              <a:spcAft>
                <a:spcPts val="0"/>
              </a:spcAft>
              <a:buClr>
                <a:srgbClr val="D71820"/>
              </a:buClr>
              <a:buSzPts val="1200"/>
              <a:tabLst>
                <a:tab pos="242570" algn="l"/>
              </a:tabLst>
            </a:pPr>
            <a:r>
              <a:rPr lang="vi-VN" sz="3600" dirty="0" smtClean="0">
                <a:solidFill>
                  <a:srgbClr val="231F20"/>
                </a:solidFill>
                <a:ea typeface="Arial" panose="020B0604020202020204" pitchFamily="34" charset="0"/>
                <a:cs typeface="Arial" panose="020B0604020202020204" pitchFamily="34" charset="0"/>
              </a:rPr>
              <a:t>Bài 1. </a:t>
            </a:r>
            <a:r>
              <a:rPr lang="vi-VN" sz="3600" dirty="0" smtClean="0">
                <a:solidFill>
                  <a:srgbClr val="FF0000"/>
                </a:solidFill>
                <a:ea typeface="Arial" panose="020B0604020202020204" pitchFamily="34" charset="0"/>
                <a:cs typeface="Arial" panose="020B0604020202020204" pitchFamily="34" charset="0"/>
              </a:rPr>
              <a:t>Các </a:t>
            </a:r>
            <a:r>
              <a:rPr lang="vi-VN" sz="3600" dirty="0">
                <a:solidFill>
                  <a:srgbClr val="FF0000"/>
                </a:solidFill>
                <a:ea typeface="Arial" panose="020B0604020202020204" pitchFamily="34" charset="0"/>
                <a:cs typeface="Arial" panose="020B0604020202020204" pitchFamily="34" charset="0"/>
              </a:rPr>
              <a:t>dấu gạch ngang dưới đây được dùng để làm gì?</a:t>
            </a:r>
          </a:p>
          <a:p>
            <a:pPr indent="215900" algn="just">
              <a:lnSpc>
                <a:spcPct val="124000"/>
              </a:lnSpc>
              <a:spcAft>
                <a:spcPts val="0"/>
              </a:spcAft>
            </a:pPr>
            <a:r>
              <a:rPr lang="vi-VN" sz="3600" dirty="0" smtClean="0">
                <a:solidFill>
                  <a:srgbClr val="231F20"/>
                </a:solidFill>
                <a:ea typeface="Arial" panose="020B0604020202020204" pitchFamily="34" charset="0"/>
              </a:rPr>
              <a:t>     </a:t>
            </a:r>
            <a:r>
              <a:rPr lang="vi-VN" sz="3600" dirty="0" smtClean="0">
                <a:solidFill>
                  <a:srgbClr val="0070C0"/>
                </a:solidFill>
                <a:ea typeface="Arial" panose="020B0604020202020204" pitchFamily="34" charset="0"/>
              </a:rPr>
              <a:t>Tôi </a:t>
            </a:r>
            <a:r>
              <a:rPr lang="vi-VN" sz="3600" dirty="0">
                <a:solidFill>
                  <a:srgbClr val="0070C0"/>
                </a:solidFill>
                <a:ea typeface="Arial" panose="020B0604020202020204" pitchFamily="34" charset="0"/>
              </a:rPr>
              <a:t>đến nhà Xtác-đi - ở ngay trước trường - và trông thấy cái tủ sách của cậu ấy, tôi thấy thèm quá.</a:t>
            </a:r>
          </a:p>
          <a:p>
            <a:pPr indent="215900" algn="just">
              <a:lnSpc>
                <a:spcPct val="124000"/>
              </a:lnSpc>
              <a:spcAft>
                <a:spcPts val="300"/>
              </a:spcAft>
            </a:pPr>
            <a:r>
              <a:rPr lang="vi-VN" sz="3600" dirty="0" smtClean="0">
                <a:solidFill>
                  <a:srgbClr val="0070C0"/>
                </a:solidFill>
                <a:ea typeface="Arial" panose="020B0604020202020204" pitchFamily="34" charset="0"/>
              </a:rPr>
              <a:t>      Xtác-đi </a:t>
            </a:r>
            <a:r>
              <a:rPr lang="vi-VN" sz="3600" dirty="0">
                <a:solidFill>
                  <a:srgbClr val="0070C0"/>
                </a:solidFill>
                <a:ea typeface="Arial" panose="020B0604020202020204" pitchFamily="34" charset="0"/>
              </a:rPr>
              <a:t>không mua được nhiều sách - nhà cậu ấy không giàu - nhưng cậu bảo quản sách rất cẩn thận và dành tất cả số tiền mình có vào việc mua sách. Bằng cách ấy, Xtác-đi đã có một tủ sách nhỏ.</a:t>
            </a:r>
          </a:p>
          <a:p>
            <a:pPr algn="r">
              <a:lnSpc>
                <a:spcPct val="115000"/>
              </a:lnSpc>
              <a:spcAft>
                <a:spcPts val="300"/>
              </a:spcAft>
            </a:pPr>
            <a:r>
              <a:rPr lang="vi-VN" sz="3600" i="1" dirty="0">
                <a:solidFill>
                  <a:srgbClr val="231F20"/>
                </a:solidFill>
                <a:ea typeface="Arial" panose="020B0604020202020204" pitchFamily="34" charset="0"/>
              </a:rPr>
              <a:t>Theo A-MI-XI (Hoàng Thiếu Sơn dịch)</a:t>
            </a:r>
          </a:p>
        </p:txBody>
      </p:sp>
    </p:spTree>
    <p:extLst>
      <p:ext uri="{BB962C8B-B14F-4D97-AF65-F5344CB8AC3E}">
        <p14:creationId xmlns:p14="http://schemas.microsoft.com/office/powerpoint/2010/main" val="4253710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9326" y="180116"/>
            <a:ext cx="11873345" cy="643766"/>
          </a:xfrm>
          <a:prstGeom prst="rect">
            <a:avLst/>
          </a:prstGeom>
          <a:solidFill>
            <a:schemeClr val="tx2">
              <a:lumMod val="20000"/>
              <a:lumOff val="80000"/>
            </a:schemeClr>
          </a:solidFill>
        </p:spPr>
        <p:txBody>
          <a:bodyPr wrap="square">
            <a:spAutoFit/>
          </a:bodyPr>
          <a:lstStyle/>
          <a:p>
            <a:pPr lvl="0" algn="just">
              <a:lnSpc>
                <a:spcPct val="124000"/>
              </a:lnSpc>
              <a:spcAft>
                <a:spcPts val="0"/>
              </a:spcAft>
              <a:buClr>
                <a:srgbClr val="D71820"/>
              </a:buClr>
              <a:buSzPts val="1200"/>
              <a:tabLst>
                <a:tab pos="242570" algn="l"/>
              </a:tabLst>
            </a:pPr>
            <a:r>
              <a:rPr lang="vi-VN" sz="3200" dirty="0" smtClean="0">
                <a:solidFill>
                  <a:srgbClr val="231F20"/>
                </a:solidFill>
                <a:ea typeface="Arial" panose="020B0604020202020204" pitchFamily="34" charset="0"/>
                <a:cs typeface="Arial" panose="020B0604020202020204" pitchFamily="34" charset="0"/>
              </a:rPr>
              <a:t>Bài 1. </a:t>
            </a:r>
            <a:r>
              <a:rPr lang="vi-VN" sz="3200" dirty="0" smtClean="0">
                <a:solidFill>
                  <a:srgbClr val="FF0000"/>
                </a:solidFill>
                <a:ea typeface="Arial" panose="020B0604020202020204" pitchFamily="34" charset="0"/>
                <a:cs typeface="Arial" panose="020B0604020202020204" pitchFamily="34" charset="0"/>
              </a:rPr>
              <a:t>Các </a:t>
            </a:r>
            <a:r>
              <a:rPr lang="vi-VN" sz="3200" dirty="0">
                <a:solidFill>
                  <a:srgbClr val="FF0000"/>
                </a:solidFill>
                <a:ea typeface="Arial" panose="020B0604020202020204" pitchFamily="34" charset="0"/>
                <a:cs typeface="Arial" panose="020B0604020202020204" pitchFamily="34" charset="0"/>
              </a:rPr>
              <a:t>dấu gạch ngang dưới đây được dùng để làm gì</a:t>
            </a:r>
            <a:r>
              <a:rPr lang="vi-VN" sz="3200" dirty="0" smtClean="0">
                <a:solidFill>
                  <a:srgbClr val="FF0000"/>
                </a:solidFill>
                <a:ea typeface="Arial" panose="020B0604020202020204" pitchFamily="34" charset="0"/>
                <a:cs typeface="Arial" panose="020B0604020202020204" pitchFamily="34" charset="0"/>
              </a:rPr>
              <a:t>?</a:t>
            </a:r>
            <a:endParaRPr lang="vi-VN" sz="3200" dirty="0">
              <a:solidFill>
                <a:srgbClr val="FF0000"/>
              </a:solidFill>
              <a:ea typeface="Arial" panose="020B0604020202020204" pitchFamily="34" charset="0"/>
              <a:cs typeface="Arial" panose="020B0604020202020204"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324909600"/>
              </p:ext>
            </p:extLst>
          </p:nvPr>
        </p:nvGraphicFramePr>
        <p:xfrm>
          <a:off x="96982" y="823882"/>
          <a:ext cx="12032670" cy="5464820"/>
        </p:xfrm>
        <a:graphic>
          <a:graphicData uri="http://schemas.openxmlformats.org/drawingml/2006/table">
            <a:tbl>
              <a:tblPr firstRow="1" bandRow="1">
                <a:tableStyleId>{5C22544A-7EE6-4342-B048-85BDC9FD1C3A}</a:tableStyleId>
              </a:tblPr>
              <a:tblGrid>
                <a:gridCol w="7218218">
                  <a:extLst>
                    <a:ext uri="{9D8B030D-6E8A-4147-A177-3AD203B41FA5}">
                      <a16:colId xmlns:a16="http://schemas.microsoft.com/office/drawing/2014/main" val="2906530152"/>
                    </a:ext>
                  </a:extLst>
                </a:gridCol>
                <a:gridCol w="4814452">
                  <a:extLst>
                    <a:ext uri="{9D8B030D-6E8A-4147-A177-3AD203B41FA5}">
                      <a16:colId xmlns:a16="http://schemas.microsoft.com/office/drawing/2014/main" val="1357440764"/>
                    </a:ext>
                  </a:extLst>
                </a:gridCol>
              </a:tblGrid>
              <a:tr h="1868180">
                <a:tc>
                  <a:txBody>
                    <a:bodyPr/>
                    <a:lstStyle/>
                    <a:p>
                      <a:pPr algn="ctr"/>
                      <a:r>
                        <a:rPr lang="vi-VN" sz="3200" b="1" kern="1200" dirty="0" smtClean="0">
                          <a:solidFill>
                            <a:schemeClr val="lt1"/>
                          </a:solidFill>
                          <a:effectLst/>
                          <a:latin typeface="+mn-lt"/>
                          <a:ea typeface="+mn-ea"/>
                          <a:cs typeface="+mn-cs"/>
                        </a:rPr>
                        <a:t>Câu</a:t>
                      </a:r>
                      <a:endParaRPr lang="vi-V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kern="1200" dirty="0" smtClean="0">
                          <a:solidFill>
                            <a:schemeClr val="lt1"/>
                          </a:solidFill>
                          <a:effectLst/>
                          <a:latin typeface="+mn-lt"/>
                          <a:ea typeface="+mn-ea"/>
                          <a:cs typeface="+mn-cs"/>
                        </a:rPr>
                        <a:t>Tác dụng của bộ phận chú thích,</a:t>
                      </a:r>
                    </a:p>
                    <a:p>
                      <a:pPr algn="ctr"/>
                      <a:r>
                        <a:rPr lang="vi-VN" sz="3200" b="1" kern="1200" dirty="0" smtClean="0">
                          <a:solidFill>
                            <a:schemeClr val="lt1"/>
                          </a:solidFill>
                          <a:effectLst/>
                          <a:latin typeface="+mn-lt"/>
                          <a:ea typeface="+mn-ea"/>
                          <a:cs typeface="+mn-cs"/>
                        </a:rPr>
                        <a:t>giải thích</a:t>
                      </a:r>
                      <a:endParaRPr lang="vi-V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5066329"/>
                  </a:ext>
                </a:extLst>
              </a:tr>
              <a:tr h="445677">
                <a:tc>
                  <a:txBody>
                    <a:bodyPr/>
                    <a:lstStyle/>
                    <a:p>
                      <a:pPr>
                        <a:lnSpc>
                          <a:spcPct val="100000"/>
                        </a:lnSpc>
                      </a:pPr>
                      <a:r>
                        <a:rPr lang="vi-VN" sz="3200" kern="1200" dirty="0" smtClean="0">
                          <a:solidFill>
                            <a:schemeClr val="dk1"/>
                          </a:solidFill>
                          <a:effectLst/>
                          <a:latin typeface="+mn-lt"/>
                          <a:ea typeface="+mn-ea"/>
                          <a:cs typeface="+mn-cs"/>
                        </a:rPr>
                        <a:t>Tôi đến nhà Xtác-đi </a:t>
                      </a:r>
                      <a:r>
                        <a:rPr lang="vi-VN" sz="3200" i="1" kern="1200" dirty="0" smtClean="0">
                          <a:solidFill>
                            <a:srgbClr val="FF0000"/>
                          </a:solidFill>
                          <a:effectLst/>
                          <a:latin typeface="+mn-lt"/>
                          <a:ea typeface="+mn-ea"/>
                          <a:cs typeface="+mn-cs"/>
                        </a:rPr>
                        <a:t>–</a:t>
                      </a:r>
                      <a:r>
                        <a:rPr lang="vi-VN" sz="3200" i="1" kern="1200" dirty="0" smtClean="0">
                          <a:solidFill>
                            <a:schemeClr val="dk1"/>
                          </a:solidFill>
                          <a:effectLst/>
                          <a:latin typeface="+mn-lt"/>
                          <a:ea typeface="+mn-ea"/>
                          <a:cs typeface="+mn-cs"/>
                        </a:rPr>
                        <a:t> ở ngay trước trường </a:t>
                      </a:r>
                      <a:r>
                        <a:rPr lang="vi-VN" sz="3200" i="1" kern="1200" dirty="0" smtClean="0">
                          <a:solidFill>
                            <a:srgbClr val="FF0000"/>
                          </a:solidFill>
                          <a:effectLst/>
                          <a:latin typeface="+mn-lt"/>
                          <a:ea typeface="+mn-ea"/>
                          <a:cs typeface="+mn-cs"/>
                        </a:rPr>
                        <a:t>–</a:t>
                      </a:r>
                      <a:r>
                        <a:rPr lang="vi-VN" sz="3200" i="1" kern="1200" dirty="0" smtClean="0">
                          <a:solidFill>
                            <a:schemeClr val="dk1"/>
                          </a:solidFill>
                          <a:effectLst/>
                          <a:latin typeface="+mn-lt"/>
                          <a:ea typeface="+mn-ea"/>
                          <a:cs typeface="+mn-cs"/>
                        </a:rPr>
                        <a:t> </a:t>
                      </a:r>
                      <a:r>
                        <a:rPr lang="vi-VN" sz="3200" kern="1200" dirty="0" smtClean="0">
                          <a:solidFill>
                            <a:schemeClr val="dk1"/>
                          </a:solidFill>
                          <a:effectLst/>
                          <a:latin typeface="+mn-lt"/>
                          <a:ea typeface="+mn-ea"/>
                          <a:cs typeface="+mn-cs"/>
                        </a:rPr>
                        <a:t>và trông thấy cái tủ sách của</a:t>
                      </a:r>
                    </a:p>
                    <a:p>
                      <a:pPr>
                        <a:lnSpc>
                          <a:spcPct val="100000"/>
                        </a:lnSpc>
                      </a:pPr>
                      <a:r>
                        <a:rPr lang="vi-VN" sz="3200" kern="1200" dirty="0" smtClean="0">
                          <a:solidFill>
                            <a:schemeClr val="dk1"/>
                          </a:solidFill>
                          <a:effectLst/>
                          <a:latin typeface="+mn-lt"/>
                          <a:ea typeface="+mn-ea"/>
                          <a:cs typeface="+mn-cs"/>
                        </a:rPr>
                        <a:t>cậu ấy, tôi thấy thèm quá.</a:t>
                      </a:r>
                      <a:endParaRPr lang="vi-V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03667263"/>
                  </a:ext>
                </a:extLst>
              </a:tr>
              <a:tr h="445677">
                <a:tc>
                  <a:txBody>
                    <a:bodyPr/>
                    <a:lstStyle/>
                    <a:p>
                      <a:pPr>
                        <a:lnSpc>
                          <a:spcPct val="100000"/>
                        </a:lnSpc>
                      </a:pPr>
                      <a:r>
                        <a:rPr lang="vi-VN" sz="3200" kern="1200" dirty="0" smtClean="0">
                          <a:solidFill>
                            <a:schemeClr val="dk1"/>
                          </a:solidFill>
                          <a:effectLst/>
                          <a:latin typeface="+mn-lt"/>
                          <a:ea typeface="+mn-ea"/>
                          <a:cs typeface="+mn-cs"/>
                        </a:rPr>
                        <a:t>Xtác-đi không mua được nhiều sách </a:t>
                      </a:r>
                      <a:r>
                        <a:rPr lang="vi-VN" sz="3200" i="1" kern="1200" dirty="0" smtClean="0">
                          <a:solidFill>
                            <a:srgbClr val="FF0000"/>
                          </a:solidFill>
                          <a:effectLst/>
                          <a:latin typeface="+mn-lt"/>
                          <a:ea typeface="+mn-ea"/>
                          <a:cs typeface="+mn-cs"/>
                        </a:rPr>
                        <a:t>–</a:t>
                      </a:r>
                      <a:r>
                        <a:rPr lang="vi-VN" sz="3200" i="1" kern="1200" dirty="0" smtClean="0">
                          <a:solidFill>
                            <a:schemeClr val="dk1"/>
                          </a:solidFill>
                          <a:effectLst/>
                          <a:latin typeface="+mn-lt"/>
                          <a:ea typeface="+mn-ea"/>
                          <a:cs typeface="+mn-cs"/>
                        </a:rPr>
                        <a:t> nhà cậu ấy không giàu </a:t>
                      </a:r>
                      <a:r>
                        <a:rPr lang="vi-VN" sz="3200" i="1" kern="1200" dirty="0" smtClean="0">
                          <a:solidFill>
                            <a:srgbClr val="FF0000"/>
                          </a:solidFill>
                          <a:effectLst/>
                          <a:latin typeface="+mn-lt"/>
                          <a:ea typeface="+mn-ea"/>
                          <a:cs typeface="+mn-cs"/>
                        </a:rPr>
                        <a:t>–</a:t>
                      </a:r>
                      <a:r>
                        <a:rPr lang="vi-VN" sz="3200" i="1" kern="1200" dirty="0" smtClean="0">
                          <a:solidFill>
                            <a:schemeClr val="dk1"/>
                          </a:solidFill>
                          <a:effectLst/>
                          <a:latin typeface="+mn-lt"/>
                          <a:ea typeface="+mn-ea"/>
                          <a:cs typeface="+mn-cs"/>
                        </a:rPr>
                        <a:t> </a:t>
                      </a:r>
                      <a:r>
                        <a:rPr lang="vi-VN" sz="3200" kern="1200" dirty="0" smtClean="0">
                          <a:solidFill>
                            <a:schemeClr val="dk1"/>
                          </a:solidFill>
                          <a:effectLst/>
                          <a:latin typeface="+mn-lt"/>
                          <a:ea typeface="+mn-ea"/>
                          <a:cs typeface="+mn-cs"/>
                        </a:rPr>
                        <a:t>nhưng cậu bảo quản sách rất cẩn thận và dành tất</a:t>
                      </a:r>
                    </a:p>
                    <a:p>
                      <a:pPr>
                        <a:lnSpc>
                          <a:spcPct val="100000"/>
                        </a:lnSpc>
                      </a:pPr>
                      <a:r>
                        <a:rPr lang="vi-VN" sz="3200" kern="1200" dirty="0" smtClean="0">
                          <a:solidFill>
                            <a:schemeClr val="dk1"/>
                          </a:solidFill>
                          <a:effectLst/>
                          <a:latin typeface="+mn-lt"/>
                          <a:ea typeface="+mn-ea"/>
                          <a:cs typeface="+mn-cs"/>
                        </a:rPr>
                        <a:t>cả số tiền mình có vào việc mua sách.</a:t>
                      </a:r>
                      <a:endParaRPr lang="vi-VN" sz="32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endParaRPr lang="vi-VN"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916981288"/>
                  </a:ext>
                </a:extLst>
              </a:tr>
            </a:tbl>
          </a:graphicData>
        </a:graphic>
      </p:graphicFrame>
      <p:sp>
        <p:nvSpPr>
          <p:cNvPr id="6" name="Rectangle 5"/>
          <p:cNvSpPr/>
          <p:nvPr/>
        </p:nvSpPr>
        <p:spPr>
          <a:xfrm>
            <a:off x="7509161" y="2639840"/>
            <a:ext cx="4419603" cy="1569660"/>
          </a:xfrm>
          <a:prstGeom prst="rect">
            <a:avLst/>
          </a:prstGeom>
        </p:spPr>
        <p:txBody>
          <a:bodyPr wrap="square">
            <a:spAutoFit/>
          </a:bodyPr>
          <a:lstStyle/>
          <a:p>
            <a:r>
              <a:rPr lang="vi-VN" sz="3200" dirty="0">
                <a:solidFill>
                  <a:srgbClr val="FF0000"/>
                </a:solidFill>
                <a:ea typeface="Arial" panose="020B0604020202020204" pitchFamily="34" charset="0"/>
                <a:cs typeface="Times New Roman" panose="02020603050405020304" pitchFamily="18" charset="0"/>
              </a:rPr>
              <a:t>Chú</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thích</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về</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vị</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trí</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nhà</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của</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Xtác-đi</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(ở</a:t>
            </a:r>
            <a:r>
              <a:rPr lang="vi-VN" sz="3200" spc="-55" dirty="0">
                <a:solidFill>
                  <a:srgbClr val="FF0000"/>
                </a:solidFill>
                <a:ea typeface="Arial" panose="020B0604020202020204" pitchFamily="34" charset="0"/>
                <a:cs typeface="Times New Roman" panose="02020603050405020304" pitchFamily="18" charset="0"/>
              </a:rPr>
              <a:t> </a:t>
            </a:r>
            <a:r>
              <a:rPr lang="vi-VN" sz="3200" dirty="0">
                <a:solidFill>
                  <a:srgbClr val="FF0000"/>
                </a:solidFill>
                <a:ea typeface="Arial" panose="020B0604020202020204" pitchFamily="34" charset="0"/>
                <a:cs typeface="Times New Roman" panose="02020603050405020304" pitchFamily="18" charset="0"/>
              </a:rPr>
              <a:t>ngay trước trường).</a:t>
            </a:r>
            <a:endParaRPr lang="vi-VN" sz="3200" dirty="0">
              <a:solidFill>
                <a:srgbClr val="FF0000"/>
              </a:solidFill>
            </a:endParaRPr>
          </a:p>
        </p:txBody>
      </p:sp>
      <p:sp>
        <p:nvSpPr>
          <p:cNvPr id="7" name="Rectangle 6"/>
          <p:cNvSpPr/>
          <p:nvPr/>
        </p:nvSpPr>
        <p:spPr>
          <a:xfrm>
            <a:off x="7488379" y="4235148"/>
            <a:ext cx="4544292" cy="2062103"/>
          </a:xfrm>
          <a:prstGeom prst="rect">
            <a:avLst/>
          </a:prstGeom>
        </p:spPr>
        <p:txBody>
          <a:bodyPr wrap="square">
            <a:spAutoFit/>
          </a:bodyPr>
          <a:lstStyle/>
          <a:p>
            <a:r>
              <a:rPr lang="vi-VN" sz="3200" dirty="0">
                <a:solidFill>
                  <a:srgbClr val="FF0000"/>
                </a:solidFill>
                <a:ea typeface="Arial" panose="020B0604020202020204" pitchFamily="34" charset="0"/>
                <a:cs typeface="Times New Roman" panose="02020603050405020304" pitchFamily="18" charset="0"/>
              </a:rPr>
              <a:t>Giải thích lí do Xtác-đi không mua được nhiều sách (vì nhà cậu ấy không giàu).</a:t>
            </a:r>
            <a:endParaRPr lang="vi-VN" sz="3200" dirty="0">
              <a:solidFill>
                <a:srgbClr val="FF0000"/>
              </a:solidFill>
            </a:endParaRPr>
          </a:p>
        </p:txBody>
      </p:sp>
    </p:spTree>
    <p:extLst>
      <p:ext uri="{BB962C8B-B14F-4D97-AF65-F5344CB8AC3E}">
        <p14:creationId xmlns:p14="http://schemas.microsoft.com/office/powerpoint/2010/main" val="6514756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9326" y="180116"/>
            <a:ext cx="11873345" cy="6494085"/>
          </a:xfrm>
          <a:prstGeom prst="rect">
            <a:avLst/>
          </a:prstGeom>
          <a:solidFill>
            <a:schemeClr val="bg1"/>
          </a:solidFill>
        </p:spPr>
        <p:txBody>
          <a:bodyPr wrap="square">
            <a:spAutoFit/>
          </a:bodyPr>
          <a:lstStyle/>
          <a:p>
            <a:pPr lvl="0" algn="just"/>
            <a:r>
              <a:rPr lang="vi-VN" sz="3200" dirty="0" smtClean="0">
                <a:solidFill>
                  <a:srgbClr val="231F20"/>
                </a:solidFill>
                <a:ea typeface="Arial" panose="020B0604020202020204" pitchFamily="34" charset="0"/>
                <a:cs typeface="Arial" panose="020B0604020202020204" pitchFamily="34" charset="0"/>
              </a:rPr>
              <a:t>Bài 2. </a:t>
            </a:r>
            <a:r>
              <a:rPr lang="vi-VN" sz="3200" dirty="0">
                <a:solidFill>
                  <a:srgbClr val="FF0000"/>
                </a:solidFill>
              </a:rPr>
              <a:t>Tìm 4 vị trí có thể thêm dấu gạch ngang đánh dấu bộ phận chú thích, giải thích trong đoạn truyện sau:</a:t>
            </a:r>
          </a:p>
          <a:p>
            <a:pPr algn="just"/>
            <a:r>
              <a:rPr lang="vi-VN" sz="3200" dirty="0" smtClean="0"/>
              <a:t>    </a:t>
            </a:r>
            <a:r>
              <a:rPr lang="vi-VN" sz="3200" dirty="0" smtClean="0">
                <a:solidFill>
                  <a:srgbClr val="0070C0"/>
                </a:solidFill>
              </a:rPr>
              <a:t>Sáng </a:t>
            </a:r>
            <a:r>
              <a:rPr lang="vi-VN" sz="3200" dirty="0">
                <a:solidFill>
                  <a:srgbClr val="0070C0"/>
                </a:solidFill>
              </a:rPr>
              <a:t>Chủ nhật, mẹ đi vắng, chỉ có hai anh em Sơn ở nhà.</a:t>
            </a:r>
          </a:p>
          <a:p>
            <a:pPr lvl="0" algn="just"/>
            <a:r>
              <a:rPr lang="vi-VN" sz="3200" dirty="0" smtClean="0">
                <a:solidFill>
                  <a:srgbClr val="0070C0"/>
                </a:solidFill>
              </a:rPr>
              <a:t>    - Sơn </a:t>
            </a:r>
            <a:r>
              <a:rPr lang="vi-VN" sz="3200" dirty="0">
                <a:solidFill>
                  <a:srgbClr val="0070C0"/>
                </a:solidFill>
              </a:rPr>
              <a:t>ơi! Chợt có tiếng mẹ gọi. Mẹ về rồi đây!</a:t>
            </a:r>
          </a:p>
          <a:p>
            <a:pPr algn="just"/>
            <a:r>
              <a:rPr lang="vi-VN" sz="3200" dirty="0" smtClean="0">
                <a:solidFill>
                  <a:srgbClr val="0070C0"/>
                </a:solidFill>
              </a:rPr>
              <a:t>    Sơn </a:t>
            </a:r>
            <a:r>
              <a:rPr lang="vi-VN" sz="3200" dirty="0">
                <a:solidFill>
                  <a:srgbClr val="0070C0"/>
                </a:solidFill>
              </a:rPr>
              <a:t>chạy vội ra đón mẹ rồi nhanh nhẹn rót nước, mời mẹ:</a:t>
            </a:r>
          </a:p>
          <a:p>
            <a:pPr lvl="0" algn="just"/>
            <a:r>
              <a:rPr lang="vi-VN" sz="3200" dirty="0" smtClean="0">
                <a:solidFill>
                  <a:srgbClr val="0070C0"/>
                </a:solidFill>
              </a:rPr>
              <a:t>    - Mẹ </a:t>
            </a:r>
            <a:r>
              <a:rPr lang="vi-VN" sz="3200" dirty="0">
                <a:solidFill>
                  <a:srgbClr val="0070C0"/>
                </a:solidFill>
              </a:rPr>
              <a:t>uống nước đi ạ. Giọng Sơn đang hăm hở bỗng trở nên lúng túng. Mẹ ơi, từ lúc mẹ đi chợ, em vẫn chơi ngoan nhưng con mới chỉ kịp quét nhà, đun nước thôi ạ...</a:t>
            </a:r>
          </a:p>
          <a:p>
            <a:pPr algn="just"/>
            <a:r>
              <a:rPr lang="vi-VN" sz="3200" dirty="0" smtClean="0">
                <a:solidFill>
                  <a:srgbClr val="0070C0"/>
                </a:solidFill>
              </a:rPr>
              <a:t>     Mẹ </a:t>
            </a:r>
            <a:r>
              <a:rPr lang="vi-VN" sz="3200" dirty="0">
                <a:solidFill>
                  <a:srgbClr val="0070C0"/>
                </a:solidFill>
              </a:rPr>
              <a:t>cười:</a:t>
            </a:r>
          </a:p>
          <a:p>
            <a:pPr lvl="0" algn="just"/>
            <a:r>
              <a:rPr lang="vi-VN" sz="3200" dirty="0" smtClean="0">
                <a:solidFill>
                  <a:srgbClr val="0070C0"/>
                </a:solidFill>
              </a:rPr>
              <a:t>     - Thế </a:t>
            </a:r>
            <a:r>
              <a:rPr lang="vi-VN" sz="3200" dirty="0">
                <a:solidFill>
                  <a:srgbClr val="0070C0"/>
                </a:solidFill>
              </a:rPr>
              <a:t>là con làm được nhiều việc giúp mẹ rồi. Này nhé: Con chơi với em, quét nhà sạch sẽ, lại còn đun nước. Vậy là được ba việc rồi. Con trai của mẹ ngoan quá!</a:t>
            </a:r>
          </a:p>
          <a:p>
            <a:pPr algn="just"/>
            <a:r>
              <a:rPr lang="vi-VN" sz="3200" dirty="0" smtClean="0"/>
              <a:t>                                                                      </a:t>
            </a:r>
            <a:r>
              <a:rPr lang="vi-VN" sz="3200" i="1" dirty="0" smtClean="0"/>
              <a:t>Theo </a:t>
            </a:r>
            <a:r>
              <a:rPr lang="vi-VN" sz="3200" i="1" dirty="0"/>
              <a:t>VŨ ANH</a:t>
            </a:r>
          </a:p>
        </p:txBody>
      </p:sp>
    </p:spTree>
    <p:extLst>
      <p:ext uri="{BB962C8B-B14F-4D97-AF65-F5344CB8AC3E}">
        <p14:creationId xmlns:p14="http://schemas.microsoft.com/office/powerpoint/2010/main" val="10507229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9326" y="180116"/>
            <a:ext cx="11873345" cy="6494085"/>
          </a:xfrm>
          <a:prstGeom prst="rect">
            <a:avLst/>
          </a:prstGeom>
          <a:solidFill>
            <a:schemeClr val="bg1"/>
          </a:solidFill>
        </p:spPr>
        <p:txBody>
          <a:bodyPr wrap="square">
            <a:spAutoFit/>
          </a:bodyPr>
          <a:lstStyle/>
          <a:p>
            <a:pPr lvl="0" algn="just"/>
            <a:r>
              <a:rPr lang="vi-VN" sz="3200" dirty="0" smtClean="0">
                <a:solidFill>
                  <a:srgbClr val="231F20"/>
                </a:solidFill>
                <a:ea typeface="Arial" panose="020B0604020202020204" pitchFamily="34" charset="0"/>
                <a:cs typeface="Arial" panose="020B0604020202020204" pitchFamily="34" charset="0"/>
              </a:rPr>
              <a:t>Bài 2. </a:t>
            </a:r>
            <a:r>
              <a:rPr lang="vi-VN" sz="3200" dirty="0">
                <a:solidFill>
                  <a:srgbClr val="FF0000"/>
                </a:solidFill>
              </a:rPr>
              <a:t>Tìm 4 vị trí có thể thêm dấu gạch ngang đánh dấu bộ phận chú thích, giải thích trong đoạn truyện sau:</a:t>
            </a:r>
          </a:p>
          <a:p>
            <a:pPr algn="just"/>
            <a:r>
              <a:rPr lang="vi-VN" sz="3200" dirty="0" smtClean="0"/>
              <a:t>    </a:t>
            </a:r>
            <a:r>
              <a:rPr lang="vi-VN" sz="3200" dirty="0" smtClean="0">
                <a:solidFill>
                  <a:srgbClr val="0070C0"/>
                </a:solidFill>
              </a:rPr>
              <a:t>Sáng </a:t>
            </a:r>
            <a:r>
              <a:rPr lang="vi-VN" sz="3200" dirty="0">
                <a:solidFill>
                  <a:srgbClr val="0070C0"/>
                </a:solidFill>
              </a:rPr>
              <a:t>Chủ nhật, mẹ đi vắng, chỉ có hai anh em Sơn ở nhà.</a:t>
            </a:r>
          </a:p>
          <a:p>
            <a:pPr lvl="0" algn="just"/>
            <a:r>
              <a:rPr lang="vi-VN" sz="3200" dirty="0" smtClean="0">
                <a:solidFill>
                  <a:srgbClr val="0070C0"/>
                </a:solidFill>
              </a:rPr>
              <a:t>    - Sơn </a:t>
            </a:r>
            <a:r>
              <a:rPr lang="vi-VN" sz="3200" dirty="0">
                <a:solidFill>
                  <a:srgbClr val="0070C0"/>
                </a:solidFill>
              </a:rPr>
              <a:t>ơi! </a:t>
            </a:r>
            <a:r>
              <a:rPr lang="vi-VN" sz="3200" b="1" dirty="0" smtClean="0">
                <a:solidFill>
                  <a:srgbClr val="FF0000"/>
                </a:solidFill>
              </a:rPr>
              <a:t>–</a:t>
            </a:r>
            <a:r>
              <a:rPr lang="vi-VN" sz="3200" dirty="0" smtClean="0">
                <a:solidFill>
                  <a:srgbClr val="0070C0"/>
                </a:solidFill>
              </a:rPr>
              <a:t> Chợt </a:t>
            </a:r>
            <a:r>
              <a:rPr lang="vi-VN" sz="3200" dirty="0">
                <a:solidFill>
                  <a:srgbClr val="0070C0"/>
                </a:solidFill>
              </a:rPr>
              <a:t>có tiếng mẹ gọi. </a:t>
            </a:r>
            <a:r>
              <a:rPr lang="vi-VN" sz="3200" b="1" dirty="0" smtClean="0">
                <a:solidFill>
                  <a:srgbClr val="FF0000"/>
                </a:solidFill>
              </a:rPr>
              <a:t>–</a:t>
            </a:r>
            <a:r>
              <a:rPr lang="vi-VN" sz="3200" dirty="0" smtClean="0">
                <a:solidFill>
                  <a:srgbClr val="0070C0"/>
                </a:solidFill>
              </a:rPr>
              <a:t> Mẹ </a:t>
            </a:r>
            <a:r>
              <a:rPr lang="vi-VN" sz="3200" dirty="0">
                <a:solidFill>
                  <a:srgbClr val="0070C0"/>
                </a:solidFill>
              </a:rPr>
              <a:t>về rồi đây!</a:t>
            </a:r>
          </a:p>
          <a:p>
            <a:pPr algn="just"/>
            <a:r>
              <a:rPr lang="vi-VN" sz="3200" dirty="0" smtClean="0">
                <a:solidFill>
                  <a:srgbClr val="0070C0"/>
                </a:solidFill>
              </a:rPr>
              <a:t>    Sơn </a:t>
            </a:r>
            <a:r>
              <a:rPr lang="vi-VN" sz="3200" dirty="0">
                <a:solidFill>
                  <a:srgbClr val="0070C0"/>
                </a:solidFill>
              </a:rPr>
              <a:t>chạy vội ra đón mẹ rồi nhanh nhẹn rót nước, mời mẹ:</a:t>
            </a:r>
          </a:p>
          <a:p>
            <a:pPr lvl="0" algn="just"/>
            <a:r>
              <a:rPr lang="vi-VN" sz="3200" dirty="0" smtClean="0">
                <a:solidFill>
                  <a:srgbClr val="0070C0"/>
                </a:solidFill>
              </a:rPr>
              <a:t>    - Mẹ </a:t>
            </a:r>
            <a:r>
              <a:rPr lang="vi-VN" sz="3200" dirty="0">
                <a:solidFill>
                  <a:srgbClr val="0070C0"/>
                </a:solidFill>
              </a:rPr>
              <a:t>uống nước đi ạ. </a:t>
            </a:r>
            <a:r>
              <a:rPr lang="vi-VN" sz="3200" b="1" dirty="0" smtClean="0">
                <a:solidFill>
                  <a:srgbClr val="FF0000"/>
                </a:solidFill>
              </a:rPr>
              <a:t>–</a:t>
            </a:r>
            <a:r>
              <a:rPr lang="vi-VN" sz="3200" dirty="0" smtClean="0">
                <a:solidFill>
                  <a:srgbClr val="FF0000"/>
                </a:solidFill>
              </a:rPr>
              <a:t> </a:t>
            </a:r>
            <a:r>
              <a:rPr lang="vi-VN" sz="3200" dirty="0" smtClean="0">
                <a:solidFill>
                  <a:srgbClr val="0070C0"/>
                </a:solidFill>
              </a:rPr>
              <a:t>Giọng </a:t>
            </a:r>
            <a:r>
              <a:rPr lang="vi-VN" sz="3200" dirty="0">
                <a:solidFill>
                  <a:srgbClr val="0070C0"/>
                </a:solidFill>
              </a:rPr>
              <a:t>Sơn đang hăm hở bỗng trở nên lúng túng. </a:t>
            </a:r>
            <a:r>
              <a:rPr lang="vi-VN" sz="3200" b="1" dirty="0" smtClean="0">
                <a:solidFill>
                  <a:srgbClr val="FF0000"/>
                </a:solidFill>
              </a:rPr>
              <a:t>–</a:t>
            </a:r>
            <a:r>
              <a:rPr lang="vi-VN" sz="3200" dirty="0" smtClean="0">
                <a:solidFill>
                  <a:srgbClr val="FF0000"/>
                </a:solidFill>
              </a:rPr>
              <a:t> </a:t>
            </a:r>
            <a:r>
              <a:rPr lang="vi-VN" sz="3200" dirty="0" smtClean="0">
                <a:solidFill>
                  <a:srgbClr val="0070C0"/>
                </a:solidFill>
              </a:rPr>
              <a:t>Mẹ </a:t>
            </a:r>
            <a:r>
              <a:rPr lang="vi-VN" sz="3200" dirty="0">
                <a:solidFill>
                  <a:srgbClr val="0070C0"/>
                </a:solidFill>
              </a:rPr>
              <a:t>ơi, từ lúc mẹ đi chợ, em vẫn chơi ngoan nhưng con mới chỉ kịp quét nhà, đun nước thôi ạ...</a:t>
            </a:r>
          </a:p>
          <a:p>
            <a:pPr algn="just"/>
            <a:r>
              <a:rPr lang="vi-VN" sz="3200" dirty="0" smtClean="0">
                <a:solidFill>
                  <a:srgbClr val="0070C0"/>
                </a:solidFill>
              </a:rPr>
              <a:t>     Mẹ </a:t>
            </a:r>
            <a:r>
              <a:rPr lang="vi-VN" sz="3200" dirty="0">
                <a:solidFill>
                  <a:srgbClr val="0070C0"/>
                </a:solidFill>
              </a:rPr>
              <a:t>cười:</a:t>
            </a:r>
          </a:p>
          <a:p>
            <a:pPr lvl="0" algn="just"/>
            <a:r>
              <a:rPr lang="vi-VN" sz="3200" dirty="0" smtClean="0">
                <a:solidFill>
                  <a:srgbClr val="0070C0"/>
                </a:solidFill>
              </a:rPr>
              <a:t>     - Thế </a:t>
            </a:r>
            <a:r>
              <a:rPr lang="vi-VN" sz="3200" dirty="0">
                <a:solidFill>
                  <a:srgbClr val="0070C0"/>
                </a:solidFill>
              </a:rPr>
              <a:t>là con làm được nhiều việc giúp mẹ rồi. Này nhé: Con chơi với em, quét nhà sạch sẽ, lại còn đun nước. Vậy là được ba việc rồi. Con trai của mẹ ngoan quá!</a:t>
            </a:r>
          </a:p>
          <a:p>
            <a:pPr algn="just"/>
            <a:r>
              <a:rPr lang="vi-VN" sz="3200" dirty="0" smtClean="0"/>
              <a:t>                                                                      </a:t>
            </a:r>
            <a:r>
              <a:rPr lang="vi-VN" sz="3200" i="1" dirty="0" smtClean="0"/>
              <a:t>Theo </a:t>
            </a:r>
            <a:r>
              <a:rPr lang="vi-VN" sz="3200" i="1" dirty="0"/>
              <a:t>VŨ ANH</a:t>
            </a:r>
          </a:p>
        </p:txBody>
      </p:sp>
    </p:spTree>
    <p:extLst>
      <p:ext uri="{BB962C8B-B14F-4D97-AF65-F5344CB8AC3E}">
        <p14:creationId xmlns:p14="http://schemas.microsoft.com/office/powerpoint/2010/main" val="41329874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9326" y="180116"/>
            <a:ext cx="11873345" cy="6463308"/>
          </a:xfrm>
          <a:prstGeom prst="rect">
            <a:avLst/>
          </a:prstGeom>
          <a:solidFill>
            <a:schemeClr val="bg1"/>
          </a:solidFill>
        </p:spPr>
        <p:txBody>
          <a:bodyPr wrap="square">
            <a:spAutoFit/>
          </a:bodyPr>
          <a:lstStyle/>
          <a:p>
            <a:pPr lvl="0" algn="just"/>
            <a:r>
              <a:rPr lang="vi-VN" sz="3200" dirty="0" smtClean="0">
                <a:solidFill>
                  <a:srgbClr val="231F20"/>
                </a:solidFill>
                <a:ea typeface="Arial" panose="020B0604020202020204" pitchFamily="34" charset="0"/>
                <a:cs typeface="Arial" panose="020B0604020202020204" pitchFamily="34" charset="0"/>
              </a:rPr>
              <a:t>Bài 3. </a:t>
            </a:r>
            <a:r>
              <a:rPr lang="vi-VN" sz="3600" dirty="0">
                <a:solidFill>
                  <a:srgbClr val="FF0000"/>
                </a:solidFill>
              </a:rPr>
              <a:t>Viết lại đoạn văn dưới đây, sử dụng dấu gạch ngang để đánh dấu bộ phận chú thích, giải thích trong câu.</a:t>
            </a:r>
          </a:p>
          <a:p>
            <a:pPr algn="just">
              <a:lnSpc>
                <a:spcPct val="150000"/>
              </a:lnSpc>
            </a:pPr>
            <a:r>
              <a:rPr lang="vi-VN" sz="3600" dirty="0" smtClean="0"/>
              <a:t>	</a:t>
            </a:r>
            <a:r>
              <a:rPr lang="vi-VN" sz="3600" dirty="0" smtClean="0">
                <a:solidFill>
                  <a:srgbClr val="0070C0"/>
                </a:solidFill>
              </a:rPr>
              <a:t>Ai </a:t>
            </a:r>
            <a:r>
              <a:rPr lang="vi-VN" sz="3600" dirty="0">
                <a:solidFill>
                  <a:srgbClr val="0070C0"/>
                </a:solidFill>
              </a:rPr>
              <a:t>cũng khen bạn Vân (lớp trưởng lớp tôi) là một cán bộ lớp gương mẫu. Thực ra, lúc đầu, chúng tôi (mấy anh chàng hay coi thường con gái) không tin Vân làm được lớp trưởng. Nhưng bây giờ thì khác rồi, cả lớp đều bị Vân thuyết phục...</a:t>
            </a:r>
          </a:p>
          <a:p>
            <a:pPr algn="just"/>
            <a:r>
              <a:rPr lang="vi-VN" sz="3600" dirty="0" smtClean="0"/>
              <a:t>								</a:t>
            </a:r>
            <a:r>
              <a:rPr lang="vi-VN" sz="3600" i="1" dirty="0" smtClean="0"/>
              <a:t>Theo </a:t>
            </a:r>
            <a:r>
              <a:rPr lang="vi-VN" sz="3600" i="1" dirty="0"/>
              <a:t>KIM NGÂN</a:t>
            </a:r>
          </a:p>
        </p:txBody>
      </p:sp>
    </p:spTree>
    <p:extLst>
      <p:ext uri="{BB962C8B-B14F-4D97-AF65-F5344CB8AC3E}">
        <p14:creationId xmlns:p14="http://schemas.microsoft.com/office/powerpoint/2010/main" val="19087537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Ảnh PowerPoint màu xanh và cam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8659"/>
            <a:ext cx="12192001" cy="6866659"/>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59326" y="180116"/>
            <a:ext cx="11873345" cy="6463308"/>
          </a:xfrm>
          <a:prstGeom prst="rect">
            <a:avLst/>
          </a:prstGeom>
          <a:solidFill>
            <a:schemeClr val="bg1"/>
          </a:solidFill>
        </p:spPr>
        <p:txBody>
          <a:bodyPr wrap="square">
            <a:spAutoFit/>
          </a:bodyPr>
          <a:lstStyle/>
          <a:p>
            <a:pPr lvl="0" algn="just"/>
            <a:r>
              <a:rPr lang="vi-VN" sz="3200" dirty="0" smtClean="0">
                <a:solidFill>
                  <a:srgbClr val="231F20"/>
                </a:solidFill>
                <a:ea typeface="Arial" panose="020B0604020202020204" pitchFamily="34" charset="0"/>
                <a:cs typeface="Arial" panose="020B0604020202020204" pitchFamily="34" charset="0"/>
              </a:rPr>
              <a:t>Bài 3. </a:t>
            </a:r>
            <a:r>
              <a:rPr lang="vi-VN" sz="3600" dirty="0">
                <a:solidFill>
                  <a:srgbClr val="FF0000"/>
                </a:solidFill>
              </a:rPr>
              <a:t>Viết lại đoạn văn dưới đây, sử dụng dấu gạch ngang để đánh dấu bộ phận chú thích, giải thích trong câu.</a:t>
            </a:r>
          </a:p>
          <a:p>
            <a:pPr algn="just">
              <a:lnSpc>
                <a:spcPct val="150000"/>
              </a:lnSpc>
            </a:pPr>
            <a:r>
              <a:rPr lang="vi-VN" sz="3600" dirty="0" smtClean="0"/>
              <a:t>	</a:t>
            </a:r>
            <a:r>
              <a:rPr lang="vi-VN" sz="3600" dirty="0" smtClean="0">
                <a:solidFill>
                  <a:srgbClr val="0070C0"/>
                </a:solidFill>
              </a:rPr>
              <a:t>Ai </a:t>
            </a:r>
            <a:r>
              <a:rPr lang="vi-VN" sz="3600" dirty="0">
                <a:solidFill>
                  <a:srgbClr val="0070C0"/>
                </a:solidFill>
              </a:rPr>
              <a:t>cũng khen bạn Vân </a:t>
            </a:r>
            <a:r>
              <a:rPr lang="vi-VN" sz="3600" b="1" dirty="0" smtClean="0">
                <a:solidFill>
                  <a:srgbClr val="FF0000"/>
                </a:solidFill>
              </a:rPr>
              <a:t>–</a:t>
            </a:r>
            <a:r>
              <a:rPr lang="vi-VN" sz="3600" dirty="0" smtClean="0">
                <a:solidFill>
                  <a:srgbClr val="0070C0"/>
                </a:solidFill>
              </a:rPr>
              <a:t> lớp </a:t>
            </a:r>
            <a:r>
              <a:rPr lang="vi-VN" sz="3600" dirty="0">
                <a:solidFill>
                  <a:srgbClr val="0070C0"/>
                </a:solidFill>
              </a:rPr>
              <a:t>trưởng lớp </a:t>
            </a:r>
            <a:r>
              <a:rPr lang="vi-VN" sz="3600" dirty="0" smtClean="0">
                <a:solidFill>
                  <a:srgbClr val="0070C0"/>
                </a:solidFill>
              </a:rPr>
              <a:t>tôi </a:t>
            </a:r>
            <a:r>
              <a:rPr lang="vi-VN" sz="3600" b="1" dirty="0" smtClean="0">
                <a:solidFill>
                  <a:srgbClr val="FF0000"/>
                </a:solidFill>
              </a:rPr>
              <a:t>–</a:t>
            </a:r>
            <a:r>
              <a:rPr lang="vi-VN" sz="3600" dirty="0" smtClean="0">
                <a:solidFill>
                  <a:srgbClr val="FF0000"/>
                </a:solidFill>
              </a:rPr>
              <a:t> </a:t>
            </a:r>
            <a:r>
              <a:rPr lang="vi-VN" sz="3600" dirty="0" smtClean="0">
                <a:solidFill>
                  <a:srgbClr val="0070C0"/>
                </a:solidFill>
              </a:rPr>
              <a:t>là </a:t>
            </a:r>
            <a:r>
              <a:rPr lang="vi-VN" sz="3600" dirty="0">
                <a:solidFill>
                  <a:srgbClr val="0070C0"/>
                </a:solidFill>
              </a:rPr>
              <a:t>một cán bộ lớp gương mẫu. Thực ra, lúc đầu, chúng tôi </a:t>
            </a:r>
            <a:r>
              <a:rPr lang="vi-VN" sz="3600" b="1" dirty="0" smtClean="0">
                <a:solidFill>
                  <a:srgbClr val="FF0000"/>
                </a:solidFill>
              </a:rPr>
              <a:t>–</a:t>
            </a:r>
            <a:r>
              <a:rPr lang="vi-VN" sz="3600" dirty="0" smtClean="0">
                <a:solidFill>
                  <a:srgbClr val="FF0000"/>
                </a:solidFill>
              </a:rPr>
              <a:t> </a:t>
            </a:r>
            <a:r>
              <a:rPr lang="vi-VN" sz="3600" dirty="0" smtClean="0">
                <a:solidFill>
                  <a:srgbClr val="0070C0"/>
                </a:solidFill>
              </a:rPr>
              <a:t>mấy </a:t>
            </a:r>
            <a:r>
              <a:rPr lang="vi-VN" sz="3600" dirty="0">
                <a:solidFill>
                  <a:srgbClr val="0070C0"/>
                </a:solidFill>
              </a:rPr>
              <a:t>anh chàng hay coi thường con </a:t>
            </a:r>
            <a:r>
              <a:rPr lang="vi-VN" sz="3600" dirty="0" smtClean="0">
                <a:solidFill>
                  <a:srgbClr val="0070C0"/>
                </a:solidFill>
              </a:rPr>
              <a:t>gái </a:t>
            </a:r>
            <a:r>
              <a:rPr lang="vi-VN" sz="3600" b="1" dirty="0" smtClean="0">
                <a:solidFill>
                  <a:srgbClr val="FF0000"/>
                </a:solidFill>
              </a:rPr>
              <a:t>–</a:t>
            </a:r>
            <a:r>
              <a:rPr lang="vi-VN" sz="3600" dirty="0" smtClean="0">
                <a:solidFill>
                  <a:srgbClr val="0070C0"/>
                </a:solidFill>
              </a:rPr>
              <a:t> </a:t>
            </a:r>
            <a:r>
              <a:rPr lang="vi-VN" sz="3600" dirty="0">
                <a:solidFill>
                  <a:srgbClr val="0070C0"/>
                </a:solidFill>
              </a:rPr>
              <a:t>không tin Vân làm được lớp trưởng. Nhưng bây giờ thì khác rồi, cả lớp đều bị Vân thuyết phục...</a:t>
            </a:r>
          </a:p>
          <a:p>
            <a:pPr algn="just"/>
            <a:r>
              <a:rPr lang="vi-VN" sz="3600" dirty="0" smtClean="0"/>
              <a:t>								</a:t>
            </a:r>
            <a:r>
              <a:rPr lang="vi-VN" sz="3600" i="1" dirty="0" smtClean="0"/>
              <a:t>Theo </a:t>
            </a:r>
            <a:r>
              <a:rPr lang="vi-VN" sz="3600" i="1" dirty="0"/>
              <a:t>KIM NGÂN</a:t>
            </a:r>
          </a:p>
        </p:txBody>
      </p:sp>
    </p:spTree>
    <p:extLst>
      <p:ext uri="{BB962C8B-B14F-4D97-AF65-F5344CB8AC3E}">
        <p14:creationId xmlns:p14="http://schemas.microsoft.com/office/powerpoint/2010/main" val="34958379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814</Words>
  <Application>Microsoft Office PowerPoint</Application>
  <PresentationFormat>Widescreen</PresentationFormat>
  <Paragraphs>56</Paragraphs>
  <Slides>11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.VnArabia</vt:lpstr>
      <vt:lpstr>Arial</vt:lpstr>
      <vt:lpstr>Bauhaus 93</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VietNam.Com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MyPC</cp:lastModifiedBy>
  <cp:revision>20</cp:revision>
  <dcterms:created xsi:type="dcterms:W3CDTF">2024-06-25T14:10:13Z</dcterms:created>
  <dcterms:modified xsi:type="dcterms:W3CDTF">2024-06-25T15:05:05Z</dcterms:modified>
</cp:coreProperties>
</file>