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2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F47680-4D09-4A43-8FFD-99E9A0037D5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A0CC5A-B16D-41A7-A47A-8B114113F024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vi-VN" dirty="0" smtClean="0">
              <a:solidFill>
                <a:srgbClr val="231F20"/>
              </a:solidFill>
              <a:ea typeface="Arial" panose="020B0604020202020204" pitchFamily="34" charset="0"/>
              <a:cs typeface="Times New Roman" panose="02020603050405020304" pitchFamily="18" charset="0"/>
            </a:rPr>
            <a:t>Từ đầu đến </a:t>
          </a:r>
          <a:r>
            <a:rPr lang="vi-VN" dirty="0" smtClean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rPr>
            <a:t>…</a:t>
          </a:r>
          <a:r>
            <a:rPr lang="vi-VN" spc="-5" dirty="0" smtClean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rPr>
            <a:t> </a:t>
          </a:r>
          <a:r>
            <a:rPr lang="vi-VN" i="1" dirty="0" smtClean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rPr>
            <a:t>gượng đứng </a:t>
          </a:r>
          <a:r>
            <a:rPr lang="vi-VN" i="1" spc="-20" dirty="0" smtClean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rPr>
            <a:t>lên.</a:t>
          </a:r>
          <a:endParaRPr lang="en-US" dirty="0"/>
        </a:p>
      </dgm:t>
    </dgm:pt>
    <dgm:pt modelId="{FA2789BE-5DFD-49DA-A338-2B36365492F6}" cxnId="{C1BE3DF5-4C11-4605-A628-86CB49014816}" type="parTrans">
      <dgm:prSet/>
      <dgm:spPr/>
      <dgm:t>
        <a:bodyPr/>
        <a:lstStyle/>
        <a:p>
          <a:endParaRPr lang="en-US"/>
        </a:p>
      </dgm:t>
    </dgm:pt>
    <dgm:pt modelId="{2AAE9E7E-5DB7-4F09-B181-911D52494C98}" cxnId="{C1BE3DF5-4C11-4605-A628-86CB49014816}" type="sibTrans">
      <dgm:prSet/>
      <dgm:spPr/>
      <dgm:t>
        <a:bodyPr/>
        <a:lstStyle/>
        <a:p>
          <a:endParaRPr lang="en-US"/>
        </a:p>
      </dgm:t>
    </dgm:pt>
    <dgm:pt modelId="{0661BE49-ABA9-45E5-AADD-BD03929BB509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vi-VN" dirty="0" smtClean="0">
              <a:solidFill>
                <a:srgbClr val="231F20"/>
              </a:solidFill>
              <a:ea typeface="Arial" panose="020B0604020202020204" pitchFamily="34" charset="0"/>
              <a:cs typeface="Times New Roman" panose="02020603050405020304" pitchFamily="18" charset="0"/>
            </a:rPr>
            <a:t>Từ</a:t>
          </a:r>
          <a:r>
            <a:rPr lang="vi-VN" spc="-5" dirty="0" smtClean="0">
              <a:solidFill>
                <a:srgbClr val="231F20"/>
              </a:solidFill>
              <a:ea typeface="Arial" panose="020B0604020202020204" pitchFamily="34" charset="0"/>
              <a:cs typeface="Times New Roman" panose="02020603050405020304" pitchFamily="18" charset="0"/>
            </a:rPr>
            <a:t> </a:t>
          </a:r>
          <a:r>
            <a:rPr lang="vi-VN" i="1" dirty="0" smtClean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rPr>
            <a:t>Thầy giáo quyết định</a:t>
          </a:r>
          <a:r>
            <a:rPr lang="vi-VN" dirty="0" smtClean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rPr>
            <a:t>... </a:t>
          </a:r>
          <a:r>
            <a:rPr lang="vi-VN" dirty="0" smtClean="0">
              <a:solidFill>
                <a:srgbClr val="231F20"/>
              </a:solidFill>
              <a:ea typeface="Arial" panose="020B0604020202020204" pitchFamily="34" charset="0"/>
              <a:cs typeface="Times New Roman" panose="02020603050405020304" pitchFamily="18" charset="0"/>
            </a:rPr>
            <a:t>đến </a:t>
          </a:r>
          <a:r>
            <a:rPr lang="vi-VN" dirty="0" smtClean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rPr>
            <a:t>... </a:t>
          </a:r>
          <a:r>
            <a:rPr lang="vi-VN" i="1" dirty="0" smtClean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rPr>
            <a:t>ân cần với các bạn </a:t>
          </a:r>
          <a:r>
            <a:rPr lang="vi-VN" i="1" spc="-25" dirty="0" smtClean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rPr>
            <a:t>nữ.</a:t>
          </a:r>
          <a:endParaRPr lang="en-US" dirty="0">
            <a:solidFill>
              <a:srgbClr val="FF0000"/>
            </a:solidFill>
          </a:endParaRPr>
        </a:p>
      </dgm:t>
    </dgm:pt>
    <dgm:pt modelId="{831EA2FC-8295-45A3-ACE1-8BD0D2F35BC9}" cxnId="{4248C94E-A492-4329-BE1F-E2B103CB2E79}" type="parTrans">
      <dgm:prSet/>
      <dgm:spPr/>
      <dgm:t>
        <a:bodyPr/>
        <a:lstStyle/>
        <a:p>
          <a:endParaRPr lang="en-US"/>
        </a:p>
      </dgm:t>
    </dgm:pt>
    <dgm:pt modelId="{C271A7D4-B6CC-4BB5-BAEE-5D66CE092A92}" cxnId="{4248C94E-A492-4329-BE1F-E2B103CB2E79}" type="sibTrans">
      <dgm:prSet/>
      <dgm:spPr/>
      <dgm:t>
        <a:bodyPr/>
        <a:lstStyle/>
        <a:p>
          <a:endParaRPr lang="en-US"/>
        </a:p>
      </dgm:t>
    </dgm:pt>
    <dgm:pt modelId="{EB2B3460-2B25-48DC-A288-A969EE0146DE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vi-VN" dirty="0" smtClean="0">
              <a:solidFill>
                <a:srgbClr val="231F20"/>
              </a:solidFill>
              <a:ea typeface="Times New Roman" panose="02020603050405020304" pitchFamily="18" charset="0"/>
            </a:rPr>
            <a:t>Phần còn </a:t>
          </a:r>
          <a:r>
            <a:rPr lang="vi-VN" spc="-20" dirty="0" smtClean="0">
              <a:solidFill>
                <a:srgbClr val="231F20"/>
              </a:solidFill>
              <a:ea typeface="Times New Roman" panose="02020603050405020304" pitchFamily="18" charset="0"/>
            </a:rPr>
            <a:t>lại.</a:t>
          </a:r>
          <a:endParaRPr lang="en-US" dirty="0"/>
        </a:p>
      </dgm:t>
    </dgm:pt>
    <dgm:pt modelId="{9ACF97CB-92F3-4354-A690-B3E70B49C749}" cxnId="{7BFC7078-3AB4-4CEC-A26A-C28358BE4D9D}" type="parTrans">
      <dgm:prSet/>
      <dgm:spPr/>
      <dgm:t>
        <a:bodyPr/>
        <a:lstStyle/>
        <a:p>
          <a:endParaRPr lang="en-US"/>
        </a:p>
      </dgm:t>
    </dgm:pt>
    <dgm:pt modelId="{3F9DD059-A0A4-434D-BB6E-ADDE78ADD011}" cxnId="{7BFC7078-3AB4-4CEC-A26A-C28358BE4D9D}" type="sibTrans">
      <dgm:prSet/>
      <dgm:spPr/>
      <dgm:t>
        <a:bodyPr/>
        <a:lstStyle/>
        <a:p>
          <a:endParaRPr lang="en-US"/>
        </a:p>
      </dgm:t>
    </dgm:pt>
    <dgm:pt modelId="{DD50A0F4-CD2A-4563-980C-FECB71F0C897}" type="pres">
      <dgm:prSet presAssocID="{87F47680-4D09-4A43-8FFD-99E9A0037D5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645FC39-8037-42A8-8EAC-78B16555B79A}" type="pres">
      <dgm:prSet presAssocID="{87F47680-4D09-4A43-8FFD-99E9A0037D53}" presName="Name1" presStyleCnt="0"/>
      <dgm:spPr/>
    </dgm:pt>
    <dgm:pt modelId="{8E5B82CB-D4D2-4FAE-9B02-ADB3851D14CC}" type="pres">
      <dgm:prSet presAssocID="{87F47680-4D09-4A43-8FFD-99E9A0037D53}" presName="cycle" presStyleCnt="0"/>
      <dgm:spPr/>
    </dgm:pt>
    <dgm:pt modelId="{0B257B57-5BD1-40D8-AAFD-C2B1DDB60CC6}" type="pres">
      <dgm:prSet presAssocID="{87F47680-4D09-4A43-8FFD-99E9A0037D53}" presName="srcNode" presStyleLbl="node1" presStyleIdx="0" presStyleCnt="3"/>
      <dgm:spPr/>
    </dgm:pt>
    <dgm:pt modelId="{458C6D74-B481-4275-973A-0529E922A783}" type="pres">
      <dgm:prSet presAssocID="{87F47680-4D09-4A43-8FFD-99E9A0037D53}" presName="conn" presStyleLbl="parChTrans1D2" presStyleIdx="0" presStyleCnt="1"/>
      <dgm:spPr/>
      <dgm:t>
        <a:bodyPr/>
        <a:lstStyle/>
        <a:p>
          <a:endParaRPr lang="en-US"/>
        </a:p>
      </dgm:t>
    </dgm:pt>
    <dgm:pt modelId="{2074AA3E-2982-4656-875C-5691FCF10603}" type="pres">
      <dgm:prSet presAssocID="{87F47680-4D09-4A43-8FFD-99E9A0037D53}" presName="extraNode" presStyleLbl="node1" presStyleIdx="0" presStyleCnt="3"/>
      <dgm:spPr/>
    </dgm:pt>
    <dgm:pt modelId="{E1E015A2-2CD7-46B6-97F3-C5092CB9E808}" type="pres">
      <dgm:prSet presAssocID="{87F47680-4D09-4A43-8FFD-99E9A0037D53}" presName="dstNode" presStyleLbl="node1" presStyleIdx="0" presStyleCnt="3"/>
      <dgm:spPr/>
    </dgm:pt>
    <dgm:pt modelId="{4D522DAF-61DD-4215-8A0A-11ED94A97F1E}" type="pres">
      <dgm:prSet presAssocID="{A1A0CC5A-B16D-41A7-A47A-8B114113F02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1AF98-14C6-4831-B8F2-549A5FDF2773}" type="pres">
      <dgm:prSet presAssocID="{A1A0CC5A-B16D-41A7-A47A-8B114113F024}" presName="accent_1" presStyleCnt="0"/>
      <dgm:spPr/>
    </dgm:pt>
    <dgm:pt modelId="{14A9C8D3-4C95-4E84-97B4-8227E097FE49}" type="pres">
      <dgm:prSet presAssocID="{A1A0CC5A-B16D-41A7-A47A-8B114113F024}" presName="accentRepeatNode" presStyleLbl="solidFgAcc1" presStyleIdx="0" presStyleCnt="3"/>
      <dgm:spPr/>
    </dgm:pt>
    <dgm:pt modelId="{55C16514-A61B-4FF6-960C-828149CF0E8F}" type="pres">
      <dgm:prSet presAssocID="{0661BE49-ABA9-45E5-AADD-BD03929BB50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E2177-350F-4BD2-93B9-FF2F1235B6AF}" type="pres">
      <dgm:prSet presAssocID="{0661BE49-ABA9-45E5-AADD-BD03929BB509}" presName="accent_2" presStyleCnt="0"/>
      <dgm:spPr/>
    </dgm:pt>
    <dgm:pt modelId="{830296F7-B55A-4925-A48A-24B48647A72B}" type="pres">
      <dgm:prSet presAssocID="{0661BE49-ABA9-45E5-AADD-BD03929BB509}" presName="accentRepeatNode" presStyleLbl="solidFgAcc1" presStyleIdx="1" presStyleCnt="3"/>
      <dgm:spPr/>
    </dgm:pt>
    <dgm:pt modelId="{1E64EF43-8A83-4435-BCCB-7DB28494E206}" type="pres">
      <dgm:prSet presAssocID="{EB2B3460-2B25-48DC-A288-A969EE0146D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B1A701-48F4-4D1F-8333-60913E0B8C63}" type="pres">
      <dgm:prSet presAssocID="{EB2B3460-2B25-48DC-A288-A969EE0146DE}" presName="accent_3" presStyleCnt="0"/>
      <dgm:spPr/>
    </dgm:pt>
    <dgm:pt modelId="{33A73372-BF80-4B79-8464-5BC75F7C793E}" type="pres">
      <dgm:prSet presAssocID="{EB2B3460-2B25-48DC-A288-A969EE0146DE}" presName="accentRepeatNode" presStyleLbl="solidFgAcc1" presStyleIdx="2" presStyleCnt="3"/>
      <dgm:spPr/>
    </dgm:pt>
  </dgm:ptLst>
  <dgm:cxnLst>
    <dgm:cxn modelId="{6514CBBE-8B4C-4860-991D-8BE55FF0DAFC}" type="presOf" srcId="{A1A0CC5A-B16D-41A7-A47A-8B114113F024}" destId="{4D522DAF-61DD-4215-8A0A-11ED94A97F1E}" srcOrd="0" destOrd="0" presId="urn:microsoft.com/office/officeart/2008/layout/VerticalCurvedList"/>
    <dgm:cxn modelId="{7BFC7078-3AB4-4CEC-A26A-C28358BE4D9D}" srcId="{87F47680-4D09-4A43-8FFD-99E9A0037D53}" destId="{EB2B3460-2B25-48DC-A288-A969EE0146DE}" srcOrd="2" destOrd="0" parTransId="{9ACF97CB-92F3-4354-A690-B3E70B49C749}" sibTransId="{3F9DD059-A0A4-434D-BB6E-ADDE78ADD011}"/>
    <dgm:cxn modelId="{8AA605D5-1251-4C52-A4B7-A776E9185BC6}" type="presOf" srcId="{EB2B3460-2B25-48DC-A288-A969EE0146DE}" destId="{1E64EF43-8A83-4435-BCCB-7DB28494E206}" srcOrd="0" destOrd="0" presId="urn:microsoft.com/office/officeart/2008/layout/VerticalCurvedList"/>
    <dgm:cxn modelId="{94390602-5564-4FA6-94FD-4DB54E92AD5D}" type="presOf" srcId="{0661BE49-ABA9-45E5-AADD-BD03929BB509}" destId="{55C16514-A61B-4FF6-960C-828149CF0E8F}" srcOrd="0" destOrd="0" presId="urn:microsoft.com/office/officeart/2008/layout/VerticalCurvedList"/>
    <dgm:cxn modelId="{C1BE3DF5-4C11-4605-A628-86CB49014816}" srcId="{87F47680-4D09-4A43-8FFD-99E9A0037D53}" destId="{A1A0CC5A-B16D-41A7-A47A-8B114113F024}" srcOrd="0" destOrd="0" parTransId="{FA2789BE-5DFD-49DA-A338-2B36365492F6}" sibTransId="{2AAE9E7E-5DB7-4F09-B181-911D52494C98}"/>
    <dgm:cxn modelId="{07A54C66-A1D8-459B-B0A0-10CD21D29BD3}" type="presOf" srcId="{87F47680-4D09-4A43-8FFD-99E9A0037D53}" destId="{DD50A0F4-CD2A-4563-980C-FECB71F0C897}" srcOrd="0" destOrd="0" presId="urn:microsoft.com/office/officeart/2008/layout/VerticalCurvedList"/>
    <dgm:cxn modelId="{8B4953CF-E58E-4A03-87FA-880D7B7BFC4E}" type="presOf" srcId="{2AAE9E7E-5DB7-4F09-B181-911D52494C98}" destId="{458C6D74-B481-4275-973A-0529E922A783}" srcOrd="0" destOrd="0" presId="urn:microsoft.com/office/officeart/2008/layout/VerticalCurvedList"/>
    <dgm:cxn modelId="{4248C94E-A492-4329-BE1F-E2B103CB2E79}" srcId="{87F47680-4D09-4A43-8FFD-99E9A0037D53}" destId="{0661BE49-ABA9-45E5-AADD-BD03929BB509}" srcOrd="1" destOrd="0" parTransId="{831EA2FC-8295-45A3-ACE1-8BD0D2F35BC9}" sibTransId="{C271A7D4-B6CC-4BB5-BAEE-5D66CE092A92}"/>
    <dgm:cxn modelId="{45AB8196-00CF-4757-A03B-3A31FDC0FCDC}" type="presParOf" srcId="{DD50A0F4-CD2A-4563-980C-FECB71F0C897}" destId="{5645FC39-8037-42A8-8EAC-78B16555B79A}" srcOrd="0" destOrd="0" presId="urn:microsoft.com/office/officeart/2008/layout/VerticalCurvedList"/>
    <dgm:cxn modelId="{04D8B9BD-DDE6-43CD-ACF0-2446DAB95CAB}" type="presParOf" srcId="{5645FC39-8037-42A8-8EAC-78B16555B79A}" destId="{8E5B82CB-D4D2-4FAE-9B02-ADB3851D14CC}" srcOrd="0" destOrd="0" presId="urn:microsoft.com/office/officeart/2008/layout/VerticalCurvedList"/>
    <dgm:cxn modelId="{AFEBA86E-41F0-45F8-BDC7-13910722EC48}" type="presParOf" srcId="{8E5B82CB-D4D2-4FAE-9B02-ADB3851D14CC}" destId="{0B257B57-5BD1-40D8-AAFD-C2B1DDB60CC6}" srcOrd="0" destOrd="0" presId="urn:microsoft.com/office/officeart/2008/layout/VerticalCurvedList"/>
    <dgm:cxn modelId="{5CB81225-448E-43E1-B102-5B198CC71A16}" type="presParOf" srcId="{8E5B82CB-D4D2-4FAE-9B02-ADB3851D14CC}" destId="{458C6D74-B481-4275-973A-0529E922A783}" srcOrd="1" destOrd="0" presId="urn:microsoft.com/office/officeart/2008/layout/VerticalCurvedList"/>
    <dgm:cxn modelId="{4463AA5A-0D34-4365-A709-55726C54A333}" type="presParOf" srcId="{8E5B82CB-D4D2-4FAE-9B02-ADB3851D14CC}" destId="{2074AA3E-2982-4656-875C-5691FCF10603}" srcOrd="2" destOrd="0" presId="urn:microsoft.com/office/officeart/2008/layout/VerticalCurvedList"/>
    <dgm:cxn modelId="{F824B2CE-8A14-41C3-991C-A2CD89880D12}" type="presParOf" srcId="{8E5B82CB-D4D2-4FAE-9B02-ADB3851D14CC}" destId="{E1E015A2-2CD7-46B6-97F3-C5092CB9E808}" srcOrd="3" destOrd="0" presId="urn:microsoft.com/office/officeart/2008/layout/VerticalCurvedList"/>
    <dgm:cxn modelId="{1FBBFC66-F9DB-4BB1-8BA1-3FDB1D4D2177}" type="presParOf" srcId="{5645FC39-8037-42A8-8EAC-78B16555B79A}" destId="{4D522DAF-61DD-4215-8A0A-11ED94A97F1E}" srcOrd="1" destOrd="0" presId="urn:microsoft.com/office/officeart/2008/layout/VerticalCurvedList"/>
    <dgm:cxn modelId="{101F5447-A6F5-4712-A1A5-A79A95849FF5}" type="presParOf" srcId="{5645FC39-8037-42A8-8EAC-78B16555B79A}" destId="{56C1AF98-14C6-4831-B8F2-549A5FDF2773}" srcOrd="2" destOrd="0" presId="urn:microsoft.com/office/officeart/2008/layout/VerticalCurvedList"/>
    <dgm:cxn modelId="{CA4ADA1B-94B6-408E-8088-E6B30E890A34}" type="presParOf" srcId="{56C1AF98-14C6-4831-B8F2-549A5FDF2773}" destId="{14A9C8D3-4C95-4E84-97B4-8227E097FE49}" srcOrd="0" destOrd="0" presId="urn:microsoft.com/office/officeart/2008/layout/VerticalCurvedList"/>
    <dgm:cxn modelId="{7AC0E3A8-EC82-4133-8A84-ADDF0BD142FC}" type="presParOf" srcId="{5645FC39-8037-42A8-8EAC-78B16555B79A}" destId="{55C16514-A61B-4FF6-960C-828149CF0E8F}" srcOrd="3" destOrd="0" presId="urn:microsoft.com/office/officeart/2008/layout/VerticalCurvedList"/>
    <dgm:cxn modelId="{2E54221D-BF33-4592-9454-49DB362A0CC2}" type="presParOf" srcId="{5645FC39-8037-42A8-8EAC-78B16555B79A}" destId="{702E2177-350F-4BD2-93B9-FF2F1235B6AF}" srcOrd="4" destOrd="0" presId="urn:microsoft.com/office/officeart/2008/layout/VerticalCurvedList"/>
    <dgm:cxn modelId="{FA2AB267-E1B4-4A59-B7AC-12D04FF32418}" type="presParOf" srcId="{702E2177-350F-4BD2-93B9-FF2F1235B6AF}" destId="{830296F7-B55A-4925-A48A-24B48647A72B}" srcOrd="0" destOrd="0" presId="urn:microsoft.com/office/officeart/2008/layout/VerticalCurvedList"/>
    <dgm:cxn modelId="{D38B5B3B-80EC-47F5-B38D-01AEEE600182}" type="presParOf" srcId="{5645FC39-8037-42A8-8EAC-78B16555B79A}" destId="{1E64EF43-8A83-4435-BCCB-7DB28494E206}" srcOrd="5" destOrd="0" presId="urn:microsoft.com/office/officeart/2008/layout/VerticalCurvedList"/>
    <dgm:cxn modelId="{7E53B5C0-F4A3-47E5-A66C-36B893EAD435}" type="presParOf" srcId="{5645FC39-8037-42A8-8EAC-78B16555B79A}" destId="{16B1A701-48F4-4D1F-8333-60913E0B8C63}" srcOrd="6" destOrd="0" presId="urn:microsoft.com/office/officeart/2008/layout/VerticalCurvedList"/>
    <dgm:cxn modelId="{17D74811-14C3-448B-BB88-BAAE30B9F17C}" type="presParOf" srcId="{16B1A701-48F4-4D1F-8333-60913E0B8C63}" destId="{33A73372-BF80-4B79-8464-5BC75F7C79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128000" cy="5418667"/>
        <a:chOff x="0" y="0"/>
        <a:chExt cx="8128000" cy="5418667"/>
      </a:xfrm>
    </dsp:grpSpPr>
    <dsp:sp modelId="{458C6D74-B481-4275-973A-0529E922A783}">
      <dsp:nvSpPr>
        <dsp:cNvPr id="4" name="Block Arc 3"/>
        <dsp:cNvSpPr/>
      </dsp:nvSpPr>
      <dsp:spPr bwMode="white">
        <a:xfrm>
          <a:off x="-6062999" y="-950011"/>
          <a:ext cx="7318688" cy="7318688"/>
        </a:xfrm>
        <a:prstGeom prst="blockArc">
          <a:avLst>
            <a:gd name="adj1" fmla="val 18900000"/>
            <a:gd name="adj2" fmla="val 2700000"/>
            <a:gd name="adj3" fmla="val 247"/>
          </a:avLst>
        </a:pr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-6062999" y="-950011"/>
        <a:ext cx="7318688" cy="7318688"/>
      </dsp:txXfrm>
    </dsp:sp>
    <dsp:sp modelId="{4D522DAF-61DD-4215-8A0A-11ED94A97F1E}">
      <dsp:nvSpPr>
        <dsp:cNvPr id="7" name="Rectangles 6"/>
        <dsp:cNvSpPr/>
      </dsp:nvSpPr>
      <dsp:spPr bwMode="white">
        <a:xfrm>
          <a:off x="826889" y="541867"/>
          <a:ext cx="7301111" cy="108373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60213" tIns="76200" rIns="76200" bIns="76200" anchor="ctr"/>
        <a:lstStyle>
          <a:lvl1pPr algn="l">
            <a:defRPr sz="3000"/>
          </a:lvl1pPr>
          <a:lvl2pPr marL="228600" indent="-228600" algn="l">
            <a:defRPr sz="2300"/>
          </a:lvl2pPr>
          <a:lvl3pPr marL="457200" indent="-228600" algn="l">
            <a:defRPr sz="2300"/>
          </a:lvl3pPr>
          <a:lvl4pPr marL="685800" indent="-228600" algn="l">
            <a:defRPr sz="2300"/>
          </a:lvl4pPr>
          <a:lvl5pPr marL="914400" indent="-228600" algn="l">
            <a:defRPr sz="2300"/>
          </a:lvl5pPr>
          <a:lvl6pPr marL="1143000" indent="-228600" algn="l">
            <a:defRPr sz="2300"/>
          </a:lvl6pPr>
          <a:lvl7pPr marL="1371600" indent="-228600" algn="l">
            <a:defRPr sz="2300"/>
          </a:lvl7pPr>
          <a:lvl8pPr marL="1600200" indent="-228600" algn="l">
            <a:defRPr sz="2300"/>
          </a:lvl8pPr>
          <a:lvl9pPr marL="1828800" indent="-228600" algn="l">
            <a:defRPr sz="2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dirty="0" smtClean="0">
              <a:solidFill>
                <a:srgbClr val="231F20"/>
              </a:solidFill>
              <a:ea typeface="Arial" panose="020B0604020202020204" pitchFamily="34" charset="0"/>
              <a:cs typeface="Times New Roman" panose="02020603050405020304" pitchFamily="18" charset="0"/>
            </a:rPr>
            <a:t>Từ đầu đến </a:t>
          </a:r>
          <a:r>
            <a:rPr lang="vi-VN" dirty="0" smtClean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rPr>
            <a:t>…</a:t>
          </a:r>
          <a:r>
            <a:rPr lang="vi-VN" spc="-5" dirty="0" smtClean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rPr>
            <a:t> </a:t>
          </a:r>
          <a:r>
            <a:rPr lang="vi-VN" i="1" dirty="0" smtClean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rPr>
            <a:t>gượng đứng </a:t>
          </a:r>
          <a:r>
            <a:rPr lang="vi-VN" i="1" spc="-20" dirty="0" smtClean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rPr>
            <a:t>lên.</a:t>
          </a:r>
          <a:endParaRPr lang="en-US" dirty="0"/>
        </a:p>
      </dsp:txBody>
      <dsp:txXfrm>
        <a:off x="826889" y="541867"/>
        <a:ext cx="7301111" cy="1083733"/>
      </dsp:txXfrm>
    </dsp:sp>
    <dsp:sp modelId="{14A9C8D3-4C95-4E84-97B4-8227E097FE49}">
      <dsp:nvSpPr>
        <dsp:cNvPr id="8" name="Oval 7"/>
        <dsp:cNvSpPr/>
      </dsp:nvSpPr>
      <dsp:spPr bwMode="white">
        <a:xfrm>
          <a:off x="149555" y="406400"/>
          <a:ext cx="1354667" cy="1354667"/>
        </a:xfrm>
        <a:prstGeom prst="ellipse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49555" y="406400"/>
        <a:ext cx="1354667" cy="1354667"/>
      </dsp:txXfrm>
    </dsp:sp>
    <dsp:sp modelId="{55C16514-A61B-4FF6-960C-828149CF0E8F}">
      <dsp:nvSpPr>
        <dsp:cNvPr id="9" name="Rectangles 8"/>
        <dsp:cNvSpPr/>
      </dsp:nvSpPr>
      <dsp:spPr bwMode="white">
        <a:xfrm>
          <a:off x="1220826" y="2167467"/>
          <a:ext cx="6907174" cy="108373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60213" tIns="76200" rIns="76200" bIns="76200" anchor="ctr"/>
        <a:lstStyle>
          <a:lvl1pPr algn="l">
            <a:defRPr sz="3000"/>
          </a:lvl1pPr>
          <a:lvl2pPr marL="228600" indent="-228600" algn="l">
            <a:defRPr sz="2300"/>
          </a:lvl2pPr>
          <a:lvl3pPr marL="457200" indent="-228600" algn="l">
            <a:defRPr sz="2300"/>
          </a:lvl3pPr>
          <a:lvl4pPr marL="685800" indent="-228600" algn="l">
            <a:defRPr sz="2300"/>
          </a:lvl4pPr>
          <a:lvl5pPr marL="914400" indent="-228600" algn="l">
            <a:defRPr sz="2300"/>
          </a:lvl5pPr>
          <a:lvl6pPr marL="1143000" indent="-228600" algn="l">
            <a:defRPr sz="2300"/>
          </a:lvl6pPr>
          <a:lvl7pPr marL="1371600" indent="-228600" algn="l">
            <a:defRPr sz="2300"/>
          </a:lvl7pPr>
          <a:lvl8pPr marL="1600200" indent="-228600" algn="l">
            <a:defRPr sz="2300"/>
          </a:lvl8pPr>
          <a:lvl9pPr marL="1828800" indent="-228600" algn="l">
            <a:defRPr sz="2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dirty="0" smtClean="0">
              <a:solidFill>
                <a:srgbClr val="231F20"/>
              </a:solidFill>
              <a:ea typeface="Arial" panose="020B0604020202020204" pitchFamily="34" charset="0"/>
              <a:cs typeface="Times New Roman" panose="02020603050405020304" pitchFamily="18" charset="0"/>
            </a:rPr>
            <a:t>Từ</a:t>
          </a:r>
          <a:r>
            <a:rPr lang="vi-VN" spc="-5" dirty="0" smtClean="0">
              <a:solidFill>
                <a:srgbClr val="231F20"/>
              </a:solidFill>
              <a:ea typeface="Arial" panose="020B0604020202020204" pitchFamily="34" charset="0"/>
              <a:cs typeface="Times New Roman" panose="02020603050405020304" pitchFamily="18" charset="0"/>
            </a:rPr>
            <a:t> </a:t>
          </a:r>
          <a:r>
            <a:rPr lang="vi-VN" i="1" dirty="0" smtClean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rPr>
            <a:t>Thầy giáo quyết định</a:t>
          </a:r>
          <a:r>
            <a:rPr lang="vi-VN" dirty="0" smtClean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rPr>
            <a:t>... </a:t>
          </a:r>
          <a:r>
            <a:rPr lang="vi-VN" dirty="0" smtClean="0">
              <a:solidFill>
                <a:srgbClr val="231F20"/>
              </a:solidFill>
              <a:ea typeface="Arial" panose="020B0604020202020204" pitchFamily="34" charset="0"/>
              <a:cs typeface="Times New Roman" panose="02020603050405020304" pitchFamily="18" charset="0"/>
            </a:rPr>
            <a:t>đến </a:t>
          </a:r>
          <a:r>
            <a:rPr lang="vi-VN" dirty="0" smtClean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rPr>
            <a:t>... </a:t>
          </a:r>
          <a:r>
            <a:rPr lang="vi-VN" i="1" dirty="0" smtClean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rPr>
            <a:t>ân cần với các bạn </a:t>
          </a:r>
          <a:r>
            <a:rPr lang="vi-VN" i="1" spc="-25" dirty="0" smtClean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rPr>
            <a:t>nữ.</a:t>
          </a:r>
          <a:endParaRPr lang="en-US" dirty="0">
            <a:solidFill>
              <a:srgbClr val="FF0000"/>
            </a:solidFill>
          </a:endParaRPr>
        </a:p>
      </dsp:txBody>
      <dsp:txXfrm>
        <a:off x="1220826" y="2167467"/>
        <a:ext cx="6907174" cy="1083733"/>
      </dsp:txXfrm>
    </dsp:sp>
    <dsp:sp modelId="{830296F7-B55A-4925-A48A-24B48647A72B}">
      <dsp:nvSpPr>
        <dsp:cNvPr id="10" name="Oval 9"/>
        <dsp:cNvSpPr/>
      </dsp:nvSpPr>
      <dsp:spPr bwMode="white">
        <a:xfrm>
          <a:off x="543492" y="2032000"/>
          <a:ext cx="1354667" cy="1354667"/>
        </a:xfrm>
        <a:prstGeom prst="ellipse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543492" y="2032000"/>
        <a:ext cx="1354667" cy="1354667"/>
      </dsp:txXfrm>
    </dsp:sp>
    <dsp:sp modelId="{1E64EF43-8A83-4435-BCCB-7DB28494E206}">
      <dsp:nvSpPr>
        <dsp:cNvPr id="11" name="Rectangles 10"/>
        <dsp:cNvSpPr/>
      </dsp:nvSpPr>
      <dsp:spPr bwMode="white">
        <a:xfrm>
          <a:off x="826889" y="3793067"/>
          <a:ext cx="7301111" cy="108373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60213" tIns="76200" rIns="76200" bIns="76200" anchor="ctr"/>
        <a:lstStyle>
          <a:lvl1pPr algn="l">
            <a:defRPr sz="3000"/>
          </a:lvl1pPr>
          <a:lvl2pPr marL="228600" indent="-228600" algn="l">
            <a:defRPr sz="2300"/>
          </a:lvl2pPr>
          <a:lvl3pPr marL="457200" indent="-228600" algn="l">
            <a:defRPr sz="2300"/>
          </a:lvl3pPr>
          <a:lvl4pPr marL="685800" indent="-228600" algn="l">
            <a:defRPr sz="2300"/>
          </a:lvl4pPr>
          <a:lvl5pPr marL="914400" indent="-228600" algn="l">
            <a:defRPr sz="2300"/>
          </a:lvl5pPr>
          <a:lvl6pPr marL="1143000" indent="-228600" algn="l">
            <a:defRPr sz="2300"/>
          </a:lvl6pPr>
          <a:lvl7pPr marL="1371600" indent="-228600" algn="l">
            <a:defRPr sz="2300"/>
          </a:lvl7pPr>
          <a:lvl8pPr marL="1600200" indent="-228600" algn="l">
            <a:defRPr sz="2300"/>
          </a:lvl8pPr>
          <a:lvl9pPr marL="1828800" indent="-228600" algn="l">
            <a:defRPr sz="2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dirty="0" smtClean="0">
              <a:solidFill>
                <a:srgbClr val="231F20"/>
              </a:solidFill>
              <a:ea typeface="Times New Roman" panose="02020603050405020304" pitchFamily="18" charset="0"/>
            </a:rPr>
            <a:t>Phần còn </a:t>
          </a:r>
          <a:r>
            <a:rPr lang="vi-VN" spc="-20" dirty="0" smtClean="0">
              <a:solidFill>
                <a:srgbClr val="231F20"/>
              </a:solidFill>
              <a:ea typeface="Times New Roman" panose="02020603050405020304" pitchFamily="18" charset="0"/>
            </a:rPr>
            <a:t>lại.</a:t>
          </a:r>
          <a:endParaRPr lang="en-US" dirty="0"/>
        </a:p>
      </dsp:txBody>
      <dsp:txXfrm>
        <a:off x="826889" y="3793067"/>
        <a:ext cx="7301111" cy="1083733"/>
      </dsp:txXfrm>
    </dsp:sp>
    <dsp:sp modelId="{33A73372-BF80-4B79-8464-5BC75F7C793E}">
      <dsp:nvSpPr>
        <dsp:cNvPr id="12" name="Oval 11"/>
        <dsp:cNvSpPr/>
      </dsp:nvSpPr>
      <dsp:spPr bwMode="white">
        <a:xfrm>
          <a:off x="149555" y="3657600"/>
          <a:ext cx="1354667" cy="1354667"/>
        </a:xfrm>
        <a:prstGeom prst="ellipse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49555" y="3657600"/>
        <a:ext cx="1354667" cy="1354667"/>
      </dsp:txXfrm>
    </dsp:sp>
    <dsp:sp modelId="{0B257B57-5BD1-40D8-AAFD-C2B1DDB60CC6}">
      <dsp:nvSpPr>
        <dsp:cNvPr id="3" name="Rectangles 2" hidden="1"/>
        <dsp:cNvSpPr/>
      </dsp:nvSpPr>
      <dsp:spPr>
        <a:xfrm>
          <a:off x="153164" y="116514"/>
          <a:ext cx="36000" cy="36000"/>
        </a:xfrm>
        <a:prstGeom prst="rect">
          <a:avLst/>
        </a:prstGeom>
      </dsp:spPr>
      <dsp:txXfrm>
        <a:off x="153164" y="116514"/>
        <a:ext cx="36000" cy="36000"/>
      </dsp:txXfrm>
    </dsp:sp>
    <dsp:sp modelId="{2074AA3E-2982-4656-875C-5691FCF10603}">
      <dsp:nvSpPr>
        <dsp:cNvPr id="5" name="Rectangles 4" hidden="1"/>
        <dsp:cNvSpPr/>
      </dsp:nvSpPr>
      <dsp:spPr>
        <a:xfrm>
          <a:off x="1219689" y="2691334"/>
          <a:ext cx="36000" cy="36000"/>
        </a:xfrm>
        <a:prstGeom prst="rect">
          <a:avLst/>
        </a:prstGeom>
      </dsp:spPr>
      <dsp:txXfrm>
        <a:off x="1219689" y="2691334"/>
        <a:ext cx="36000" cy="36000"/>
      </dsp:txXfrm>
    </dsp:sp>
    <dsp:sp modelId="{E1E015A2-2CD7-46B6-97F3-C5092CB9E808}">
      <dsp:nvSpPr>
        <dsp:cNvPr id="6" name="Rectangles 5" hidden="1"/>
        <dsp:cNvSpPr/>
      </dsp:nvSpPr>
      <dsp:spPr>
        <a:xfrm>
          <a:off x="153164" y="5266153"/>
          <a:ext cx="36000" cy="36000"/>
        </a:xfrm>
        <a:prstGeom prst="rect">
          <a:avLst/>
        </a:prstGeom>
      </dsp:spPr>
      <dsp:txXfrm>
        <a:off x="153164" y="5266153"/>
        <a:ext cx="36000" cy="3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5488-E6F9-4A00-80EC-D8B59BF2500B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99E9-0FDF-4B3C-928E-F4B1BDC7A78A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5488-E6F9-4A00-80EC-D8B59BF2500B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99E9-0FDF-4B3C-928E-F4B1BDC7A78A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5488-E6F9-4A00-80EC-D8B59BF2500B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99E9-0FDF-4B3C-928E-F4B1BDC7A78A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5488-E6F9-4A00-80EC-D8B59BF2500B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99E9-0FDF-4B3C-928E-F4B1BDC7A78A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5488-E6F9-4A00-80EC-D8B59BF2500B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99E9-0FDF-4B3C-928E-F4B1BDC7A78A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5488-E6F9-4A00-80EC-D8B59BF2500B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99E9-0FDF-4B3C-928E-F4B1BDC7A78A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5488-E6F9-4A00-80EC-D8B59BF2500B}" type="datetimeFigureOut">
              <a:rPr lang="vi-VN" smtClean="0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99E9-0FDF-4B3C-928E-F4B1BDC7A78A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5488-E6F9-4A00-80EC-D8B59BF2500B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99E9-0FDF-4B3C-928E-F4B1BDC7A78A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5488-E6F9-4A00-80EC-D8B59BF2500B}" type="datetimeFigureOut">
              <a:rPr lang="vi-VN" smtClean="0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99E9-0FDF-4B3C-928E-F4B1BDC7A78A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5488-E6F9-4A00-80EC-D8B59BF2500B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99E9-0FDF-4B3C-928E-F4B1BDC7A78A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5488-E6F9-4A00-80EC-D8B59BF2500B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99E9-0FDF-4B3C-928E-F4B1BDC7A78A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C5488-E6F9-4A00-80EC-D8B59BF2500B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C99E9-0FDF-4B3C-928E-F4B1BDC7A78A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Top 200+ hình nền Powerpoint cho giáo dục cực đẹp, download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pic>
        <p:nvPicPr>
          <p:cNvPr id="1028" name="Picture 4" descr="20+ Ảnh Động Powerpoint Vui Nhộn, Ngộ Nghĩnh Chèn Vào Slide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37"/>
            <a:ext cx="12192001" cy="686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749831" y="307262"/>
            <a:ext cx="6133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Tiếng Việt 5 – Tuần 4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36558" y="1720426"/>
            <a:ext cx="2805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Bài đọc 4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3040" y="2796156"/>
            <a:ext cx="4852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Cuộc họp bí mật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mega.com.vn/media/news/2707_nen-powerpoint-hoc-tap-dep10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76755" y="96982"/>
            <a:ext cx="312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 smtClean="0">
                <a:solidFill>
                  <a:srgbClr val="7030A0"/>
                </a:solidFill>
              </a:rPr>
              <a:t> </a:t>
            </a:r>
            <a:endParaRPr lang="vi-VN" sz="36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86384" y="1207715"/>
            <a:ext cx="2005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Đọc </a:t>
            </a:r>
            <a:r>
              <a:rPr lang="vi-VN" sz="3600" dirty="0" smtClean="0">
                <a:solidFill>
                  <a:srgbClr val="FF0000"/>
                </a:solidFill>
              </a:rPr>
              <a:t>hiểu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59380" y="1854046"/>
            <a:ext cx="55002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 Đọc câu hỏi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 Thảo luận nhóm 4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 Phỏng vấn nhóm bạn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19051"/>
            <a:ext cx="123444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924300" y="1"/>
            <a:ext cx="38481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881569"/>
            <a:ext cx="12192000" cy="59400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90170" marR="55880" algn="just">
              <a:spcAft>
                <a:spcPts val="2400"/>
              </a:spcAft>
            </a:pPr>
            <a:r>
              <a:rPr lang="en-US" sz="3200" dirty="0" smtClean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1. </a:t>
            </a:r>
            <a:r>
              <a:rPr lang="vi-VN" sz="32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 hiểu thầy giáo muốn nhắn nhủ điều gì với các học sinh nam khi yêu cầu Đi-tô và Giu-ri-cô giúp đỡ Ê-lê-na?</a:t>
            </a:r>
            <a:endParaRPr lang="vi-VN" sz="3200" dirty="0">
              <a:solidFill>
                <a:srgbClr val="231F2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90170" marR="55880" algn="just">
              <a:spcAft>
                <a:spcPts val="2400"/>
              </a:spcAft>
              <a:tabLst>
                <a:tab pos="544195" algn="l"/>
              </a:tabLst>
            </a:pP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2. Vì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sao Ê-lê-na vẫn khóc mặc dù đã được Đi-tô và Giu-ri-cô đến giúp, nhưng cô bé lại nín khóc ngay khi được Xa-sa giúp đỡ?</a:t>
            </a:r>
            <a:endParaRPr lang="vi-VN" sz="32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90170" marR="55880" algn="just">
              <a:spcAft>
                <a:spcPts val="2400"/>
              </a:spcAft>
              <a:tabLst>
                <a:tab pos="544195" algn="l"/>
              </a:tabLst>
            </a:pPr>
            <a:r>
              <a:rPr lang="vi-VN" sz="32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3. Thầy </a:t>
            </a:r>
            <a:r>
              <a:rPr lang="vi-VN" sz="32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giáo quyết định tổ chức cuộc họp với các học sinh nam để làm gì? Theo em, vì sao thầy giáo tổ chức cuộc họp đó một cách bí mật?</a:t>
            </a:r>
            <a:endParaRPr lang="vi-VN" sz="3200" dirty="0">
              <a:solidFill>
                <a:srgbClr val="231F2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90170" marR="55880" algn="just">
              <a:spcAft>
                <a:spcPts val="2400"/>
              </a:spcAft>
              <a:tabLst>
                <a:tab pos="544195" algn="l"/>
              </a:tabLst>
            </a:pP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4. Ngoài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những điều thầy giáo nói, theo em, các bạn nam, bạn nữ cần có thêm đức tính gì?</a:t>
            </a:r>
            <a:endParaRPr lang="vi-VN" sz="32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0" y="0"/>
            <a:ext cx="12191999" cy="2000250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170" marR="55880" algn="just">
              <a:spcAft>
                <a:spcPts val="2400"/>
              </a:spcAft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1. </a:t>
            </a:r>
            <a:r>
              <a:rPr lang="vi-VN" sz="360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Em hiểu thầy giáo muốn nhắn nhủ điều gì với các học sinh nam khi yêu cầu Đi-tô và Giu-ri-cô giúp đỡ Ê-lê-na?</a:t>
            </a:r>
            <a:endParaRPr lang="vi-VN" sz="3600" dirty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2414885"/>
            <a:ext cx="99631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55880" algn="just">
              <a:lnSpc>
                <a:spcPct val="150000"/>
              </a:lnSpc>
              <a:spcAft>
                <a:spcPts val="0"/>
              </a:spcAft>
              <a:tabLst>
                <a:tab pos="1043940" algn="l"/>
              </a:tabLst>
            </a:pP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Thầy giáo muốn nhắn nhủ các bạn nam: cần chia sẻ, giúp đỡ bạn khi bạn gặp khó khăn, cần giúp đỡ.</a:t>
            </a:r>
            <a:endParaRPr lang="vi-VN" sz="36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14401" y="0"/>
            <a:ext cx="13591309" cy="6858000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0" y="0"/>
            <a:ext cx="12191999" cy="1666815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2. </a:t>
            </a:r>
            <a:r>
              <a:rPr lang="vi-VN" sz="3200" dirty="0"/>
              <a:t>Vì sao Ê-lê-na vẫn khóc mặc dù đã được Đi-tô và Giu-ri-cô đến giúp, nhưng cô bé lại nín khóc ngay khi được Xa-sa giúp đỡ?</a:t>
            </a:r>
            <a:endParaRPr lang="vi-VN" sz="3200" dirty="0"/>
          </a:p>
        </p:txBody>
      </p:sp>
      <p:sp>
        <p:nvSpPr>
          <p:cNvPr id="6" name="Rectangle 5"/>
          <p:cNvSpPr/>
          <p:nvPr/>
        </p:nvSpPr>
        <p:spPr>
          <a:xfrm>
            <a:off x="1177635" y="1666815"/>
            <a:ext cx="108342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solidFill>
                  <a:srgbClr val="FF0000"/>
                </a:solidFill>
              </a:rPr>
              <a:t>Bởi vì Đi-tô và Giu-ri-cô đều chưa ân cần: Đi-tô giúp Ê-lê-na một cách miễn cưỡng, nói gắt gỏng; Giu-ri-cô lừng khừng, xốc nách Ê-lê-na mạnh tay khiến cô bé đứng lên một cách khó nhọc và lại ngã khuỵu xuống. Xa-sa, khác với Đi-tô và Giu-ri-cô, đã giúp bạn một cách tự nguyện, nhẹ nhàng và ân cần: không chờ thầy giáo nhắc, an ủi bạn, đưa tay đỡ bạn đứng lên.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69819" y="1"/>
            <a:ext cx="13688291" cy="6858000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886691" y="1"/>
            <a:ext cx="10842911" cy="1108364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3. </a:t>
            </a:r>
            <a:r>
              <a:rPr lang="vi-VN" sz="3200" dirty="0"/>
              <a:t>Thầy giáo quyết định tổ chức cuộc họp với các học sinh nam để làm gì? </a:t>
            </a:r>
            <a:endParaRPr lang="vi-VN" sz="3200" dirty="0"/>
          </a:p>
        </p:txBody>
      </p:sp>
      <p:sp>
        <p:nvSpPr>
          <p:cNvPr id="6" name="Rectangle 5"/>
          <p:cNvSpPr/>
          <p:nvPr/>
        </p:nvSpPr>
        <p:spPr>
          <a:xfrm>
            <a:off x="1094509" y="1108365"/>
            <a:ext cx="106350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Thầy giáo tổ chức cuộc họp với các học sinh nam để giúp các học sinh nam biết cách quan tâm các bạn nữ. 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886690" y="2414877"/>
            <a:ext cx="10842911" cy="1108364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i="1" dirty="0"/>
              <a:t>Theo em, vì sao thầy giáo tổ chức cuộc họp đó một cách bí mật?</a:t>
            </a:r>
            <a:endParaRPr lang="vi-VN" sz="3200" dirty="0"/>
          </a:p>
        </p:txBody>
      </p:sp>
      <p:sp>
        <p:nvSpPr>
          <p:cNvPr id="2" name="Rectangle 1"/>
          <p:cNvSpPr/>
          <p:nvPr/>
        </p:nvSpPr>
        <p:spPr>
          <a:xfrm>
            <a:off x="1094509" y="3752535"/>
            <a:ext cx="109589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i="1" dirty="0" smtClean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- Vì </a:t>
            </a:r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đó là câu chuyện riêng của thầy và các bạn nam.</a:t>
            </a:r>
            <a:r>
              <a:rPr lang="vi-VN" sz="3200" i="1" spc="-4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vi-VN" sz="3200" i="1" dirty="0" smtClean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vi-VN" sz="3200" i="1" dirty="0" smtClean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- Vì</a:t>
            </a:r>
            <a:r>
              <a:rPr lang="vi-VN" sz="3200" i="1" spc="-40" dirty="0" smtClean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vi-VN" sz="3200" i="1" spc="-4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muốn</a:t>
            </a:r>
            <a:r>
              <a:rPr lang="vi-VN" sz="3200" i="1" spc="-4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mọi</a:t>
            </a:r>
            <a:r>
              <a:rPr lang="vi-VN" sz="3200" i="1" spc="-4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200" i="1" spc="-4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hiểu</a:t>
            </a:r>
            <a:r>
              <a:rPr lang="vi-VN" sz="3200" i="1" spc="-4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rằng</a:t>
            </a:r>
            <a:r>
              <a:rPr lang="vi-VN" sz="3200" i="1" spc="-4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3200" i="1" spc="-4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vi-VN" sz="3200" i="1" spc="-4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nam</a:t>
            </a:r>
            <a:r>
              <a:rPr lang="vi-VN" sz="3200" i="1" spc="-4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vi-VN" sz="3200" i="1" spc="-4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vi-VN" sz="3200" i="1" spc="-4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thay</a:t>
            </a:r>
            <a:r>
              <a:rPr lang="vi-VN" sz="3200" i="1" spc="-4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vi-VN" sz="3200" i="1" spc="-4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vi-VN" sz="3200" i="1" spc="-4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vi-VN" sz="3200" i="1" spc="-4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cần sự chỉ bảo của thầy. </a:t>
            </a:r>
            <a:endParaRPr lang="vi-VN" sz="3200" i="1" dirty="0" smtClean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vi-VN" sz="3200" i="1" dirty="0" smtClean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- Vì </a:t>
            </a:r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thầy biết các bạn nam không muốn để lộ cuộc trò chuyện của</a:t>
            </a:r>
            <a:r>
              <a:rPr lang="vi-VN" sz="3200" i="1" spc="-2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3200" i="1" spc="-25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vi-VN" sz="3200" i="1" spc="-2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3200" i="1" spc="-2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vi-VN" sz="3200" i="1" spc="-25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giáo.</a:t>
            </a:r>
            <a:r>
              <a:rPr lang="vi-VN" sz="3200" i="1" spc="-25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spc="-25" dirty="0" smtClean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..</a:t>
            </a:r>
            <a:r>
              <a:rPr lang="vi-VN" sz="3200" i="1" dirty="0" smtClean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443345" y="0"/>
            <a:ext cx="11360728" cy="1593273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4. </a:t>
            </a:r>
            <a:r>
              <a:rPr lang="vi-VN" sz="3200" dirty="0"/>
              <a:t>Ngoài những điều thầy giáo nói, theo em, các bạn nam, bạn nữ cần có thêm đức tính gì?</a:t>
            </a:r>
            <a:endParaRPr lang="vi-VN" sz="3200" dirty="0"/>
          </a:p>
        </p:txBody>
      </p:sp>
      <p:sp>
        <p:nvSpPr>
          <p:cNvPr id="6" name="Rectangle 5"/>
          <p:cNvSpPr/>
          <p:nvPr/>
        </p:nvSpPr>
        <p:spPr>
          <a:xfrm>
            <a:off x="1794164" y="1888413"/>
            <a:ext cx="9857509" cy="2955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</a:rPr>
              <a:t>+ Các bạn nam cần mạnh mẽ, trung thực, biết quan tâm tới mọi người,...</a:t>
            </a:r>
            <a:endParaRPr lang="vi-VN" sz="32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</a:rPr>
              <a:t>+ Các bạn nữ cần dịu dàng, chu đáo, biết quan tâm tới mọi người,...   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27364" y="2216726"/>
            <a:ext cx="10889673" cy="20643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dirty="0">
                <a:solidFill>
                  <a:srgbClr val="FF0000"/>
                </a:solidFill>
              </a:rPr>
              <a:t>Dù là nam hay nữ, mỗi HS đều cần học cách ứng xử phù hợp với bạn bè để mình thực sự là một người bạn đáng yêu, đáng tin cậy.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3893128" y="124691"/>
            <a:ext cx="4558146" cy="1593273"/>
          </a:xfrm>
          <a:prstGeom prst="wedgeEllipseCallout">
            <a:avLst>
              <a:gd name="adj1" fmla="val -18401"/>
              <a:gd name="adj2" fmla="val 938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/>
              <a:t>Ý nghĩa bài học</a:t>
            </a:r>
            <a:endParaRPr lang="vi-VN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162" y="5333999"/>
            <a:ext cx="4314825" cy="2686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98" y="5375564"/>
            <a:ext cx="4314825" cy="2686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3" y="5347854"/>
            <a:ext cx="4314825" cy="2686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0" y="-71432"/>
            <a:ext cx="1841554" cy="18171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595" y="-85290"/>
            <a:ext cx="1841554" cy="181710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3893128" y="124691"/>
            <a:ext cx="4558146" cy="1593273"/>
          </a:xfrm>
          <a:prstGeom prst="wedgeEllipseCallout">
            <a:avLst>
              <a:gd name="adj1" fmla="val -18401"/>
              <a:gd name="adj2" fmla="val 938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/>
              <a:t>Đọc diễn cảm</a:t>
            </a:r>
            <a:endParaRPr lang="vi-VN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162" y="5333999"/>
            <a:ext cx="4314825" cy="2686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98" y="5375564"/>
            <a:ext cx="4314825" cy="2686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3" y="5347854"/>
            <a:ext cx="4314825" cy="2686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0" y="-71432"/>
            <a:ext cx="1841554" cy="18171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595" y="-85290"/>
            <a:ext cx="1841554" cy="18171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944" y="3675355"/>
            <a:ext cx="3344998" cy="334499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20982" y="-174263"/>
            <a:ext cx="1442258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2510" y="198495"/>
            <a:ext cx="118594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57785" indent="215900" algn="just">
              <a:spcAft>
                <a:spcPts val="0"/>
              </a:spcAft>
            </a:pPr>
            <a:r>
              <a:rPr lang="vi-VN" sz="3200" dirty="0" smtClean="0">
                <a:solidFill>
                  <a:srgbClr val="002060"/>
                </a:solidFill>
                <a:ea typeface="Arial" panose="020B0604020202020204" pitchFamily="34" charset="0"/>
              </a:rPr>
              <a:t>Thầy </a:t>
            </a:r>
            <a:r>
              <a:rPr lang="vi-VN" sz="3200" dirty="0">
                <a:solidFill>
                  <a:srgbClr val="002060"/>
                </a:solidFill>
                <a:ea typeface="Arial" panose="020B0604020202020204" pitchFamily="34" charset="0"/>
              </a:rPr>
              <a:t>giáo </a:t>
            </a:r>
            <a:r>
              <a:rPr lang="vi-VN" sz="3200" u="sng" dirty="0">
                <a:solidFill>
                  <a:srgbClr val="FF0000"/>
                </a:solidFill>
                <a:ea typeface="Arial" panose="020B0604020202020204" pitchFamily="34" charset="0"/>
              </a:rPr>
              <a:t>quyết định</a:t>
            </a:r>
            <a:r>
              <a:rPr lang="vi-VN" sz="3200" dirty="0">
                <a:solidFill>
                  <a:srgbClr val="FF0000"/>
                </a:solidFill>
                <a:ea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ea typeface="Arial" panose="020B0604020202020204" pitchFamily="34" charset="0"/>
              </a:rPr>
              <a:t>tổ chức một cuộc họp bí mật để giúp các học sinh nam biết cách </a:t>
            </a:r>
            <a:r>
              <a:rPr lang="vi-VN" sz="3200" u="sng" dirty="0">
                <a:solidFill>
                  <a:srgbClr val="FF0000"/>
                </a:solidFill>
                <a:ea typeface="Arial" panose="020B0604020202020204" pitchFamily="34" charset="0"/>
              </a:rPr>
              <a:t>quan tâm, giúp đỡ</a:t>
            </a:r>
            <a:r>
              <a:rPr lang="vi-VN" sz="3200" dirty="0">
                <a:solidFill>
                  <a:srgbClr val="FF0000"/>
                </a:solidFill>
                <a:ea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ea typeface="Arial" panose="020B0604020202020204" pitchFamily="34" charset="0"/>
              </a:rPr>
              <a:t>các bạn nữ. Thầy gọi các em lại gần, nói:</a:t>
            </a:r>
            <a:endParaRPr lang="vi-VN" sz="3200" dirty="0">
              <a:solidFill>
                <a:srgbClr val="002060"/>
              </a:solidFill>
              <a:ea typeface="Arial" panose="020B0604020202020204" pitchFamily="34" charset="0"/>
            </a:endParaRPr>
          </a:p>
          <a:p>
            <a:pPr marL="90170" marR="57785" indent="215900" algn="just">
              <a:spcAft>
                <a:spcPts val="0"/>
              </a:spcAft>
            </a:pPr>
            <a:r>
              <a:rPr lang="vi-VN" sz="3200" dirty="0">
                <a:solidFill>
                  <a:srgbClr val="002060"/>
                </a:solidFill>
                <a:ea typeface="Arial" panose="020B0604020202020204" pitchFamily="34" charset="0"/>
              </a:rPr>
              <a:t>- Thầy sẽ lập nhóm những người đàn ông </a:t>
            </a:r>
            <a:r>
              <a:rPr lang="vi-VN" sz="3200" u="sng" dirty="0">
                <a:solidFill>
                  <a:srgbClr val="FF0000"/>
                </a:solidFill>
                <a:ea typeface="Arial" panose="020B0604020202020204" pitchFamily="34" charset="0"/>
              </a:rPr>
              <a:t>chân chính</a:t>
            </a:r>
            <a:r>
              <a:rPr lang="vi-VN" sz="3200" dirty="0">
                <a:solidFill>
                  <a:srgbClr val="002060"/>
                </a:solidFill>
                <a:ea typeface="Arial" panose="020B0604020202020204" pitchFamily="34" charset="0"/>
              </a:rPr>
              <a:t>. </a:t>
            </a:r>
            <a:r>
              <a:rPr lang="en-US" sz="3200" dirty="0">
                <a:solidFill>
                  <a:srgbClr val="002060"/>
                </a:solidFill>
                <a:ea typeface="Arial" panose="020B0604020202020204" pitchFamily="34" charset="0"/>
              </a:rPr>
              <a:t>Em </a:t>
            </a:r>
            <a:r>
              <a:rPr lang="vi-VN" sz="3200" dirty="0">
                <a:solidFill>
                  <a:srgbClr val="002060"/>
                </a:solidFill>
                <a:ea typeface="Arial" panose="020B0604020202020204" pitchFamily="34" charset="0"/>
              </a:rPr>
              <a:t>nào muốn </a:t>
            </a:r>
            <a:r>
              <a:rPr lang="en-US" sz="3200" dirty="0">
                <a:solidFill>
                  <a:srgbClr val="002060"/>
                </a:solidFill>
                <a:ea typeface="Arial" panose="020B0604020202020204" pitchFamily="34" charset="0"/>
              </a:rPr>
              <a:t>tham gia </a:t>
            </a:r>
            <a:r>
              <a:rPr lang="vi-VN" sz="3200" dirty="0">
                <a:solidFill>
                  <a:srgbClr val="002060"/>
                </a:solidFill>
                <a:ea typeface="Arial" panose="020B0604020202020204" pitchFamily="34" charset="0"/>
              </a:rPr>
              <a:t>thì giơ </a:t>
            </a:r>
            <a:r>
              <a:rPr lang="en-US" sz="3200" dirty="0">
                <a:solidFill>
                  <a:srgbClr val="002060"/>
                </a:solidFill>
                <a:ea typeface="Arial" panose="020B0604020202020204" pitchFamily="34" charset="0"/>
              </a:rPr>
              <a:t>tay.</a:t>
            </a:r>
            <a:endParaRPr lang="vi-VN" sz="3200" dirty="0">
              <a:solidFill>
                <a:srgbClr val="002060"/>
              </a:solidFill>
              <a:ea typeface="Arial" panose="020B0604020202020204" pitchFamily="34" charset="0"/>
            </a:endParaRPr>
          </a:p>
          <a:p>
            <a:pPr marL="90170" marR="57785" indent="215900" algn="just">
              <a:spcAft>
                <a:spcPts val="0"/>
              </a:spcAft>
            </a:pPr>
            <a:r>
              <a:rPr lang="fr-FR" sz="3200" dirty="0">
                <a:solidFill>
                  <a:srgbClr val="002060"/>
                </a:solidFill>
                <a:ea typeface="Arial" panose="020B0604020202020204" pitchFamily="34" charset="0"/>
              </a:rPr>
              <a:t>Xa-sa </a:t>
            </a:r>
            <a:r>
              <a:rPr lang="vi-VN" sz="3200" dirty="0">
                <a:solidFill>
                  <a:srgbClr val="002060"/>
                </a:solidFill>
                <a:ea typeface="Arial" panose="020B0604020202020204" pitchFamily="34" charset="0"/>
              </a:rPr>
              <a:t>giơ </a:t>
            </a:r>
            <a:r>
              <a:rPr lang="fr-FR" sz="3200" dirty="0">
                <a:solidFill>
                  <a:srgbClr val="002060"/>
                </a:solidFill>
                <a:ea typeface="Arial" panose="020B0604020202020204" pitchFamily="34" charset="0"/>
              </a:rPr>
              <a:t>tay </a:t>
            </a:r>
            <a:r>
              <a:rPr lang="vi-VN" sz="3200" u="sng" dirty="0">
                <a:solidFill>
                  <a:srgbClr val="FF0000"/>
                </a:solidFill>
                <a:ea typeface="Arial" panose="020B0604020202020204" pitchFamily="34" charset="0"/>
              </a:rPr>
              <a:t>đầu tiên</a:t>
            </a:r>
            <a:r>
              <a:rPr lang="vi-VN" sz="3200" dirty="0">
                <a:solidFill>
                  <a:srgbClr val="002060"/>
                </a:solidFill>
                <a:ea typeface="Arial" panose="020B0604020202020204" pitchFamily="34" charset="0"/>
              </a:rPr>
              <a:t>. Sau đó, </a:t>
            </a:r>
            <a:r>
              <a:rPr lang="vi-VN" sz="3200" u="sng" dirty="0">
                <a:solidFill>
                  <a:srgbClr val="FF0000"/>
                </a:solidFill>
                <a:ea typeface="Arial" panose="020B0604020202020204" pitchFamily="34" charset="0"/>
              </a:rPr>
              <a:t>tất cả</a:t>
            </a:r>
            <a:r>
              <a:rPr lang="vi-VN" sz="3200" dirty="0">
                <a:solidFill>
                  <a:srgbClr val="FF0000"/>
                </a:solidFill>
                <a:ea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ea typeface="Arial" panose="020B0604020202020204" pitchFamily="34" charset="0"/>
              </a:rPr>
              <a:t>đều giơ tay.</a:t>
            </a:r>
            <a:endParaRPr lang="vi-VN" sz="3200" dirty="0">
              <a:solidFill>
                <a:srgbClr val="002060"/>
              </a:solidFill>
              <a:ea typeface="Arial" panose="020B0604020202020204" pitchFamily="34" charset="0"/>
            </a:endParaRPr>
          </a:p>
          <a:p>
            <a:pPr marL="90170" marR="57785" indent="215900" algn="just">
              <a:spcAft>
                <a:spcPts val="0"/>
              </a:spcAft>
            </a:pPr>
            <a:r>
              <a:rPr lang="vi-VN" sz="3200" dirty="0">
                <a:solidFill>
                  <a:srgbClr val="002060"/>
                </a:solidFill>
                <a:ea typeface="Arial" panose="020B0604020202020204" pitchFamily="34" charset="0"/>
              </a:rPr>
              <a:t>- Em nào cũng muốn làm người đàn ông chân chính. Vậy, từ hôm nay, các em phải tuân theo nội quy của hội. Các em đồng ý </a:t>
            </a:r>
            <a:r>
              <a:rPr lang="vi-VN" sz="3200" u="sng" dirty="0">
                <a:solidFill>
                  <a:srgbClr val="FF0000"/>
                </a:solidFill>
                <a:ea typeface="Arial" panose="020B0604020202020204" pitchFamily="34" charset="0"/>
              </a:rPr>
              <a:t>chứ</a:t>
            </a:r>
            <a:r>
              <a:rPr lang="vi-VN" sz="3200" dirty="0">
                <a:solidFill>
                  <a:srgbClr val="002060"/>
                </a:solidFill>
                <a:ea typeface="Arial" panose="020B0604020202020204" pitchFamily="34" charset="0"/>
              </a:rPr>
              <a:t>?</a:t>
            </a:r>
            <a:endParaRPr lang="vi-VN" sz="3200" dirty="0">
              <a:solidFill>
                <a:srgbClr val="002060"/>
              </a:solidFill>
              <a:ea typeface="Arial" panose="020B0604020202020204" pitchFamily="34" charset="0"/>
            </a:endParaRPr>
          </a:p>
          <a:p>
            <a:pPr marL="90170" marR="57785" indent="215900" algn="just">
              <a:spcAft>
                <a:spcPts val="0"/>
              </a:spcAft>
            </a:pPr>
            <a:r>
              <a:rPr lang="vi-VN" sz="3200" dirty="0">
                <a:solidFill>
                  <a:srgbClr val="002060"/>
                </a:solidFill>
                <a:ea typeface="Arial" panose="020B0604020202020204" pitchFamily="34" charset="0"/>
              </a:rPr>
              <a:t>- Đồng ý ạ!</a:t>
            </a:r>
            <a:endParaRPr lang="vi-VN" sz="3200" dirty="0">
              <a:solidFill>
                <a:srgbClr val="002060"/>
              </a:solidFill>
              <a:ea typeface="Arial" panose="020B0604020202020204" pitchFamily="34" charset="0"/>
            </a:endParaRPr>
          </a:p>
          <a:p>
            <a:pPr marL="90170" marR="57785" indent="215900" algn="just">
              <a:spcAft>
                <a:spcPts val="0"/>
              </a:spcAft>
            </a:pPr>
            <a:r>
              <a:rPr lang="vi-VN" sz="3200" dirty="0">
                <a:solidFill>
                  <a:srgbClr val="002060"/>
                </a:solidFill>
                <a:ea typeface="Arial" panose="020B0604020202020204" pitchFamily="34" charset="0"/>
              </a:rPr>
              <a:t>- Chúng ta bắt đầu từ điều thứ nhất: </a:t>
            </a:r>
            <a:r>
              <a:rPr lang="vi-VN" sz="3200" u="sng" dirty="0">
                <a:solidFill>
                  <a:srgbClr val="FF0000"/>
                </a:solidFill>
                <a:ea typeface="Arial" panose="020B0604020202020204" pitchFamily="34" charset="0"/>
              </a:rPr>
              <a:t>quan tâm</a:t>
            </a:r>
            <a:r>
              <a:rPr lang="vi-VN" sz="3200" dirty="0">
                <a:solidFill>
                  <a:srgbClr val="FF0000"/>
                </a:solidFill>
                <a:ea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ea typeface="Arial" panose="020B0604020202020204" pitchFamily="34" charset="0"/>
              </a:rPr>
              <a:t>và </a:t>
            </a:r>
            <a:r>
              <a:rPr lang="vi-VN" sz="3200" u="sng" dirty="0">
                <a:solidFill>
                  <a:srgbClr val="FF0000"/>
                </a:solidFill>
                <a:ea typeface="Arial" panose="020B0604020202020204" pitchFamily="34" charset="0"/>
              </a:rPr>
              <a:t>ân cần</a:t>
            </a:r>
            <a:r>
              <a:rPr lang="vi-VN" sz="3200" dirty="0">
                <a:solidFill>
                  <a:srgbClr val="FF0000"/>
                </a:solidFill>
                <a:ea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ea typeface="Arial" panose="020B0604020202020204" pitchFamily="34" charset="0"/>
              </a:rPr>
              <a:t>với các bạn nữ.</a:t>
            </a:r>
            <a:endParaRPr lang="vi-VN" sz="3200" dirty="0">
              <a:solidFill>
                <a:srgbClr val="002060"/>
              </a:solidFill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26414" y="2265219"/>
            <a:ext cx="10116204" cy="20643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002060"/>
                </a:solidFill>
              </a:rPr>
              <a:t>+ Trong câu chuyện trên, em thích nhân vật nào nhất? Vì sao em thích? </a:t>
            </a:r>
            <a:endParaRPr lang="vi-VN" sz="3200" dirty="0">
              <a:solidFill>
                <a:srgbClr val="002060"/>
              </a:solidFill>
            </a:endParaRPr>
          </a:p>
          <a:p>
            <a:r>
              <a:rPr lang="vi-VN" sz="3200" b="1" dirty="0">
                <a:solidFill>
                  <a:srgbClr val="002060"/>
                </a:solidFill>
              </a:rPr>
              <a:t>+ Em học tập được điều gì qua câu chuyện trên? 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3893128" y="124691"/>
            <a:ext cx="4558146" cy="1593273"/>
          </a:xfrm>
          <a:prstGeom prst="wedgeEllipseCallout">
            <a:avLst>
              <a:gd name="adj1" fmla="val -18401"/>
              <a:gd name="adj2" fmla="val 938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/>
              <a:t>Vận dụng</a:t>
            </a:r>
            <a:endParaRPr lang="vi-VN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162" y="5333999"/>
            <a:ext cx="4314825" cy="2686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98" y="5375564"/>
            <a:ext cx="4314825" cy="2686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3" y="5347854"/>
            <a:ext cx="4314825" cy="2686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0" y="-71432"/>
            <a:ext cx="1841554" cy="18171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595" y="-85290"/>
            <a:ext cx="1841554" cy="18171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944" y="3675355"/>
            <a:ext cx="3344998" cy="334499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999+ hình nền powerpoint mầm non đẹp với thiết kế vui nhộn và sáng tạo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0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58003" y="2482426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Khởi động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utre 349"/>
          <p:cNvPicPr/>
          <p:nvPr/>
        </p:nvPicPr>
        <p:blipFill>
          <a:blip r:embed="rId1"/>
          <a:stretch>
            <a:fillRect/>
          </a:stretch>
        </p:blipFill>
        <p:spPr>
          <a:xfrm>
            <a:off x="2686050" y="1655980"/>
            <a:ext cx="7277100" cy="52020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77542" y="40152"/>
            <a:ext cx="9635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 smtClean="0">
                <a:solidFill>
                  <a:srgbClr val="0070C0"/>
                </a:solidFill>
              </a:rPr>
              <a:t>+ Hãy nêu hình ảnh em nhìn thấy trong tranh?</a:t>
            </a:r>
            <a:endParaRPr lang="vi-VN" sz="36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7542" y="848066"/>
            <a:ext cx="10408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 smtClean="0">
                <a:solidFill>
                  <a:srgbClr val="00B0F0"/>
                </a:solidFill>
              </a:rPr>
              <a:t>+ Em hãy dự đoán câu chuyện giữa các nhân vật.</a:t>
            </a:r>
            <a:endParaRPr lang="vi-VN" sz="3600" dirty="0">
              <a:solidFill>
                <a:srgbClr val="00B0F0"/>
              </a:solidFill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0" y="0"/>
            <a:ext cx="12192000" cy="165598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u="sng" dirty="0" smtClean="0">
                <a:solidFill>
                  <a:srgbClr val="FF0000"/>
                </a:solidFill>
              </a:rPr>
              <a:t>Bài đọc 4</a:t>
            </a:r>
            <a:endParaRPr lang="vi-VN" sz="3600" u="sng" dirty="0" smtClean="0">
              <a:solidFill>
                <a:srgbClr val="FF0000"/>
              </a:solidFill>
            </a:endParaRPr>
          </a:p>
          <a:p>
            <a:pPr algn="ctr"/>
            <a:r>
              <a:rPr lang="vi-VN" sz="3600" dirty="0" smtClean="0">
                <a:solidFill>
                  <a:srgbClr val="FF0000"/>
                </a:solidFill>
              </a:rPr>
              <a:t>Cuộc họp bí mật</a:t>
            </a:r>
            <a:endParaRPr lang="vi-VN" sz="36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3610"/>
            <a:ext cx="2495508" cy="25043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665" y="4607060"/>
            <a:ext cx="2327695" cy="233597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mega.com.vn/media/news/2707_nen-powerpoint-hoc-tap-dep10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76755" y="96982"/>
            <a:ext cx="2826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 smtClean="0">
                <a:solidFill>
                  <a:srgbClr val="7030A0"/>
                </a:solidFill>
              </a:rPr>
              <a:t>Hoạt động 1 </a:t>
            </a:r>
            <a:endParaRPr lang="vi-VN" sz="36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86384" y="1207715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Đọc thành tiếng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mega.com.vn/media/news/2707_nen-powerpoint-hoc-tap-dep10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5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08057" y="113206"/>
            <a:ext cx="228780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</a:rPr>
              <a:t>Chia đoạn</a:t>
            </a:r>
            <a:endParaRPr lang="vi-VN" sz="3600" dirty="0">
              <a:solidFill>
                <a:srgbClr val="FF0000"/>
              </a:solidFill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76945" y="148243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solidFill>
                  <a:srgbClr val="0070C0"/>
                </a:solidFill>
              </a:rPr>
              <a:t>1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3136" y="310583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solidFill>
                  <a:srgbClr val="0070C0"/>
                </a:solidFill>
              </a:rPr>
              <a:t>2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6945" y="472923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solidFill>
                  <a:srgbClr val="0070C0"/>
                </a:solidFill>
              </a:rPr>
              <a:t>3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71992" y="1365996"/>
            <a:ext cx="6614118" cy="9754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3879273" y="2894753"/>
            <a:ext cx="6192982" cy="10537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3545882" y="4555004"/>
            <a:ext cx="6540228" cy="1049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3671455" y="0"/>
            <a:ext cx="5043054" cy="88669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/>
              <a:t>Giải nghĩa từ</a:t>
            </a:r>
            <a:endParaRPr lang="vi-VN" sz="3600" dirty="0"/>
          </a:p>
        </p:txBody>
      </p:sp>
      <p:sp>
        <p:nvSpPr>
          <p:cNvPr id="6" name="Rectangle 5"/>
          <p:cNvSpPr/>
          <p:nvPr/>
        </p:nvSpPr>
        <p:spPr>
          <a:xfrm>
            <a:off x="1583094" y="977021"/>
            <a:ext cx="2895601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55880" algn="just">
              <a:lnSpc>
                <a:spcPct val="150000"/>
              </a:lnSpc>
              <a:spcAft>
                <a:spcPts val="0"/>
              </a:spcAft>
              <a:tabLst>
                <a:tab pos="495300" algn="l"/>
              </a:tabLst>
            </a:pPr>
            <a:r>
              <a:rPr lang="vi-VN" sz="3200" i="1" dirty="0">
                <a:solidFill>
                  <a:srgbClr val="7030A0"/>
                </a:solidFill>
                <a:ea typeface="Arial" panose="020B0604020202020204" pitchFamily="34" charset="0"/>
              </a:rPr>
              <a:t>Miễn cưỡng</a:t>
            </a:r>
            <a:r>
              <a:rPr lang="vi-VN" sz="3200" i="1" dirty="0" smtClean="0">
                <a:solidFill>
                  <a:srgbClr val="7030A0"/>
                </a:solidFill>
                <a:ea typeface="Arial" panose="020B0604020202020204" pitchFamily="34" charset="0"/>
              </a:rPr>
              <a:t>:</a:t>
            </a:r>
            <a:endParaRPr lang="vi-VN" sz="3200" dirty="0">
              <a:solidFill>
                <a:srgbClr val="7030A0"/>
              </a:solidFill>
              <a:ea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5350" y="1150478"/>
            <a:ext cx="74777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55880" algn="just">
              <a:spcAft>
                <a:spcPts val="0"/>
              </a:spcAft>
              <a:tabLst>
                <a:tab pos="495300" algn="l"/>
              </a:tabLst>
            </a:pPr>
            <a:r>
              <a:rPr lang="vi-VN" sz="3200" dirty="0" smtClean="0">
                <a:solidFill>
                  <a:srgbClr val="7030A0"/>
                </a:solidFill>
                <a:ea typeface="Arial" panose="020B0604020202020204" pitchFamily="34" charset="0"/>
              </a:rPr>
              <a:t>lộ vẻ không bằng lòng khi phải làm việc mình không mong muốn.</a:t>
            </a:r>
            <a:endParaRPr lang="vi-VN" sz="3200" dirty="0">
              <a:solidFill>
                <a:srgbClr val="7030A0"/>
              </a:solidFill>
              <a:ea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62273" y="2686009"/>
            <a:ext cx="26164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</a:rPr>
              <a:t>Lừng khừng</a:t>
            </a:r>
            <a:r>
              <a:rPr lang="vi-VN" sz="3200" dirty="0">
                <a:solidFill>
                  <a:srgbClr val="FF0000"/>
                </a:solidFill>
                <a:ea typeface="Arial" panose="020B0604020202020204" pitchFamily="34" charset="0"/>
              </a:rPr>
              <a:t>: 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97737" y="2644170"/>
            <a:ext cx="74093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55880" algn="just">
              <a:spcAft>
                <a:spcPts val="0"/>
              </a:spcAft>
              <a:tabLst>
                <a:tab pos="498475" algn="l"/>
              </a:tabLst>
            </a:pPr>
            <a:r>
              <a:rPr lang="vi-VN" sz="3200" dirty="0">
                <a:solidFill>
                  <a:srgbClr val="FF0000"/>
                </a:solidFill>
                <a:ea typeface="Arial" panose="020B0604020202020204" pitchFamily="34" charset="0"/>
              </a:rPr>
              <a:t>ngần ngừ, không muốn hoặc không dám hành động một cách tích cực.</a:t>
            </a:r>
            <a:endParaRPr lang="vi-VN" sz="3200" dirty="0">
              <a:solidFill>
                <a:srgbClr val="FF0000"/>
              </a:solidFill>
              <a:ea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2273" y="3965751"/>
            <a:ext cx="25074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i="1" dirty="0">
                <a:solidFill>
                  <a:srgbClr val="002060"/>
                </a:solidFill>
                <a:ea typeface="Arial" panose="020B0604020202020204" pitchFamily="34" charset="0"/>
              </a:rPr>
              <a:t>Chân chính</a:t>
            </a:r>
            <a:r>
              <a:rPr lang="vi-VN" sz="3200" dirty="0">
                <a:solidFill>
                  <a:srgbClr val="002060"/>
                </a:solidFill>
                <a:ea typeface="Arial" panose="020B0604020202020204" pitchFamily="34" charset="0"/>
              </a:rPr>
              <a:t>: 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5943" y="3817896"/>
            <a:ext cx="69765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170" marR="55880" algn="just">
              <a:lnSpc>
                <a:spcPct val="150000"/>
              </a:lnSpc>
              <a:spcAft>
                <a:spcPts val="0"/>
              </a:spcAft>
              <a:tabLst>
                <a:tab pos="495300" algn="l"/>
              </a:tabLst>
            </a:pPr>
            <a:r>
              <a:rPr lang="vi-VN" sz="3200" dirty="0">
                <a:solidFill>
                  <a:srgbClr val="002060"/>
                </a:solidFill>
                <a:ea typeface="Arial" panose="020B0604020202020204" pitchFamily="34" charset="0"/>
              </a:rPr>
              <a:t>hoàn toàn xứng với tên gọi (tốt đẹp).</a:t>
            </a:r>
            <a:endParaRPr lang="vi-VN" sz="3200" dirty="0">
              <a:solidFill>
                <a:srgbClr val="002060"/>
              </a:solidFill>
              <a:ea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2273" y="4953105"/>
            <a:ext cx="1688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</a:rPr>
              <a:t>Ân cần</a:t>
            </a:r>
            <a:r>
              <a:rPr lang="vi-VN" sz="3200" dirty="0">
                <a:solidFill>
                  <a:srgbClr val="FF0000"/>
                </a:solidFill>
                <a:ea typeface="Arial" panose="020B0604020202020204" pitchFamily="34" charset="0"/>
              </a:rPr>
              <a:t>: 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02102" y="4938591"/>
            <a:ext cx="82110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55880" algn="just">
              <a:spcAft>
                <a:spcPts val="0"/>
              </a:spcAft>
              <a:tabLst>
                <a:tab pos="495300" algn="l"/>
              </a:tabLst>
            </a:pPr>
            <a:r>
              <a:rPr lang="vi-VN" sz="3200" dirty="0">
                <a:solidFill>
                  <a:srgbClr val="FF0000"/>
                </a:solidFill>
                <a:ea typeface="Arial" panose="020B0604020202020204" pitchFamily="34" charset="0"/>
              </a:rPr>
              <a:t>cách đối xử thể hiện sự quan tâm, chu đáo và đầy nhiệt tình.</a:t>
            </a:r>
            <a:endParaRPr lang="vi-VN" sz="3200" dirty="0">
              <a:solidFill>
                <a:srgbClr val="FF0000"/>
              </a:solidFill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3671455" y="0"/>
            <a:ext cx="5043054" cy="88669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/>
              <a:t>Giải nghĩa từ</a:t>
            </a:r>
            <a:endParaRPr lang="vi-VN" sz="3600" dirty="0"/>
          </a:p>
        </p:txBody>
      </p:sp>
      <p:sp>
        <p:nvSpPr>
          <p:cNvPr id="6" name="Rectangle 5"/>
          <p:cNvSpPr/>
          <p:nvPr/>
        </p:nvSpPr>
        <p:spPr>
          <a:xfrm>
            <a:off x="1583094" y="977021"/>
            <a:ext cx="2895601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55880" algn="just">
              <a:lnSpc>
                <a:spcPct val="150000"/>
              </a:lnSpc>
              <a:spcAft>
                <a:spcPts val="0"/>
              </a:spcAft>
              <a:tabLst>
                <a:tab pos="495300" algn="l"/>
              </a:tabLst>
            </a:pPr>
            <a:r>
              <a:rPr lang="vi-VN" sz="3200" i="1" dirty="0" smtClean="0">
                <a:solidFill>
                  <a:srgbClr val="7030A0"/>
                </a:solidFill>
                <a:ea typeface="Arial" panose="020B0604020202020204" pitchFamily="34" charset="0"/>
              </a:rPr>
              <a:t>Gắt gỏng:</a:t>
            </a:r>
            <a:endParaRPr lang="vi-VN" sz="3200" dirty="0">
              <a:solidFill>
                <a:srgbClr val="7030A0"/>
              </a:solidFill>
              <a:ea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5350" y="1124174"/>
            <a:ext cx="74777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7030A0"/>
                </a:solidFill>
              </a:rPr>
              <a:t>cáu kỉnh, chỉ cách nói không nhẹ nhàng mà nói to</a:t>
            </a:r>
            <a:endParaRPr lang="vi-VN" sz="32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68309" y="2293081"/>
            <a:ext cx="25747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i="1" dirty="0">
                <a:solidFill>
                  <a:srgbClr val="FF0000"/>
                </a:solidFill>
              </a:rPr>
              <a:t>(ngã) khuỵu</a:t>
            </a:r>
            <a:r>
              <a:rPr lang="vi-VN" sz="3200" dirty="0" smtClean="0">
                <a:solidFill>
                  <a:srgbClr val="FF0000"/>
                </a:solidFill>
                <a:ea typeface="Arial" panose="020B0604020202020204" pitchFamily="34" charset="0"/>
              </a:rPr>
              <a:t>: 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03773" y="2251242"/>
            <a:ext cx="74093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gập hẳn chân xuống, không đứng thẳng lên được nữa, do bị trượt ngã hoặc do không còn sức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3671455" y="0"/>
            <a:ext cx="5043054" cy="88669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/>
              <a:t>Luyện đọc từ và câu</a:t>
            </a:r>
            <a:endParaRPr lang="vi-VN" sz="3600" dirty="0"/>
          </a:p>
        </p:txBody>
      </p:sp>
      <p:sp>
        <p:nvSpPr>
          <p:cNvPr id="2" name="Rectangle 1"/>
          <p:cNvSpPr/>
          <p:nvPr/>
        </p:nvSpPr>
        <p:spPr>
          <a:xfrm>
            <a:off x="1963523" y="1056352"/>
            <a:ext cx="2085827" cy="83099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lgDashDot"/>
          </a:ln>
        </p:spPr>
        <p:txBody>
          <a:bodyPr wrap="none">
            <a:spAutoFit/>
          </a:bodyPr>
          <a:lstStyle/>
          <a:p>
            <a:pPr marL="90170" marR="55880" algn="just">
              <a:lnSpc>
                <a:spcPct val="150000"/>
              </a:lnSpc>
              <a:spcAft>
                <a:spcPts val="0"/>
              </a:spcAft>
            </a:pPr>
            <a:r>
              <a:rPr lang="vi-VN" sz="3200" i="1" dirty="0">
                <a:ea typeface="SimSun" panose="02010600030101010101" pitchFamily="2" charset="-122"/>
              </a:rPr>
              <a:t>xốc </a:t>
            </a:r>
            <a:r>
              <a:rPr lang="vi-VN" sz="3200" i="1" dirty="0" smtClean="0">
                <a:ea typeface="SimSun" panose="02010600030101010101" pitchFamily="2" charset="-122"/>
              </a:rPr>
              <a:t>nách </a:t>
            </a:r>
            <a:endParaRPr lang="vi-VN" sz="3200" dirty="0">
              <a:effectLst/>
              <a:ea typeface="SimSun" panose="02010600030101010101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28558" y="1056351"/>
            <a:ext cx="2654894" cy="83099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lgDashDot"/>
          </a:ln>
        </p:spPr>
        <p:txBody>
          <a:bodyPr wrap="none">
            <a:spAutoFit/>
          </a:bodyPr>
          <a:lstStyle/>
          <a:p>
            <a:pPr marL="90170" marR="55880" algn="just">
              <a:lnSpc>
                <a:spcPct val="150000"/>
              </a:lnSpc>
              <a:spcAft>
                <a:spcPts val="0"/>
              </a:spcAft>
            </a:pPr>
            <a:r>
              <a:rPr lang="vi-VN" sz="3200" i="1" dirty="0" smtClean="0">
                <a:ea typeface="SimSun" panose="02010600030101010101" pitchFamily="2" charset="-122"/>
              </a:rPr>
              <a:t>khuỵu xuống</a:t>
            </a:r>
            <a:endParaRPr lang="vi-VN" sz="3200" dirty="0">
              <a:effectLst/>
              <a:ea typeface="SimSun" panose="02010600030101010101" pitchFamily="2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62661" y="1056353"/>
            <a:ext cx="1880643" cy="83099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lgDashDot"/>
          </a:ln>
        </p:spPr>
        <p:txBody>
          <a:bodyPr wrap="none">
            <a:spAutoFit/>
          </a:bodyPr>
          <a:lstStyle/>
          <a:p>
            <a:pPr marL="90170" marR="55880" algn="just">
              <a:lnSpc>
                <a:spcPct val="150000"/>
              </a:lnSpc>
              <a:spcAft>
                <a:spcPts val="0"/>
              </a:spcAft>
            </a:pPr>
            <a:r>
              <a:rPr lang="vi-VN" sz="3200" i="1" dirty="0" smtClean="0">
                <a:ea typeface="SimSun" panose="02010600030101010101" pitchFamily="2" charset="-122"/>
              </a:rPr>
              <a:t>chen lấn</a:t>
            </a:r>
            <a:endParaRPr lang="vi-VN" sz="3200" dirty="0">
              <a:effectLst/>
              <a:ea typeface="SimSun" panose="02010600030101010101" pitchFamily="2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8801" y="2718183"/>
            <a:ext cx="972589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90170" marR="55880" algn="just">
              <a:lnSpc>
                <a:spcPct val="150000"/>
              </a:lnSpc>
              <a:spcAft>
                <a:spcPts val="0"/>
              </a:spcAft>
            </a:pPr>
            <a:r>
              <a:rPr lang="vi-VN" sz="3200" dirty="0">
                <a:ea typeface="SimSun" panose="02010600030101010101" pitchFamily="2" charset="-122"/>
              </a:rPr>
              <a:t>“Thầy giáo </a:t>
            </a:r>
            <a:r>
              <a:rPr lang="vi-VN" sz="3200" dirty="0">
                <a:solidFill>
                  <a:srgbClr val="FF0000"/>
                </a:solidFill>
                <a:ea typeface="SimSun" panose="02010600030101010101" pitchFamily="2" charset="-122"/>
              </a:rPr>
              <a:t>quyết định </a:t>
            </a:r>
            <a:r>
              <a:rPr lang="vi-VN" sz="3200" dirty="0">
                <a:ea typeface="SimSun" panose="02010600030101010101" pitchFamily="2" charset="-122"/>
              </a:rPr>
              <a:t>tổ chức một cuộc họp </a:t>
            </a:r>
            <a:r>
              <a:rPr lang="vi-VN" sz="3200" dirty="0">
                <a:solidFill>
                  <a:srgbClr val="FF0000"/>
                </a:solidFill>
                <a:ea typeface="SimSun" panose="02010600030101010101" pitchFamily="2" charset="-122"/>
              </a:rPr>
              <a:t>bí mật /</a:t>
            </a:r>
            <a:r>
              <a:rPr lang="vi-VN" sz="3200" dirty="0">
                <a:ea typeface="SimSun" panose="02010600030101010101" pitchFamily="2" charset="-122"/>
              </a:rPr>
              <a:t> để giúp các học sinh nam </a:t>
            </a:r>
            <a:r>
              <a:rPr lang="vi-VN" sz="3200" dirty="0" smtClean="0">
                <a:solidFill>
                  <a:srgbClr val="FF0000"/>
                </a:solidFill>
                <a:ea typeface="SimSun" panose="02010600030101010101" pitchFamily="2" charset="-122"/>
              </a:rPr>
              <a:t>/</a:t>
            </a:r>
            <a:r>
              <a:rPr lang="vi-VN" sz="3200" dirty="0" smtClean="0">
                <a:ea typeface="SimSun" panose="02010600030101010101" pitchFamily="2" charset="-122"/>
              </a:rPr>
              <a:t> biết </a:t>
            </a:r>
            <a:r>
              <a:rPr lang="vi-VN" sz="3200" dirty="0">
                <a:ea typeface="SimSun" panose="02010600030101010101" pitchFamily="2" charset="-122"/>
              </a:rPr>
              <a:t>cách </a:t>
            </a:r>
            <a:r>
              <a:rPr lang="vi-VN" sz="3200" dirty="0">
                <a:solidFill>
                  <a:srgbClr val="FF0000"/>
                </a:solidFill>
                <a:ea typeface="SimSun" panose="02010600030101010101" pitchFamily="2" charset="-122"/>
              </a:rPr>
              <a:t>quan tâm</a:t>
            </a:r>
            <a:r>
              <a:rPr lang="vi-VN" sz="3200" dirty="0">
                <a:ea typeface="SimSun" panose="02010600030101010101" pitchFamily="2" charset="-122"/>
              </a:rPr>
              <a:t>, </a:t>
            </a:r>
            <a:r>
              <a:rPr lang="vi-VN" sz="3200" dirty="0">
                <a:solidFill>
                  <a:srgbClr val="FF0000"/>
                </a:solidFill>
                <a:ea typeface="SimSun" panose="02010600030101010101" pitchFamily="2" charset="-122"/>
              </a:rPr>
              <a:t>/</a:t>
            </a:r>
            <a:r>
              <a:rPr lang="vi-VN" sz="3200" dirty="0">
                <a:ea typeface="SimSun" panose="02010600030101010101" pitchFamily="2" charset="-122"/>
              </a:rPr>
              <a:t> </a:t>
            </a:r>
            <a:r>
              <a:rPr lang="vi-VN" sz="3200" dirty="0">
                <a:solidFill>
                  <a:srgbClr val="FF0000"/>
                </a:solidFill>
                <a:ea typeface="SimSun" panose="02010600030101010101" pitchFamily="2" charset="-122"/>
              </a:rPr>
              <a:t>giúp đỡ </a:t>
            </a:r>
            <a:r>
              <a:rPr lang="vi-VN" sz="3200" dirty="0">
                <a:ea typeface="SimSun" panose="02010600030101010101" pitchFamily="2" charset="-122"/>
              </a:rPr>
              <a:t>các bạn nữ</a:t>
            </a:r>
            <a:r>
              <a:rPr lang="vi-VN" sz="3200" dirty="0" smtClean="0">
                <a:ea typeface="SimSun" panose="02010600030101010101" pitchFamily="2" charset="-122"/>
              </a:rPr>
              <a:t>.</a:t>
            </a:r>
            <a:r>
              <a:rPr lang="vi-VN" sz="3200" dirty="0" smtClean="0">
                <a:solidFill>
                  <a:srgbClr val="FF0000"/>
                </a:solidFill>
                <a:ea typeface="SimSun" panose="02010600030101010101" pitchFamily="2" charset="-122"/>
              </a:rPr>
              <a:t>//</a:t>
            </a:r>
            <a:r>
              <a:rPr lang="vi-VN" sz="3200" dirty="0" smtClean="0">
                <a:ea typeface="SimSun" panose="02010600030101010101" pitchFamily="2" charset="-122"/>
              </a:rPr>
              <a:t>”</a:t>
            </a:r>
            <a:endParaRPr lang="vi-VN" sz="3200" dirty="0">
              <a:effectLst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mega.com.vn/media/news/2707_nen-powerpoint-hoc-tap-dep10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76755" y="96982"/>
            <a:ext cx="312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 smtClean="0">
                <a:solidFill>
                  <a:srgbClr val="7030A0"/>
                </a:solidFill>
              </a:rPr>
              <a:t> </a:t>
            </a:r>
            <a:endParaRPr lang="vi-VN" sz="36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86384" y="1207715"/>
            <a:ext cx="3775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Đọc </a:t>
            </a:r>
            <a:r>
              <a:rPr lang="vi-VN" sz="3600" dirty="0" smtClean="0">
                <a:solidFill>
                  <a:srgbClr val="FF0000"/>
                </a:solidFill>
              </a:rPr>
              <a:t>nối tiếp đoạn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59380" y="1854046"/>
            <a:ext cx="550025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 3 bạn đ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ọc nối tiếp đoạn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trong nhóm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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Thi đọc đoạn nối tiếp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3614</Words>
  <Application>WPS Presentation</Application>
  <PresentationFormat>Widescreen</PresentationFormat>
  <Paragraphs>128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SimSun</vt:lpstr>
      <vt:lpstr>Wingdings</vt:lpstr>
      <vt:lpstr>Wingdings 2</vt:lpstr>
      <vt:lpstr>Times New Roman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VietNam.Com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Đoàn Thu Thủy doanthuy2023</cp:lastModifiedBy>
  <cp:revision>26</cp:revision>
  <dcterms:created xsi:type="dcterms:W3CDTF">2024-06-23T02:59:00Z</dcterms:created>
  <dcterms:modified xsi:type="dcterms:W3CDTF">2025-09-30T22:27:37Z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0735571341A04D8891731AE3481B6A17_12</vt:lpwstr>
  </property>
  <property fmtid="{D5CDD505-2E9C-101B-9397-08002B2CF9AE}" pid="3" name="KSOProductBuildVer">
    <vt:lpwstr>1033-12.2.0.22549</vt:lpwstr>
  </property>
</Properties>
</file>