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57" r:id="rId4"/>
    <p:sldId id="290" r:id="rId5"/>
    <p:sldId id="291" r:id="rId6"/>
    <p:sldId id="297" r:id="rId7"/>
    <p:sldId id="286" r:id="rId8"/>
    <p:sldId id="292" r:id="rId9"/>
    <p:sldId id="288" r:id="rId10"/>
    <p:sldId id="296" r:id="rId11"/>
    <p:sldId id="294" r:id="rId12"/>
    <p:sldId id="295" r:id="rId13"/>
    <p:sldId id="270" r:id="rId14"/>
    <p:sldId id="273" r:id="rId15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17"/>
    </p:embeddedFont>
    <p:embeddedFont>
      <p:font typeface="SimSun" panose="02010600030101010101" pitchFamily="2" charset="-122"/>
      <p:regular r:id="rId17"/>
    </p:embeddedFont>
    <p:embeddedFont>
      <p:font typeface="DFPOP1-W9" panose="020B0600070205080204" charset="-128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043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50B"/>
    <a:srgbClr val="D4E5F4"/>
    <a:srgbClr val="FFC1FF"/>
    <a:srgbClr val="FFCDFF"/>
    <a:srgbClr val="FF99FF"/>
    <a:srgbClr val="66FFFF"/>
    <a:srgbClr val="F4B8AA"/>
    <a:srgbClr val="920000"/>
    <a:srgbClr val="5B9BD5"/>
    <a:srgbClr val="4CA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03" y="67"/>
      </p:cViewPr>
      <p:guideLst>
        <p:guide pos="1043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314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838997"/>
              </p:ext>
            </p:extLst>
          </p:nvPr>
        </p:nvGraphicFramePr>
        <p:xfrm>
          <a:off x="620483" y="1016541"/>
          <a:ext cx="7870373" cy="3699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339"/>
                <a:gridCol w="1124339"/>
                <a:gridCol w="1124339"/>
                <a:gridCol w="1124339"/>
                <a:gridCol w="1124339"/>
                <a:gridCol w="1124339"/>
                <a:gridCol w="1124339"/>
              </a:tblGrid>
              <a:tr h="616525"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NĂM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SÁU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NHẬT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65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6525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6525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6525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2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6525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98617" y="300446"/>
            <a:ext cx="5401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LỊCH THÁNG 9 NĂM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62777" y="1605167"/>
            <a:ext cx="1169126" cy="6139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46125" y="1836058"/>
            <a:ext cx="87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5 đ</a:t>
            </a:r>
            <a:r>
              <a:rPr lang="vi-VN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ến trường</a:t>
            </a:r>
            <a:endParaRPr lang="en-US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269149"/>
              </p:ext>
            </p:extLst>
          </p:nvPr>
        </p:nvGraphicFramePr>
        <p:xfrm>
          <a:off x="1678577" y="862149"/>
          <a:ext cx="5989319" cy="33461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94857"/>
                <a:gridCol w="1353983"/>
                <a:gridCol w="3840479"/>
              </a:tblGrid>
              <a:tr h="331089">
                <a:tc gridSpan="3">
                  <a:txBody>
                    <a:bodyPr/>
                    <a:lstStyle/>
                    <a:p>
                      <a:pPr marL="342900" lvl="1" indent="0" algn="ctr">
                        <a:buFont typeface="Arial" panose="020B0604020202020204" pitchFamily="34" charset="0"/>
                        <a:buNone/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 BIỂU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2704">
                <a:tc rowSpan="3">
                  <a:txBody>
                    <a:bodyPr/>
                    <a:lstStyle/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vi-VN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làm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DFF"/>
                    </a:solidFill>
                  </a:tcPr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</a:tr>
              <a:tr h="412704">
                <a:tc rowSpan="2">
                  <a:txBody>
                    <a:bodyPr/>
                    <a:lstStyle/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12704">
                <a:tc rowSpan="2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vi-VN" sz="135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685800" rtl="0" eaLnBrk="1" latinLnBrk="0" hangingPunct="1"/>
                      <a:r>
                        <a:rPr lang="vi-VN" sz="135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Tối</a:t>
                      </a:r>
                      <a:endParaRPr lang="en-US" sz="135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4E5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21132" y="1774918"/>
            <a:ext cx="1286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solidFill>
                  <a:srgbClr val="A925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giờ - 7 giờ</a:t>
            </a:r>
            <a:endParaRPr lang="en-US" sz="1600" dirty="0">
              <a:solidFill>
                <a:srgbClr val="A9250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2325" y="1756949"/>
            <a:ext cx="3278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dậy, vệ sinh cá nhân, ăn sáng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9700" y="2214145"/>
            <a:ext cx="1378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giờ - 10 giờ 30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4987" y="2188022"/>
            <a:ext cx="97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</a:t>
            </a: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4938" y="2634332"/>
            <a:ext cx="1378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- 4</a:t>
            </a:r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30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1879" y="3032748"/>
            <a:ext cx="1378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giờ 30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</a:t>
            </a:r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8005" y="3463826"/>
            <a:ext cx="1378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- 7</a:t>
            </a:r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30 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10" y="3842646"/>
            <a:ext cx="1378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30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- 9</a:t>
            </a:r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4504" y="2595146"/>
            <a:ext cx="3278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4507" y="2993564"/>
            <a:ext cx="3701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dục, vệ sinh cá nhân, làm việc nhà.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4504" y="3783863"/>
            <a:ext cx="3278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bài, chuẩn bị bài ngày sau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90551" y="3413747"/>
            <a:ext cx="3278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tối, xem ti vi cùng gia đình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8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014" y="-385355"/>
            <a:ext cx="4314050" cy="3252586"/>
            <a:chOff x="-1" y="494432"/>
            <a:chExt cx="5122843" cy="3252586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8" b="7943"/>
            <a:stretch>
              <a:fillRect/>
            </a:stretch>
          </p:blipFill>
          <p:spPr>
            <a:xfrm>
              <a:off x="-1" y="494432"/>
              <a:ext cx="5122843" cy="3252586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01860" y="1400071"/>
              <a:ext cx="2739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</a:defRPr>
              </a:lvl1pPr>
            </a:lstStyle>
            <a:p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smtClean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một </a:t>
              </a:r>
              <a:r>
                <a:rPr lang="en-US" sz="2800" dirty="0" err="1" smtClean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dirty="0" smtClean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smtClean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 smtClean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48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0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4" y="0"/>
            <a:ext cx="878249" cy="106943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677974"/>
              </p:ext>
            </p:extLst>
          </p:nvPr>
        </p:nvGraphicFramePr>
        <p:xfrm>
          <a:off x="3553093" y="862149"/>
          <a:ext cx="4800599" cy="33461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7099"/>
                <a:gridCol w="1085254"/>
                <a:gridCol w="3078246"/>
              </a:tblGrid>
              <a:tr h="331089">
                <a:tc gridSpan="3">
                  <a:txBody>
                    <a:bodyPr/>
                    <a:lstStyle/>
                    <a:p>
                      <a:pPr marL="342900" lvl="1" indent="0" algn="ctr">
                        <a:buFont typeface="Arial" panose="020B0604020202020204" pitchFamily="34" charset="0"/>
                        <a:buNone/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 BIỂU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2704">
                <a:tc rowSpan="3">
                  <a:txBody>
                    <a:bodyPr/>
                    <a:lstStyle/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vi-VN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làm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DFF"/>
                    </a:solidFill>
                  </a:tcPr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</a:tr>
              <a:tr h="412704">
                <a:tc rowSpan="2">
                  <a:txBody>
                    <a:bodyPr/>
                    <a:lstStyle/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12704">
                <a:tc rowSpan="2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vi-VN" sz="135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685800" rtl="0" eaLnBrk="1" latinLnBrk="0" hangingPunct="1"/>
                      <a:r>
                        <a:rPr lang="vi-VN" sz="135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Tối</a:t>
                      </a:r>
                      <a:endParaRPr lang="en-US" sz="135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4E5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598800" y="3634808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5375189" y="3719384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424"/>
            <a:ext cx="2379708" cy="23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8459" y="50675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quả lắc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 đêm ngày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ngừng phút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6502" y="3043664"/>
            <a:ext cx="3024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 phút từng giờ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hơn vàng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3333" y="1775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nhắc: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Học, chơi, ăn, ngủ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giờ có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53314" y="4246937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sz="2000" b="1" i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2000" b="1" i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Tửu</a:t>
            </a:r>
            <a:endParaRPr lang="en-US" sz="2000" b="1" i="1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0780" y="45087"/>
            <a:ext cx="2574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endParaRPr lang="en-US" sz="2400" b="1" i="0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0361"/>
          <a:stretch/>
        </p:blipFill>
        <p:spPr>
          <a:xfrm>
            <a:off x="6030743" y="159860"/>
            <a:ext cx="2882767" cy="435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966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30629" y="78005"/>
            <a:ext cx="8941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Phong và bạn Nam trong 2 tình huống sau đã biết quý trọng thời gian chưa? 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7" descr="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2D7DA"/>
              </a:clrFrom>
              <a:clrTo>
                <a:srgbClr val="D2D7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909002"/>
            <a:ext cx="4310741" cy="417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7D5DA"/>
              </a:clrFrom>
              <a:clrTo>
                <a:srgbClr val="D7D5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17" y="909002"/>
            <a:ext cx="4209506" cy="429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0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3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21232585">
              <a:off x="2438913" y="948135"/>
              <a:ext cx="247328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6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21412951">
              <a:off x="5222551" y="2284181"/>
              <a:ext cx="21328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294576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Sự cần thiết phải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9657" y="914924"/>
            <a:ext cx="7695916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Quý trọng thời gian mang lại lợi ích gì cho bản thân và mọi người?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635" y="1664720"/>
            <a:ext cx="646314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gọn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g</a:t>
            </a:r>
            <a:r>
              <a:rPr lang="vi-VN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à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ngăn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nắp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714" y="2032691"/>
            <a:ext cx="793865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vi-VN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vi-VN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hiệu quả.</a:t>
            </a:r>
            <a:endParaRPr lang="en-US" sz="24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5635" y="2441883"/>
            <a:ext cx="790401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vi-VN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 trạng vui vẻ, phấn khởi, tự tin.</a:t>
            </a:r>
            <a:endParaRPr lang="en-US" sz="24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6919" y="2851372"/>
            <a:ext cx="793865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vi-VN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 mọi người yêu quý, tín nhiệm</a:t>
            </a:r>
            <a:r>
              <a:rPr lang="vi-VN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7311" y="1385977"/>
            <a:ext cx="7682342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Không quý trọng thời gian dẫn đến điều gì? ( tác hại gì? )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  <p:bldP spid="11" grpId="0"/>
      <p:bldP spid="12" grpId="0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7311" y="380142"/>
            <a:ext cx="7682342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Không quý trọng thời gian dẫn đến điều gì? ( tác hại gì? )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46" y="1879787"/>
            <a:ext cx="769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Tâm trạng căng thẳng, lo sợ 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750" y="896647"/>
            <a:ext cx="8847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Công việc không hoàn thành, không hiệu quả, không có thời gian giúp đỡ hay quan tâm đến mọi người xung quanh.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83" y="2438753"/>
            <a:ext cx="8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Khiến mọi người khó chịu, không muốn chơi cùng.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4" y="3009158"/>
            <a:ext cx="8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 niềm tin với mọi người.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663" y="148220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làm thế nào để sử dụng thời gian hợp lý?</a:t>
            </a:r>
            <a:endParaRPr lang="en-US" sz="2400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804577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401288"/>
            <a:ext cx="2454621" cy="2454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5063" y="802895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Lập thời gian biểu.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5122" y="1245065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Hẹn báo thức trên đồng hồ, điện thoại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8579" y="1706562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Đánh dấu công việc trên lịch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1833" y="2137254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Ghi nhớ công việc trong sổ tay, giấy nhớ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đặt báo thức bằng 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877</TotalTime>
  <Words>521</Words>
  <Application>Microsoft Office PowerPoint</Application>
  <PresentationFormat>On-screen Show (16:9)</PresentationFormat>
  <Paragraphs>121</Paragraphs>
  <Slides>13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Times New Roman</vt:lpstr>
      <vt:lpstr>SimSun</vt:lpstr>
      <vt:lpstr>Arial</vt:lpstr>
      <vt:lpstr>华康少女文字W5</vt:lpstr>
      <vt:lpstr>SimSun</vt:lpstr>
      <vt:lpstr>DFPOP1-W9</vt:lpstr>
      <vt:lpstr>Calibri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Viettel Store</cp:lastModifiedBy>
  <cp:revision>70</cp:revision>
  <dcterms:created xsi:type="dcterms:W3CDTF">2016-08-08T05:55:00Z</dcterms:created>
  <dcterms:modified xsi:type="dcterms:W3CDTF">2025-09-17T01:41:14Z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