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56" r:id="rId2"/>
    <p:sldId id="257" r:id="rId3"/>
    <p:sldId id="330" r:id="rId4"/>
    <p:sldId id="342" r:id="rId5"/>
    <p:sldId id="258" r:id="rId6"/>
    <p:sldId id="331" r:id="rId7"/>
    <p:sldId id="332" r:id="rId8"/>
    <p:sldId id="333" r:id="rId9"/>
    <p:sldId id="334" r:id="rId10"/>
    <p:sldId id="259" r:id="rId11"/>
    <p:sldId id="343" r:id="rId12"/>
    <p:sldId id="335" r:id="rId13"/>
    <p:sldId id="336" r:id="rId14"/>
    <p:sldId id="337" r:id="rId15"/>
    <p:sldId id="338" r:id="rId16"/>
    <p:sldId id="339" r:id="rId17"/>
    <p:sldId id="340" r:id="rId18"/>
    <p:sldId id="341" r:id="rId19"/>
    <p:sldId id="344" r:id="rId20"/>
    <p:sldId id="345" r:id="rId21"/>
    <p:sldId id="329" r:id="rId22"/>
    <p:sldId id="323" r:id="rId23"/>
  </p:sldIdLst>
  <p:sldSz cx="9144000" cy="5143500" type="screen16x9"/>
  <p:notesSz cx="6858000" cy="9144000"/>
  <p:embeddedFontLst>
    <p:embeddedFont>
      <p:font typeface="Comfortaa" panose="020B0604020202020204" charset="0"/>
      <p:regular r:id="rId25"/>
      <p:bold r:id="rId26"/>
    </p:embeddedFont>
    <p:embeddedFont>
      <p:font typeface="Patrick Hand SC" panose="00000500000000000000" pitchFamily="2" charset="-93"/>
      <p:regular r:id="rId27"/>
    </p:embeddedFont>
    <p:embeddedFont>
      <p:font typeface="Quicksand" panose="020B0604020202020204" charset="-93"/>
      <p:regular r:id="rId28"/>
      <p:bold r:id="rId29"/>
    </p:embeddedFont>
    <p:embeddedFont>
      <p:font typeface="Roboto Condensed Light" panose="02000000000000000000"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3609"/>
    <a:srgbClr val="FACA43"/>
    <a:srgbClr val="DE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3BA2B-444E-4FAC-94A4-DBAE321A5BC4}">
  <a:tblStyle styleId="{1E13BA2B-444E-4FAC-94A4-DBAE321A5B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28" y="3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98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56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04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87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61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12"/>
        <p:cNvGrpSpPr/>
        <p:nvPr/>
      </p:nvGrpSpPr>
      <p:grpSpPr>
        <a:xfrm>
          <a:off x="0" y="0"/>
          <a:ext cx="0" cy="0"/>
          <a:chOff x="0" y="0"/>
          <a:chExt cx="0" cy="0"/>
        </a:xfrm>
      </p:grpSpPr>
      <p:sp>
        <p:nvSpPr>
          <p:cNvPr id="113" name="Google Shape;113;p1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a:off x="541198" y="255767"/>
            <a:ext cx="8061616" cy="5279655"/>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150850" y="1504550"/>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13"/>
          <p:cNvSpPr txBox="1">
            <a:spLocks noGrp="1"/>
          </p:cNvSpPr>
          <p:nvPr>
            <p:ph type="subTitle" idx="1"/>
          </p:nvPr>
        </p:nvSpPr>
        <p:spPr>
          <a:xfrm>
            <a:off x="1449150" y="1966260"/>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13"/>
          <p:cNvSpPr txBox="1">
            <a:spLocks noGrp="1"/>
          </p:cNvSpPr>
          <p:nvPr>
            <p:ph type="subTitle" idx="3"/>
          </p:nvPr>
        </p:nvSpPr>
        <p:spPr>
          <a:xfrm rot="1593">
            <a:off x="1449150" y="2428571"/>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5807350" y="1508373"/>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13"/>
          <p:cNvSpPr txBox="1">
            <a:spLocks noGrp="1"/>
          </p:cNvSpPr>
          <p:nvPr>
            <p:ph type="subTitle" idx="5"/>
          </p:nvPr>
        </p:nvSpPr>
        <p:spPr>
          <a:xfrm>
            <a:off x="5105650" y="1970083"/>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4" name="Google Shape;124;p13"/>
          <p:cNvSpPr txBox="1">
            <a:spLocks noGrp="1"/>
          </p:cNvSpPr>
          <p:nvPr>
            <p:ph type="subTitle" idx="6"/>
          </p:nvPr>
        </p:nvSpPr>
        <p:spPr>
          <a:xfrm rot="1593">
            <a:off x="5105650" y="2432393"/>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22697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13"/>
          <p:cNvSpPr txBox="1">
            <a:spLocks noGrp="1"/>
          </p:cNvSpPr>
          <p:nvPr>
            <p:ph type="subTitle" idx="8"/>
          </p:nvPr>
        </p:nvSpPr>
        <p:spPr>
          <a:xfrm>
            <a:off x="15680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3"/>
          <p:cNvSpPr txBox="1">
            <a:spLocks noGrp="1"/>
          </p:cNvSpPr>
          <p:nvPr>
            <p:ph type="subTitle" idx="9"/>
          </p:nvPr>
        </p:nvSpPr>
        <p:spPr>
          <a:xfrm rot="1593">
            <a:off x="15680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56884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9" name="Google Shape;129;p13"/>
          <p:cNvSpPr txBox="1">
            <a:spLocks noGrp="1"/>
          </p:cNvSpPr>
          <p:nvPr>
            <p:ph type="subTitle" idx="14"/>
          </p:nvPr>
        </p:nvSpPr>
        <p:spPr>
          <a:xfrm>
            <a:off x="49867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3"/>
          <p:cNvSpPr txBox="1">
            <a:spLocks noGrp="1"/>
          </p:cNvSpPr>
          <p:nvPr>
            <p:ph type="subTitle" idx="15"/>
          </p:nvPr>
        </p:nvSpPr>
        <p:spPr>
          <a:xfrm rot="1593">
            <a:off x="49867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0" name="Picture 19"/>
          <p:cNvPicPr>
            <a:picLocks noChangeAspect="1"/>
          </p:cNvPicPr>
          <p:nvPr/>
        </p:nvPicPr>
        <p:blipFill rotWithShape="1">
          <a:blip r:embed="rId4"/>
          <a:srcRect b="32776"/>
          <a:stretch/>
        </p:blipFill>
        <p:spPr>
          <a:xfrm>
            <a:off x="-97713" y="522571"/>
            <a:ext cx="9241713" cy="4691784"/>
          </a:xfrm>
          <a:prstGeom prst="rect">
            <a:avLst/>
          </a:prstGeom>
        </p:spPr>
      </p:pic>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TextBox 725"/>
          <p:cNvSpPr txBox="1"/>
          <p:nvPr/>
        </p:nvSpPr>
        <p:spPr>
          <a:xfrm>
            <a:off x="2734821" y="834697"/>
            <a:ext cx="2739448" cy="523220"/>
          </a:xfrm>
          <a:prstGeom prst="rect">
            <a:avLst/>
          </a:prstGeom>
          <a:noFill/>
        </p:spPr>
        <p:txBody>
          <a:bodyPr wrap="square" rtlCol="0">
            <a:spAutoFit/>
          </a:bodyPr>
          <a:lstStyle/>
          <a:p>
            <a:r>
              <a:rPr lang="vi-VN" sz="2800" b="1" dirty="0">
                <a:solidFill>
                  <a:srgbClr val="FF0000"/>
                </a:solidFill>
                <a:latin typeface="+mj-lt"/>
              </a:rPr>
              <a:t>Luyện từ và câu</a:t>
            </a:r>
            <a:endParaRPr lang="en-US" sz="2800" b="1" dirty="0">
              <a:solidFill>
                <a:srgbClr val="FF0000"/>
              </a:solidFill>
              <a:latin typeface="+mj-lt"/>
            </a:endParaRPr>
          </a:p>
        </p:txBody>
      </p:sp>
      <p:pic>
        <p:nvPicPr>
          <p:cNvPr id="12" name="Picture 11"/>
          <p:cNvPicPr>
            <a:picLocks noChangeAspect="1"/>
          </p:cNvPicPr>
          <p:nvPr/>
        </p:nvPicPr>
        <p:blipFill rotWithShape="1">
          <a:blip r:embed="rId5"/>
          <a:srcRect t="18372" b="31459"/>
          <a:stretch/>
        </p:blipFill>
        <p:spPr>
          <a:xfrm>
            <a:off x="1388569" y="1314173"/>
            <a:ext cx="5218660" cy="1937305"/>
          </a:xfrm>
          <a:prstGeom prst="rect">
            <a:avLst/>
          </a:prstGeom>
        </p:spPr>
      </p:pic>
      <p:sp>
        <p:nvSpPr>
          <p:cNvPr id="727" name="TextBox 726"/>
          <p:cNvSpPr txBox="1"/>
          <p:nvPr/>
        </p:nvSpPr>
        <p:spPr>
          <a:xfrm>
            <a:off x="2276805" y="1830888"/>
            <a:ext cx="3931942" cy="707886"/>
          </a:xfrm>
          <a:prstGeom prst="rect">
            <a:avLst/>
          </a:prstGeom>
          <a:noFill/>
        </p:spPr>
        <p:txBody>
          <a:bodyPr wrap="square" rtlCol="0">
            <a:spAutoFit/>
          </a:bodyPr>
          <a:lstStyle/>
          <a:p>
            <a:r>
              <a:rPr lang="vi-VN" sz="4000" b="1" dirty="0">
                <a:latin typeface="+mj-lt"/>
              </a:rPr>
              <a:t>Dấu gạch ngang</a:t>
            </a:r>
            <a:endParaRPr lang="en-US" sz="4000" b="1" dirty="0">
              <a:latin typeface="+mj-lt"/>
            </a:endParaRPr>
          </a:p>
        </p:txBody>
      </p:sp>
      <p:pic>
        <p:nvPicPr>
          <p:cNvPr id="19" name="Picture 18"/>
          <p:cNvPicPr>
            <a:picLocks noChangeAspect="1"/>
          </p:cNvPicPr>
          <p:nvPr/>
        </p:nvPicPr>
        <p:blipFill rotWithShape="1">
          <a:blip r:embed="rId6">
            <a:extLst>
              <a:ext uri="{BEBA8EAE-BF5A-486C-A8C5-ECC9F3942E4B}">
                <a14:imgProps xmlns:a14="http://schemas.microsoft.com/office/drawing/2010/main">
                  <a14:imgLayer r:embed="rId7">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810350" y="2716483"/>
            <a:ext cx="4503595" cy="278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wipe(up)">
                                      <p:cBhvr>
                                        <p:cTn id="7" dur="500"/>
                                        <p:tgtEl>
                                          <p:spTgt spid="7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27"/>
                                        </p:tgtEl>
                                        <p:attrNameLst>
                                          <p:attrName>style.visibility</p:attrName>
                                        </p:attrNameLst>
                                      </p:cBhvr>
                                      <p:to>
                                        <p:strVal val="visible"/>
                                      </p:to>
                                    </p:set>
                                    <p:animEffect transition="in" filter="fade">
                                      <p:cBhvr>
                                        <p:cTn id="23" dur="1000"/>
                                        <p:tgtEl>
                                          <p:spTgt spid="727"/>
                                        </p:tgtEl>
                                      </p:cBhvr>
                                    </p:animEffect>
                                    <p:anim calcmode="lin" valueType="num">
                                      <p:cBhvr>
                                        <p:cTn id="24" dur="1000" fill="hold"/>
                                        <p:tgtEl>
                                          <p:spTgt spid="727"/>
                                        </p:tgtEl>
                                        <p:attrNameLst>
                                          <p:attrName>ppt_x</p:attrName>
                                        </p:attrNameLst>
                                      </p:cBhvr>
                                      <p:tavLst>
                                        <p:tav tm="0">
                                          <p:val>
                                            <p:strVal val="#ppt_x"/>
                                          </p:val>
                                        </p:tav>
                                        <p:tav tm="100000">
                                          <p:val>
                                            <p:strVal val="#ppt_x"/>
                                          </p:val>
                                        </p:tav>
                                      </p:tavLst>
                                    </p:anim>
                                    <p:anim calcmode="lin" valueType="num">
                                      <p:cBhvr>
                                        <p:cTn id="25" dur="1000" fill="hold"/>
                                        <p:tgtEl>
                                          <p:spTgt spid="7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p:bldP spid="7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256106" y="4311993"/>
            <a:ext cx="9939050" cy="834100"/>
          </a:xfrm>
          <a:prstGeom prst="rect">
            <a:avLst/>
          </a:prstGeom>
        </p:spPr>
      </p:pic>
      <p:sp>
        <p:nvSpPr>
          <p:cNvPr id="2" name="Hộp Văn bản 1">
            <a:extLst>
              <a:ext uri="{FF2B5EF4-FFF2-40B4-BE49-F238E27FC236}">
                <a16:creationId xmlns:a16="http://schemas.microsoft.com/office/drawing/2014/main" id="{9B7CC338-8AD5-59C2-434C-D71B7F59E16D}"/>
              </a:ext>
            </a:extLst>
          </p:cNvPr>
          <p:cNvSpPr txBox="1"/>
          <p:nvPr/>
        </p:nvSpPr>
        <p:spPr>
          <a:xfrm>
            <a:off x="1191873" y="523415"/>
            <a:ext cx="3146797" cy="523220"/>
          </a:xfrm>
          <a:prstGeom prst="rect">
            <a:avLst/>
          </a:prstGeom>
          <a:noFill/>
        </p:spPr>
        <p:txBody>
          <a:bodyPr wrap="squar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II. </a:t>
            </a:r>
            <a:r>
              <a:rPr lang="vi-VN" sz="2800" b="1" dirty="0">
                <a:solidFill>
                  <a:schemeClr val="accent1">
                    <a:lumMod val="60000"/>
                    <a:lumOff val="40000"/>
                  </a:schemeClr>
                </a:solidFill>
                <a:latin typeface="Times New Roman" panose="02020603050405020304" pitchFamily="18" charset="0"/>
                <a:cs typeface="Times New Roman" panose="02020603050405020304" pitchFamily="18" charset="0"/>
              </a:rPr>
              <a:t>Bài học</a:t>
            </a:r>
          </a:p>
        </p:txBody>
      </p:sp>
      <p:sp>
        <p:nvSpPr>
          <p:cNvPr id="4" name="Hộp Văn bản 3">
            <a:extLst>
              <a:ext uri="{FF2B5EF4-FFF2-40B4-BE49-F238E27FC236}">
                <a16:creationId xmlns:a16="http://schemas.microsoft.com/office/drawing/2014/main" id="{47916E3E-7AEC-E26B-70DB-D4F70715BBD0}"/>
              </a:ext>
            </a:extLst>
          </p:cNvPr>
          <p:cNvSpPr txBox="1"/>
          <p:nvPr/>
        </p:nvSpPr>
        <p:spPr>
          <a:xfrm>
            <a:off x="941223" y="1123685"/>
            <a:ext cx="7544391" cy="3248774"/>
          </a:xfrm>
          <a:prstGeom prst="rect">
            <a:avLst/>
          </a:prstGeom>
          <a:noFill/>
        </p:spPr>
        <p:txBody>
          <a:bodyPr wrap="square">
            <a:spAutoFit/>
          </a:bodyPr>
          <a:lstStyle/>
          <a:p>
            <a:pPr marR="0" lvl="0" algn="just">
              <a:lnSpc>
                <a:spcPct val="124000"/>
              </a:lnSpc>
              <a:spcBef>
                <a:spcPts val="0"/>
              </a:spcBef>
              <a:spcAft>
                <a:spcPts val="0"/>
              </a:spcAft>
              <a:buClr>
                <a:srgbClr val="231F20"/>
              </a:buClr>
              <a:buSzPts val="1200"/>
              <a:tabLst>
                <a:tab pos="726440" algn="l"/>
              </a:tabLst>
            </a:pPr>
            <a:r>
              <a:rPr lang="vi-VN" sz="2800" u="none" strike="noStrike" spc="0" dirty="0">
                <a:solidFill>
                  <a:srgbClr val="231F20"/>
                </a:solidFill>
                <a:effectLst/>
                <a:highlight>
                  <a:srgbClr val="FFFFFF"/>
                </a:highlight>
                <a:latin typeface="+mj-lt"/>
                <a:ea typeface="Arial" panose="020B0604020202020204" pitchFamily="34" charset="0"/>
                <a:cs typeface="Arial" panose="020B0604020202020204" pitchFamily="34" charset="0"/>
              </a:rPr>
              <a:t>1. Dấu gạch ngang có thể được dùng để đánh dấu bộ phận chú thích, giải thích trong câu hoặc trong đoạn văn.</a:t>
            </a:r>
          </a:p>
          <a:p>
            <a:pPr marR="0" lvl="0" algn="just">
              <a:lnSpc>
                <a:spcPct val="124000"/>
              </a:lnSpc>
              <a:spcBef>
                <a:spcPts val="0"/>
              </a:spcBef>
              <a:spcAft>
                <a:spcPts val="1900"/>
              </a:spcAft>
              <a:buClr>
                <a:srgbClr val="231F20"/>
              </a:buClr>
              <a:buSzPts val="1200"/>
              <a:tabLst>
                <a:tab pos="756920" algn="l"/>
              </a:tabLst>
            </a:pPr>
            <a:r>
              <a:rPr lang="vi-VN" sz="2800" u="none" strike="noStrike" spc="0" dirty="0">
                <a:solidFill>
                  <a:srgbClr val="231F20"/>
                </a:solidFill>
                <a:effectLst/>
                <a:highlight>
                  <a:srgbClr val="FFFFFF"/>
                </a:highlight>
                <a:latin typeface="+mj-lt"/>
                <a:ea typeface="Arial" panose="020B0604020202020204" pitchFamily="34" charset="0"/>
                <a:cs typeface="Arial" panose="020B0604020202020204" pitchFamily="34" charset="0"/>
              </a:rPr>
              <a:t>2. Khi đánh dấu bộ phận chú thích hoặc giải thích, dấu gạch ngang được đặt ở giữa bộ phận ấy và bộ phận được chú thích, giải thích.</a:t>
            </a:r>
          </a:p>
        </p:txBody>
      </p:sp>
      <p:sp>
        <p:nvSpPr>
          <p:cNvPr id="5" name="Hình chữ L 4">
            <a:extLst>
              <a:ext uri="{FF2B5EF4-FFF2-40B4-BE49-F238E27FC236}">
                <a16:creationId xmlns:a16="http://schemas.microsoft.com/office/drawing/2014/main" id="{6E8B183E-58B3-0F42-2483-CA50B3E7F56D}"/>
              </a:ext>
            </a:extLst>
          </p:cNvPr>
          <p:cNvSpPr/>
          <p:nvPr/>
        </p:nvSpPr>
        <p:spPr>
          <a:xfrm>
            <a:off x="769357" y="3594652"/>
            <a:ext cx="1160342" cy="945931"/>
          </a:xfrm>
          <a:prstGeom prst="corner">
            <a:avLst>
              <a:gd name="adj1" fmla="val 16667"/>
              <a:gd name="adj2" fmla="val 17333"/>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L 6">
            <a:extLst>
              <a:ext uri="{FF2B5EF4-FFF2-40B4-BE49-F238E27FC236}">
                <a16:creationId xmlns:a16="http://schemas.microsoft.com/office/drawing/2014/main" id="{D01A4864-AFE8-88BB-22F4-F9988FA4C146}"/>
              </a:ext>
            </a:extLst>
          </p:cNvPr>
          <p:cNvSpPr/>
          <p:nvPr/>
        </p:nvSpPr>
        <p:spPr>
          <a:xfrm rot="10800000">
            <a:off x="7611592" y="955561"/>
            <a:ext cx="1045888" cy="1071162"/>
          </a:xfrm>
          <a:prstGeom prst="corner">
            <a:avLst>
              <a:gd name="adj1" fmla="val 16667"/>
              <a:gd name="adj2" fmla="val 17333"/>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18809" y="1663138"/>
            <a:ext cx="2908007" cy="707886"/>
          </a:xfrm>
          <a:prstGeom prst="rect">
            <a:avLst/>
          </a:prstGeom>
          <a:noFill/>
        </p:spPr>
        <p:txBody>
          <a:bodyPr wrap="square" rtlCol="0">
            <a:spAutoFit/>
          </a:bodyPr>
          <a:lstStyle/>
          <a:p>
            <a:r>
              <a:rPr lang="vi-VN" sz="4000" b="1" dirty="0"/>
              <a:t>Luyện tập</a:t>
            </a:r>
            <a:endParaRPr lang="en-US" sz="40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2</a:t>
            </a:r>
            <a:endParaRPr lang="en-US" sz="6600" b="1" dirty="0"/>
          </a:p>
        </p:txBody>
      </p:sp>
    </p:spTree>
    <p:extLst>
      <p:ext uri="{BB962C8B-B14F-4D97-AF65-F5344CB8AC3E}">
        <p14:creationId xmlns:p14="http://schemas.microsoft.com/office/powerpoint/2010/main" val="155878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EC94AFDC-81F0-7670-963C-5ED61E546BC7}"/>
              </a:ext>
            </a:extLst>
          </p:cNvPr>
          <p:cNvSpPr/>
          <p:nvPr/>
        </p:nvSpPr>
        <p:spPr>
          <a:xfrm>
            <a:off x="988673" y="75096"/>
            <a:ext cx="1966561" cy="412477"/>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0CE52AA7-A492-432C-0D93-15B5F91A5434}"/>
              </a:ext>
            </a:extLst>
          </p:cNvPr>
          <p:cNvSpPr txBox="1"/>
          <p:nvPr/>
        </p:nvSpPr>
        <p:spPr>
          <a:xfrm>
            <a:off x="988674" y="25908"/>
            <a:ext cx="3146797" cy="461665"/>
          </a:xfrm>
          <a:prstGeom prst="rect">
            <a:avLst/>
          </a:prstGeom>
          <a:noFill/>
        </p:spPr>
        <p:txBody>
          <a:bodyPr wrap="square" rtlCol="0">
            <a:spAutoFit/>
          </a:bodyPr>
          <a:lstStyle/>
          <a:p>
            <a:r>
              <a:rPr lang="en-US" sz="2400" b="1" dirty="0">
                <a:solidFill>
                  <a:srgbClr val="FFFFFF"/>
                </a:solidFill>
                <a:latin typeface="Times New Roman" panose="02020603050405020304" pitchFamily="18" charset="0"/>
                <a:cs typeface="Times New Roman" panose="02020603050405020304" pitchFamily="18" charset="0"/>
              </a:rPr>
              <a:t>II. </a:t>
            </a:r>
            <a:r>
              <a:rPr lang="vi-VN" sz="2400" b="1" dirty="0">
                <a:solidFill>
                  <a:srgbClr val="FFFFFF"/>
                </a:solidFill>
                <a:latin typeface="Times New Roman" panose="02020603050405020304" pitchFamily="18" charset="0"/>
                <a:cs typeface="Times New Roman" panose="02020603050405020304" pitchFamily="18" charset="0"/>
              </a:rPr>
              <a:t>Luyện tập</a:t>
            </a:r>
          </a:p>
        </p:txBody>
      </p:sp>
      <p:sp>
        <p:nvSpPr>
          <p:cNvPr id="8" name="Hộp Văn bản 7">
            <a:extLst>
              <a:ext uri="{FF2B5EF4-FFF2-40B4-BE49-F238E27FC236}">
                <a16:creationId xmlns:a16="http://schemas.microsoft.com/office/drawing/2014/main" id="{1466AE70-3F0A-D578-2823-501FCE174CF1}"/>
              </a:ext>
            </a:extLst>
          </p:cNvPr>
          <p:cNvSpPr txBox="1"/>
          <p:nvPr/>
        </p:nvSpPr>
        <p:spPr>
          <a:xfrm>
            <a:off x="843720" y="448092"/>
            <a:ext cx="7717183" cy="769441"/>
          </a:xfrm>
          <a:prstGeom prst="rect">
            <a:avLst/>
          </a:prstGeom>
          <a:noFill/>
        </p:spPr>
        <p:txBody>
          <a:bodyPr wrap="square" rtlCol="0">
            <a:spAutoFit/>
          </a:bodyPr>
          <a:lstStyle/>
          <a:p>
            <a:r>
              <a:rPr lang="vi-VN" sz="2200" b="1" dirty="0">
                <a:latin typeface="+mj-lt"/>
              </a:rPr>
              <a:t>1. Tìm dấu gạch ngang đánh dấu bộ phận chú thích, giải thích trong đoạn truyện dưới đây:</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764208" y="1067617"/>
            <a:ext cx="7717183" cy="4154984"/>
          </a:xfrm>
          <a:prstGeom prst="rect">
            <a:avLst/>
          </a:prstGeom>
          <a:noFill/>
        </p:spPr>
        <p:txBody>
          <a:bodyPr wrap="square" rtlCol="0">
            <a:spAutoFit/>
          </a:bodyPr>
          <a:lstStyle/>
          <a:p>
            <a:pPr algn="just"/>
            <a:r>
              <a:rPr lang="vi-VN" sz="2200" dirty="0">
                <a:latin typeface="+mj-lt"/>
              </a:rPr>
              <a:t>     Một hôm, Hưng chạy chơi đâu về, thấy một vết mực loang trên bức tranh chiếc tàu </a:t>
            </a:r>
            <a:r>
              <a:rPr lang="vi-VN" sz="2200" dirty="0" err="1">
                <a:latin typeface="+mj-lt"/>
              </a:rPr>
              <a:t>thuỷ</a:t>
            </a:r>
            <a:r>
              <a:rPr lang="vi-VN" sz="2200" dirty="0">
                <a:latin typeface="+mj-lt"/>
              </a:rPr>
              <a:t> - bức tranh mà Hưng vừa mới vẽ, tô màu cẩn thận. Hưng nghĩ ngay là anh Hà đánh đổ mực vào bức tranh. Hưng oà lên khóc.</a:t>
            </a:r>
          </a:p>
          <a:p>
            <a:pPr algn="just"/>
            <a:r>
              <a:rPr lang="vi-VN" sz="2200" dirty="0">
                <a:latin typeface="+mj-lt"/>
              </a:rPr>
              <a:t>     - Làm sao thế con? - Mẹ hỏi.</a:t>
            </a:r>
          </a:p>
          <a:p>
            <a:pPr algn="just"/>
            <a:r>
              <a:rPr lang="vi-VN" sz="2200" dirty="0">
                <a:latin typeface="+mj-lt"/>
              </a:rPr>
              <a:t>     - Anh Hà... - Hưng vừa nói vừa khóc nức nở. - Anh Hà đánh đổ mực ra tranh của con!</a:t>
            </a:r>
          </a:p>
          <a:p>
            <a:pPr algn="just"/>
            <a:r>
              <a:rPr lang="vi-VN" sz="2200" dirty="0">
                <a:latin typeface="+mj-lt"/>
              </a:rPr>
              <a:t>     - Không phải đâu. - Mẹ nói. - Tại con mèo đấy. Lúc nãy, nó làm đổ mực tung </a:t>
            </a:r>
            <a:r>
              <a:rPr lang="vi-VN" sz="2200" dirty="0" err="1">
                <a:latin typeface="+mj-lt"/>
              </a:rPr>
              <a:t>toé</a:t>
            </a:r>
            <a:r>
              <a:rPr lang="vi-VN" sz="2200" dirty="0">
                <a:latin typeface="+mj-lt"/>
              </a:rPr>
              <a:t>, anh Hà đã lau bàn và lọ mực, nhưng tranh của con thì không lau được.</a:t>
            </a:r>
          </a:p>
          <a:p>
            <a:pPr algn="just"/>
            <a:r>
              <a:rPr lang="vi-VN" sz="2200" dirty="0">
                <a:latin typeface="+mj-lt"/>
              </a:rPr>
              <a:t>     Đêm hôm ấy, nằm cạnh anh Hà, Hưng rất khó ngủ và hình như anh Hà cũng thế. Hưng cố gắng lấy can đảm làm lành trước...</a:t>
            </a:r>
          </a:p>
        </p:txBody>
      </p:sp>
    </p:spTree>
    <p:extLst>
      <p:ext uri="{BB962C8B-B14F-4D97-AF65-F5344CB8AC3E}">
        <p14:creationId xmlns:p14="http://schemas.microsoft.com/office/powerpoint/2010/main" val="12584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1003853" y="924460"/>
            <a:ext cx="7367104" cy="1384995"/>
          </a:xfrm>
          <a:prstGeom prst="rect">
            <a:avLst/>
          </a:prstGeom>
          <a:noFill/>
        </p:spPr>
        <p:txBody>
          <a:bodyPr wrap="square">
            <a:spAutoFit/>
          </a:bodyPr>
          <a:lstStyle/>
          <a:p>
            <a:pPr algn="just"/>
            <a:r>
              <a:rPr lang="vi-VN" sz="2800" dirty="0">
                <a:latin typeface="+mj-lt"/>
              </a:rPr>
              <a:t>     Một hôm, Hưng chạy chơi đâu về, thấy một vết mực loang trên bức tranh chiếc tàu </a:t>
            </a:r>
            <a:r>
              <a:rPr lang="vi-VN" sz="2800" dirty="0" err="1">
                <a:latin typeface="+mj-lt"/>
              </a:rPr>
              <a:t>thuỷ</a:t>
            </a:r>
            <a:r>
              <a:rPr lang="vi-VN" sz="2800" dirty="0">
                <a:latin typeface="+mj-lt"/>
              </a:rPr>
              <a:t> - bức tranh mà Hưng vừa mới vẽ, tô màu cẩn thận. </a:t>
            </a:r>
            <a:endParaRPr lang="vi-VN" sz="2800" dirty="0"/>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874044" y="2636111"/>
            <a:ext cx="7633667" cy="175919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396293" y="2711971"/>
            <a:ext cx="6974664" cy="1384995"/>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bức tranh chiếc tàu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(cho biết bức tranh ấy là của Hưng; em đã vẽ rất cẩn thận).</a:t>
            </a: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586" y="2750914"/>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7443305" y="1515165"/>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03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1851439" y="1087609"/>
            <a:ext cx="5441122" cy="523220"/>
          </a:xfrm>
          <a:prstGeom prst="rect">
            <a:avLst/>
          </a:prstGeom>
          <a:noFill/>
        </p:spPr>
        <p:txBody>
          <a:bodyPr wrap="square">
            <a:spAutoFit/>
          </a:bodyPr>
          <a:lstStyle/>
          <a:p>
            <a:pPr algn="just"/>
            <a:r>
              <a:rPr lang="vi-VN" sz="2800" dirty="0">
                <a:latin typeface="+mj-lt"/>
              </a:rPr>
              <a:t>- Làm sao thế con? - Mẹ hỏi.</a:t>
            </a:r>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919675" y="2905572"/>
            <a:ext cx="7633667" cy="119818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441924" y="2981432"/>
            <a:ext cx="6974664" cy="1384995"/>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lời nói (cho biết người nói là mẹ của Hưng).</a:t>
            </a:r>
          </a:p>
          <a:p>
            <a:pPr marL="0" marR="0" algn="just">
              <a:spcBef>
                <a:spcPts val="0"/>
              </a:spcBef>
            </a:pP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217" y="3020375"/>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4655378" y="1263374"/>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Hình Bầu dục 1">
            <a:extLst>
              <a:ext uri="{FF2B5EF4-FFF2-40B4-BE49-F238E27FC236}">
                <a16:creationId xmlns:a16="http://schemas.microsoft.com/office/drawing/2014/main" id="{E9C1C667-FF0B-F5C2-0D10-B047F2CE42B4}"/>
              </a:ext>
            </a:extLst>
          </p:cNvPr>
          <p:cNvSpPr/>
          <p:nvPr/>
        </p:nvSpPr>
        <p:spPr>
          <a:xfrm>
            <a:off x="1851439" y="1259869"/>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BE8112EB-B80A-2FDA-4131-905C97A46C09}"/>
              </a:ext>
            </a:extLst>
          </p:cNvPr>
          <p:cNvSpPr txBox="1"/>
          <p:nvPr/>
        </p:nvSpPr>
        <p:spPr>
          <a:xfrm>
            <a:off x="2737602" y="509389"/>
            <a:ext cx="5355060" cy="477054"/>
          </a:xfrm>
          <a:prstGeom prst="rect">
            <a:avLst/>
          </a:prstGeom>
          <a:noFill/>
        </p:spPr>
        <p:txBody>
          <a:bodyPr wrap="square" rtlCol="0">
            <a:spAutoFit/>
          </a:bodyPr>
          <a:lstStyle/>
          <a:p>
            <a:r>
              <a:rPr lang="vi-VN" sz="2500" dirty="0">
                <a:solidFill>
                  <a:srgbClr val="0070C0"/>
                </a:solidFill>
                <a:latin typeface="+mj-lt"/>
              </a:rPr>
              <a:t>Đánh dấu lời nói trực tiếp của nhân vật.</a:t>
            </a:r>
          </a:p>
        </p:txBody>
      </p:sp>
      <p:pic>
        <p:nvPicPr>
          <p:cNvPr id="7" name="Đồ họa 6" descr="Line arrow: Clockwise curve with solid fill">
            <a:extLst>
              <a:ext uri="{FF2B5EF4-FFF2-40B4-BE49-F238E27FC236}">
                <a16:creationId xmlns:a16="http://schemas.microsoft.com/office/drawing/2014/main" id="{FDC236D9-8E45-89A0-BDD8-FEE4C4F27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920936" y="434819"/>
            <a:ext cx="914400" cy="914400"/>
          </a:xfrm>
          <a:prstGeom prst="rect">
            <a:avLst/>
          </a:prstGeom>
        </p:spPr>
      </p:pic>
      <p:pic>
        <p:nvPicPr>
          <p:cNvPr id="12" name="Đồ họa 11" descr="Line arrow: Counter-clockwise curve with solid fill">
            <a:extLst>
              <a:ext uri="{FF2B5EF4-FFF2-40B4-BE49-F238E27FC236}">
                <a16:creationId xmlns:a16="http://schemas.microsoft.com/office/drawing/2014/main" id="{AEDBC5E0-0D34-E843-F5B0-5150234FD7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813476">
            <a:off x="4566991" y="1435371"/>
            <a:ext cx="914400" cy="914400"/>
          </a:xfrm>
          <a:prstGeom prst="rect">
            <a:avLst/>
          </a:prstGeom>
        </p:spPr>
      </p:pic>
      <p:sp>
        <p:nvSpPr>
          <p:cNvPr id="15" name="Hộp Văn bản 14">
            <a:extLst>
              <a:ext uri="{FF2B5EF4-FFF2-40B4-BE49-F238E27FC236}">
                <a16:creationId xmlns:a16="http://schemas.microsoft.com/office/drawing/2014/main" id="{40FA9347-1D44-31E1-9525-333BE5BEA730}"/>
              </a:ext>
            </a:extLst>
          </p:cNvPr>
          <p:cNvSpPr txBox="1"/>
          <p:nvPr/>
        </p:nvSpPr>
        <p:spPr>
          <a:xfrm>
            <a:off x="3380333" y="2191737"/>
            <a:ext cx="5355060" cy="477054"/>
          </a:xfrm>
          <a:prstGeom prst="rect">
            <a:avLst/>
          </a:prstGeom>
          <a:noFill/>
        </p:spPr>
        <p:txBody>
          <a:bodyPr wrap="square" rtlCol="0">
            <a:spAutoFit/>
          </a:bodyPr>
          <a:lstStyle/>
          <a:p>
            <a:r>
              <a:rPr lang="vi-VN" sz="2500" dirty="0">
                <a:solidFill>
                  <a:srgbClr val="FF0000"/>
                </a:solidFill>
                <a:latin typeface="+mj-lt"/>
              </a:rPr>
              <a:t>Đánh dấu bộ phận chú thích, giải thích. </a:t>
            </a:r>
          </a:p>
        </p:txBody>
      </p:sp>
    </p:spTree>
    <p:extLst>
      <p:ext uri="{BB962C8B-B14F-4D97-AF65-F5344CB8AC3E}">
        <p14:creationId xmlns:p14="http://schemas.microsoft.com/office/powerpoint/2010/main" val="13378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P spid="2" grpId="0" animBg="1"/>
      <p:bldP spid="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963217" y="1223224"/>
            <a:ext cx="7677425" cy="861774"/>
          </a:xfrm>
          <a:prstGeom prst="rect">
            <a:avLst/>
          </a:prstGeom>
          <a:noFill/>
        </p:spPr>
        <p:txBody>
          <a:bodyPr wrap="square">
            <a:spAutoFit/>
          </a:bodyPr>
          <a:lstStyle/>
          <a:p>
            <a:pPr algn="just"/>
            <a:r>
              <a:rPr lang="vi-VN" sz="2500" dirty="0">
                <a:latin typeface="+mj-lt"/>
              </a:rPr>
              <a:t>- Anh Hà... - Hưng vừa nói vừa khóc nức nở. - Anh Hà đánh đổ mực ra tranh của con!</a:t>
            </a:r>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919675" y="2905572"/>
            <a:ext cx="7633667" cy="119818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441924" y="2981432"/>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lời nói (cho biết người nói là Hưng và miêu tả cách nói của Hưng). </a:t>
            </a: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217" y="3020375"/>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7204767" y="1349219"/>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rgbClr val="0070C0"/>
              </a:solidFill>
            </a:endParaRPr>
          </a:p>
        </p:txBody>
      </p:sp>
      <p:sp>
        <p:nvSpPr>
          <p:cNvPr id="2" name="Hình Bầu dục 1">
            <a:extLst>
              <a:ext uri="{FF2B5EF4-FFF2-40B4-BE49-F238E27FC236}">
                <a16:creationId xmlns:a16="http://schemas.microsoft.com/office/drawing/2014/main" id="{E9C1C667-FF0B-F5C2-0D10-B047F2CE42B4}"/>
              </a:ext>
            </a:extLst>
          </p:cNvPr>
          <p:cNvSpPr/>
          <p:nvPr/>
        </p:nvSpPr>
        <p:spPr>
          <a:xfrm>
            <a:off x="963217" y="1349219"/>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BE8112EB-B80A-2FDA-4131-905C97A46C09}"/>
              </a:ext>
            </a:extLst>
          </p:cNvPr>
          <p:cNvSpPr txBox="1"/>
          <p:nvPr/>
        </p:nvSpPr>
        <p:spPr>
          <a:xfrm>
            <a:off x="1849707" y="646106"/>
            <a:ext cx="5355060" cy="477054"/>
          </a:xfrm>
          <a:prstGeom prst="rect">
            <a:avLst/>
          </a:prstGeom>
          <a:noFill/>
        </p:spPr>
        <p:txBody>
          <a:bodyPr wrap="square" rtlCol="0">
            <a:spAutoFit/>
          </a:bodyPr>
          <a:lstStyle/>
          <a:p>
            <a:r>
              <a:rPr lang="vi-VN" sz="2500" dirty="0">
                <a:solidFill>
                  <a:srgbClr val="0070C0"/>
                </a:solidFill>
                <a:latin typeface="+mj-lt"/>
              </a:rPr>
              <a:t>Đánh dấu lời nói trực tiếp của nhân vật.</a:t>
            </a:r>
          </a:p>
        </p:txBody>
      </p:sp>
      <p:pic>
        <p:nvPicPr>
          <p:cNvPr id="7" name="Đồ họa 6" descr="Line arrow: Clockwise curve with solid fill">
            <a:extLst>
              <a:ext uri="{FF2B5EF4-FFF2-40B4-BE49-F238E27FC236}">
                <a16:creationId xmlns:a16="http://schemas.microsoft.com/office/drawing/2014/main" id="{FDC236D9-8E45-89A0-BDD8-FEE4C4F27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985416" y="562923"/>
            <a:ext cx="914400" cy="914400"/>
          </a:xfrm>
          <a:prstGeom prst="rect">
            <a:avLst/>
          </a:prstGeom>
        </p:spPr>
      </p:pic>
      <p:pic>
        <p:nvPicPr>
          <p:cNvPr id="12" name="Đồ họa 11" descr="Line arrow: Counter-clockwise curve with solid fill">
            <a:extLst>
              <a:ext uri="{FF2B5EF4-FFF2-40B4-BE49-F238E27FC236}">
                <a16:creationId xmlns:a16="http://schemas.microsoft.com/office/drawing/2014/main" id="{AEDBC5E0-0D34-E843-F5B0-5150234FD7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813476">
            <a:off x="2542442" y="1514198"/>
            <a:ext cx="914400" cy="914400"/>
          </a:xfrm>
          <a:prstGeom prst="rect">
            <a:avLst/>
          </a:prstGeom>
        </p:spPr>
      </p:pic>
      <p:sp>
        <p:nvSpPr>
          <p:cNvPr id="15" name="Hộp Văn bản 14">
            <a:extLst>
              <a:ext uri="{FF2B5EF4-FFF2-40B4-BE49-F238E27FC236}">
                <a16:creationId xmlns:a16="http://schemas.microsoft.com/office/drawing/2014/main" id="{40FA9347-1D44-31E1-9525-333BE5BEA730}"/>
              </a:ext>
            </a:extLst>
          </p:cNvPr>
          <p:cNvSpPr txBox="1"/>
          <p:nvPr/>
        </p:nvSpPr>
        <p:spPr>
          <a:xfrm>
            <a:off x="3339182" y="2041355"/>
            <a:ext cx="5355060" cy="477054"/>
          </a:xfrm>
          <a:prstGeom prst="rect">
            <a:avLst/>
          </a:prstGeom>
          <a:noFill/>
        </p:spPr>
        <p:txBody>
          <a:bodyPr wrap="square" rtlCol="0">
            <a:spAutoFit/>
          </a:bodyPr>
          <a:lstStyle/>
          <a:p>
            <a:r>
              <a:rPr lang="vi-VN" sz="2500" dirty="0">
                <a:solidFill>
                  <a:srgbClr val="FF0000"/>
                </a:solidFill>
                <a:latin typeface="+mj-lt"/>
              </a:rPr>
              <a:t>Đánh dấu bộ phận chú thích, giải thích. </a:t>
            </a:r>
          </a:p>
        </p:txBody>
      </p:sp>
      <p:sp>
        <p:nvSpPr>
          <p:cNvPr id="3" name="Hình Bầu dục 2">
            <a:extLst>
              <a:ext uri="{FF2B5EF4-FFF2-40B4-BE49-F238E27FC236}">
                <a16:creationId xmlns:a16="http://schemas.microsoft.com/office/drawing/2014/main" id="{4D58C6C1-6965-26F1-E623-C9EC3CF068CD}"/>
              </a:ext>
            </a:extLst>
          </p:cNvPr>
          <p:cNvSpPr/>
          <p:nvPr/>
        </p:nvSpPr>
        <p:spPr>
          <a:xfrm>
            <a:off x="2597553" y="1369655"/>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Đồ họa 3" descr="Line arrow: Counter-clockwise curve with solid fill">
            <a:extLst>
              <a:ext uri="{FF2B5EF4-FFF2-40B4-BE49-F238E27FC236}">
                <a16:creationId xmlns:a16="http://schemas.microsoft.com/office/drawing/2014/main" id="{D9FBDEBB-9F36-C16D-FBD3-953507253F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927059">
            <a:off x="6992248" y="818119"/>
            <a:ext cx="590110" cy="590110"/>
          </a:xfrm>
          <a:prstGeom prst="rect">
            <a:avLst/>
          </a:prstGeom>
        </p:spPr>
      </p:pic>
    </p:spTree>
    <p:extLst>
      <p:ext uri="{BB962C8B-B14F-4D97-AF65-F5344CB8AC3E}">
        <p14:creationId xmlns:p14="http://schemas.microsoft.com/office/powerpoint/2010/main" val="9502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P spid="2" grpId="0" animBg="1"/>
      <p:bldP spid="5" grpId="0"/>
      <p:bldP spid="15"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6AC05F2D-6418-D137-8019-FD5E26600263}"/>
              </a:ext>
            </a:extLst>
          </p:cNvPr>
          <p:cNvSpPr txBox="1"/>
          <p:nvPr/>
        </p:nvSpPr>
        <p:spPr>
          <a:xfrm>
            <a:off x="1351948" y="1319263"/>
            <a:ext cx="6515426" cy="477054"/>
          </a:xfrm>
          <a:prstGeom prst="rect">
            <a:avLst/>
          </a:prstGeom>
          <a:noFill/>
        </p:spPr>
        <p:txBody>
          <a:bodyPr wrap="square">
            <a:spAutoFit/>
          </a:bodyPr>
          <a:lstStyle/>
          <a:p>
            <a:pPr algn="just"/>
            <a:r>
              <a:rPr lang="vi-VN" sz="2500" dirty="0">
                <a:latin typeface="+mj-lt"/>
              </a:rPr>
              <a:t> - Không phải đâu. - Mẹ nói. - Tại con mèo đấy. </a:t>
            </a:r>
          </a:p>
        </p:txBody>
      </p:sp>
      <p:sp>
        <p:nvSpPr>
          <p:cNvPr id="9" name="Hình chữ nhật: Góc Tròn 8">
            <a:extLst>
              <a:ext uri="{FF2B5EF4-FFF2-40B4-BE49-F238E27FC236}">
                <a16:creationId xmlns:a16="http://schemas.microsoft.com/office/drawing/2014/main" id="{8F992877-4CFB-4ED2-8BE0-D49C39F5A50F}"/>
              </a:ext>
            </a:extLst>
          </p:cNvPr>
          <p:cNvSpPr/>
          <p:nvPr/>
        </p:nvSpPr>
        <p:spPr>
          <a:xfrm>
            <a:off x="919675" y="2905572"/>
            <a:ext cx="7633667" cy="119818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8268FE0-0A0D-5A93-01C7-868390B21A71}"/>
              </a:ext>
            </a:extLst>
          </p:cNvPr>
          <p:cNvSpPr txBox="1"/>
          <p:nvPr/>
        </p:nvSpPr>
        <p:spPr>
          <a:xfrm>
            <a:off x="1441924" y="2981432"/>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Chú thích về lời nói (cho biết người nói là mẹ).</a:t>
            </a:r>
          </a:p>
        </p:txBody>
      </p:sp>
      <p:pic>
        <p:nvPicPr>
          <p:cNvPr id="13" name="Đồ họa 12" descr="Right pointing backhand index with solid fill">
            <a:extLst>
              <a:ext uri="{FF2B5EF4-FFF2-40B4-BE49-F238E27FC236}">
                <a16:creationId xmlns:a16="http://schemas.microsoft.com/office/drawing/2014/main" id="{1DB13C18-6B4B-4BF6-EEA8-29F59EB44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217" y="3020375"/>
            <a:ext cx="566422" cy="566422"/>
          </a:xfrm>
          <a:prstGeom prst="rect">
            <a:avLst/>
          </a:prstGeom>
        </p:spPr>
      </p:pic>
      <p:sp>
        <p:nvSpPr>
          <p:cNvPr id="14" name="Hình Bầu dục 13">
            <a:extLst>
              <a:ext uri="{FF2B5EF4-FFF2-40B4-BE49-F238E27FC236}">
                <a16:creationId xmlns:a16="http://schemas.microsoft.com/office/drawing/2014/main" id="{26919080-987D-D355-48C9-B92F45A741F8}"/>
              </a:ext>
            </a:extLst>
          </p:cNvPr>
          <p:cNvSpPr/>
          <p:nvPr/>
        </p:nvSpPr>
        <p:spPr>
          <a:xfrm>
            <a:off x="5078312" y="1463460"/>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rgbClr val="0070C0"/>
              </a:solidFill>
            </a:endParaRPr>
          </a:p>
        </p:txBody>
      </p:sp>
      <p:sp>
        <p:nvSpPr>
          <p:cNvPr id="2" name="Hình Bầu dục 1">
            <a:extLst>
              <a:ext uri="{FF2B5EF4-FFF2-40B4-BE49-F238E27FC236}">
                <a16:creationId xmlns:a16="http://schemas.microsoft.com/office/drawing/2014/main" id="{E9C1C667-FF0B-F5C2-0D10-B047F2CE42B4}"/>
              </a:ext>
            </a:extLst>
          </p:cNvPr>
          <p:cNvSpPr/>
          <p:nvPr/>
        </p:nvSpPr>
        <p:spPr>
          <a:xfrm>
            <a:off x="1431743" y="1464021"/>
            <a:ext cx="273878" cy="256209"/>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BE8112EB-B80A-2FDA-4131-905C97A46C09}"/>
              </a:ext>
            </a:extLst>
          </p:cNvPr>
          <p:cNvSpPr txBox="1"/>
          <p:nvPr/>
        </p:nvSpPr>
        <p:spPr>
          <a:xfrm>
            <a:off x="1849707" y="646106"/>
            <a:ext cx="5355060" cy="477054"/>
          </a:xfrm>
          <a:prstGeom prst="rect">
            <a:avLst/>
          </a:prstGeom>
          <a:noFill/>
        </p:spPr>
        <p:txBody>
          <a:bodyPr wrap="square" rtlCol="0">
            <a:spAutoFit/>
          </a:bodyPr>
          <a:lstStyle/>
          <a:p>
            <a:r>
              <a:rPr lang="vi-VN" sz="2500" dirty="0">
                <a:solidFill>
                  <a:srgbClr val="0070C0"/>
                </a:solidFill>
                <a:latin typeface="+mj-lt"/>
              </a:rPr>
              <a:t>Đánh dấu lời nói trực tiếp của nhân vật.</a:t>
            </a:r>
          </a:p>
        </p:txBody>
      </p:sp>
      <p:pic>
        <p:nvPicPr>
          <p:cNvPr id="7" name="Đồ họa 6" descr="Line arrow: Clockwise curve with solid fill">
            <a:extLst>
              <a:ext uri="{FF2B5EF4-FFF2-40B4-BE49-F238E27FC236}">
                <a16:creationId xmlns:a16="http://schemas.microsoft.com/office/drawing/2014/main" id="{FDC236D9-8E45-89A0-BDD8-FEE4C4F27D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948754">
            <a:off x="1282658" y="821919"/>
            <a:ext cx="660950" cy="660950"/>
          </a:xfrm>
          <a:prstGeom prst="rect">
            <a:avLst/>
          </a:prstGeom>
        </p:spPr>
      </p:pic>
      <p:pic>
        <p:nvPicPr>
          <p:cNvPr id="12" name="Đồ họa 11" descr="Line arrow: Counter-clockwise curve with solid fill">
            <a:extLst>
              <a:ext uri="{FF2B5EF4-FFF2-40B4-BE49-F238E27FC236}">
                <a16:creationId xmlns:a16="http://schemas.microsoft.com/office/drawing/2014/main" id="{AEDBC5E0-0D34-E843-F5B0-5150234FD7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206186">
            <a:off x="3719576" y="1736269"/>
            <a:ext cx="423658" cy="423658"/>
          </a:xfrm>
          <a:prstGeom prst="rect">
            <a:avLst/>
          </a:prstGeom>
        </p:spPr>
      </p:pic>
      <p:sp>
        <p:nvSpPr>
          <p:cNvPr id="15" name="Hộp Văn bản 14">
            <a:extLst>
              <a:ext uri="{FF2B5EF4-FFF2-40B4-BE49-F238E27FC236}">
                <a16:creationId xmlns:a16="http://schemas.microsoft.com/office/drawing/2014/main" id="{40FA9347-1D44-31E1-9525-333BE5BEA730}"/>
              </a:ext>
            </a:extLst>
          </p:cNvPr>
          <p:cNvSpPr txBox="1"/>
          <p:nvPr/>
        </p:nvSpPr>
        <p:spPr>
          <a:xfrm>
            <a:off x="3471703" y="2094091"/>
            <a:ext cx="5355060" cy="477054"/>
          </a:xfrm>
          <a:prstGeom prst="rect">
            <a:avLst/>
          </a:prstGeom>
          <a:noFill/>
        </p:spPr>
        <p:txBody>
          <a:bodyPr wrap="square" rtlCol="0">
            <a:spAutoFit/>
          </a:bodyPr>
          <a:lstStyle/>
          <a:p>
            <a:r>
              <a:rPr lang="vi-VN" sz="2500" dirty="0">
                <a:solidFill>
                  <a:srgbClr val="FF0000"/>
                </a:solidFill>
                <a:latin typeface="+mj-lt"/>
              </a:rPr>
              <a:t>Đánh dấu bộ phận chú thích, giải thích. </a:t>
            </a:r>
          </a:p>
        </p:txBody>
      </p:sp>
      <p:sp>
        <p:nvSpPr>
          <p:cNvPr id="3" name="Hình Bầu dục 2">
            <a:extLst>
              <a:ext uri="{FF2B5EF4-FFF2-40B4-BE49-F238E27FC236}">
                <a16:creationId xmlns:a16="http://schemas.microsoft.com/office/drawing/2014/main" id="{4D58C6C1-6965-26F1-E623-C9EC3CF068CD}"/>
              </a:ext>
            </a:extLst>
          </p:cNvPr>
          <p:cNvSpPr/>
          <p:nvPr/>
        </p:nvSpPr>
        <p:spPr>
          <a:xfrm>
            <a:off x="3791811" y="1463460"/>
            <a:ext cx="273878" cy="2562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Đồ họa 3" descr="Line arrow: Counter-clockwise curve with solid fill">
            <a:extLst>
              <a:ext uri="{FF2B5EF4-FFF2-40B4-BE49-F238E27FC236}">
                <a16:creationId xmlns:a16="http://schemas.microsoft.com/office/drawing/2014/main" id="{D9FBDEBB-9F36-C16D-FBD3-953507253F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176214">
            <a:off x="5015200" y="1056371"/>
            <a:ext cx="400101" cy="400101"/>
          </a:xfrm>
          <a:prstGeom prst="rect">
            <a:avLst/>
          </a:prstGeom>
        </p:spPr>
      </p:pic>
    </p:spTree>
    <p:extLst>
      <p:ext uri="{BB962C8B-B14F-4D97-AF65-F5344CB8AC3E}">
        <p14:creationId xmlns:p14="http://schemas.microsoft.com/office/powerpoint/2010/main" val="38108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4" grpId="0" animBg="1"/>
      <p:bldP spid="2" grpId="0" animBg="1"/>
      <p:bldP spid="5" grpId="0"/>
      <p:bldP spid="15"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EC94AFDC-81F0-7670-963C-5ED61E546BC7}"/>
              </a:ext>
            </a:extLst>
          </p:cNvPr>
          <p:cNvSpPr/>
          <p:nvPr/>
        </p:nvSpPr>
        <p:spPr>
          <a:xfrm>
            <a:off x="1024012" y="305927"/>
            <a:ext cx="1966561" cy="412477"/>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0CE52AA7-A492-432C-0D93-15B5F91A5434}"/>
              </a:ext>
            </a:extLst>
          </p:cNvPr>
          <p:cNvSpPr txBox="1"/>
          <p:nvPr/>
        </p:nvSpPr>
        <p:spPr>
          <a:xfrm>
            <a:off x="1024013" y="256739"/>
            <a:ext cx="3146797" cy="461665"/>
          </a:xfrm>
          <a:prstGeom prst="rect">
            <a:avLst/>
          </a:prstGeom>
          <a:noFill/>
        </p:spPr>
        <p:txBody>
          <a:bodyPr wrap="square" rtlCol="0">
            <a:spAutoFit/>
          </a:bodyPr>
          <a:lstStyle/>
          <a:p>
            <a:r>
              <a:rPr lang="en-US" sz="2400" b="1" dirty="0">
                <a:solidFill>
                  <a:srgbClr val="FFFFFF"/>
                </a:solidFill>
                <a:latin typeface="Times New Roman" panose="02020603050405020304" pitchFamily="18" charset="0"/>
                <a:cs typeface="Times New Roman" panose="02020603050405020304" pitchFamily="18" charset="0"/>
              </a:rPr>
              <a:t>II. </a:t>
            </a:r>
            <a:r>
              <a:rPr lang="vi-VN" sz="2400" b="1" dirty="0">
                <a:solidFill>
                  <a:srgbClr val="FFFFFF"/>
                </a:solidFill>
                <a:latin typeface="Times New Roman" panose="02020603050405020304" pitchFamily="18" charset="0"/>
                <a:cs typeface="Times New Roman" panose="02020603050405020304" pitchFamily="18" charset="0"/>
              </a:rPr>
              <a:t>Luyện tập</a:t>
            </a:r>
          </a:p>
        </p:txBody>
      </p:sp>
      <p:sp>
        <p:nvSpPr>
          <p:cNvPr id="8" name="Hộp Văn bản 7">
            <a:extLst>
              <a:ext uri="{FF2B5EF4-FFF2-40B4-BE49-F238E27FC236}">
                <a16:creationId xmlns:a16="http://schemas.microsoft.com/office/drawing/2014/main" id="{1466AE70-3F0A-D578-2823-501FCE174CF1}"/>
              </a:ext>
            </a:extLst>
          </p:cNvPr>
          <p:cNvSpPr txBox="1"/>
          <p:nvPr/>
        </p:nvSpPr>
        <p:spPr>
          <a:xfrm>
            <a:off x="980658" y="833235"/>
            <a:ext cx="7717183" cy="769441"/>
          </a:xfrm>
          <a:prstGeom prst="rect">
            <a:avLst/>
          </a:prstGeom>
          <a:noFill/>
        </p:spPr>
        <p:txBody>
          <a:bodyPr wrap="square" rtlCol="0">
            <a:spAutoFit/>
          </a:bodyPr>
          <a:lstStyle/>
          <a:p>
            <a:r>
              <a:rPr lang="vi-VN" sz="2200" b="1" dirty="0">
                <a:latin typeface="+mj-lt"/>
              </a:rPr>
              <a:t>2. Cần thêm dấu gạch ngang vào vị trí nào trong đoạn truyện sau để đánh dấu bộ phận chú thích, giải thích?</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843719" y="1780477"/>
            <a:ext cx="7717183" cy="1785104"/>
          </a:xfrm>
          <a:prstGeom prst="rect">
            <a:avLst/>
          </a:prstGeom>
          <a:noFill/>
        </p:spPr>
        <p:txBody>
          <a:bodyPr wrap="square" rtlCol="0">
            <a:spAutoFit/>
          </a:bodyPr>
          <a:lstStyle/>
          <a:p>
            <a:pPr algn="just"/>
            <a:r>
              <a:rPr lang="vi-VN" sz="2200" dirty="0">
                <a:latin typeface="+mj-lt"/>
              </a:rPr>
              <a:t>“Sáng Chủ nhật, chúng ta có buổi tham quan nông trại. Các em nhớ mang bút và sổ tay để ghi chép, chuẩn bị cho bài viết sắp tới nhé!” đó là thông báo của cô giáo chủ nhiệm từ buổi chiều thứ Năm. Lan háo hức lắm. Cô bé thấy thời gian trôi thật chậm, mãi mà không tới Chủ nhật.</a:t>
            </a:r>
          </a:p>
        </p:txBody>
      </p:sp>
      <p:cxnSp>
        <p:nvCxnSpPr>
          <p:cNvPr id="3" name="Đường nối Thẳng 2">
            <a:extLst>
              <a:ext uri="{FF2B5EF4-FFF2-40B4-BE49-F238E27FC236}">
                <a16:creationId xmlns:a16="http://schemas.microsoft.com/office/drawing/2014/main" id="{A3DBC9E4-329D-F4F8-27AC-7FFB3BBD8830}"/>
              </a:ext>
            </a:extLst>
          </p:cNvPr>
          <p:cNvCxnSpPr/>
          <p:nvPr/>
        </p:nvCxnSpPr>
        <p:spPr>
          <a:xfrm>
            <a:off x="1948070" y="1217955"/>
            <a:ext cx="25532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37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EC94AFDC-81F0-7670-963C-5ED61E546BC7}"/>
              </a:ext>
            </a:extLst>
          </p:cNvPr>
          <p:cNvSpPr/>
          <p:nvPr/>
        </p:nvSpPr>
        <p:spPr>
          <a:xfrm>
            <a:off x="1024012" y="305927"/>
            <a:ext cx="1966561" cy="412477"/>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0CE52AA7-A492-432C-0D93-15B5F91A5434}"/>
              </a:ext>
            </a:extLst>
          </p:cNvPr>
          <p:cNvSpPr txBox="1"/>
          <p:nvPr/>
        </p:nvSpPr>
        <p:spPr>
          <a:xfrm>
            <a:off x="1024013" y="256739"/>
            <a:ext cx="3146797" cy="461665"/>
          </a:xfrm>
          <a:prstGeom prst="rect">
            <a:avLst/>
          </a:prstGeom>
          <a:noFill/>
        </p:spPr>
        <p:txBody>
          <a:bodyPr wrap="square" rtlCol="0">
            <a:spAutoFit/>
          </a:bodyPr>
          <a:lstStyle/>
          <a:p>
            <a:r>
              <a:rPr lang="en-US" sz="2400" b="1" dirty="0">
                <a:solidFill>
                  <a:srgbClr val="FFFFFF"/>
                </a:solidFill>
                <a:latin typeface="Times New Roman" panose="02020603050405020304" pitchFamily="18" charset="0"/>
                <a:cs typeface="Times New Roman" panose="02020603050405020304" pitchFamily="18" charset="0"/>
              </a:rPr>
              <a:t>II. </a:t>
            </a:r>
            <a:r>
              <a:rPr lang="vi-VN" sz="2400" b="1" dirty="0">
                <a:solidFill>
                  <a:srgbClr val="FFFFFF"/>
                </a:solidFill>
                <a:latin typeface="Times New Roman" panose="02020603050405020304" pitchFamily="18" charset="0"/>
                <a:cs typeface="Times New Roman" panose="02020603050405020304" pitchFamily="18" charset="0"/>
              </a:rPr>
              <a:t>Luyện tập</a:t>
            </a:r>
          </a:p>
        </p:txBody>
      </p:sp>
      <p:sp>
        <p:nvSpPr>
          <p:cNvPr id="8" name="Hộp Văn bản 7">
            <a:extLst>
              <a:ext uri="{FF2B5EF4-FFF2-40B4-BE49-F238E27FC236}">
                <a16:creationId xmlns:a16="http://schemas.microsoft.com/office/drawing/2014/main" id="{1466AE70-3F0A-D578-2823-501FCE174CF1}"/>
              </a:ext>
            </a:extLst>
          </p:cNvPr>
          <p:cNvSpPr txBox="1"/>
          <p:nvPr/>
        </p:nvSpPr>
        <p:spPr>
          <a:xfrm>
            <a:off x="980658" y="833235"/>
            <a:ext cx="7717183" cy="769441"/>
          </a:xfrm>
          <a:prstGeom prst="rect">
            <a:avLst/>
          </a:prstGeom>
          <a:noFill/>
        </p:spPr>
        <p:txBody>
          <a:bodyPr wrap="square" rtlCol="0">
            <a:spAutoFit/>
          </a:bodyPr>
          <a:lstStyle/>
          <a:p>
            <a:r>
              <a:rPr lang="vi-VN" sz="2200" b="1" dirty="0">
                <a:latin typeface="+mj-lt"/>
              </a:rPr>
              <a:t>2. Cần thêm dấu gạch ngang vào vị trí nào trong đoạn truyện sau để đánh dấu bộ phận chú thích, giải thích?</a:t>
            </a:r>
          </a:p>
        </p:txBody>
      </p:sp>
      <p:sp>
        <p:nvSpPr>
          <p:cNvPr id="9" name="Hộp Văn bản 8">
            <a:extLst>
              <a:ext uri="{FF2B5EF4-FFF2-40B4-BE49-F238E27FC236}">
                <a16:creationId xmlns:a16="http://schemas.microsoft.com/office/drawing/2014/main" id="{B75BD305-A998-C1B6-28E2-01411EAB9586}"/>
              </a:ext>
            </a:extLst>
          </p:cNvPr>
          <p:cNvSpPr txBox="1"/>
          <p:nvPr/>
        </p:nvSpPr>
        <p:spPr>
          <a:xfrm>
            <a:off x="843719" y="1780477"/>
            <a:ext cx="7717183" cy="1785104"/>
          </a:xfrm>
          <a:prstGeom prst="rect">
            <a:avLst/>
          </a:prstGeom>
          <a:noFill/>
        </p:spPr>
        <p:txBody>
          <a:bodyPr wrap="square" rtlCol="0">
            <a:spAutoFit/>
          </a:bodyPr>
          <a:lstStyle/>
          <a:p>
            <a:pPr algn="just"/>
            <a:r>
              <a:rPr lang="vi-VN" sz="2200" dirty="0">
                <a:latin typeface="+mj-lt"/>
              </a:rPr>
              <a:t>“Sáng Chủ nhật, chúng ta có buổi tham quan nông trại. Các em nhớ mang bút và sổ tay để ghi chép, chuẩn bị cho bài viết sắp tới nhé!” </a:t>
            </a:r>
            <a:r>
              <a:rPr lang="vi-VN" sz="1800" b="1" kern="0" dirty="0">
                <a:solidFill>
                  <a:srgbClr val="FF0000"/>
                </a:solidFill>
                <a:effectLst/>
                <a:latin typeface="Times New Roman" panose="02020603050405020304" pitchFamily="18" charset="0"/>
                <a:ea typeface="Times New Roman" panose="02020603050405020304" pitchFamily="18" charset="0"/>
              </a:rPr>
              <a:t>–</a:t>
            </a:r>
            <a:r>
              <a:rPr lang="vi-VN" sz="1800" kern="0" dirty="0">
                <a:effectLst/>
                <a:latin typeface="Times New Roman" panose="02020603050405020304" pitchFamily="18" charset="0"/>
                <a:ea typeface="Times New Roman" panose="02020603050405020304" pitchFamily="18" charset="0"/>
              </a:rPr>
              <a:t> </a:t>
            </a:r>
            <a:r>
              <a:rPr lang="vi-VN" sz="2200" dirty="0">
                <a:latin typeface="+mj-lt"/>
              </a:rPr>
              <a:t> đó là thông báo của cô giáo chủ nhiệm từ buổi chiều thứ Năm. Lan háo hức lắm. Cô bé thấy thời gian trôi thật chậm, mãi mà không tới Chủ nhật.</a:t>
            </a:r>
          </a:p>
        </p:txBody>
      </p:sp>
      <p:cxnSp>
        <p:nvCxnSpPr>
          <p:cNvPr id="3" name="Đường nối Thẳng 2">
            <a:extLst>
              <a:ext uri="{FF2B5EF4-FFF2-40B4-BE49-F238E27FC236}">
                <a16:creationId xmlns:a16="http://schemas.microsoft.com/office/drawing/2014/main" id="{A3DBC9E4-329D-F4F8-27AC-7FFB3BBD8830}"/>
              </a:ext>
            </a:extLst>
          </p:cNvPr>
          <p:cNvCxnSpPr/>
          <p:nvPr/>
        </p:nvCxnSpPr>
        <p:spPr>
          <a:xfrm>
            <a:off x="1948070" y="1217955"/>
            <a:ext cx="25532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18809" y="1663138"/>
            <a:ext cx="2908007" cy="707886"/>
          </a:xfrm>
          <a:prstGeom prst="rect">
            <a:avLst/>
          </a:prstGeom>
          <a:noFill/>
        </p:spPr>
        <p:txBody>
          <a:bodyPr wrap="square" rtlCol="0">
            <a:spAutoFit/>
          </a:bodyPr>
          <a:lstStyle/>
          <a:p>
            <a:r>
              <a:rPr lang="vi-VN" sz="4000" b="1" dirty="0"/>
              <a:t>Vận dụng</a:t>
            </a:r>
            <a:endParaRPr lang="en-US" sz="40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3</a:t>
            </a:r>
            <a:endParaRPr lang="en-US" sz="6600" b="1" dirty="0"/>
          </a:p>
        </p:txBody>
      </p:sp>
    </p:spTree>
    <p:extLst>
      <p:ext uri="{BB962C8B-B14F-4D97-AF65-F5344CB8AC3E}">
        <p14:creationId xmlns:p14="http://schemas.microsoft.com/office/powerpoint/2010/main" val="377875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6" name="Hình ảnh 5">
            <a:extLst>
              <a:ext uri="{FF2B5EF4-FFF2-40B4-BE49-F238E27FC236}">
                <a16:creationId xmlns:a16="http://schemas.microsoft.com/office/drawing/2014/main" id="{1158BD13-3BF3-936D-5DF5-318263C1B395}"/>
              </a:ext>
            </a:extLst>
          </p:cNvPr>
          <p:cNvPicPr>
            <a:picLocks noChangeAspect="1"/>
          </p:cNvPicPr>
          <p:nvPr/>
        </p:nvPicPr>
        <p:blipFill rotWithShape="1">
          <a:blip r:embed="rId3"/>
          <a:srcRect b="5030"/>
          <a:stretch/>
        </p:blipFill>
        <p:spPr>
          <a:xfrm>
            <a:off x="2512399" y="2414095"/>
            <a:ext cx="4295775" cy="2532862"/>
          </a:xfrm>
          <a:prstGeom prst="rect">
            <a:avLst/>
          </a:prstGeom>
        </p:spPr>
      </p:pic>
      <p:sp>
        <p:nvSpPr>
          <p:cNvPr id="9" name="Hộp Văn bản 8">
            <a:extLst>
              <a:ext uri="{FF2B5EF4-FFF2-40B4-BE49-F238E27FC236}">
                <a16:creationId xmlns:a16="http://schemas.microsoft.com/office/drawing/2014/main" id="{1984E6E2-E1F0-6013-872A-9627E1819CBE}"/>
              </a:ext>
            </a:extLst>
          </p:cNvPr>
          <p:cNvSpPr txBox="1"/>
          <p:nvPr/>
        </p:nvSpPr>
        <p:spPr>
          <a:xfrm>
            <a:off x="1444121" y="682383"/>
            <a:ext cx="1841412" cy="461665"/>
          </a:xfrm>
          <a:prstGeom prst="rect">
            <a:avLst/>
          </a:prstGeom>
          <a:noFill/>
        </p:spPr>
        <p:txBody>
          <a:bodyPr wrap="square" rtlCol="0">
            <a:spAutoFit/>
          </a:bodyPr>
          <a:lstStyle/>
          <a:p>
            <a:r>
              <a:rPr lang="vi-VN" sz="2400" b="1" dirty="0">
                <a:solidFill>
                  <a:srgbClr val="973609"/>
                </a:solidFill>
                <a:latin typeface="+mn-lt"/>
              </a:rPr>
              <a:t>Trò chơi:</a:t>
            </a:r>
          </a:p>
        </p:txBody>
      </p:sp>
      <p:sp>
        <p:nvSpPr>
          <p:cNvPr id="13" name="Hộp Văn bản 12">
            <a:extLst>
              <a:ext uri="{FF2B5EF4-FFF2-40B4-BE49-F238E27FC236}">
                <a16:creationId xmlns:a16="http://schemas.microsoft.com/office/drawing/2014/main" id="{1FCFBAAA-0173-4D5F-DEE8-2EA91EAC1D02}"/>
              </a:ext>
            </a:extLst>
          </p:cNvPr>
          <p:cNvSpPr txBox="1"/>
          <p:nvPr/>
        </p:nvSpPr>
        <p:spPr>
          <a:xfrm>
            <a:off x="2995447" y="1211567"/>
            <a:ext cx="4295775" cy="646331"/>
          </a:xfrm>
          <a:prstGeom prst="rect">
            <a:avLst/>
          </a:prstGeom>
          <a:noFill/>
        </p:spPr>
        <p:txBody>
          <a:bodyPr wrap="square" rtlCol="0">
            <a:spAutoFit/>
          </a:bodyPr>
          <a:lstStyle/>
          <a:p>
            <a:r>
              <a:rPr lang="vi-VN" sz="3600" b="1" spc="50" dirty="0">
                <a:ln w="0"/>
                <a:solidFill>
                  <a:schemeClr val="bg2"/>
                </a:solidFill>
                <a:effectLst>
                  <a:glow rad="139700">
                    <a:schemeClr val="accent2">
                      <a:satMod val="175000"/>
                      <a:alpha val="40000"/>
                    </a:schemeClr>
                  </a:glow>
                  <a:innerShdw blurRad="63500" dist="50800" dir="13500000">
                    <a:srgbClr val="000000">
                      <a:alpha val="50000"/>
                    </a:srgbClr>
                  </a:innerShdw>
                </a:effectLst>
                <a:latin typeface="+mn-lt"/>
              </a:rPr>
              <a:t>Thử tài siêu nhí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F7B7F20E-1772-11F7-E436-3495F660EEA5}"/>
              </a:ext>
            </a:extLst>
          </p:cNvPr>
          <p:cNvSpPr txBox="1"/>
          <p:nvPr/>
        </p:nvSpPr>
        <p:spPr>
          <a:xfrm>
            <a:off x="924568" y="1266468"/>
            <a:ext cx="7752522" cy="553998"/>
          </a:xfrm>
          <a:prstGeom prst="rect">
            <a:avLst/>
          </a:prstGeom>
          <a:noFill/>
        </p:spPr>
        <p:txBody>
          <a:bodyPr wrap="square">
            <a:spAutoFit/>
          </a:bodyPr>
          <a:lstStyle/>
          <a:p>
            <a:pPr marL="0" marR="0" algn="just">
              <a:spcBef>
                <a:spcPts val="0"/>
              </a:spcBef>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Bài học hôm nay giúp các em biết được điều gì?</a:t>
            </a:r>
            <a:endParaRPr lang="vi-VN"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AFDDAF5C-A36C-DC60-92AA-25CDDA4758BD}"/>
              </a:ext>
            </a:extLst>
          </p:cNvPr>
          <p:cNvSpPr txBox="1"/>
          <p:nvPr/>
        </p:nvSpPr>
        <p:spPr>
          <a:xfrm>
            <a:off x="924568" y="2266600"/>
            <a:ext cx="5387009" cy="553998"/>
          </a:xfrm>
          <a:prstGeom prst="rect">
            <a:avLst/>
          </a:prstGeom>
          <a:noFill/>
        </p:spPr>
        <p:txBody>
          <a:bodyPr wrap="square">
            <a:spAutoFit/>
          </a:bodyPr>
          <a:lstStyle/>
          <a:p>
            <a:pPr marL="0" marR="0" algn="just">
              <a:spcBef>
                <a:spcPts val="0"/>
              </a:spcBef>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Điều đó giúp em việc gì?</a:t>
            </a:r>
            <a:endParaRPr lang="vi-VN"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3">
            <a:extLst>
              <a:ext uri="{FF2B5EF4-FFF2-40B4-BE49-F238E27FC236}">
                <a16:creationId xmlns:a16="http://schemas.microsoft.com/office/drawing/2014/main" id="{7720955C-2772-007C-BFB9-1160CDA135B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5068858" y="2820598"/>
            <a:ext cx="3474377" cy="2146921"/>
          </a:xfrm>
          <a:prstGeom prst="rect">
            <a:avLst/>
          </a:prstGeom>
        </p:spPr>
      </p:pic>
    </p:spTree>
    <p:extLst>
      <p:ext uri="{BB962C8B-B14F-4D97-AF65-F5344CB8AC3E}">
        <p14:creationId xmlns:p14="http://schemas.microsoft.com/office/powerpoint/2010/main" val="319419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3422224" y="934480"/>
            <a:ext cx="199201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326327" y="840380"/>
            <a:ext cx="199201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79541" y="935953"/>
            <a:ext cx="3529783" cy="584775"/>
          </a:xfrm>
          <a:prstGeom prst="rect">
            <a:avLst/>
          </a:prstGeom>
          <a:noFill/>
        </p:spPr>
        <p:txBody>
          <a:bodyPr wrap="square" rtlCol="0">
            <a:spAutoFit/>
          </a:bodyPr>
          <a:lstStyle/>
          <a:p>
            <a:r>
              <a:rPr lang="vi-VN" sz="3200" b="1" dirty="0"/>
              <a:t>Dặn dò:</a:t>
            </a:r>
            <a:endParaRPr lang="en-US" sz="32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4</a:t>
            </a:r>
            <a:endParaRPr lang="en-US" sz="6600" b="1" dirty="0"/>
          </a:p>
        </p:txBody>
      </p:sp>
      <p:sp>
        <p:nvSpPr>
          <p:cNvPr id="19" name="TextBox 18"/>
          <p:cNvSpPr txBox="1"/>
          <p:nvPr/>
        </p:nvSpPr>
        <p:spPr>
          <a:xfrm>
            <a:off x="2517101" y="1927624"/>
            <a:ext cx="4614024" cy="1077218"/>
          </a:xfrm>
          <a:prstGeom prst="rect">
            <a:avLst/>
          </a:prstGeom>
          <a:noFill/>
        </p:spPr>
        <p:txBody>
          <a:bodyPr wrap="square" rtlCol="0">
            <a:spAutoFit/>
          </a:bodyPr>
          <a:lstStyle/>
          <a:p>
            <a:pPr marL="457200" indent="-457200">
              <a:buFont typeface="Wingdings" panose="05000000000000000000" pitchFamily="2" charset="2"/>
              <a:buChar char="Ø"/>
            </a:pPr>
            <a:r>
              <a:rPr lang="vi-VN" sz="3200" dirty="0">
                <a:latin typeface="+mj-lt"/>
              </a:rPr>
              <a:t>Học thuộc ghi nhớ</a:t>
            </a:r>
          </a:p>
          <a:p>
            <a:pPr marL="457200" indent="-457200">
              <a:buFont typeface="Wingdings" panose="05000000000000000000" pitchFamily="2" charset="2"/>
              <a:buChar char="Ø"/>
            </a:pPr>
            <a:r>
              <a:rPr lang="vi-VN" sz="3200" dirty="0">
                <a:latin typeface="+mj-lt"/>
              </a:rPr>
              <a:t>Chuẩn bị bài tiếp theo</a:t>
            </a:r>
            <a:endParaRPr lang="en-US" sz="3200" dirty="0">
              <a:latin typeface="+mj-lt"/>
            </a:endParaRPr>
          </a:p>
        </p:txBody>
      </p:sp>
    </p:spTree>
    <p:extLst>
      <p:ext uri="{BB962C8B-B14F-4D97-AF65-F5344CB8AC3E}">
        <p14:creationId xmlns:p14="http://schemas.microsoft.com/office/powerpoint/2010/main" val="225090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69721" y="2349207"/>
            <a:ext cx="3721749" cy="2626341"/>
          </a:xfrm>
          <a:prstGeom prst="rect">
            <a:avLst/>
          </a:prstGeom>
        </p:spPr>
      </p:pic>
      <p:sp>
        <p:nvSpPr>
          <p:cNvPr id="8" name="TextBox 7"/>
          <p:cNvSpPr txBox="1"/>
          <p:nvPr/>
        </p:nvSpPr>
        <p:spPr>
          <a:xfrm>
            <a:off x="1642187" y="1110345"/>
            <a:ext cx="6484775" cy="1446550"/>
          </a:xfrm>
          <a:prstGeom prst="rect">
            <a:avLst/>
          </a:prstGeom>
          <a:noFill/>
        </p:spPr>
        <p:txBody>
          <a:bodyPr wrap="square" rtlCol="0">
            <a:spAutoFit/>
          </a:bodyPr>
          <a:lstStyle/>
          <a:p>
            <a:r>
              <a:rPr lang="vi-VN" sz="4400" b="1" dirty="0">
                <a:solidFill>
                  <a:schemeClr val="tx2">
                    <a:lumMod val="75000"/>
                  </a:schemeClr>
                </a:solidFill>
              </a:rPr>
              <a:t>HẸN GẶP LẠI CÁC EM VÀO TIẾT SAU NHÉ!</a:t>
            </a:r>
            <a:endParaRPr lang="en-US" sz="4400" b="1" dirty="0">
              <a:solidFill>
                <a:schemeClr val="tx2">
                  <a:lumMod val="75000"/>
                </a:schemeClr>
              </a:solidFill>
            </a:endParaRPr>
          </a:p>
        </p:txBody>
      </p:sp>
    </p:spTree>
    <p:extLst>
      <p:ext uri="{BB962C8B-B14F-4D97-AF65-F5344CB8AC3E}">
        <p14:creationId xmlns:p14="http://schemas.microsoft.com/office/powerpoint/2010/main" val="36277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id="{0E6AF204-8B20-3670-23CB-E5DF90F73418}"/>
              </a:ext>
            </a:extLst>
          </p:cNvPr>
          <p:cNvSpPr/>
          <p:nvPr/>
        </p:nvSpPr>
        <p:spPr>
          <a:xfrm>
            <a:off x="1084668" y="630620"/>
            <a:ext cx="6817009" cy="74413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ộp Văn bản 3">
            <a:extLst>
              <a:ext uri="{FF2B5EF4-FFF2-40B4-BE49-F238E27FC236}">
                <a16:creationId xmlns:a16="http://schemas.microsoft.com/office/drawing/2014/main" id="{765DDA6C-3320-640F-5114-2C3BB740EA1A}"/>
              </a:ext>
            </a:extLst>
          </p:cNvPr>
          <p:cNvSpPr txBox="1"/>
          <p:nvPr/>
        </p:nvSpPr>
        <p:spPr>
          <a:xfrm>
            <a:off x="1321150" y="710298"/>
            <a:ext cx="6501700" cy="584775"/>
          </a:xfrm>
          <a:prstGeom prst="rect">
            <a:avLst/>
          </a:prstGeom>
          <a:noFill/>
        </p:spPr>
        <p:txBody>
          <a:bodyPr wrap="square" rtlCol="0">
            <a:spAutoFit/>
          </a:bodyPr>
          <a:lstStyle/>
          <a:p>
            <a:r>
              <a:rPr lang="vi-VN" sz="3200" kern="0" dirty="0">
                <a:effectLst/>
                <a:latin typeface="Times New Roman" panose="02020603050405020304" pitchFamily="18" charset="0"/>
                <a:ea typeface="Times New Roman" panose="02020603050405020304" pitchFamily="18" charset="0"/>
              </a:rPr>
              <a:t>Nêu tác dụng của dấu gạch ngang ?</a:t>
            </a:r>
            <a:endParaRPr lang="vi-VN" sz="2400" dirty="0"/>
          </a:p>
        </p:txBody>
      </p:sp>
      <p:sp>
        <p:nvSpPr>
          <p:cNvPr id="6" name="Hộp Văn bản 5">
            <a:extLst>
              <a:ext uri="{FF2B5EF4-FFF2-40B4-BE49-F238E27FC236}">
                <a16:creationId xmlns:a16="http://schemas.microsoft.com/office/drawing/2014/main" id="{E4F30D6A-CAF1-3E59-98BA-624718928F37}"/>
              </a:ext>
            </a:extLst>
          </p:cNvPr>
          <p:cNvSpPr txBox="1"/>
          <p:nvPr/>
        </p:nvSpPr>
        <p:spPr>
          <a:xfrm>
            <a:off x="1399977" y="1751873"/>
            <a:ext cx="6501700" cy="1077218"/>
          </a:xfrm>
          <a:prstGeom prst="rect">
            <a:avLst/>
          </a:prstGeom>
          <a:noFill/>
        </p:spPr>
        <p:txBody>
          <a:bodyPr wrap="square" rtlCol="0">
            <a:spAutoFit/>
          </a:bodyPr>
          <a:lstStyle/>
          <a:p>
            <a:pPr algn="just"/>
            <a:r>
              <a:rPr lang="vi-VN" sz="3200" kern="0" dirty="0">
                <a:effectLst/>
                <a:latin typeface="Times New Roman" panose="02020603050405020304" pitchFamily="18" charset="0"/>
                <a:ea typeface="Times New Roman" panose="02020603050405020304" pitchFamily="18" charset="0"/>
              </a:rPr>
              <a:t>- Dấu gạch ngang được dùng để đánh dấu lời nói của nhân vật.</a:t>
            </a:r>
            <a:endParaRPr lang="vi-VN" sz="2400" dirty="0"/>
          </a:p>
        </p:txBody>
      </p:sp>
      <p:sp>
        <p:nvSpPr>
          <p:cNvPr id="7" name="Hộp Văn bản 6">
            <a:extLst>
              <a:ext uri="{FF2B5EF4-FFF2-40B4-BE49-F238E27FC236}">
                <a16:creationId xmlns:a16="http://schemas.microsoft.com/office/drawing/2014/main" id="{16C43473-7926-7BA3-2FC7-BBDBDD3787F9}"/>
              </a:ext>
            </a:extLst>
          </p:cNvPr>
          <p:cNvSpPr txBox="1"/>
          <p:nvPr/>
        </p:nvSpPr>
        <p:spPr>
          <a:xfrm>
            <a:off x="1399977" y="2980825"/>
            <a:ext cx="6501700" cy="1077218"/>
          </a:xfrm>
          <a:prstGeom prst="rect">
            <a:avLst/>
          </a:prstGeom>
          <a:noFill/>
        </p:spPr>
        <p:txBody>
          <a:bodyPr wrap="square" rtlCol="0">
            <a:spAutoFit/>
          </a:bodyPr>
          <a:lstStyle/>
          <a:p>
            <a:pPr algn="just"/>
            <a:r>
              <a:rPr lang="vi-VN" sz="3200" kern="0" dirty="0">
                <a:effectLst/>
                <a:latin typeface="Times New Roman" panose="02020603050405020304" pitchFamily="18" charset="0"/>
                <a:ea typeface="Times New Roman" panose="02020603050405020304" pitchFamily="18" charset="0"/>
              </a:rPr>
              <a:t>- Đánh dấu các ý được liệt kê hoặc nối các từ ngữ trong một liên danh. </a:t>
            </a:r>
            <a:endParaRPr lang="vi-VN" sz="2400" dirty="0"/>
          </a:p>
        </p:txBody>
      </p:sp>
      <p:sp>
        <p:nvSpPr>
          <p:cNvPr id="8" name="Hộp Văn bản 7">
            <a:extLst>
              <a:ext uri="{FF2B5EF4-FFF2-40B4-BE49-F238E27FC236}">
                <a16:creationId xmlns:a16="http://schemas.microsoft.com/office/drawing/2014/main" id="{F857DBF5-900D-711F-DC9E-579D6A09DCC5}"/>
              </a:ext>
            </a:extLst>
          </p:cNvPr>
          <p:cNvSpPr txBox="1"/>
          <p:nvPr/>
        </p:nvSpPr>
        <p:spPr>
          <a:xfrm>
            <a:off x="1399976" y="4162947"/>
            <a:ext cx="7138627" cy="584775"/>
          </a:xfrm>
          <a:prstGeom prst="rect">
            <a:avLst/>
          </a:prstGeom>
          <a:noFill/>
        </p:spPr>
        <p:txBody>
          <a:bodyPr wrap="square" rtlCol="0">
            <a:spAutoFit/>
          </a:bodyPr>
          <a:lstStyle/>
          <a:p>
            <a:r>
              <a:rPr lang="vi-VN" sz="3200" kern="0" dirty="0">
                <a:effectLst/>
                <a:latin typeface="Times New Roman" panose="02020603050405020304" pitchFamily="18" charset="0"/>
                <a:ea typeface="Times New Roman" panose="02020603050405020304" pitchFamily="18" charset="0"/>
              </a:rPr>
              <a:t>- Hoặc nối các từ ngữ trong một liên danh. </a:t>
            </a:r>
            <a:endParaRPr lang="vi-VN" sz="2400" dirty="0"/>
          </a:p>
        </p:txBody>
      </p:sp>
    </p:spTree>
    <p:extLst>
      <p:ext uri="{BB962C8B-B14F-4D97-AF65-F5344CB8AC3E}">
        <p14:creationId xmlns:p14="http://schemas.microsoft.com/office/powerpoint/2010/main" val="239561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2517101" y="1964209"/>
            <a:ext cx="4563909" cy="584775"/>
          </a:xfrm>
          <a:prstGeom prst="rect">
            <a:avLst/>
          </a:prstGeom>
          <a:noFill/>
        </p:spPr>
        <p:txBody>
          <a:bodyPr wrap="square" rtlCol="0">
            <a:spAutoFit/>
          </a:bodyPr>
          <a:lstStyle/>
          <a:p>
            <a:r>
              <a:rPr lang="vi-VN" sz="3200" b="1" dirty="0"/>
              <a:t>Hình thành kiến thức</a:t>
            </a:r>
            <a:endParaRPr lang="en-US" sz="32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1</a:t>
            </a:r>
            <a:endParaRPr lang="en-US" sz="6600" b="1" dirty="0"/>
          </a:p>
        </p:txBody>
      </p:sp>
    </p:spTree>
    <p:extLst>
      <p:ext uri="{BB962C8B-B14F-4D97-AF65-F5344CB8AC3E}">
        <p14:creationId xmlns:p14="http://schemas.microsoft.com/office/powerpoint/2010/main" val="265428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Hộp Văn bản 3">
            <a:extLst>
              <a:ext uri="{FF2B5EF4-FFF2-40B4-BE49-F238E27FC236}">
                <a16:creationId xmlns:a16="http://schemas.microsoft.com/office/drawing/2014/main" id="{2024B8ED-7487-63C3-4315-4B2571DD96C5}"/>
              </a:ext>
            </a:extLst>
          </p:cNvPr>
          <p:cNvSpPr txBox="1"/>
          <p:nvPr/>
        </p:nvSpPr>
        <p:spPr>
          <a:xfrm>
            <a:off x="1078361" y="219169"/>
            <a:ext cx="2408971" cy="461665"/>
          </a:xfrm>
          <a:prstGeom prst="rect">
            <a:avLst/>
          </a:prstGeom>
          <a:noFill/>
        </p:spPr>
        <p:txBody>
          <a:bodyPr wrap="square" rtlCol="0">
            <a:spAutoFit/>
          </a:bodyPr>
          <a:lstStyle/>
          <a:p>
            <a:r>
              <a:rPr lang="vi-VN" sz="2400" b="1" dirty="0">
                <a:solidFill>
                  <a:schemeClr val="accent1">
                    <a:lumMod val="60000"/>
                    <a:lumOff val="40000"/>
                  </a:schemeClr>
                </a:solidFill>
                <a:latin typeface="+mj-lt"/>
              </a:rPr>
              <a:t>I. Nhận xét</a:t>
            </a:r>
          </a:p>
        </p:txBody>
      </p:sp>
      <p:sp>
        <p:nvSpPr>
          <p:cNvPr id="5" name="Hộp Văn bản 4">
            <a:extLst>
              <a:ext uri="{FF2B5EF4-FFF2-40B4-BE49-F238E27FC236}">
                <a16:creationId xmlns:a16="http://schemas.microsoft.com/office/drawing/2014/main" id="{7F4F762C-36F1-30D9-E90E-6DCB49D3DB62}"/>
              </a:ext>
            </a:extLst>
          </p:cNvPr>
          <p:cNvSpPr txBox="1"/>
          <p:nvPr/>
        </p:nvSpPr>
        <p:spPr>
          <a:xfrm>
            <a:off x="838724" y="610892"/>
            <a:ext cx="8002578" cy="830997"/>
          </a:xfrm>
          <a:prstGeom prst="rect">
            <a:avLst/>
          </a:prstGeom>
          <a:noFill/>
        </p:spPr>
        <p:txBody>
          <a:bodyPr wrap="square" rtlCol="0">
            <a:spAutoFit/>
          </a:bodyPr>
          <a:lstStyle/>
          <a:p>
            <a:r>
              <a:rPr lang="vi-VN" sz="2400" dirty="0">
                <a:latin typeface="+mj-lt"/>
              </a:rPr>
              <a:t>   Nhận xét về vị trí và tác dụng của mỗi dấu gạch ngang trong mẩu truyện dưới đây:</a:t>
            </a:r>
          </a:p>
        </p:txBody>
      </p:sp>
      <p:sp>
        <p:nvSpPr>
          <p:cNvPr id="6" name="Hộp Văn bản 5">
            <a:extLst>
              <a:ext uri="{FF2B5EF4-FFF2-40B4-BE49-F238E27FC236}">
                <a16:creationId xmlns:a16="http://schemas.microsoft.com/office/drawing/2014/main" id="{23876C7D-C810-10C9-312C-53793280E56F}"/>
              </a:ext>
            </a:extLst>
          </p:cNvPr>
          <p:cNvSpPr txBox="1"/>
          <p:nvPr/>
        </p:nvSpPr>
        <p:spPr>
          <a:xfrm>
            <a:off x="3260308" y="1310392"/>
            <a:ext cx="2623383" cy="523220"/>
          </a:xfrm>
          <a:prstGeom prst="rect">
            <a:avLst/>
          </a:prstGeom>
          <a:noFill/>
        </p:spPr>
        <p:txBody>
          <a:bodyPr wrap="square" rtlCol="0">
            <a:spAutoFit/>
          </a:bodyPr>
          <a:lstStyle/>
          <a:p>
            <a:r>
              <a:rPr lang="vi-VN" sz="2800" dirty="0">
                <a:solidFill>
                  <a:schemeClr val="accent1">
                    <a:lumMod val="60000"/>
                    <a:lumOff val="40000"/>
                  </a:schemeClr>
                </a:solidFill>
                <a:latin typeface="+mj-lt"/>
              </a:rPr>
              <a:t>Quà tặng bố</a:t>
            </a:r>
          </a:p>
        </p:txBody>
      </p:sp>
      <p:sp>
        <p:nvSpPr>
          <p:cNvPr id="8" name="Hộp Văn bản 7">
            <a:extLst>
              <a:ext uri="{FF2B5EF4-FFF2-40B4-BE49-F238E27FC236}">
                <a16:creationId xmlns:a16="http://schemas.microsoft.com/office/drawing/2014/main" id="{12F13CE6-CC0A-DB8D-1506-E7F1B46C2A4B}"/>
              </a:ext>
            </a:extLst>
          </p:cNvPr>
          <p:cNvSpPr txBox="1"/>
          <p:nvPr/>
        </p:nvSpPr>
        <p:spPr>
          <a:xfrm>
            <a:off x="959593" y="1833612"/>
            <a:ext cx="7560093" cy="3046988"/>
          </a:xfrm>
          <a:prstGeom prst="rect">
            <a:avLst/>
          </a:prstGeom>
          <a:noFill/>
        </p:spPr>
        <p:txBody>
          <a:bodyPr wrap="square" rtlCol="0">
            <a:spAutoFit/>
          </a:bodyPr>
          <a:lstStyle/>
          <a:p>
            <a:pPr algn="just"/>
            <a:r>
              <a:rPr lang="vi-VN" sz="2400" dirty="0">
                <a:latin typeface="+mj-lt"/>
              </a:rPr>
              <a:t>	Một bữa, </a:t>
            </a:r>
            <a:r>
              <a:rPr lang="vi-VN" sz="2400" dirty="0" err="1">
                <a:latin typeface="+mj-lt"/>
              </a:rPr>
              <a:t>Pa-xcan</a:t>
            </a:r>
            <a:r>
              <a:rPr lang="vi-VN" sz="2400" dirty="0">
                <a:latin typeface="+mj-lt"/>
              </a:rPr>
              <a:t> đi đâu về khuya, thấy bố mình - một viên chức tài chính - vẫn cặm cụi trước bàn làm việc. Anh rón rén lại gần. Ông bố vẫn mải mê với những con số: Ông đang phải kiểm tra sổ sách.</a:t>
            </a:r>
          </a:p>
          <a:p>
            <a:pPr algn="just"/>
            <a:r>
              <a:rPr lang="vi-VN" sz="2400" dirty="0">
                <a:latin typeface="+mj-lt"/>
              </a:rPr>
              <a:t>	“Những dãy tính cộng hàng ngàn con số, một công việc buồn tẻ làm sao!” - </a:t>
            </a:r>
            <a:r>
              <a:rPr lang="vi-VN" sz="2400" dirty="0" err="1">
                <a:latin typeface="+mj-lt"/>
              </a:rPr>
              <a:t>Pa-xcan</a:t>
            </a:r>
            <a:r>
              <a:rPr lang="vi-VN" sz="2400" dirty="0">
                <a:latin typeface="+mj-lt"/>
              </a:rPr>
              <a:t> nghĩ thầm. Trong óc chàng sinh viên trẻ tuổi chợt </a:t>
            </a:r>
            <a:r>
              <a:rPr lang="vi-VN" sz="2400" dirty="0" err="1">
                <a:latin typeface="+mj-lt"/>
              </a:rPr>
              <a:t>loé</a:t>
            </a:r>
            <a:r>
              <a:rPr lang="vi-VN" sz="2400" dirty="0">
                <a:latin typeface="+mj-lt"/>
              </a:rPr>
              <a:t> lên một tia sáng. Anh lặng lẽ rút về phòng mình và vạch một sơ đồ gì đó lên giấy.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Hộp Văn bản 7">
            <a:extLst>
              <a:ext uri="{FF2B5EF4-FFF2-40B4-BE49-F238E27FC236}">
                <a16:creationId xmlns:a16="http://schemas.microsoft.com/office/drawing/2014/main" id="{12F13CE6-CC0A-DB8D-1506-E7F1B46C2A4B}"/>
              </a:ext>
            </a:extLst>
          </p:cNvPr>
          <p:cNvSpPr txBox="1"/>
          <p:nvPr/>
        </p:nvSpPr>
        <p:spPr>
          <a:xfrm>
            <a:off x="902837" y="704800"/>
            <a:ext cx="7560093" cy="3046988"/>
          </a:xfrm>
          <a:prstGeom prst="rect">
            <a:avLst/>
          </a:prstGeom>
          <a:noFill/>
        </p:spPr>
        <p:txBody>
          <a:bodyPr wrap="square" rtlCol="0">
            <a:spAutoFit/>
          </a:bodyPr>
          <a:lstStyle/>
          <a:p>
            <a:pPr algn="just"/>
            <a:r>
              <a:rPr lang="vi-VN" sz="2400" dirty="0">
                <a:latin typeface="+mj-lt"/>
              </a:rPr>
              <a:t>	Mươi hôm sau, ông bố rất ngạc nhiên thấy con ôm một vật gì kì lạ đặt lên bàn của ông.</a:t>
            </a:r>
          </a:p>
          <a:p>
            <a:pPr algn="just"/>
            <a:r>
              <a:rPr lang="vi-VN" sz="2400" dirty="0">
                <a:latin typeface="+mj-lt"/>
              </a:rPr>
              <a:t>	- Con hi vọng món quà nhỏ này có thể làm bố bớt nhức đầu vì những con tính. - </a:t>
            </a:r>
            <a:r>
              <a:rPr lang="vi-VN" sz="2400" dirty="0" err="1">
                <a:latin typeface="+mj-lt"/>
              </a:rPr>
              <a:t>Pa-xcan</a:t>
            </a:r>
            <a:r>
              <a:rPr lang="vi-VN" sz="2400" dirty="0">
                <a:latin typeface="+mj-lt"/>
              </a:rPr>
              <a:t> nói.</a:t>
            </a:r>
          </a:p>
          <a:p>
            <a:pPr algn="just"/>
            <a:r>
              <a:rPr lang="vi-VN" sz="2400" dirty="0">
                <a:latin typeface="+mj-lt"/>
              </a:rPr>
              <a:t>	Thì ra, đó là một chiếc máy cộng trừ mà </a:t>
            </a:r>
            <a:r>
              <a:rPr lang="vi-VN" sz="2400" dirty="0" err="1">
                <a:latin typeface="+mj-lt"/>
              </a:rPr>
              <a:t>Pa-xcan</a:t>
            </a:r>
            <a:r>
              <a:rPr lang="vi-VN" sz="2400" dirty="0">
                <a:latin typeface="+mj-lt"/>
              </a:rPr>
              <a:t> đã đặt hết tình cảm của người con vào việc chế tạo. Đó chính là chiếc máy tính đầu tiên trên thế giới, tổ tiên của những chiếc máy tính điện tử hiện đại.</a:t>
            </a:r>
          </a:p>
        </p:txBody>
      </p:sp>
      <p:sp>
        <p:nvSpPr>
          <p:cNvPr id="3" name="Hộp Văn bản 2">
            <a:extLst>
              <a:ext uri="{FF2B5EF4-FFF2-40B4-BE49-F238E27FC236}">
                <a16:creationId xmlns:a16="http://schemas.microsoft.com/office/drawing/2014/main" id="{7683FCB6-B37A-85E0-2D62-08D9559E46C2}"/>
              </a:ext>
            </a:extLst>
          </p:cNvPr>
          <p:cNvSpPr txBox="1"/>
          <p:nvPr/>
        </p:nvSpPr>
        <p:spPr>
          <a:xfrm>
            <a:off x="3029787" y="3841928"/>
            <a:ext cx="5360276" cy="318998"/>
          </a:xfrm>
          <a:prstGeom prst="rect">
            <a:avLst/>
          </a:prstGeom>
          <a:noFill/>
        </p:spPr>
        <p:txBody>
          <a:bodyPr wrap="square">
            <a:spAutoFit/>
          </a:bodyPr>
          <a:lstStyle/>
          <a:p>
            <a:pPr marL="0" marR="0" indent="0" algn="r">
              <a:lnSpc>
                <a:spcPct val="115000"/>
              </a:lnSpc>
              <a:spcBef>
                <a:spcPts val="0"/>
              </a:spcBef>
              <a:spcAft>
                <a:spcPts val="300"/>
              </a:spcAft>
            </a:pPr>
            <a:r>
              <a:rPr lang="vi-VN" sz="1400" dirty="0">
                <a:solidFill>
                  <a:srgbClr val="231F20"/>
                </a:solidFill>
                <a:effectLst/>
                <a:highlight>
                  <a:srgbClr val="FFFFFF"/>
                </a:highlight>
                <a:latin typeface="+mj-lt"/>
                <a:ea typeface="Arial" panose="020B0604020202020204" pitchFamily="34" charset="0"/>
              </a:rPr>
              <a:t>Theo LÊ NGUYÊN LONG - PHẠM NGỌC TOÀN</a:t>
            </a:r>
            <a:endParaRPr lang="vi-VN" sz="2000" dirty="0">
              <a:solidFill>
                <a:srgbClr val="231F20"/>
              </a:solidFill>
              <a:effectLst/>
              <a:highlight>
                <a:srgbClr val="FFFFFF"/>
              </a:highlight>
              <a:latin typeface="+mj-lt"/>
              <a:ea typeface="Arial" panose="020B0604020202020204" pitchFamily="34" charset="0"/>
            </a:endParaRPr>
          </a:p>
        </p:txBody>
      </p:sp>
    </p:spTree>
    <p:extLst>
      <p:ext uri="{BB962C8B-B14F-4D97-AF65-F5344CB8AC3E}">
        <p14:creationId xmlns:p14="http://schemas.microsoft.com/office/powerpoint/2010/main" val="112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à vật lí học Pascal">
            <a:extLst>
              <a:ext uri="{FF2B5EF4-FFF2-40B4-BE49-F238E27FC236}">
                <a16:creationId xmlns:a16="http://schemas.microsoft.com/office/drawing/2014/main" id="{2880BEA0-A68C-8F85-4667-F858A760C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987" y="864380"/>
            <a:ext cx="3221869" cy="3414739"/>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4">
            <a:extLst>
              <a:ext uri="{FF2B5EF4-FFF2-40B4-BE49-F238E27FC236}">
                <a16:creationId xmlns:a16="http://schemas.microsoft.com/office/drawing/2014/main" id="{A796679D-F3F6-67C5-22AD-B1362FB00F08}"/>
              </a:ext>
            </a:extLst>
          </p:cNvPr>
          <p:cNvSpPr txBox="1"/>
          <p:nvPr/>
        </p:nvSpPr>
        <p:spPr>
          <a:xfrm>
            <a:off x="4893617" y="996381"/>
            <a:ext cx="3486729" cy="2677656"/>
          </a:xfrm>
          <a:prstGeom prst="rect">
            <a:avLst/>
          </a:prstGeom>
          <a:noFill/>
        </p:spPr>
        <p:txBody>
          <a:bodyPr wrap="square" rtlCol="0">
            <a:spAutoFit/>
          </a:bodyPr>
          <a:lstStyle/>
          <a:p>
            <a:pPr algn="ctr"/>
            <a:r>
              <a:rPr lang="vi-VN" sz="2800" b="1" dirty="0" err="1">
                <a:latin typeface="+mj-lt"/>
              </a:rPr>
              <a:t>Pa-xcan</a:t>
            </a:r>
            <a:endParaRPr lang="vi-VN" sz="2800" b="1" dirty="0">
              <a:latin typeface="+mj-lt"/>
            </a:endParaRPr>
          </a:p>
          <a:p>
            <a:pPr algn="just"/>
            <a:r>
              <a:rPr lang="vi-VN" sz="2800" dirty="0">
                <a:latin typeface="+mj-lt"/>
              </a:rPr>
              <a:t>Nhà toán học, vật lí học, triết học, nhà văn nổi tiếng người Pháp, sáng chế ra máy tính năm 18 tuổi.</a:t>
            </a:r>
          </a:p>
        </p:txBody>
      </p:sp>
      <p:sp>
        <p:nvSpPr>
          <p:cNvPr id="16" name="Hộp Văn bản 15">
            <a:extLst>
              <a:ext uri="{FF2B5EF4-FFF2-40B4-BE49-F238E27FC236}">
                <a16:creationId xmlns:a16="http://schemas.microsoft.com/office/drawing/2014/main" id="{B24199A4-92E5-90EA-8BB2-F6AEED130931}"/>
              </a:ext>
            </a:extLst>
          </p:cNvPr>
          <p:cNvSpPr txBox="1"/>
          <p:nvPr/>
        </p:nvSpPr>
        <p:spPr>
          <a:xfrm>
            <a:off x="1690063" y="4376508"/>
            <a:ext cx="2654913" cy="523220"/>
          </a:xfrm>
          <a:prstGeom prst="rect">
            <a:avLst/>
          </a:prstGeom>
          <a:noFill/>
        </p:spPr>
        <p:txBody>
          <a:bodyPr wrap="square" rtlCol="0">
            <a:spAutoFit/>
          </a:bodyPr>
          <a:lstStyle/>
          <a:p>
            <a:pPr algn="ctr"/>
            <a:r>
              <a:rPr lang="vi-VN" sz="2800" dirty="0">
                <a:latin typeface="+mj-lt"/>
              </a:rPr>
              <a:t>(1623 – 1662)</a:t>
            </a:r>
          </a:p>
        </p:txBody>
      </p:sp>
    </p:spTree>
    <p:extLst>
      <p:ext uri="{BB962C8B-B14F-4D97-AF65-F5344CB8AC3E}">
        <p14:creationId xmlns:p14="http://schemas.microsoft.com/office/powerpoint/2010/main" val="310571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ình chữ nhật: Góc Tròn 26">
            <a:extLst>
              <a:ext uri="{FF2B5EF4-FFF2-40B4-BE49-F238E27FC236}">
                <a16:creationId xmlns:a16="http://schemas.microsoft.com/office/drawing/2014/main" id="{CAA14557-49FD-F658-FDD8-1A3820113D61}"/>
              </a:ext>
            </a:extLst>
          </p:cNvPr>
          <p:cNvSpPr/>
          <p:nvPr/>
        </p:nvSpPr>
        <p:spPr>
          <a:xfrm>
            <a:off x="923856" y="3372293"/>
            <a:ext cx="7633667" cy="183032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ộp Văn bản 15">
            <a:extLst>
              <a:ext uri="{FF2B5EF4-FFF2-40B4-BE49-F238E27FC236}">
                <a16:creationId xmlns:a16="http://schemas.microsoft.com/office/drawing/2014/main" id="{38579DBD-5F26-F9C7-00C2-8EA8976A62BE}"/>
              </a:ext>
            </a:extLst>
          </p:cNvPr>
          <p:cNvSpPr txBox="1"/>
          <p:nvPr/>
        </p:nvSpPr>
        <p:spPr>
          <a:xfrm>
            <a:off x="923856" y="192445"/>
            <a:ext cx="7476008" cy="1292662"/>
          </a:xfrm>
          <a:prstGeom prst="rect">
            <a:avLst/>
          </a:prstGeom>
          <a:noFill/>
        </p:spPr>
        <p:txBody>
          <a:bodyPr wrap="square">
            <a:spAutoFit/>
          </a:bodyPr>
          <a:lstStyle/>
          <a:p>
            <a:pPr algn="just"/>
            <a:r>
              <a:rPr lang="vi-VN" sz="2600" dirty="0">
                <a:latin typeface="+mj-lt"/>
              </a:rPr>
              <a:t>       Một bữa, </a:t>
            </a:r>
            <a:r>
              <a:rPr lang="vi-VN" sz="2600" dirty="0" err="1">
                <a:latin typeface="+mj-lt"/>
              </a:rPr>
              <a:t>Pa-xcan</a:t>
            </a:r>
            <a:r>
              <a:rPr lang="vi-VN" sz="2600" dirty="0">
                <a:latin typeface="+mj-lt"/>
              </a:rPr>
              <a:t> đi đâu về khuya, thấy bố mình - một viên chức tài chính - vẫn cặm cụi trước bàn làm việc. Anh rón rén lại gần. </a:t>
            </a:r>
            <a:endParaRPr lang="vi-VN" sz="2600" dirty="0"/>
          </a:p>
        </p:txBody>
      </p:sp>
      <p:sp>
        <p:nvSpPr>
          <p:cNvPr id="18" name="Hộp Văn bản 17">
            <a:extLst>
              <a:ext uri="{FF2B5EF4-FFF2-40B4-BE49-F238E27FC236}">
                <a16:creationId xmlns:a16="http://schemas.microsoft.com/office/drawing/2014/main" id="{42CD8BDF-2BD4-38ED-F715-E3AA47131299}"/>
              </a:ext>
            </a:extLst>
          </p:cNvPr>
          <p:cNvSpPr txBox="1"/>
          <p:nvPr/>
        </p:nvSpPr>
        <p:spPr>
          <a:xfrm>
            <a:off x="923858" y="1536148"/>
            <a:ext cx="7504385" cy="892552"/>
          </a:xfrm>
          <a:prstGeom prst="rect">
            <a:avLst/>
          </a:prstGeom>
          <a:noFill/>
        </p:spPr>
        <p:txBody>
          <a:bodyPr wrap="square">
            <a:spAutoFit/>
          </a:bodyPr>
          <a:lstStyle/>
          <a:p>
            <a:pPr algn="just"/>
            <a:r>
              <a:rPr lang="vi-VN" sz="2600" dirty="0">
                <a:latin typeface="+mj-lt"/>
              </a:rPr>
              <a:t>     “Những dãy tính cộng hàng ngàn con số, một công việc buồn tẻ làm sao!” - </a:t>
            </a:r>
            <a:r>
              <a:rPr lang="vi-VN" sz="2600" dirty="0" err="1">
                <a:latin typeface="+mj-lt"/>
              </a:rPr>
              <a:t>Pa-xcan</a:t>
            </a:r>
            <a:r>
              <a:rPr lang="vi-VN" sz="2600" dirty="0">
                <a:latin typeface="+mj-lt"/>
              </a:rPr>
              <a:t> nghĩ thầm. </a:t>
            </a:r>
            <a:endParaRPr lang="vi-VN" sz="2600" dirty="0"/>
          </a:p>
        </p:txBody>
      </p:sp>
      <p:sp>
        <p:nvSpPr>
          <p:cNvPr id="20" name="Hộp Văn bản 19">
            <a:extLst>
              <a:ext uri="{FF2B5EF4-FFF2-40B4-BE49-F238E27FC236}">
                <a16:creationId xmlns:a16="http://schemas.microsoft.com/office/drawing/2014/main" id="{0D8665AD-2492-4592-FFC3-F605D030A75F}"/>
              </a:ext>
            </a:extLst>
          </p:cNvPr>
          <p:cNvSpPr txBox="1"/>
          <p:nvPr/>
        </p:nvSpPr>
        <p:spPr>
          <a:xfrm>
            <a:off x="952235" y="2479741"/>
            <a:ext cx="7447629" cy="892552"/>
          </a:xfrm>
          <a:prstGeom prst="rect">
            <a:avLst/>
          </a:prstGeom>
          <a:noFill/>
        </p:spPr>
        <p:txBody>
          <a:bodyPr wrap="square">
            <a:spAutoFit/>
          </a:bodyPr>
          <a:lstStyle/>
          <a:p>
            <a:pPr algn="just"/>
            <a:r>
              <a:rPr lang="vi-VN" sz="2600" dirty="0">
                <a:latin typeface="+mj-lt"/>
              </a:rPr>
              <a:t>- Con hi vọng món quà nhỏ này có thể làm bố bớt nhức đầu vì những con tính. - </a:t>
            </a:r>
            <a:r>
              <a:rPr lang="vi-VN" sz="2600" dirty="0" err="1">
                <a:latin typeface="+mj-lt"/>
              </a:rPr>
              <a:t>Pa-xcan</a:t>
            </a:r>
            <a:r>
              <a:rPr lang="vi-VN" sz="2600" dirty="0">
                <a:latin typeface="+mj-lt"/>
              </a:rPr>
              <a:t> nói.</a:t>
            </a:r>
          </a:p>
        </p:txBody>
      </p:sp>
      <p:sp>
        <p:nvSpPr>
          <p:cNvPr id="21" name="Hình Bầu dục 20">
            <a:extLst>
              <a:ext uri="{FF2B5EF4-FFF2-40B4-BE49-F238E27FC236}">
                <a16:creationId xmlns:a16="http://schemas.microsoft.com/office/drawing/2014/main" id="{07CE1236-67BD-2609-CD32-AB803CBCA961}"/>
              </a:ext>
            </a:extLst>
          </p:cNvPr>
          <p:cNvSpPr/>
          <p:nvPr/>
        </p:nvSpPr>
        <p:spPr>
          <a:xfrm>
            <a:off x="3966604" y="2068444"/>
            <a:ext cx="309004" cy="3153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ình Bầu dục 21">
            <a:extLst>
              <a:ext uri="{FF2B5EF4-FFF2-40B4-BE49-F238E27FC236}">
                <a16:creationId xmlns:a16="http://schemas.microsoft.com/office/drawing/2014/main" id="{4D12DDDC-6EB9-11FF-7159-7901AC0BC422}"/>
              </a:ext>
            </a:extLst>
          </p:cNvPr>
          <p:cNvSpPr/>
          <p:nvPr/>
        </p:nvSpPr>
        <p:spPr>
          <a:xfrm>
            <a:off x="8097169" y="327931"/>
            <a:ext cx="349992" cy="3342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Hình Bầu dục 22">
            <a:extLst>
              <a:ext uri="{FF2B5EF4-FFF2-40B4-BE49-F238E27FC236}">
                <a16:creationId xmlns:a16="http://schemas.microsoft.com/office/drawing/2014/main" id="{49D30FEA-9C63-C6C2-CF7E-16317EF47E3F}"/>
              </a:ext>
            </a:extLst>
          </p:cNvPr>
          <p:cNvSpPr/>
          <p:nvPr/>
        </p:nvSpPr>
        <p:spPr>
          <a:xfrm>
            <a:off x="4749625" y="2987378"/>
            <a:ext cx="282728" cy="3153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9F7583B8-97A9-2AAD-ED2E-C85D059D6D0B}"/>
              </a:ext>
            </a:extLst>
          </p:cNvPr>
          <p:cNvSpPr txBox="1"/>
          <p:nvPr/>
        </p:nvSpPr>
        <p:spPr>
          <a:xfrm>
            <a:off x="1387363" y="3441898"/>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Vị trí:</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 dấu gạch ngang ở giữa câu hoặc ở </a:t>
            </a:r>
            <a:r>
              <a:rPr lang="en-US" sz="2800" kern="0" dirty="0" err="1">
                <a:effectLst/>
                <a:latin typeface="Times New Roman" panose="02020603050405020304" pitchFamily="18" charset="0"/>
                <a:ea typeface="Times New Roman" panose="02020603050405020304" pitchFamily="18" charset="0"/>
              </a:rPr>
              <a:t>phần</a:t>
            </a:r>
            <a:r>
              <a:rPr lang="en-US" sz="2800" kern="0" dirty="0">
                <a:effectLst/>
                <a:latin typeface="Times New Roman" panose="02020603050405020304" pitchFamily="18" charset="0"/>
                <a:ea typeface="Times New Roman" panose="02020603050405020304" pitchFamily="18" charset="0"/>
              </a:rPr>
              <a:t> </a:t>
            </a:r>
            <a:r>
              <a:rPr lang="en-US" sz="2800" kern="0" dirty="0" err="1">
                <a:effectLst/>
                <a:latin typeface="Times New Roman" panose="02020603050405020304" pitchFamily="18" charset="0"/>
                <a:ea typeface="Times New Roman" panose="02020603050405020304" pitchFamily="18" charset="0"/>
              </a:rPr>
              <a:t>cuối</a:t>
            </a:r>
            <a:r>
              <a:rPr lang="en-US" sz="2800" kern="0" dirty="0">
                <a:effectLst/>
                <a:latin typeface="Times New Roman" panose="02020603050405020304" pitchFamily="18" charset="0"/>
                <a:ea typeface="Times New Roman" panose="02020603050405020304" pitchFamily="18" charset="0"/>
              </a:rPr>
              <a:t> </a:t>
            </a:r>
            <a:r>
              <a:rPr lang="en-US" sz="2800" kern="0" dirty="0" err="1">
                <a:effectLst/>
                <a:latin typeface="Times New Roman" panose="02020603050405020304" pitchFamily="18" charset="0"/>
                <a:ea typeface="Times New Roman" panose="02020603050405020304" pitchFamily="18" charset="0"/>
              </a:rPr>
              <a:t>câu</a:t>
            </a:r>
            <a:r>
              <a:rPr lang="en-US" sz="2800" kern="0" dirty="0">
                <a:effectLst/>
                <a:latin typeface="Times New Roman" panose="02020603050405020304" pitchFamily="18" charset="0"/>
                <a:ea typeface="Times New Roman" panose="02020603050405020304" pitchFamily="18" charset="0"/>
              </a:rPr>
              <a:t>.</a:t>
            </a:r>
            <a:endParaRPr lang="vi-VN" sz="2800" dirty="0"/>
          </a:p>
        </p:txBody>
      </p:sp>
      <p:sp>
        <p:nvSpPr>
          <p:cNvPr id="26" name="Hình Bầu dục 25">
            <a:extLst>
              <a:ext uri="{FF2B5EF4-FFF2-40B4-BE49-F238E27FC236}">
                <a16:creationId xmlns:a16="http://schemas.microsoft.com/office/drawing/2014/main" id="{1307493F-2A58-8AFC-A973-911576ED49D2}"/>
              </a:ext>
            </a:extLst>
          </p:cNvPr>
          <p:cNvSpPr/>
          <p:nvPr/>
        </p:nvSpPr>
        <p:spPr>
          <a:xfrm>
            <a:off x="4294527" y="700039"/>
            <a:ext cx="309004" cy="3153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814B501E-58D6-9B7E-99E5-8F3B3D33369F}"/>
              </a:ext>
            </a:extLst>
          </p:cNvPr>
          <p:cNvSpPr txBox="1"/>
          <p:nvPr/>
        </p:nvSpPr>
        <p:spPr>
          <a:xfrm>
            <a:off x="1387363" y="4287457"/>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Đánh dấu bộ phận chú thích, giải thích trong câu hoặc trong đoạn văn.</a:t>
            </a:r>
          </a:p>
        </p:txBody>
      </p:sp>
      <p:pic>
        <p:nvPicPr>
          <p:cNvPr id="30" name="Đồ họa 29" descr="Right pointing backhand index with solid fill">
            <a:extLst>
              <a:ext uri="{FF2B5EF4-FFF2-40B4-BE49-F238E27FC236}">
                <a16:creationId xmlns:a16="http://schemas.microsoft.com/office/drawing/2014/main" id="{F8B2835D-1E36-ED2A-730F-E554DE514C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656" y="3480841"/>
            <a:ext cx="566422" cy="566422"/>
          </a:xfrm>
          <a:prstGeom prst="rect">
            <a:avLst/>
          </a:prstGeom>
        </p:spPr>
      </p:pic>
      <p:pic>
        <p:nvPicPr>
          <p:cNvPr id="31" name="Đồ họa 30" descr="Right pointing backhand index with solid fill">
            <a:extLst>
              <a:ext uri="{FF2B5EF4-FFF2-40B4-BE49-F238E27FC236}">
                <a16:creationId xmlns:a16="http://schemas.microsoft.com/office/drawing/2014/main" id="{F1C4AA35-1373-A100-E11F-4CF21758BA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656" y="4326400"/>
            <a:ext cx="566422" cy="566422"/>
          </a:xfrm>
          <a:prstGeom prst="rect">
            <a:avLst/>
          </a:prstGeom>
        </p:spPr>
      </p:pic>
    </p:spTree>
    <p:extLst>
      <p:ext uri="{BB962C8B-B14F-4D97-AF65-F5344CB8AC3E}">
        <p14:creationId xmlns:p14="http://schemas.microsoft.com/office/powerpoint/2010/main" val="82548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p:bldP spid="18" grpId="0"/>
      <p:bldP spid="20" grpId="0"/>
      <p:bldP spid="21" grpId="0" animBg="1"/>
      <p:bldP spid="22" grpId="0" animBg="1"/>
      <p:bldP spid="23" grpId="0" animBg="1"/>
      <p:bldP spid="25" grpId="0"/>
      <p:bldP spid="26"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ình chữ nhật: Góc Tròn 26">
            <a:extLst>
              <a:ext uri="{FF2B5EF4-FFF2-40B4-BE49-F238E27FC236}">
                <a16:creationId xmlns:a16="http://schemas.microsoft.com/office/drawing/2014/main" id="{CAA14557-49FD-F658-FDD8-1A3820113D61}"/>
              </a:ext>
            </a:extLst>
          </p:cNvPr>
          <p:cNvSpPr/>
          <p:nvPr/>
        </p:nvSpPr>
        <p:spPr>
          <a:xfrm>
            <a:off x="860791" y="2079520"/>
            <a:ext cx="7633667" cy="183032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Hộp Văn bản 19">
            <a:extLst>
              <a:ext uri="{FF2B5EF4-FFF2-40B4-BE49-F238E27FC236}">
                <a16:creationId xmlns:a16="http://schemas.microsoft.com/office/drawing/2014/main" id="{0D8665AD-2492-4592-FFC3-F605D030A75F}"/>
              </a:ext>
            </a:extLst>
          </p:cNvPr>
          <p:cNvSpPr txBox="1"/>
          <p:nvPr/>
        </p:nvSpPr>
        <p:spPr>
          <a:xfrm>
            <a:off x="1046829" y="649961"/>
            <a:ext cx="7447629" cy="892552"/>
          </a:xfrm>
          <a:prstGeom prst="rect">
            <a:avLst/>
          </a:prstGeom>
          <a:noFill/>
        </p:spPr>
        <p:txBody>
          <a:bodyPr wrap="square">
            <a:spAutoFit/>
          </a:bodyPr>
          <a:lstStyle/>
          <a:p>
            <a:pPr algn="just"/>
            <a:r>
              <a:rPr lang="vi-VN" sz="2600" dirty="0">
                <a:latin typeface="+mj-lt"/>
              </a:rPr>
              <a:t>- Con hi vọng món quà nhỏ này có thể làm bố bớt nhức đầu vì những con tính. - </a:t>
            </a:r>
            <a:r>
              <a:rPr lang="vi-VN" sz="2600" dirty="0" err="1">
                <a:latin typeface="+mj-lt"/>
              </a:rPr>
              <a:t>Pa-xcan</a:t>
            </a:r>
            <a:r>
              <a:rPr lang="vi-VN" sz="2600" dirty="0">
                <a:latin typeface="+mj-lt"/>
              </a:rPr>
              <a:t> nói.</a:t>
            </a:r>
          </a:p>
        </p:txBody>
      </p:sp>
      <p:sp>
        <p:nvSpPr>
          <p:cNvPr id="23" name="Hình Bầu dục 22">
            <a:extLst>
              <a:ext uri="{FF2B5EF4-FFF2-40B4-BE49-F238E27FC236}">
                <a16:creationId xmlns:a16="http://schemas.microsoft.com/office/drawing/2014/main" id="{49D30FEA-9C63-C6C2-CF7E-16317EF47E3F}"/>
              </a:ext>
            </a:extLst>
          </p:cNvPr>
          <p:cNvSpPr/>
          <p:nvPr/>
        </p:nvSpPr>
        <p:spPr>
          <a:xfrm>
            <a:off x="1031587" y="790795"/>
            <a:ext cx="320559" cy="305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9F7583B8-97A9-2AAD-ED2E-C85D059D6D0B}"/>
              </a:ext>
            </a:extLst>
          </p:cNvPr>
          <p:cNvSpPr txBox="1"/>
          <p:nvPr/>
        </p:nvSpPr>
        <p:spPr>
          <a:xfrm>
            <a:off x="1324298" y="2149125"/>
            <a:ext cx="6974664" cy="523220"/>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Vị trí:</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 dấu gạch ngang đầu câu.</a:t>
            </a:r>
            <a:endParaRPr lang="vi-VN" sz="2800" dirty="0"/>
          </a:p>
        </p:txBody>
      </p:sp>
      <p:sp>
        <p:nvSpPr>
          <p:cNvPr id="28" name="Hộp Văn bản 27">
            <a:extLst>
              <a:ext uri="{FF2B5EF4-FFF2-40B4-BE49-F238E27FC236}">
                <a16:creationId xmlns:a16="http://schemas.microsoft.com/office/drawing/2014/main" id="{814B501E-58D6-9B7E-99E5-8F3B3D33369F}"/>
              </a:ext>
            </a:extLst>
          </p:cNvPr>
          <p:cNvSpPr txBox="1"/>
          <p:nvPr/>
        </p:nvSpPr>
        <p:spPr>
          <a:xfrm>
            <a:off x="1324298" y="2994684"/>
            <a:ext cx="6974664" cy="954107"/>
          </a:xfrm>
          <a:prstGeom prst="rect">
            <a:avLst/>
          </a:prstGeom>
          <a:noFill/>
        </p:spPr>
        <p:txBody>
          <a:bodyPr wrap="square">
            <a:spAutoFit/>
          </a:bodyPr>
          <a:lstStyle/>
          <a:p>
            <a:pPr marL="0" marR="0" algn="just">
              <a:spcBef>
                <a:spcPts val="0"/>
              </a:spcBef>
            </a:pPr>
            <a:r>
              <a:rPr lang="vi-VN" sz="2800" b="1" u="sng"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Đánh dấu lời nói trực tiếp của nhân vật.</a:t>
            </a:r>
          </a:p>
        </p:txBody>
      </p:sp>
      <p:pic>
        <p:nvPicPr>
          <p:cNvPr id="30" name="Đồ họa 29" descr="Right pointing backhand index with solid fill">
            <a:extLst>
              <a:ext uri="{FF2B5EF4-FFF2-40B4-BE49-F238E27FC236}">
                <a16:creationId xmlns:a16="http://schemas.microsoft.com/office/drawing/2014/main" id="{F8B2835D-1E36-ED2A-730F-E554DE514C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91" y="2188068"/>
            <a:ext cx="566422" cy="566422"/>
          </a:xfrm>
          <a:prstGeom prst="rect">
            <a:avLst/>
          </a:prstGeom>
        </p:spPr>
      </p:pic>
      <p:pic>
        <p:nvPicPr>
          <p:cNvPr id="31" name="Đồ họa 30" descr="Right pointing backhand index with solid fill">
            <a:extLst>
              <a:ext uri="{FF2B5EF4-FFF2-40B4-BE49-F238E27FC236}">
                <a16:creationId xmlns:a16="http://schemas.microsoft.com/office/drawing/2014/main" id="{F1C4AA35-1373-A100-E11F-4CF21758BA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91" y="3033627"/>
            <a:ext cx="566422" cy="566422"/>
          </a:xfrm>
          <a:prstGeom prst="rect">
            <a:avLst/>
          </a:prstGeom>
        </p:spPr>
      </p:pic>
    </p:spTree>
    <p:extLst>
      <p:ext uri="{BB962C8B-B14F-4D97-AF65-F5344CB8AC3E}">
        <p14:creationId xmlns:p14="http://schemas.microsoft.com/office/powerpoint/2010/main" val="342284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3" grpId="0" animBg="1"/>
      <p:bldP spid="25" grpId="0"/>
      <p:bldP spid="28" grpId="0"/>
    </p:bld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1243</Words>
  <Application>Microsoft Office PowerPoint</Application>
  <PresentationFormat>Trình chiếu Trên màn hình (16:9)</PresentationFormat>
  <Paragraphs>71</Paragraphs>
  <Slides>22</Slides>
  <Notes>9</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22</vt:i4>
      </vt:variant>
    </vt:vector>
  </HeadingPairs>
  <TitlesOfParts>
    <vt:vector size="31" baseType="lpstr">
      <vt:lpstr>Arial</vt:lpstr>
      <vt:lpstr>Calibri</vt:lpstr>
      <vt:lpstr>Comfortaa</vt:lpstr>
      <vt:lpstr>Roboto Condensed Light</vt:lpstr>
      <vt:lpstr>Times New Roman</vt:lpstr>
      <vt:lpstr>Wingdings</vt:lpstr>
      <vt:lpstr>Patrick Hand SC</vt:lpstr>
      <vt:lpstr>Quicksand</vt:lpstr>
      <vt:lpstr>Reading Skills Task Cards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thuy</cp:lastModifiedBy>
  <cp:revision>33</cp:revision>
  <dcterms:modified xsi:type="dcterms:W3CDTF">2024-08-11T13:59:53Z</dcterms:modified>
</cp:coreProperties>
</file>