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303" r:id="rId2"/>
    <p:sldId id="367" r:id="rId3"/>
    <p:sldId id="368" r:id="rId4"/>
    <p:sldId id="276" r:id="rId5"/>
    <p:sldId id="335" r:id="rId6"/>
    <p:sldId id="360" r:id="rId7"/>
    <p:sldId id="369" r:id="rId8"/>
    <p:sldId id="370" r:id="rId9"/>
    <p:sldId id="361" r:id="rId10"/>
    <p:sldId id="371" r:id="rId11"/>
    <p:sldId id="372" r:id="rId12"/>
    <p:sldId id="352" r:id="rId13"/>
    <p:sldId id="354" r:id="rId14"/>
    <p:sldId id="355" r:id="rId15"/>
    <p:sldId id="359" r:id="rId16"/>
    <p:sldId id="318" r:id="rId17"/>
    <p:sldId id="319" r:id="rId18"/>
    <p:sldId id="331" r:id="rId19"/>
    <p:sldId id="329" r:id="rId20"/>
    <p:sldId id="330" r:id="rId21"/>
  </p:sldIdLst>
  <p:sldSz cx="12192000" cy="6858000"/>
  <p:notesSz cx="6858000" cy="9144000"/>
  <p:embeddedFontLst>
    <p:embeddedFont>
      <p:font typeface="HP001 4 hàng" pitchFamily="34" charset="0"/>
      <p:regular r:id="rId23"/>
      <p:bold r:id="rId24"/>
    </p:embeddedFont>
    <p:embeddedFont>
      <p:font typeface="Calibri" pitchFamily="34" charset="0"/>
      <p:regular r:id="rId25"/>
      <p:bold r:id="rId26"/>
      <p:italic r:id="rId27"/>
      <p:boldItalic r:id="rId28"/>
    </p:embeddedFont>
    <p:embeddedFont>
      <p:font typeface="SimSun" pitchFamily="2" charset="-122"/>
      <p:regular r:id="rId29"/>
    </p:embeddedFont>
    <p:embeddedFont>
      <p:font typeface="Aharoni" pitchFamily="2" charset="-79"/>
      <p:bold r:id="rId30"/>
    </p:embeddedFont>
    <p:embeddedFont>
      <p:font typeface=".VnAvant" pitchFamily="34" charset="0"/>
      <p:regular r:id="rId31"/>
      <p:bold r:id="rId32"/>
      <p:italic r:id="rId33"/>
      <p:boldItalic r:id="rId34"/>
    </p:embeddedFont>
    <p:embeddedFont>
      <p:font typeface="Century Gothic" pitchFamily="34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8119"/>
    <a:srgbClr val="FF7707"/>
    <a:srgbClr val="FFAF6C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574" autoAdjust="0"/>
    <p:restoredTop sz="94660"/>
  </p:normalViewPr>
  <p:slideViewPr>
    <p:cSldViewPr snapToGrid="0">
      <p:cViewPr>
        <p:scale>
          <a:sx n="66" d="100"/>
          <a:sy n="66" d="100"/>
        </p:scale>
        <p:origin x="-588" y="-2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8EEEA0-0C32-4D48-A720-B4F834F1CD6D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3EEEC4-14B8-4BDE-B37A-17B3A4FC4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1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9/29/2024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6BBFD17B-D166-40AF-9627-1FB3187FEC8D}"/>
              </a:ext>
            </a:extLst>
          </p:cNvPr>
          <p:cNvSpPr/>
          <p:nvPr userDrawn="1"/>
        </p:nvSpPr>
        <p:spPr>
          <a:xfrm>
            <a:off x="11008797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60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6199" y="-66674"/>
            <a:ext cx="12268200" cy="692467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9/29/2024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751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4"/>
            <a:ext cx="12165839" cy="685399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9/29/2024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737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5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9/29/2024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164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xmlns="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9/29/2024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20C92834-F07F-4579-8623-1CF3469E4D08}"/>
              </a:ext>
            </a:extLst>
          </p:cNvPr>
          <p:cNvSpPr/>
          <p:nvPr userDrawn="1"/>
        </p:nvSpPr>
        <p:spPr>
          <a:xfrm>
            <a:off x="10907349" y="154888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120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9/29/2024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9AD1DDED-7DF5-4CD6-A1A3-FC0C2ECC92B2}"/>
              </a:ext>
            </a:extLst>
          </p:cNvPr>
          <p:cNvSpPr/>
          <p:nvPr userDrawn="1"/>
        </p:nvSpPr>
        <p:spPr>
          <a:xfrm>
            <a:off x="11050608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876729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85" r:id="rId7"/>
    <p:sldLayoutId id="2147483651" r:id="rId8"/>
    <p:sldLayoutId id="2147483691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15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23704" t="19236" r="25333" b="20686"/>
          <a:stretch>
            <a:fillRect/>
          </a:stretch>
        </p:blipFill>
        <p:spPr bwMode="auto">
          <a:xfrm>
            <a:off x="0" y="0"/>
            <a:ext cx="1247779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11394828" y="7090116"/>
            <a:ext cx="1556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UTM Avo" pitchFamily="18" charset="0"/>
              </a:rPr>
              <a:t>ghế</a:t>
            </a:r>
            <a:endParaRPr lang="en-US" sz="3200" dirty="0">
              <a:solidFill>
                <a:srgbClr val="FF000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734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077029" y="5412126"/>
            <a:ext cx="5225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4098" name="Picture 2" descr="C:\Users\Administrator\Desktop\Screenshot_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143" y="1136648"/>
            <a:ext cx="7852228" cy="4275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66BA3921-0E6A-482B-B55B-C44204ABB7BC}"/>
              </a:ext>
            </a:extLst>
          </p:cNvPr>
          <p:cNvCxnSpPr>
            <a:cxnSpLocks/>
          </p:cNvCxnSpPr>
          <p:nvPr/>
        </p:nvCxnSpPr>
        <p:spPr>
          <a:xfrm>
            <a:off x="2557233" y="3056966"/>
            <a:ext cx="134711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260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252685" y="5455666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2</a:t>
            </a:r>
            <a:endParaRPr lang="en-US" sz="3200" b="1" dirty="0">
              <a:solidFill>
                <a:srgbClr val="FF0000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66BA3921-0E6A-482B-B55B-C44204ABB7BC}"/>
              </a:ext>
            </a:extLst>
          </p:cNvPr>
          <p:cNvCxnSpPr>
            <a:cxnSpLocks/>
          </p:cNvCxnSpPr>
          <p:nvPr/>
        </p:nvCxnSpPr>
        <p:spPr>
          <a:xfrm flipV="1">
            <a:off x="5986966" y="5748054"/>
            <a:ext cx="1400805" cy="2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026" name="Picture 2" descr="C:\Users\Administrator\Desktop\Screenshot_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659" y="638628"/>
            <a:ext cx="7503655" cy="433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706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499423" y="47752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3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C:\Users\Administrator\Desktop\Screenshot_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960" y="769257"/>
            <a:ext cx="7473497" cy="3570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294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855200" y="4929644"/>
            <a:ext cx="914400" cy="4297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68631" y="5498593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4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3074" name="Picture 2" descr="C:\Users\Administrator\Desktop\Screenshot_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629" y="1059543"/>
            <a:ext cx="8418285" cy="4084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308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">
            <a:extLst>
              <a:ext uri="{FF2B5EF4-FFF2-40B4-BE49-F238E27FC236}">
                <a16:creationId xmlns:a16="http://schemas.microsoft.com/office/drawing/2014/main" xmlns="" id="{70767FD4-96D8-4304-9BC9-7499F762B60B}"/>
              </a:ext>
            </a:extLst>
          </p:cNvPr>
          <p:cNvSpPr txBox="1"/>
          <p:nvPr/>
        </p:nvSpPr>
        <p:spPr>
          <a:xfrm>
            <a:off x="3860614" y="3055611"/>
            <a:ext cx="49330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>
                <a:ln w="28575">
                  <a:solidFill>
                    <a:srgbClr val="70AD47">
                      <a:lumMod val="75000"/>
                    </a:srgbClr>
                  </a:solidFill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+mj-lt"/>
                <a:ea typeface="inpin heiti" charset="-122"/>
                <a:cs typeface="+mn-cs"/>
              </a:rPr>
              <a:t>TẬP</a:t>
            </a:r>
            <a:r>
              <a:rPr kumimoji="0" lang="vi-VN" altLang="zh-CN" sz="8000" b="1" i="0" u="none" strike="noStrike" kern="1200" cap="none" spc="0" normalizeH="0" baseline="0" noProof="0">
                <a:ln w="28575">
                  <a:solidFill>
                    <a:srgbClr val="70AD47">
                      <a:lumMod val="75000"/>
                    </a:srgbClr>
                  </a:solidFill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+mj-lt"/>
                <a:ea typeface="inpin heiti" charset="-122"/>
                <a:cs typeface="+mn-cs"/>
              </a:rPr>
              <a:t> VIẾT</a:t>
            </a:r>
            <a:endParaRPr kumimoji="0" lang="zh-CN" altLang="en-US" sz="8000" b="1" i="0" u="none" strike="noStrike" kern="1200" cap="none" spc="0" normalizeH="0" baseline="0" noProof="0" dirty="0">
              <a:ln w="28575">
                <a:solidFill>
                  <a:srgbClr val="70AD47">
                    <a:lumMod val="75000"/>
                  </a:srgbClr>
                </a:solidFill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+mj-lt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8282" y="524625"/>
            <a:ext cx="2715436" cy="1783147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24598" t="20833" r="23280" b="60417"/>
          <a:stretch>
            <a:fillRect/>
          </a:stretch>
        </p:blipFill>
        <p:spPr bwMode="auto">
          <a:xfrm>
            <a:off x="551543" y="3020553"/>
            <a:ext cx="11321143" cy="2494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0692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9" r="3947"/>
          <a:stretch/>
        </p:blipFill>
        <p:spPr bwMode="auto">
          <a:xfrm>
            <a:off x="1097281" y="1475005"/>
            <a:ext cx="9914708" cy="5108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17"/>
          <p:cNvGrpSpPr/>
          <p:nvPr/>
        </p:nvGrpSpPr>
        <p:grpSpPr>
          <a:xfrm>
            <a:off x="2325189" y="485314"/>
            <a:ext cx="7785462" cy="1185527"/>
            <a:chOff x="-3127181" y="3669002"/>
            <a:chExt cx="2322340" cy="1072282"/>
          </a:xfrm>
        </p:grpSpPr>
        <p:sp>
          <p:nvSpPr>
            <p:cNvPr id="4" name="流程图: 数据 13"/>
            <p:cNvSpPr/>
            <p:nvPr/>
          </p:nvSpPr>
          <p:spPr>
            <a:xfrm>
              <a:off x="-3011214" y="3669002"/>
              <a:ext cx="2206373" cy="576064"/>
            </a:xfrm>
            <a:custGeom>
              <a:avLst/>
              <a:gdLst/>
              <a:ahLst/>
              <a:cxnLst/>
              <a:rect l="l" t="t" r="r" b="b"/>
              <a:pathLst>
                <a:path w="2572699" h="576064">
                  <a:moveTo>
                    <a:pt x="0" y="0"/>
                  </a:moveTo>
                  <a:lnTo>
                    <a:pt x="2572699" y="0"/>
                  </a:lnTo>
                  <a:lnTo>
                    <a:pt x="2223487" y="576064"/>
                  </a:lnTo>
                  <a:lnTo>
                    <a:pt x="0" y="576064"/>
                  </a:lnTo>
                  <a:close/>
                </a:path>
              </a:pathLst>
            </a:custGeom>
            <a:solidFill>
              <a:schemeClr val="tx1">
                <a:alpha val="27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grpSp>
          <p:nvGrpSpPr>
            <p:cNvPr id="5" name="组合 19"/>
            <p:cNvGrpSpPr/>
            <p:nvPr/>
          </p:nvGrpSpPr>
          <p:grpSpPr>
            <a:xfrm>
              <a:off x="-3127181" y="3822640"/>
              <a:ext cx="2062357" cy="918644"/>
              <a:chOff x="5369763" y="3632880"/>
              <a:chExt cx="2062357" cy="918644"/>
            </a:xfrm>
          </p:grpSpPr>
          <p:sp>
            <p:nvSpPr>
              <p:cNvPr id="6" name="流程图: 数据 13"/>
              <p:cNvSpPr/>
              <p:nvPr/>
            </p:nvSpPr>
            <p:spPr>
              <a:xfrm>
                <a:off x="5369763" y="3632880"/>
                <a:ext cx="2062357" cy="576064"/>
              </a:xfrm>
              <a:custGeom>
                <a:avLst/>
                <a:gdLst/>
                <a:ahLst/>
                <a:cxnLst/>
                <a:rect l="l" t="t" r="r" b="b"/>
                <a:pathLst>
                  <a:path w="2572699" h="576064">
                    <a:moveTo>
                      <a:pt x="0" y="0"/>
                    </a:moveTo>
                    <a:lnTo>
                      <a:pt x="2572699" y="0"/>
                    </a:lnTo>
                    <a:lnTo>
                      <a:pt x="2223487" y="576064"/>
                    </a:lnTo>
                    <a:lnTo>
                      <a:pt x="0" y="576064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charset="-122"/>
                  <a:ea typeface="inpin heiti" charset="-122"/>
                  <a:cs typeface="+mn-cs"/>
                </a:endParaRPr>
              </a:p>
            </p:txBody>
          </p:sp>
          <p:sp>
            <p:nvSpPr>
              <p:cNvPr id="7" name="TextBox 76"/>
              <p:cNvSpPr txBox="1"/>
              <p:nvPr/>
            </p:nvSpPr>
            <p:spPr>
              <a:xfrm>
                <a:off x="5685907" y="3632880"/>
                <a:ext cx="1493754" cy="918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2000" spc="300">
                    <a:solidFill>
                      <a:srgbClr val="0070C0"/>
                    </a:solidFill>
                    <a:latin typeface="造字工房悦黑体验版常规体" pitchFamily="50" charset="-122"/>
                    <a:ea typeface="造字工房悦黑体验版常规体" pitchFamily="50" charset="-12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30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造字工房悦黑体验版常规体" pitchFamily="50" charset="-122"/>
                    <a:cs typeface="+mn-cs"/>
                  </a:rPr>
                  <a:t>VIẾT BẢNG CON:</a:t>
                </a:r>
                <a:endPara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造字工房悦黑体验版常规体" pitchFamily="50" charset="-122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pin heiti" charset="-122"/>
                  <a:ea typeface="inpin heiti" charset="-122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0987246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F291CE8-29A3-41A5-B691-A78E7A05E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816" y="562883"/>
            <a:ext cx="11334368" cy="6171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29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5385" y="529339"/>
            <a:ext cx="4863186" cy="56535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58572" y="2054868"/>
            <a:ext cx="35168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DẶN DÒ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6" name="图片 12">
            <a:extLst>
              <a:ext uri="{FF2B5EF4-FFF2-40B4-BE49-F238E27FC236}">
                <a16:creationId xmlns:a16="http://schemas.microsoft.com/office/drawing/2014/main" xmlns="" id="{171A7108-59BB-4DF2-A6DA-6D5FC39C84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37"/>
          <a:stretch/>
        </p:blipFill>
        <p:spPr>
          <a:xfrm flipH="1">
            <a:off x="0" y="3500846"/>
            <a:ext cx="12192000" cy="3357154"/>
          </a:xfrm>
          <a:prstGeom prst="rect">
            <a:avLst/>
          </a:prstGeom>
        </p:spPr>
      </p:pic>
      <p:pic>
        <p:nvPicPr>
          <p:cNvPr id="7" name="图片 14" descr="图片包含 物体&#10;&#10;已生成高可信度的说明">
            <a:extLst>
              <a:ext uri="{FF2B5EF4-FFF2-40B4-BE49-F238E27FC236}">
                <a16:creationId xmlns:a16="http://schemas.microsoft.com/office/drawing/2014/main" xmlns="" id="{EF43E7AC-CC73-4A7E-A6F6-9AA45A0E65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9" y="363312"/>
            <a:ext cx="1226222" cy="1273429"/>
          </a:xfrm>
          <a:prstGeom prst="rect">
            <a:avLst/>
          </a:prstGeom>
        </p:spPr>
      </p:pic>
      <p:pic>
        <p:nvPicPr>
          <p:cNvPr id="8" name="图片 15">
            <a:extLst>
              <a:ext uri="{FF2B5EF4-FFF2-40B4-BE49-F238E27FC236}">
                <a16:creationId xmlns:a16="http://schemas.microsoft.com/office/drawing/2014/main" xmlns="" id="{741E2BD2-DA22-49AA-AF4D-87A6248F273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9884229" y="0"/>
            <a:ext cx="2307771" cy="1624554"/>
          </a:xfrm>
          <a:prstGeom prst="rect">
            <a:avLst/>
          </a:prstGeom>
        </p:spPr>
      </p:pic>
      <p:pic>
        <p:nvPicPr>
          <p:cNvPr id="9" name="图片 21" descr="图片包含 餐桌&#10;&#10;已生成高可信度的说明">
            <a:extLst>
              <a:ext uri="{FF2B5EF4-FFF2-40B4-BE49-F238E27FC236}">
                <a16:creationId xmlns:a16="http://schemas.microsoft.com/office/drawing/2014/main" xmlns="" id="{CE1B34F6-6F61-41BF-8FD7-3A8AB92203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41" y="1473910"/>
            <a:ext cx="5129076" cy="439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3789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07020" y="883080"/>
            <a:ext cx="11008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0070C0"/>
                </a:solidFill>
                <a:latin typeface="Century Gothic" pitchFamily="34" charset="0"/>
              </a:rPr>
              <a:t>c</a:t>
            </a:r>
            <a:endParaRPr lang="en-US" sz="9600" b="1" dirty="0">
              <a:solidFill>
                <a:srgbClr val="0070C0"/>
              </a:solidFill>
              <a:latin typeface="Century Gothic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05536" y="876603"/>
            <a:ext cx="11635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70C0"/>
                </a:solidFill>
                <a:latin typeface="Century Gothic" pitchFamily="34" charset="0"/>
              </a:rPr>
              <a:t>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66187" y="876603"/>
            <a:ext cx="11801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70C0"/>
                </a:solidFill>
                <a:latin typeface="Century Gothic" pitchFamily="34" charset="0"/>
              </a:rPr>
              <a:t>đ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23911" y="883080"/>
            <a:ext cx="9825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0070C0"/>
                </a:solidFill>
                <a:latin typeface="Century Gothic" pitchFamily="34" charset="0"/>
              </a:rPr>
              <a:t>l</a:t>
            </a:r>
            <a:endParaRPr lang="en-US" sz="9600" b="1" dirty="0">
              <a:solidFill>
                <a:srgbClr val="0070C0"/>
              </a:solidFill>
              <a:latin typeface="Century Gothic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3792" y="2917197"/>
            <a:ext cx="31908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rgbClr val="0070C0"/>
                </a:solidFill>
                <a:latin typeface="Century Gothic" pitchFamily="34" charset="0"/>
              </a:rPr>
              <a:t>b</a:t>
            </a:r>
            <a:r>
              <a:rPr lang="en-US" sz="9600" b="1" dirty="0" err="1" smtClean="0">
                <a:solidFill>
                  <a:srgbClr val="0070C0"/>
                </a:solidFill>
                <a:latin typeface="Century Gothic" pitchFamily="34" charset="0"/>
              </a:rPr>
              <a:t>í</a:t>
            </a:r>
            <a:r>
              <a:rPr lang="en-US" sz="9600" b="1" dirty="0" smtClean="0">
                <a:solidFill>
                  <a:srgbClr val="0070C0"/>
                </a:solidFill>
                <a:latin typeface="Century Gothic" pitchFamily="34" charset="0"/>
              </a:rPr>
              <a:t> </a:t>
            </a:r>
            <a:r>
              <a:rPr lang="en-US" sz="9600" b="1" dirty="0" err="1" smtClean="0">
                <a:solidFill>
                  <a:srgbClr val="0070C0"/>
                </a:solidFill>
                <a:latin typeface="Century Gothic" pitchFamily="34" charset="0"/>
              </a:rPr>
              <a:t>đỏ</a:t>
            </a:r>
            <a:r>
              <a:rPr lang="en-US" sz="9600" b="1" dirty="0" smtClean="0">
                <a:solidFill>
                  <a:srgbClr val="0070C0"/>
                </a:solidFill>
                <a:latin typeface="Century Gothic" pitchFamily="34" charset="0"/>
              </a:rPr>
              <a:t> </a:t>
            </a:r>
            <a:endParaRPr lang="en-US" sz="9600" b="1" dirty="0">
              <a:solidFill>
                <a:srgbClr val="0070C0"/>
              </a:solidFill>
              <a:latin typeface="Century Gothic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04346" y="3020971"/>
            <a:ext cx="49773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rgbClr val="0070C0"/>
                </a:solidFill>
                <a:latin typeface="Century Gothic" pitchFamily="34" charset="0"/>
              </a:rPr>
              <a:t>q</a:t>
            </a:r>
            <a:r>
              <a:rPr lang="en-US" sz="9600" b="1" dirty="0" err="1" smtClean="0">
                <a:solidFill>
                  <a:srgbClr val="0070C0"/>
                </a:solidFill>
                <a:latin typeface="Century Gothic" pitchFamily="34" charset="0"/>
              </a:rPr>
              <a:t>uả</a:t>
            </a:r>
            <a:r>
              <a:rPr lang="en-US" sz="9600" b="1" dirty="0" smtClean="0">
                <a:solidFill>
                  <a:srgbClr val="0070C0"/>
                </a:solidFill>
                <a:latin typeface="Century Gothic" pitchFamily="34" charset="0"/>
              </a:rPr>
              <a:t>  </a:t>
            </a:r>
            <a:r>
              <a:rPr lang="en-US" sz="9600" b="1" dirty="0" err="1" smtClean="0">
                <a:solidFill>
                  <a:srgbClr val="0070C0"/>
                </a:solidFill>
                <a:latin typeface="Century Gothic" pitchFamily="34" charset="0"/>
              </a:rPr>
              <a:t>lê</a:t>
            </a:r>
            <a:endParaRPr lang="en-US" sz="9600" b="1" dirty="0">
              <a:solidFill>
                <a:srgbClr val="0070C0"/>
              </a:solidFill>
              <a:latin typeface="Century Gothic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89540" y="4605320"/>
            <a:ext cx="40416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rgbClr val="0070C0"/>
                </a:solidFill>
                <a:latin typeface="Century Gothic" pitchFamily="34" charset="0"/>
              </a:rPr>
              <a:t>b</a:t>
            </a:r>
            <a:r>
              <a:rPr lang="en-US" sz="9600" b="1" dirty="0" err="1" smtClean="0">
                <a:solidFill>
                  <a:srgbClr val="0070C0"/>
                </a:solidFill>
                <a:latin typeface="Century Gothic" pitchFamily="34" charset="0"/>
              </a:rPr>
              <a:t>ể</a:t>
            </a:r>
            <a:r>
              <a:rPr lang="en-US" sz="9600" b="1" dirty="0" smtClean="0">
                <a:solidFill>
                  <a:srgbClr val="0070C0"/>
                </a:solidFill>
                <a:latin typeface="Century Gothic" pitchFamily="34" charset="0"/>
              </a:rPr>
              <a:t> </a:t>
            </a:r>
            <a:r>
              <a:rPr lang="en-US" sz="9600" b="1" dirty="0" err="1" smtClean="0">
                <a:solidFill>
                  <a:srgbClr val="0070C0"/>
                </a:solidFill>
                <a:latin typeface="Century Gothic" pitchFamily="34" charset="0"/>
              </a:rPr>
              <a:t>cá</a:t>
            </a:r>
            <a:endParaRPr lang="en-US" sz="9600" b="1" dirty="0">
              <a:solidFill>
                <a:srgbClr val="0070C0"/>
              </a:solidFill>
              <a:latin typeface="Century Gothic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721801" y="876603"/>
            <a:ext cx="9825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0070C0"/>
                </a:solidFill>
                <a:latin typeface="Century Gothic" pitchFamily="34" charset="0"/>
              </a:rPr>
              <a:t>b</a:t>
            </a:r>
            <a:endParaRPr lang="en-US" sz="9600" b="1" dirty="0">
              <a:solidFill>
                <a:srgbClr val="0070C0"/>
              </a:solidFill>
              <a:latin typeface="Century Gothic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936797" y="883080"/>
            <a:ext cx="9825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FF0000"/>
                </a:solidFill>
                <a:latin typeface="Century Gothic" pitchFamily="34" charset="0"/>
              </a:rPr>
              <a:t>a</a:t>
            </a:r>
            <a:endParaRPr lang="en-US" sz="96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915370" y="876603"/>
            <a:ext cx="9825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FF0000"/>
                </a:solidFill>
                <a:latin typeface="Century Gothic" pitchFamily="34" charset="0"/>
              </a:rPr>
              <a:t>o</a:t>
            </a:r>
            <a:endParaRPr lang="en-US" sz="96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885544" y="876603"/>
            <a:ext cx="9825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</a:rPr>
              <a:t>ô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853435" y="876603"/>
            <a:ext cx="9825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</a:rPr>
              <a:t>ơ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874816" y="883080"/>
            <a:ext cx="9825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FF0000"/>
                </a:solidFill>
                <a:latin typeface="Century Gothic" pitchFamily="34" charset="0"/>
              </a:rPr>
              <a:t>e</a:t>
            </a:r>
            <a:endParaRPr lang="en-US" sz="96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857361" y="876603"/>
            <a:ext cx="9825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</a:rPr>
              <a:t>ê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864723" y="4609611"/>
            <a:ext cx="40416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 smtClean="0">
                <a:solidFill>
                  <a:srgbClr val="0070C0"/>
                </a:solidFill>
                <a:latin typeface="Century Gothic" pitchFamily="34" charset="0"/>
              </a:rPr>
              <a:t>bế</a:t>
            </a:r>
            <a:r>
              <a:rPr lang="en-US" sz="9600" b="1" dirty="0" smtClean="0">
                <a:solidFill>
                  <a:srgbClr val="0070C0"/>
                </a:solidFill>
                <a:latin typeface="Century Gothic" pitchFamily="34" charset="0"/>
              </a:rPr>
              <a:t> </a:t>
            </a:r>
            <a:r>
              <a:rPr lang="en-US" sz="9600" b="1" dirty="0" err="1" smtClean="0">
                <a:solidFill>
                  <a:srgbClr val="0070C0"/>
                </a:solidFill>
                <a:latin typeface="Century Gothic" pitchFamily="34" charset="0"/>
              </a:rPr>
              <a:t>bé</a:t>
            </a:r>
            <a:endParaRPr lang="en-US" sz="9600" b="1" dirty="0">
              <a:solidFill>
                <a:srgbClr val="0070C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88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5" grpId="0"/>
      <p:bldP spid="18" grpId="0"/>
      <p:bldP spid="19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240701" y="963919"/>
            <a:ext cx="2988896" cy="372325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Luyện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viết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4" name="Picture 3" descr="Phim Hoạt Hình Học Sinh Học Sinh Cậu Bé, Phim Hoạt Hình, Nhà, Suốt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148" y="589069"/>
            <a:ext cx="1554564" cy="83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42"/>
          <a:stretch/>
        </p:blipFill>
        <p:spPr>
          <a:xfrm>
            <a:off x="0" y="404955"/>
            <a:ext cx="12192000" cy="6361603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1828800" y="548646"/>
            <a:ext cx="0" cy="6858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1207767" y="967943"/>
            <a:ext cx="408373" cy="337351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9" name="Oval 8"/>
          <p:cNvSpPr/>
          <p:nvPr/>
        </p:nvSpPr>
        <p:spPr>
          <a:xfrm>
            <a:off x="1172313" y="2455491"/>
            <a:ext cx="408373" cy="33735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0" name="Oval 9"/>
          <p:cNvSpPr/>
          <p:nvPr/>
        </p:nvSpPr>
        <p:spPr>
          <a:xfrm>
            <a:off x="1155515" y="3947414"/>
            <a:ext cx="408373" cy="33735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460994" y="613961"/>
            <a:ext cx="2336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7200" b="1" dirty="0" err="1" smtClean="0">
                <a:solidFill>
                  <a:srgbClr val="FF0000"/>
                </a:solidFill>
                <a:latin typeface="HP001 4 hàng" panose="020B0603050302020204" pitchFamily="34" charset="-93"/>
              </a:rPr>
              <a:t>gh</a:t>
            </a:r>
            <a:endParaRPr kumimoji="0" lang="en-US" alt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461404" y="2096812"/>
            <a:ext cx="292339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7200" b="1" dirty="0" err="1">
                <a:solidFill>
                  <a:srgbClr val="FF0000"/>
                </a:solidFill>
                <a:latin typeface="HP001 4 hàng" panose="020B0603050302020204" pitchFamily="34" charset="-93"/>
              </a:rPr>
              <a:t>g</a:t>
            </a:r>
            <a:r>
              <a:rPr lang="en-US" altLang="vi-VN" sz="7200" b="1" dirty="0" err="1" smtClean="0">
                <a:solidFill>
                  <a:srgbClr val="FF0000"/>
                </a:solidFill>
                <a:latin typeface="HP001 4 hàng" panose="020B0603050302020204" pitchFamily="34" charset="-93"/>
              </a:rPr>
              <a:t>hế</a:t>
            </a:r>
            <a:r>
              <a:rPr lang="en-US" altLang="vi-VN" sz="7200" b="1" dirty="0" smtClean="0">
                <a:solidFill>
                  <a:srgbClr val="FF0000"/>
                </a:solidFill>
                <a:latin typeface="HP001 4 hàng" panose="020B0603050302020204" pitchFamily="34" charset="-93"/>
              </a:rPr>
              <a:t> </a:t>
            </a:r>
            <a:r>
              <a:rPr lang="en-US" altLang="vi-VN" sz="7200" b="1" dirty="0" err="1" smtClean="0">
                <a:solidFill>
                  <a:srgbClr val="FF0000"/>
                </a:solidFill>
                <a:latin typeface="HP001 4 hàng" panose="020B0603050302020204" pitchFamily="34" charset="-93"/>
              </a:rPr>
              <a:t>gỗ</a:t>
            </a:r>
            <a:endParaRPr kumimoji="0" lang="en-US" alt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446909" y="3570727"/>
            <a:ext cx="350394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7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g</a:t>
            </a:r>
            <a:r>
              <a:rPr lang="en-US" altLang="vi-VN" sz="7200" b="1" noProof="0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hế</a:t>
            </a:r>
            <a:r>
              <a:rPr lang="en-US" altLang="vi-VN" sz="7200" b="1" noProof="0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sz="7200" b="1" noProof="0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đá</a:t>
            </a:r>
            <a:endParaRPr kumimoji="0" lang="en-US" alt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177285" y="5432233"/>
            <a:ext cx="408373" cy="33735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2468680" y="5067158"/>
            <a:ext cx="291716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7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g</a:t>
            </a:r>
            <a:r>
              <a:rPr lang="en-US" altLang="vi-VN" sz="7200" b="1" noProof="0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ỡ </a:t>
            </a:r>
            <a:r>
              <a:rPr lang="en-US" altLang="vi-VN" sz="7200" b="1" noProof="0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cá</a:t>
            </a:r>
            <a:endParaRPr kumimoji="0" lang="en-US" alt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5503118" y="3573629"/>
            <a:ext cx="642327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+mn-cs"/>
              </a:rPr>
              <a:t>Đọc lại bài </a:t>
            </a:r>
            <a:r>
              <a:rPr kumimoji="0" lang="en-US" altLang="vi-VN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+mn-cs"/>
              </a:rPr>
              <a:t>1</a:t>
            </a:r>
            <a:r>
              <a:rPr lang="en-US" altLang="vi-VN" sz="7200" b="1" noProof="0" dirty="0">
                <a:solidFill>
                  <a:srgbClr val="0070C0"/>
                </a:solidFill>
                <a:latin typeface="HP001 4 hàng" panose="020B0603050302020204" pitchFamily="34" charset="0"/>
              </a:rPr>
              <a:t>6</a:t>
            </a:r>
            <a:endParaRPr kumimoji="0" lang="en-US" altLang="vi-VN" sz="7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HP001 4 hàng" panose="020B0603050302020204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4781089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/>
      <p:bldP spid="13" grpId="0"/>
      <p:bldP spid="14" grpId="0"/>
      <p:bldP spid="15" grpId="0" animBg="1"/>
      <p:bldP spid="17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551543" y="931216"/>
            <a:ext cx="11364686" cy="2182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7" rIns="68573" bIns="34287"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685800">
              <a:defRPr/>
            </a:pPr>
            <a:endParaRPr lang="en-US" sz="9600" dirty="0">
              <a:solidFill>
                <a:prstClr val="black"/>
              </a:solidFill>
              <a:latin typeface=".VnAvant" panose="020B7200000000000000" pitchFamily="34" charset="0"/>
            </a:endParaRPr>
          </a:p>
          <a:p>
            <a:pPr lvl="0" algn="ctr" defTabSz="685800">
              <a:defRPr/>
            </a:pPr>
            <a:r>
              <a:rPr lang="en-US" sz="9600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gh</a:t>
            </a:r>
            <a:r>
              <a:rPr kumimoji="0" lang="en-US" sz="9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    </a:t>
            </a:r>
            <a:r>
              <a:rPr kumimoji="0" lang="en-US" sz="9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gh</a:t>
            </a:r>
            <a:r>
              <a:rPr kumimoji="0" lang="en-US" sz="9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 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	</a:t>
            </a:r>
            <a:r>
              <a:rPr kumimoji="0" lang="en-US" sz="9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Gh</a:t>
            </a:r>
            <a:r>
              <a:rPr kumimoji="0" lang="en-US" sz="9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   </a:t>
            </a:r>
            <a:r>
              <a:rPr lang="en-US" sz="9600" b="1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Gh</a:t>
            </a:r>
            <a:r>
              <a:rPr kumimoji="0" lang="en-US" sz="9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 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325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46514" y="4777858"/>
            <a:ext cx="3120572" cy="12820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979675" y="1241347"/>
            <a:ext cx="43361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 smtClean="0">
                <a:latin typeface="Century Gothic" pitchFamily="34" charset="0"/>
              </a:rPr>
              <a:t>gh</a:t>
            </a:r>
            <a:r>
              <a:rPr lang="en-US" sz="9600" b="1" dirty="0" err="1" smtClean="0">
                <a:solidFill>
                  <a:srgbClr val="FF0000"/>
                </a:solidFill>
                <a:latin typeface="Century Gothic" pitchFamily="34" charset="0"/>
              </a:rPr>
              <a:t>ế</a:t>
            </a:r>
            <a:r>
              <a:rPr lang="en-US" sz="9600" b="1" dirty="0" smtClean="0">
                <a:solidFill>
                  <a:srgbClr val="002060"/>
                </a:solidFill>
                <a:latin typeface="Century Gothic" pitchFamily="34" charset="0"/>
              </a:rPr>
              <a:t>   </a:t>
            </a:r>
            <a:r>
              <a:rPr lang="en-US" sz="9600" dirty="0" smtClean="0">
                <a:solidFill>
                  <a:srgbClr val="002060"/>
                </a:solidFill>
                <a:latin typeface="Century Gothic" pitchFamily="34" charset="0"/>
              </a:rPr>
              <a:t>                         </a:t>
            </a:r>
            <a:endParaRPr lang="en-US" sz="9600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6979258" y="1276516"/>
            <a:ext cx="420967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983742" y="2995504"/>
            <a:ext cx="4209670" cy="78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 flipV="1">
            <a:off x="6990981" y="1276516"/>
            <a:ext cx="1" cy="348265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11159720" y="1276516"/>
            <a:ext cx="29208" cy="349787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6987354" y="4777857"/>
            <a:ext cx="4191000" cy="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9067750" y="2987488"/>
            <a:ext cx="0" cy="17153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179107" y="3047217"/>
            <a:ext cx="17774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 smtClean="0">
                <a:latin typeface="Century Gothic" pitchFamily="34" charset="0"/>
                <a:cs typeface="Aharoni" pitchFamily="2" charset="-79"/>
              </a:rPr>
              <a:t>gh</a:t>
            </a:r>
            <a:endParaRPr lang="en-US" sz="9600" b="1" dirty="0">
              <a:latin typeface="Century Gothic" pitchFamily="34" charset="0"/>
              <a:cs typeface="Aharoni" pitchFamily="2" charset="-79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147759" y="3025451"/>
            <a:ext cx="14080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ế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/>
          <a:srcRect l="48023" t="17708" r="35709" b="44792"/>
          <a:stretch>
            <a:fillRect/>
          </a:stretch>
        </p:blipFill>
        <p:spPr bwMode="auto">
          <a:xfrm>
            <a:off x="1045029" y="1501087"/>
            <a:ext cx="4267199" cy="3917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9909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2304" y="1234465"/>
            <a:ext cx="43361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solidFill>
                  <a:srgbClr val="0070C0"/>
                </a:solidFill>
                <a:latin typeface="Century Gothic" pitchFamily="34" charset="0"/>
              </a:rPr>
              <a:t>g</a:t>
            </a:r>
            <a:r>
              <a:rPr lang="en-US" sz="9600" b="1" dirty="0" smtClean="0">
                <a:solidFill>
                  <a:srgbClr val="FF0000"/>
                </a:solidFill>
                <a:latin typeface="Century Gothic" pitchFamily="34" charset="0"/>
              </a:rPr>
              <a:t> </a:t>
            </a:r>
            <a:r>
              <a:rPr lang="en-US" sz="9600" b="1" dirty="0" smtClean="0">
                <a:solidFill>
                  <a:srgbClr val="002060"/>
                </a:solidFill>
                <a:latin typeface="Century Gothic" pitchFamily="34" charset="0"/>
              </a:rPr>
              <a:t>   </a:t>
            </a:r>
            <a:r>
              <a:rPr lang="en-US" sz="9600" dirty="0" smtClean="0">
                <a:solidFill>
                  <a:srgbClr val="002060"/>
                </a:solidFill>
                <a:latin typeface="Century Gothic" pitchFamily="34" charset="0"/>
              </a:rPr>
              <a:t>                         </a:t>
            </a:r>
            <a:endParaRPr lang="en-US" sz="9600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57724" y="2918122"/>
            <a:ext cx="43361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 smtClean="0">
                <a:solidFill>
                  <a:srgbClr val="0070C0"/>
                </a:solidFill>
                <a:latin typeface="Century Gothic" pitchFamily="34" charset="0"/>
              </a:rPr>
              <a:t>g</a:t>
            </a:r>
            <a:r>
              <a:rPr lang="en-US" sz="9600" b="1" dirty="0" err="1" smtClean="0">
                <a:solidFill>
                  <a:srgbClr val="FF0000"/>
                </a:solidFill>
                <a:latin typeface="Century Gothic" pitchFamily="34" charset="0"/>
              </a:rPr>
              <a:t>a</a:t>
            </a:r>
            <a:r>
              <a:rPr lang="en-US" sz="9600" b="1" dirty="0" smtClean="0">
                <a:solidFill>
                  <a:srgbClr val="002060"/>
                </a:solidFill>
                <a:latin typeface="Century Gothic" pitchFamily="34" charset="0"/>
              </a:rPr>
              <a:t>   </a:t>
            </a:r>
            <a:r>
              <a:rPr lang="en-US" sz="9600" dirty="0" smtClean="0">
                <a:solidFill>
                  <a:srgbClr val="002060"/>
                </a:solidFill>
                <a:latin typeface="Century Gothic" pitchFamily="34" charset="0"/>
              </a:rPr>
              <a:t>                         </a:t>
            </a:r>
            <a:endParaRPr lang="en-US" sz="9600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96715" y="1234465"/>
            <a:ext cx="43361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 smtClean="0">
                <a:solidFill>
                  <a:srgbClr val="0070C0"/>
                </a:solidFill>
                <a:latin typeface="Century Gothic" pitchFamily="34" charset="0"/>
              </a:rPr>
              <a:t>gh</a:t>
            </a:r>
            <a:r>
              <a:rPr lang="en-US" sz="9600" b="1" dirty="0" smtClean="0">
                <a:solidFill>
                  <a:srgbClr val="FF0000"/>
                </a:solidFill>
                <a:latin typeface="Century Gothic" pitchFamily="34" charset="0"/>
              </a:rPr>
              <a:t> </a:t>
            </a:r>
            <a:r>
              <a:rPr lang="en-US" sz="9600" b="1" dirty="0" smtClean="0">
                <a:solidFill>
                  <a:srgbClr val="002060"/>
                </a:solidFill>
                <a:latin typeface="Century Gothic" pitchFamily="34" charset="0"/>
              </a:rPr>
              <a:t>   </a:t>
            </a:r>
            <a:r>
              <a:rPr lang="en-US" sz="9600" dirty="0" smtClean="0">
                <a:solidFill>
                  <a:srgbClr val="002060"/>
                </a:solidFill>
                <a:latin typeface="Century Gothic" pitchFamily="34" charset="0"/>
              </a:rPr>
              <a:t>                         </a:t>
            </a:r>
            <a:endParaRPr lang="en-US" sz="9600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32135" y="2918122"/>
            <a:ext cx="43361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solidFill>
                  <a:srgbClr val="0070C0"/>
                </a:solidFill>
                <a:latin typeface="Century Gothic" pitchFamily="34" charset="0"/>
              </a:rPr>
              <a:t>g</a:t>
            </a:r>
            <a:r>
              <a:rPr lang="en-US" sz="9600" b="1" dirty="0" err="1" smtClean="0">
                <a:solidFill>
                  <a:srgbClr val="0070C0"/>
                </a:solidFill>
                <a:latin typeface="Century Gothic" pitchFamily="34" charset="0"/>
              </a:rPr>
              <a:t>h</a:t>
            </a:r>
            <a:r>
              <a:rPr lang="en-US" sz="9600" b="1" dirty="0" err="1" smtClean="0">
                <a:solidFill>
                  <a:srgbClr val="FF0000"/>
                </a:solidFill>
                <a:latin typeface="Century Gothic" pitchFamily="34" charset="0"/>
              </a:rPr>
              <a:t>ế</a:t>
            </a:r>
            <a:r>
              <a:rPr lang="en-US" sz="9600" b="1" dirty="0" smtClean="0">
                <a:solidFill>
                  <a:srgbClr val="002060"/>
                </a:solidFill>
                <a:latin typeface="Century Gothic" pitchFamily="34" charset="0"/>
              </a:rPr>
              <a:t>   </a:t>
            </a:r>
            <a:r>
              <a:rPr lang="en-US" sz="9600" dirty="0" smtClean="0">
                <a:solidFill>
                  <a:srgbClr val="002060"/>
                </a:solidFill>
                <a:latin typeface="Century Gothic" pitchFamily="34" charset="0"/>
              </a:rPr>
              <a:t>                         </a:t>
            </a:r>
            <a:endParaRPr lang="en-US" sz="9600" dirty="0">
              <a:solidFill>
                <a:srgbClr val="00206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48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124" y="982993"/>
            <a:ext cx="7166272" cy="523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7198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peech Bubble: Rectangle with Corners Rounded 7">
            <a:extLst>
              <a:ext uri="{FF2B5EF4-FFF2-40B4-BE49-F238E27FC236}">
                <a16:creationId xmlns="" xmlns:a16="http://schemas.microsoft.com/office/drawing/2014/main" id="{0667024D-077C-41FB-84FC-D91D5651A1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8216" y="214290"/>
            <a:ext cx="9334565" cy="1928826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r>
              <a:rPr lang="en-US" altLang="en-US" sz="3200" b="1" dirty="0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2. Tiếng nào có chữ </a:t>
            </a:r>
            <a:r>
              <a:rPr lang="en-US" altLang="en-US" sz="3200" b="1" dirty="0" smtClean="0">
                <a:solidFill>
                  <a:srgbClr val="FF0000"/>
                </a:solidFill>
                <a:latin typeface="UTM Avo" pitchFamily="18" charset="0"/>
                <a:cs typeface="Times New Roman" panose="02020603050405020304" pitchFamily="18" charset="0"/>
              </a:rPr>
              <a:t>g</a:t>
            </a:r>
            <a:r>
              <a:rPr lang="en-US" altLang="en-US" sz="3200" b="1" dirty="0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, tiếng nào có chữ </a:t>
            </a:r>
            <a:r>
              <a:rPr lang="en-US" altLang="en-US" sz="3200" b="1" dirty="0" smtClean="0">
                <a:solidFill>
                  <a:srgbClr val="FF0000"/>
                </a:solidFill>
                <a:latin typeface="UTM Avo" pitchFamily="18" charset="0"/>
                <a:cs typeface="Times New Roman" panose="02020603050405020304" pitchFamily="18" charset="0"/>
              </a:rPr>
              <a:t>gh</a:t>
            </a:r>
            <a:r>
              <a:rPr lang="en-US" altLang="en-US" sz="3200" b="1" dirty="0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?</a:t>
            </a:r>
            <a:endParaRPr lang="vi-VN" alt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 l="42752" t="20833" r="40849" b="52084"/>
          <a:stretch>
            <a:fillRect/>
          </a:stretch>
        </p:blipFill>
        <p:spPr bwMode="auto">
          <a:xfrm>
            <a:off x="4952992" y="2143116"/>
            <a:ext cx="2381267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619747" y="3286125"/>
            <a:ext cx="1125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UTM Avo" pitchFamily="18" charset="0"/>
              </a:rPr>
              <a:t>ghi</a:t>
            </a:r>
            <a:endParaRPr lang="en-US" sz="3200" dirty="0">
              <a:latin typeface="UTM Avo" pitchFamily="18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/>
          <a:srcRect l="16325" t="22916" r="67277" b="52083"/>
          <a:stretch>
            <a:fillRect/>
          </a:stretch>
        </p:blipFill>
        <p:spPr bwMode="auto">
          <a:xfrm>
            <a:off x="1809720" y="2143116"/>
            <a:ext cx="2571768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381225" y="3357563"/>
            <a:ext cx="30198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UTM Avo" pitchFamily="18" charset="0"/>
              </a:rPr>
              <a:t>g</a:t>
            </a:r>
            <a:r>
              <a:rPr lang="en-US" sz="3200" dirty="0" smtClean="0">
                <a:latin typeface="UTM Avo" pitchFamily="18" charset="0"/>
              </a:rPr>
              <a:t>à gô</a:t>
            </a:r>
            <a:endParaRPr lang="en-US" sz="3200" dirty="0">
              <a:latin typeface="UTM Avo" pitchFamily="18" charset="0"/>
            </a:endParaRP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2" cstate="print"/>
          <a:srcRect l="67936" t="19010" r="15666" b="54167"/>
          <a:stretch>
            <a:fillRect/>
          </a:stretch>
        </p:blipFill>
        <p:spPr bwMode="auto">
          <a:xfrm>
            <a:off x="8286766" y="2071678"/>
            <a:ext cx="2286017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8858269" y="3429001"/>
            <a:ext cx="1270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UTM Avo" pitchFamily="18" charset="0"/>
              </a:rPr>
              <a:t>gõ</a:t>
            </a:r>
            <a:endParaRPr lang="en-US" sz="3200" dirty="0">
              <a:latin typeface="UTM Avo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 l="16398" t="51822" r="67790" b="21094"/>
          <a:stretch>
            <a:fillRect/>
          </a:stretch>
        </p:blipFill>
        <p:spPr bwMode="auto">
          <a:xfrm>
            <a:off x="1523968" y="4214819"/>
            <a:ext cx="2857520" cy="1601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528816" y="5914918"/>
            <a:ext cx="1566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UTM Avo" pitchFamily="18" charset="0"/>
              </a:rPr>
              <a:t>g</a:t>
            </a:r>
            <a:r>
              <a:rPr lang="en-US" sz="3200" dirty="0" smtClean="0">
                <a:latin typeface="UTM Avo" pitchFamily="18" charset="0"/>
              </a:rPr>
              <a:t>ỗ</a:t>
            </a:r>
            <a:endParaRPr lang="en-US" sz="3200" dirty="0">
              <a:latin typeface="UTM Avo" pitchFamily="18" charset="0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/>
          <a:srcRect l="43338" t="51042" r="41435" b="22916"/>
          <a:stretch>
            <a:fillRect/>
          </a:stretch>
        </p:blipFill>
        <p:spPr bwMode="auto">
          <a:xfrm>
            <a:off x="4857741" y="4071942"/>
            <a:ext cx="2571768" cy="1597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5524496" y="5857893"/>
            <a:ext cx="19694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UTM Avo" pitchFamily="18" charset="0"/>
              </a:rPr>
              <a:t>g</a:t>
            </a:r>
            <a:r>
              <a:rPr lang="en-US" sz="3200" dirty="0" smtClean="0">
                <a:latin typeface="UTM Avo" pitchFamily="18" charset="0"/>
              </a:rPr>
              <a:t>hẹ</a:t>
            </a:r>
            <a:endParaRPr lang="en-US" sz="3200" dirty="0">
              <a:latin typeface="UTM Avo" pitchFamily="18" charset="0"/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3" cstate="print"/>
          <a:srcRect l="67936" t="51823" r="16252" b="24218"/>
          <a:stretch>
            <a:fillRect/>
          </a:stretch>
        </p:blipFill>
        <p:spPr bwMode="auto">
          <a:xfrm>
            <a:off x="7905763" y="4357694"/>
            <a:ext cx="3048021" cy="1408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8382017" y="5857893"/>
            <a:ext cx="30198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UTM Avo" pitchFamily="18" charset="0"/>
              </a:rPr>
              <a:t>gỡ</a:t>
            </a:r>
            <a:r>
              <a:rPr lang="en-US" sz="3200" dirty="0" smtClean="0">
                <a:latin typeface="UTM Avo" pitchFamily="18" charset="0"/>
              </a:rPr>
              <a:t> </a:t>
            </a:r>
            <a:r>
              <a:rPr lang="en-US" sz="3200" dirty="0" err="1" smtClean="0">
                <a:latin typeface="UTM Avo" pitchFamily="18" charset="0"/>
              </a:rPr>
              <a:t>cá</a:t>
            </a:r>
            <a:endParaRPr lang="en-US" sz="3200" dirty="0">
              <a:latin typeface="UTM Avo" pitchFamily="18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66BA3921-0E6A-482B-B55B-C44204ABB7BC}"/>
              </a:ext>
            </a:extLst>
          </p:cNvPr>
          <p:cNvCxnSpPr>
            <a:cxnSpLocks/>
          </p:cNvCxnSpPr>
          <p:nvPr/>
        </p:nvCxnSpPr>
        <p:spPr>
          <a:xfrm>
            <a:off x="2564777" y="3915786"/>
            <a:ext cx="106165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66BA3921-0E6A-482B-B55B-C44204ABB7BC}"/>
              </a:ext>
            </a:extLst>
          </p:cNvPr>
          <p:cNvCxnSpPr>
            <a:cxnSpLocks/>
          </p:cNvCxnSpPr>
          <p:nvPr/>
        </p:nvCxnSpPr>
        <p:spPr>
          <a:xfrm>
            <a:off x="2421901" y="6451641"/>
            <a:ext cx="106165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66BA3921-0E6A-482B-B55B-C44204ABB7BC}"/>
              </a:ext>
            </a:extLst>
          </p:cNvPr>
          <p:cNvCxnSpPr>
            <a:cxnSpLocks/>
          </p:cNvCxnSpPr>
          <p:nvPr/>
        </p:nvCxnSpPr>
        <p:spPr>
          <a:xfrm>
            <a:off x="8496268" y="6388430"/>
            <a:ext cx="52127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66BA3921-0E6A-482B-B55B-C44204ABB7BC}"/>
              </a:ext>
            </a:extLst>
          </p:cNvPr>
          <p:cNvCxnSpPr>
            <a:cxnSpLocks/>
          </p:cNvCxnSpPr>
          <p:nvPr/>
        </p:nvCxnSpPr>
        <p:spPr>
          <a:xfrm>
            <a:off x="8688289" y="3979578"/>
            <a:ext cx="106165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66BA3921-0E6A-482B-B55B-C44204ABB7BC}"/>
              </a:ext>
            </a:extLst>
          </p:cNvPr>
          <p:cNvCxnSpPr>
            <a:cxnSpLocks/>
          </p:cNvCxnSpPr>
          <p:nvPr/>
        </p:nvCxnSpPr>
        <p:spPr>
          <a:xfrm>
            <a:off x="5612798" y="3822408"/>
            <a:ext cx="10616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66BA3921-0E6A-482B-B55B-C44204ABB7BC}"/>
              </a:ext>
            </a:extLst>
          </p:cNvPr>
          <p:cNvCxnSpPr>
            <a:cxnSpLocks/>
          </p:cNvCxnSpPr>
          <p:nvPr/>
        </p:nvCxnSpPr>
        <p:spPr>
          <a:xfrm>
            <a:off x="5619747" y="3942337"/>
            <a:ext cx="10616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66BA3921-0E6A-482B-B55B-C44204ABB7BC}"/>
              </a:ext>
            </a:extLst>
          </p:cNvPr>
          <p:cNvCxnSpPr>
            <a:cxnSpLocks/>
          </p:cNvCxnSpPr>
          <p:nvPr/>
        </p:nvCxnSpPr>
        <p:spPr>
          <a:xfrm>
            <a:off x="5524497" y="6408931"/>
            <a:ext cx="10616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66BA3921-0E6A-482B-B55B-C44204ABB7BC}"/>
              </a:ext>
            </a:extLst>
          </p:cNvPr>
          <p:cNvCxnSpPr>
            <a:cxnSpLocks/>
          </p:cNvCxnSpPr>
          <p:nvPr/>
        </p:nvCxnSpPr>
        <p:spPr>
          <a:xfrm>
            <a:off x="5524497" y="6499692"/>
            <a:ext cx="10616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7906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2" grpId="0"/>
      <p:bldP spid="14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8741" t="31250" r="51976" b="31250"/>
          <a:stretch>
            <a:fillRect/>
          </a:stretch>
        </p:blipFill>
        <p:spPr bwMode="auto">
          <a:xfrm>
            <a:off x="380960" y="1928802"/>
            <a:ext cx="5810291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 l="52123" t="28125" r="17423" b="26042"/>
          <a:stretch>
            <a:fillRect/>
          </a:stretch>
        </p:blipFill>
        <p:spPr bwMode="auto">
          <a:xfrm>
            <a:off x="6286502" y="1928802"/>
            <a:ext cx="5143493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142965" y="500042"/>
            <a:ext cx="29738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  <a:latin typeface="UTM Avo" pitchFamily="18" charset="0"/>
              </a:rPr>
              <a:t>3.Ghi nhớ</a:t>
            </a:r>
            <a:endParaRPr lang="en-US" sz="5400" dirty="0">
              <a:solidFill>
                <a:srgbClr val="FF000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649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" descr="图片包含 物体&#10;&#10;已生成高可信度的说明">
            <a:extLst>
              <a:ext uri="{FF2B5EF4-FFF2-40B4-BE49-F238E27FC236}">
                <a16:creationId xmlns:a16="http://schemas.microsoft.com/office/drawing/2014/main" xmlns="" id="{EF43E7AC-CC73-4A7E-A6F6-9AA45A0E65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6" y="485202"/>
            <a:ext cx="922304" cy="922304"/>
          </a:xfrm>
          <a:prstGeom prst="rect">
            <a:avLst/>
          </a:prstGeom>
        </p:spPr>
      </p:pic>
      <p:pic>
        <p:nvPicPr>
          <p:cNvPr id="6" name="图片 15">
            <a:extLst>
              <a:ext uri="{FF2B5EF4-FFF2-40B4-BE49-F238E27FC236}">
                <a16:creationId xmlns:a16="http://schemas.microsoft.com/office/drawing/2014/main" xmlns="" id="{741E2BD2-DA22-49AA-AF4D-87A6248F27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9885177" y="0"/>
            <a:ext cx="2307771" cy="1624554"/>
          </a:xfrm>
          <a:prstGeom prst="rect">
            <a:avLst/>
          </a:prstGeom>
        </p:spPr>
      </p:pic>
      <p:pic>
        <p:nvPicPr>
          <p:cNvPr id="8" name="Picture 2" descr="C:\Users\Administrator\Desktop\4499633_211107066366_2副本.png">
            <a:extLst>
              <a:ext uri="{FF2B5EF4-FFF2-40B4-BE49-F238E27FC236}">
                <a16:creationId xmlns:a16="http://schemas.microsoft.com/office/drawing/2014/main" xmlns="" id="{EB306F2A-E7CF-4F05-A0F8-C7F61240E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60" y="1149532"/>
            <a:ext cx="5634002" cy="507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5385" y="372583"/>
            <a:ext cx="4500329" cy="56535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915175" y="1906611"/>
            <a:ext cx="35205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 ĐỌC</a:t>
            </a:r>
            <a:r>
              <a:rPr kumimoji="0" lang="vi-VN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0" name="图片 12">
            <a:extLst>
              <a:ext uri="{FF2B5EF4-FFF2-40B4-BE49-F238E27FC236}">
                <a16:creationId xmlns:a16="http://schemas.microsoft.com/office/drawing/2014/main" xmlns="" id="{171A7108-59BB-4DF2-A6DA-6D5FC39C843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37"/>
          <a:stretch/>
        </p:blipFill>
        <p:spPr>
          <a:xfrm flipH="1">
            <a:off x="0" y="3200401"/>
            <a:ext cx="12192000" cy="365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74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999</TotalTime>
  <Words>86</Words>
  <Application>Microsoft Office PowerPoint</Application>
  <PresentationFormat>Custom</PresentationFormat>
  <Paragraphs>52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Arial</vt:lpstr>
      <vt:lpstr>HP001 4 hàng</vt:lpstr>
      <vt:lpstr>Times New Roman</vt:lpstr>
      <vt:lpstr>等线</vt:lpstr>
      <vt:lpstr>Calibri</vt:lpstr>
      <vt:lpstr>inpin heiti</vt:lpstr>
      <vt:lpstr>UTM Avo</vt:lpstr>
      <vt:lpstr>SimSun</vt:lpstr>
      <vt:lpstr>Aharoni</vt:lpstr>
      <vt:lpstr>.VnAvant</vt:lpstr>
      <vt:lpstr>Century Gothic</vt:lpstr>
      <vt:lpstr>造字工房悦黑体验版常规体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97</cp:revision>
  <dcterms:created xsi:type="dcterms:W3CDTF">2021-11-01T08:16:43Z</dcterms:created>
  <dcterms:modified xsi:type="dcterms:W3CDTF">2024-09-29T17:14:12Z</dcterms:modified>
</cp:coreProperties>
</file>