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7" r:id="rId5"/>
  </p:sldMasterIdLst>
  <p:notesMasterIdLst>
    <p:notesMasterId r:id="rId40"/>
  </p:notesMasterIdLst>
  <p:sldIdLst>
    <p:sldId id="526" r:id="rId6"/>
    <p:sldId id="564" r:id="rId7"/>
    <p:sldId id="527" r:id="rId8"/>
    <p:sldId id="565" r:id="rId9"/>
    <p:sldId id="524" r:id="rId10"/>
    <p:sldId id="546" r:id="rId11"/>
    <p:sldId id="548" r:id="rId12"/>
    <p:sldId id="397" r:id="rId13"/>
    <p:sldId id="551" r:id="rId14"/>
    <p:sldId id="566" r:id="rId15"/>
    <p:sldId id="464" r:id="rId16"/>
    <p:sldId id="465" r:id="rId17"/>
    <p:sldId id="466" r:id="rId18"/>
    <p:sldId id="567" r:id="rId19"/>
    <p:sldId id="555" r:id="rId20"/>
    <p:sldId id="436" r:id="rId21"/>
    <p:sldId id="568" r:id="rId22"/>
    <p:sldId id="569" r:id="rId23"/>
    <p:sldId id="570" r:id="rId24"/>
    <p:sldId id="435" r:id="rId25"/>
    <p:sldId id="571" r:id="rId26"/>
    <p:sldId id="398" r:id="rId27"/>
    <p:sldId id="572" r:id="rId28"/>
    <p:sldId id="573" r:id="rId29"/>
    <p:sldId id="574" r:id="rId30"/>
    <p:sldId id="534" r:id="rId31"/>
    <p:sldId id="444" r:id="rId32"/>
    <p:sldId id="575" r:id="rId33"/>
    <p:sldId id="576" r:id="rId34"/>
    <p:sldId id="577" r:id="rId35"/>
    <p:sldId id="547" r:id="rId36"/>
    <p:sldId id="578" r:id="rId37"/>
    <p:sldId id="539" r:id="rId38"/>
    <p:sldId id="54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934"/>
    <a:srgbClr val="FBE8CF"/>
    <a:srgbClr val="9C5B0C"/>
    <a:srgbClr val="F1A03F"/>
    <a:srgbClr val="B8D991"/>
    <a:srgbClr val="55A84B"/>
    <a:srgbClr val="75BA5B"/>
    <a:srgbClr val="F0AE3B"/>
    <a:srgbClr val="8D2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02BCD-C4F6-4AD7-95A6-F8E4737DF7FF}"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5C464-9AE0-472F-BA27-2F4211676E1A}" type="slidenum">
              <a:rPr lang="en-US" smtClean="0"/>
              <a:t>‹#›</a:t>
            </a:fld>
            <a:endParaRPr lang="en-US"/>
          </a:p>
        </p:txBody>
      </p:sp>
    </p:spTree>
    <p:extLst>
      <p:ext uri="{BB962C8B-B14F-4D97-AF65-F5344CB8AC3E}">
        <p14:creationId xmlns:p14="http://schemas.microsoft.com/office/powerpoint/2010/main" val="127015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350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35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267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7.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95BC-E4BE-85D6-8C17-7DCFFDEC34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01B7D-E69F-AFC9-5497-B9C1DD4CFE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9A84D8-DC8B-878F-A9ED-3874D5D5CD84}"/>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5" name="Footer Placeholder 4">
            <a:extLst>
              <a:ext uri="{FF2B5EF4-FFF2-40B4-BE49-F238E27FC236}">
                <a16:creationId xmlns:a16="http://schemas.microsoft.com/office/drawing/2014/main" id="{4AF11598-1B7B-245F-AF40-3C85E86A6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C2C29-315B-4819-2EAC-BEC63EBED30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919981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54DC-B3B8-18B1-5982-458940A54B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B5605-9B05-DE46-5B39-F017D67B74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859B-B6C3-DBAF-6D6D-271E29B7F481}"/>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5" name="Footer Placeholder 4">
            <a:extLst>
              <a:ext uri="{FF2B5EF4-FFF2-40B4-BE49-F238E27FC236}">
                <a16:creationId xmlns:a16="http://schemas.microsoft.com/office/drawing/2014/main" id="{D9E8003E-DF8D-8F66-577E-DF2FE7BC1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A97180-1C14-93EA-FE3E-FB5DD420AF59}"/>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265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60ACAD-0802-2524-124A-C949181D4DE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EF0D83-02D0-0D67-B3C6-DA67F4DE1A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11878-C098-BF80-0684-00BF2C50038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5" name="Footer Placeholder 4">
            <a:extLst>
              <a:ext uri="{FF2B5EF4-FFF2-40B4-BE49-F238E27FC236}">
                <a16:creationId xmlns:a16="http://schemas.microsoft.com/office/drawing/2014/main" id="{3619410F-9A00-A403-E906-D03C2FA5F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00192-9AA0-E573-6EF6-EA6CCE4BA09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50945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236651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5348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982470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152010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3249264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3130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4730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41849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3355-EF6C-EC31-89EE-E4496F8B9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45B1AC-29E9-F127-03BC-302D89330C7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8B68-CDEA-9C88-75B5-4BD8DF39B90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5" name="Footer Placeholder 4">
            <a:extLst>
              <a:ext uri="{FF2B5EF4-FFF2-40B4-BE49-F238E27FC236}">
                <a16:creationId xmlns:a16="http://schemas.microsoft.com/office/drawing/2014/main" id="{8A0C0A69-0316-4ABD-E5F9-8EC699811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FEC64B-48CA-E7FA-1C78-93AB07EBBD7E}"/>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491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31791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569350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2024/8/20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985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412823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226997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7871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31117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82998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52352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7586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1989-6E6C-42D4-0982-9178B9C9E8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826B60-29FB-5699-58A6-EFA77FBC82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1CBE1-B069-3752-51A3-8252B799BE3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5" name="Footer Placeholder 4">
            <a:extLst>
              <a:ext uri="{FF2B5EF4-FFF2-40B4-BE49-F238E27FC236}">
                <a16:creationId xmlns:a16="http://schemas.microsoft.com/office/drawing/2014/main" id="{3B30391D-104C-1A82-3D51-0D5BE38FC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8C121C-6CB2-766A-1313-0CE397115962}"/>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81366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9246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24975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4401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035351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4115779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928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872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783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28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8/20/2024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8/20/2024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280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EA84-CFE9-EEE1-8128-95DDE349FC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45B649-123F-BBD0-A3E6-A79727CEE0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CDF70-7211-3670-10FB-7BE476AD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BF3AD-8B45-3725-74C5-E77073EDEA18}"/>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6" name="Footer Placeholder 5">
            <a:extLst>
              <a:ext uri="{FF2B5EF4-FFF2-40B4-BE49-F238E27FC236}">
                <a16:creationId xmlns:a16="http://schemas.microsoft.com/office/drawing/2014/main" id="{139657B6-A3DF-0FA3-6C43-0E8D0558B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E5E0AC-A9FB-052A-8B22-4781B267B60B}"/>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951508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94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1665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69447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6598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370616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6448600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463692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95895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429527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9188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C25-3D2B-FD72-36A2-5671E42BFC7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DF62ED-641B-B060-0AC5-3E20921459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A7D13-2360-161B-E83A-A63555C05A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F2610-D6FC-62C7-AB75-151E0A72C3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18AF3-F175-BCDB-47AB-FBF2CC920E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811076-DBE1-97D1-6224-20D02131DC37}"/>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8" name="Footer Placeholder 7">
            <a:extLst>
              <a:ext uri="{FF2B5EF4-FFF2-40B4-BE49-F238E27FC236}">
                <a16:creationId xmlns:a16="http://schemas.microsoft.com/office/drawing/2014/main" id="{B578BFFB-38F2-57B5-E83F-4CE889ED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A6CA38-4452-091F-A206-E9C3467DA653}"/>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55797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860301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832396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879689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828849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24416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43779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8/20/2024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843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3053162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580436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2B42-33AC-D32D-04D7-B057D59AD2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C4701FB-1ACC-942F-9F72-6DE49B03C35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4" name="Footer Placeholder 3">
            <a:extLst>
              <a:ext uri="{FF2B5EF4-FFF2-40B4-BE49-F238E27FC236}">
                <a16:creationId xmlns:a16="http://schemas.microsoft.com/office/drawing/2014/main" id="{8BAFF781-FFEB-9553-AFE5-F50AFE395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7D6D33-7FD7-BF97-E967-D2A73C3133F0}"/>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96380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A2924-BE7B-9941-73BB-E07AC87D3019}"/>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3" name="Footer Placeholder 2">
            <a:extLst>
              <a:ext uri="{FF2B5EF4-FFF2-40B4-BE49-F238E27FC236}">
                <a16:creationId xmlns:a16="http://schemas.microsoft.com/office/drawing/2014/main" id="{4C90C912-CF7E-29FF-95BB-690F650E7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0E82AC-D3B4-72B2-7C5D-15D308CDBBA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42796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353-D545-A87D-B827-C02E72EE9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E639-E449-AF49-C031-9989DC3101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657BB-A6F0-896D-DF6D-E31AD96D12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CF60E-CFE3-F5EC-DB0E-3310B50DA92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6" name="Footer Placeholder 5">
            <a:extLst>
              <a:ext uri="{FF2B5EF4-FFF2-40B4-BE49-F238E27FC236}">
                <a16:creationId xmlns:a16="http://schemas.microsoft.com/office/drawing/2014/main" id="{467D3E90-96B2-667D-6867-C23A3D222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637B26-9009-8EC8-E7CC-AC8F2C2DFD7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50778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BFE-E269-21EC-A9C2-F42508737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A3B09-881C-3C04-C671-DC7BB72366A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9AB62-13DD-5D25-62EE-C1D732FC46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BB3B8-3912-CEC6-7C4B-CACB433AE182}"/>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8/20/2024</a:t>
            </a:fld>
            <a:endParaRPr lang="en-US"/>
          </a:p>
        </p:txBody>
      </p:sp>
      <p:sp>
        <p:nvSpPr>
          <p:cNvPr id="6" name="Footer Placeholder 5">
            <a:extLst>
              <a:ext uri="{FF2B5EF4-FFF2-40B4-BE49-F238E27FC236}">
                <a16:creationId xmlns:a16="http://schemas.microsoft.com/office/drawing/2014/main" id="{5DE057CF-0CF0-0DB7-827B-93F219E6E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4A8AB3-8EBC-81CC-C088-0CF557816E9F}"/>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41629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ags" Target="../tags/tag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ags" Target="../tags/tag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E3BE8A5-1A5E-7FF9-B7BA-D1769E96D1E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12339384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0901592A-FDC5-A81E-4339-CD6CFE0EEF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13901030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54811" y="143073"/>
            <a:ext cx="1817701" cy="1817701"/>
          </a:xfrm>
          <a:prstGeom prst="rect">
            <a:avLst/>
          </a:prstGeom>
        </p:spPr>
      </p:pic>
    </p:spTree>
    <p:extLst>
      <p:ext uri="{BB962C8B-B14F-4D97-AF65-F5344CB8AC3E}">
        <p14:creationId xmlns:p14="http://schemas.microsoft.com/office/powerpoint/2010/main" val="15939086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image" Target="../media/image1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18.xml"/><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19.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tags" Target="../tags/tag20.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tags" Target="../tags/tag21.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image" Target="../media/image45.jpeg"/><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49.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8.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8.xml"/><Relationship Id="rId7" Type="http://schemas.openxmlformats.org/officeDocument/2006/relationships/image" Target="../media/image1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49.sv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8.xml"/><Relationship Id="rId7" Type="http://schemas.openxmlformats.org/officeDocument/2006/relationships/image" Target="../media/image1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5.xml"/><Relationship Id="rId7"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slideLayout" Target="../slideLayouts/slideLayout18.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8.xml"/><Relationship Id="rId7" Type="http://schemas.openxmlformats.org/officeDocument/2006/relationships/image" Target="../media/image1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B2E232E5-9B39-13FA-1839-BD6F9BD46AAE}"/>
              </a:ext>
            </a:extLst>
          </p:cNvPr>
          <p:cNvPicPr>
            <a:picLocks noChangeAspect="1"/>
          </p:cNvPicPr>
          <p:nvPr/>
        </p:nvPicPr>
        <p:blipFill>
          <a:blip r:embed="rId8"/>
          <a:stretch>
            <a:fillRect/>
          </a:stretch>
        </p:blipFill>
        <p:spPr>
          <a:xfrm>
            <a:off x="1719339" y="1274865"/>
            <a:ext cx="8474174" cy="20362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416C2-5E19-2028-56D6-32104A5DCA3B}"/>
              </a:ext>
            </a:extLst>
          </p:cNvPr>
          <p:cNvPicPr>
            <a:picLocks noChangeAspect="1"/>
          </p:cNvPicPr>
          <p:nvPr/>
        </p:nvPicPr>
        <p:blipFill>
          <a:blip r:embed="rId2"/>
          <a:stretch>
            <a:fillRect/>
          </a:stretch>
        </p:blipFill>
        <p:spPr>
          <a:xfrm>
            <a:off x="975360" y="392112"/>
            <a:ext cx="4338320" cy="6205049"/>
          </a:xfrm>
          <a:prstGeom prst="rect">
            <a:avLst/>
          </a:prstGeom>
        </p:spPr>
      </p:pic>
      <p:pic>
        <p:nvPicPr>
          <p:cNvPr id="3" name="Graphic 2">
            <a:extLst>
              <a:ext uri="{FF2B5EF4-FFF2-40B4-BE49-F238E27FC236}">
                <a16:creationId xmlns:a16="http://schemas.microsoft.com/office/drawing/2014/main" id="{DD5395A6-7E1A-B221-E12D-DB437CFFC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971443" y="3242067"/>
            <a:ext cx="2372957" cy="3615933"/>
          </a:xfrm>
          <a:prstGeom prst="rect">
            <a:avLst/>
          </a:prstGeom>
        </p:spPr>
      </p:pic>
      <p:grpSp>
        <p:nvGrpSpPr>
          <p:cNvPr id="4" name="Group 3">
            <a:extLst>
              <a:ext uri="{FF2B5EF4-FFF2-40B4-BE49-F238E27FC236}">
                <a16:creationId xmlns:a16="http://schemas.microsoft.com/office/drawing/2014/main" id="{7BA695FC-02A1-CC5C-4E00-9DC1C2AB1D17}"/>
              </a:ext>
            </a:extLst>
          </p:cNvPr>
          <p:cNvGrpSpPr/>
          <p:nvPr/>
        </p:nvGrpSpPr>
        <p:grpSpPr>
          <a:xfrm flipH="1">
            <a:off x="5049520" y="639193"/>
            <a:ext cx="6483909" cy="2622167"/>
            <a:chOff x="1395977" y="1070949"/>
            <a:chExt cx="4531941" cy="1890493"/>
          </a:xfrm>
        </p:grpSpPr>
        <p:pic>
          <p:nvPicPr>
            <p:cNvPr id="6" name="Picture 2">
              <a:extLst>
                <a:ext uri="{FF2B5EF4-FFF2-40B4-BE49-F238E27FC236}">
                  <a16:creationId xmlns:a16="http://schemas.microsoft.com/office/drawing/2014/main" id="{9CF29C2A-762E-56DA-0211-DE4ADD93C7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8" name="TextBox 7">
              <a:extLst>
                <a:ext uri="{FF2B5EF4-FFF2-40B4-BE49-F238E27FC236}">
                  <a16:creationId xmlns:a16="http://schemas.microsoft.com/office/drawing/2014/main" id="{727C66D8-5EA2-B341-F46C-ADEE3957D2E9}"/>
                </a:ext>
              </a:extLst>
            </p:cNvPr>
            <p:cNvSpPr txBox="1"/>
            <p:nvPr/>
          </p:nvSpPr>
          <p:spPr>
            <a:xfrm>
              <a:off x="1538429" y="1377654"/>
              <a:ext cx="4089245" cy="13979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Việt Nam có nhiều loại khoáng sản nhưng phần lớn có trữ lượng vừa và nhỏ. Một số khoáng sản có trữ lượng lớn: than, dầu mỏ, khí tự nhiên, sắt, đồng, bô-xít, a-pa-tít...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13276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Than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Quảng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Ninh)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Dầu</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mỏ</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Biển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Đông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Apatit</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Lào</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Titan (Thái Nguyên, Vũng Tàu)....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Quặng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sắt</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(Thái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Nguyên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Bái</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Hà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Tĩnh</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Bô-xít (Tây Nguyên)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9891307" y="2560321"/>
            <a:ext cx="2584777" cy="3938706"/>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345440" y="352543"/>
            <a:ext cx="11724638" cy="1608337"/>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576861" y="1363001"/>
              <a:ext cx="4173103" cy="1133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Xác định trên lược đồ các dãy núi có hướng tây bắc – đông nam, các dãy núi có hướng vòng cung và các đồng bằng lớn ở Việt Nam.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697B9CE7-BFD8-052E-D08F-88F9DDD836B8}"/>
              </a:ext>
            </a:extLst>
          </p:cNvPr>
          <p:cNvPicPr>
            <a:picLocks noChangeAspect="1"/>
          </p:cNvPicPr>
          <p:nvPr/>
        </p:nvPicPr>
        <p:blipFill>
          <a:blip r:embed="rId6"/>
          <a:stretch>
            <a:fillRect/>
          </a:stretch>
        </p:blipFill>
        <p:spPr>
          <a:xfrm>
            <a:off x="853440" y="2175559"/>
            <a:ext cx="8981440" cy="4249428"/>
          </a:xfrm>
          <a:prstGeom prst="rect">
            <a:avLst/>
          </a:prstGeom>
        </p:spPr>
      </p:pic>
    </p:spTree>
    <p:extLst>
      <p:ext uri="{BB962C8B-B14F-4D97-AF65-F5344CB8AC3E}">
        <p14:creationId xmlns:p14="http://schemas.microsoft.com/office/powerpoint/2010/main" val="237895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D99C1-6C8D-02E4-461B-FFD9D70B9ED9}"/>
              </a:ext>
            </a:extLst>
          </p:cNvPr>
          <p:cNvPicPr>
            <a:picLocks noChangeAspect="1"/>
          </p:cNvPicPr>
          <p:nvPr/>
        </p:nvPicPr>
        <p:blipFill>
          <a:blip r:embed="rId2"/>
          <a:stretch>
            <a:fillRect/>
          </a:stretch>
        </p:blipFill>
        <p:spPr>
          <a:xfrm>
            <a:off x="239395" y="509587"/>
            <a:ext cx="5353050" cy="5229225"/>
          </a:xfrm>
          <a:prstGeom prst="rect">
            <a:avLst/>
          </a:prstGeom>
        </p:spPr>
      </p:pic>
      <p:pic>
        <p:nvPicPr>
          <p:cNvPr id="8" name="Picture 7">
            <a:extLst>
              <a:ext uri="{FF2B5EF4-FFF2-40B4-BE49-F238E27FC236}">
                <a16:creationId xmlns:a16="http://schemas.microsoft.com/office/drawing/2014/main" id="{F76E3F3D-3633-B521-57D5-74A7EA6DCC52}"/>
              </a:ext>
            </a:extLst>
          </p:cNvPr>
          <p:cNvPicPr>
            <a:picLocks noChangeAspect="1"/>
          </p:cNvPicPr>
          <p:nvPr/>
        </p:nvPicPr>
        <p:blipFill>
          <a:blip r:embed="rId3"/>
          <a:stretch>
            <a:fillRect/>
          </a:stretch>
        </p:blipFill>
        <p:spPr>
          <a:xfrm>
            <a:off x="5748020" y="351155"/>
            <a:ext cx="4495800" cy="5810250"/>
          </a:xfrm>
          <a:prstGeom prst="rect">
            <a:avLst/>
          </a:prstGeom>
        </p:spPr>
      </p:pic>
      <p:sp>
        <p:nvSpPr>
          <p:cNvPr id="15" name="Oval 14">
            <a:extLst>
              <a:ext uri="{FF2B5EF4-FFF2-40B4-BE49-F238E27FC236}">
                <a16:creationId xmlns:a16="http://schemas.microsoft.com/office/drawing/2014/main" id="{41E28DDF-B3B8-F68B-6509-963EF3AC3EFC}"/>
              </a:ext>
            </a:extLst>
          </p:cNvPr>
          <p:cNvSpPr/>
          <p:nvPr/>
        </p:nvSpPr>
        <p:spPr>
          <a:xfrm rot="19817384">
            <a:off x="1937499" y="1350852"/>
            <a:ext cx="76239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9AF90A-635D-BB84-4370-BD9EB0FC1852}"/>
              </a:ext>
            </a:extLst>
          </p:cNvPr>
          <p:cNvSpPr/>
          <p:nvPr/>
        </p:nvSpPr>
        <p:spPr>
          <a:xfrm rot="19817384">
            <a:off x="6662936" y="101039"/>
            <a:ext cx="1668651" cy="391939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4C35FAD-C51F-C20D-1CC6-D68336523882}"/>
              </a:ext>
            </a:extLst>
          </p:cNvPr>
          <p:cNvGrpSpPr/>
          <p:nvPr/>
        </p:nvGrpSpPr>
        <p:grpSpPr>
          <a:xfrm>
            <a:off x="1920240" y="5181600"/>
            <a:ext cx="8178800" cy="1280160"/>
            <a:chOff x="1327354" y="4306528"/>
            <a:chExt cx="9645445" cy="1474839"/>
          </a:xfrm>
        </p:grpSpPr>
        <p:sp>
          <p:nvSpPr>
            <p:cNvPr id="18" name="Rectangle: Rounded Corners 17">
              <a:extLst>
                <a:ext uri="{FF2B5EF4-FFF2-40B4-BE49-F238E27FC236}">
                  <a16:creationId xmlns:a16="http://schemas.microsoft.com/office/drawing/2014/main" id="{160CCCCC-67E2-907F-BE28-9B88FF1493D6}"/>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F70BA6B7-82BC-1579-2BA1-C6621500E902}"/>
                </a:ext>
              </a:extLst>
            </p:cNvPr>
            <p:cNvSpPr txBox="1"/>
            <p:nvPr/>
          </p:nvSpPr>
          <p:spPr>
            <a:xfrm>
              <a:off x="1570703" y="4397716"/>
              <a:ext cx="8964562" cy="10287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rPr>
                <a:t>Dãy núi có hướng tây bắc – đông nam: Dãy Hoàng Liên Sơn, dãy Trường Sơn.</a:t>
              </a:r>
            </a:p>
          </p:txBody>
        </p:sp>
      </p:grpSp>
    </p:spTree>
    <p:extLst>
      <p:ext uri="{BB962C8B-B14F-4D97-AF65-F5344CB8AC3E}">
        <p14:creationId xmlns:p14="http://schemas.microsoft.com/office/powerpoint/2010/main" val="180327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2232103" y="6234309"/>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Hoàng Liên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55" presetClass="exit" presetSubtype="0" fill="hold" nodeType="afterEffect">
                                  <p:stCondLst>
                                    <p:cond delay="0"/>
                                  </p:stCondLst>
                                  <p:childTnLst>
                                    <p:anim calcmode="lin" valueType="num">
                                      <p:cBhvr>
                                        <p:cTn id="15" dur="2000"/>
                                        <p:tgtEl>
                                          <p:spTgt spid="6"/>
                                        </p:tgtEl>
                                        <p:attrNameLst>
                                          <p:attrName>ppt_w</p:attrName>
                                        </p:attrNameLst>
                                      </p:cBhvr>
                                      <p:tavLst>
                                        <p:tav tm="0">
                                          <p:val>
                                            <p:strVal val="ppt_w"/>
                                          </p:val>
                                        </p:tav>
                                        <p:tav tm="100000">
                                          <p:val>
                                            <p:strVal val="ppt_w*0.70"/>
                                          </p:val>
                                        </p:tav>
                                      </p:tavLst>
                                    </p:anim>
                                    <p:anim calcmode="lin" valueType="num">
                                      <p:cBhvr>
                                        <p:cTn id="16" dur="2000"/>
                                        <p:tgtEl>
                                          <p:spTgt spid="6"/>
                                        </p:tgtEl>
                                        <p:attrNameLst>
                                          <p:attrName>ppt_h</p:attrName>
                                        </p:attrNameLst>
                                      </p:cBhvr>
                                      <p:tavLst>
                                        <p:tav tm="0">
                                          <p:val>
                                            <p:strVal val="ppt_h"/>
                                          </p:val>
                                        </p:tav>
                                        <p:tav tm="100000">
                                          <p:val>
                                            <p:strVal val="ppt_h"/>
                                          </p:val>
                                        </p:tav>
                                      </p:tavLst>
                                    </p:anim>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ãy Trường Sơn: “Đệ nhất” thiên nhiên Đông Dương | Báo Pháp luật Việt Nam  điện tử">
            <a:extLst>
              <a:ext uri="{FF2B5EF4-FFF2-40B4-BE49-F238E27FC236}">
                <a16:creationId xmlns:a16="http://schemas.microsoft.com/office/drawing/2014/main" id="{67B3084D-E30C-B2A0-0A3C-AC06115E72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9" name="TextBox 8">
            <a:extLst>
              <a:ext uri="{FF2B5EF4-FFF2-40B4-BE49-F238E27FC236}">
                <a16:creationId xmlns:a16="http://schemas.microsoft.com/office/drawing/2014/main" id="{59825B77-1341-5210-20D4-EDFF338796DD}"/>
              </a:ext>
            </a:extLst>
          </p:cNvPr>
          <p:cNvSpPr txBox="1"/>
          <p:nvPr/>
        </p:nvSpPr>
        <p:spPr>
          <a:xfrm>
            <a:off x="2143613" y="177638"/>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6598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D99C1-6C8D-02E4-461B-FFD9D70B9ED9}"/>
              </a:ext>
            </a:extLst>
          </p:cNvPr>
          <p:cNvPicPr>
            <a:picLocks noChangeAspect="1"/>
          </p:cNvPicPr>
          <p:nvPr/>
        </p:nvPicPr>
        <p:blipFill>
          <a:blip r:embed="rId2"/>
          <a:stretch>
            <a:fillRect/>
          </a:stretch>
        </p:blipFill>
        <p:spPr>
          <a:xfrm>
            <a:off x="3707809" y="478056"/>
            <a:ext cx="5353050" cy="5229225"/>
          </a:xfrm>
          <a:prstGeom prst="rect">
            <a:avLst/>
          </a:prstGeom>
        </p:spPr>
      </p:pic>
      <p:sp>
        <p:nvSpPr>
          <p:cNvPr id="15" name="Oval 14">
            <a:extLst>
              <a:ext uri="{FF2B5EF4-FFF2-40B4-BE49-F238E27FC236}">
                <a16:creationId xmlns:a16="http://schemas.microsoft.com/office/drawing/2014/main" id="{41E28DDF-B3B8-F68B-6509-963EF3AC3EFC}"/>
              </a:ext>
            </a:extLst>
          </p:cNvPr>
          <p:cNvSpPr/>
          <p:nvPr/>
        </p:nvSpPr>
        <p:spPr>
          <a:xfrm rot="20865034">
            <a:off x="6540602" y="1010867"/>
            <a:ext cx="46210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Oval 1">
            <a:extLst>
              <a:ext uri="{FF2B5EF4-FFF2-40B4-BE49-F238E27FC236}">
                <a16:creationId xmlns:a16="http://schemas.microsoft.com/office/drawing/2014/main" id="{DDE9C5C2-5782-527E-C422-6AF0031C20E8}"/>
              </a:ext>
            </a:extLst>
          </p:cNvPr>
          <p:cNvSpPr/>
          <p:nvPr/>
        </p:nvSpPr>
        <p:spPr>
          <a:xfrm rot="390049">
            <a:off x="6961016" y="884745"/>
            <a:ext cx="46210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Oval 3">
            <a:extLst>
              <a:ext uri="{FF2B5EF4-FFF2-40B4-BE49-F238E27FC236}">
                <a16:creationId xmlns:a16="http://schemas.microsoft.com/office/drawing/2014/main" id="{AA641D6F-AFC7-FB5B-F0DC-D4EED40C57CA}"/>
              </a:ext>
            </a:extLst>
          </p:cNvPr>
          <p:cNvSpPr/>
          <p:nvPr/>
        </p:nvSpPr>
        <p:spPr>
          <a:xfrm rot="2993605">
            <a:off x="7367282" y="1588828"/>
            <a:ext cx="360799" cy="9188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Oval 4">
            <a:extLst>
              <a:ext uri="{FF2B5EF4-FFF2-40B4-BE49-F238E27FC236}">
                <a16:creationId xmlns:a16="http://schemas.microsoft.com/office/drawing/2014/main" id="{797594B8-BF9D-ACB1-1C98-8DD0CF0D771E}"/>
              </a:ext>
            </a:extLst>
          </p:cNvPr>
          <p:cNvSpPr/>
          <p:nvPr/>
        </p:nvSpPr>
        <p:spPr>
          <a:xfrm rot="4922341">
            <a:off x="7662609" y="2085842"/>
            <a:ext cx="497583" cy="11248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 name="Group 5">
            <a:extLst>
              <a:ext uri="{FF2B5EF4-FFF2-40B4-BE49-F238E27FC236}">
                <a16:creationId xmlns:a16="http://schemas.microsoft.com/office/drawing/2014/main" id="{54C35FAD-C51F-C20D-1CC6-D68336523882}"/>
              </a:ext>
            </a:extLst>
          </p:cNvPr>
          <p:cNvGrpSpPr/>
          <p:nvPr/>
        </p:nvGrpSpPr>
        <p:grpSpPr>
          <a:xfrm>
            <a:off x="1920240" y="5181600"/>
            <a:ext cx="8178800" cy="1280160"/>
            <a:chOff x="1327354" y="4306528"/>
            <a:chExt cx="9645445" cy="1474839"/>
          </a:xfrm>
        </p:grpSpPr>
        <p:sp>
          <p:nvSpPr>
            <p:cNvPr id="7" name="Rectangle: Rounded Corners 6">
              <a:extLst>
                <a:ext uri="{FF2B5EF4-FFF2-40B4-BE49-F238E27FC236}">
                  <a16:creationId xmlns:a16="http://schemas.microsoft.com/office/drawing/2014/main" id="{160CCCCC-67E2-907F-BE28-9B88FF1493D6}"/>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F70BA6B7-82BC-1579-2BA1-C6621500E902}"/>
                </a:ext>
              </a:extLst>
            </p:cNvPr>
            <p:cNvSpPr txBox="1"/>
            <p:nvPr/>
          </p:nvSpPr>
          <p:spPr>
            <a:xfrm>
              <a:off x="1570703" y="4397716"/>
              <a:ext cx="8964562" cy="12410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rPr>
                <a:t>Dãy núi có hướng vòng cung: Sông Gâm, Ngân Sơn, Bắc Sơn, Đông Triều.</a:t>
              </a:r>
            </a:p>
          </p:txBody>
        </p:sp>
      </p:grpSp>
    </p:spTree>
    <p:extLst>
      <p:ext uri="{BB962C8B-B14F-4D97-AF65-F5344CB8AC3E}">
        <p14:creationId xmlns:p14="http://schemas.microsoft.com/office/powerpoint/2010/main" val="305099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ính xác, các dãy núi lớn chạy theo hình cánh cung là điểm nổi bật của  vùng Đông Bắc - Báo VnExpress">
            <a:extLst>
              <a:ext uri="{FF2B5EF4-FFF2-40B4-BE49-F238E27FC236}">
                <a16:creationId xmlns:a16="http://schemas.microsoft.com/office/drawing/2014/main" id="{6C93B0FB-FB9E-317A-1BB4-37350A53E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544"/>
            <a:ext cx="12192000" cy="69369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C32088-70EA-FBC6-FA68-AAE8B7257040}"/>
              </a:ext>
            </a:extLst>
          </p:cNvPr>
          <p:cNvSpPr txBox="1"/>
          <p:nvPr/>
        </p:nvSpPr>
        <p:spPr>
          <a:xfrm>
            <a:off x="2117798" y="5940896"/>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Vòng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cung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Sông</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Gâm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7989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HONG CẢNH THIÊN NHIÊN VIỆT NAM_v720P">
            <a:hlinkClick r:id="" action="ppaction://media"/>
            <a:extLst>
              <a:ext uri="{FF2B5EF4-FFF2-40B4-BE49-F238E27FC236}">
                <a16:creationId xmlns:a16="http://schemas.microsoft.com/office/drawing/2014/main" id="{70B0A836-67FD-5F33-C9A8-476BFD0F02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22346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2054736" y="296840"/>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Vòng cung núi đá vôi Bắc Sơn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ist 5 địa điểm du lịch Ngân Sơn (Bắc Kạn) hấp dẫn nhất">
            <a:extLst>
              <a:ext uri="{FF2B5EF4-FFF2-40B4-BE49-F238E27FC236}">
                <a16:creationId xmlns:a16="http://schemas.microsoft.com/office/drawing/2014/main" id="{FE3F2D9C-DEE4-E795-FD2D-5DF4106B3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388194" cy="6968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778ED0-9898-DED4-E530-05486B27D824}"/>
              </a:ext>
            </a:extLst>
          </p:cNvPr>
          <p:cNvSpPr txBox="1"/>
          <p:nvPr/>
        </p:nvSpPr>
        <p:spPr>
          <a:xfrm>
            <a:off x="2054736" y="296840"/>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Ngân</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06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09553" y="134738"/>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đồng bằng lớn ở Việt Nam: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bằng Sông Hồng, đồng bằng Sông Cửu Long, Đồng bằng Duyên hải miền Trung. </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028" name="Picture 4">
            <a:extLst>
              <a:ext uri="{FF2B5EF4-FFF2-40B4-BE49-F238E27FC236}">
                <a16:creationId xmlns:a16="http://schemas.microsoft.com/office/drawing/2014/main" id="{1D9193D3-C080-F1C7-277B-EB07AE32B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72" y="895350"/>
            <a:ext cx="5198554"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down)">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Đề xuất mở rộng và đổi tên vùng Đồng bằng sông Hồng">
            <a:extLst>
              <a:ext uri="{FF2B5EF4-FFF2-40B4-BE49-F238E27FC236}">
                <a16:creationId xmlns:a16="http://schemas.microsoft.com/office/drawing/2014/main" id="{848EC811-B14F-10F0-3A7E-D2B3DF015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8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B9DBDF-F96A-B663-BC93-EDA16C988254}"/>
              </a:ext>
            </a:extLst>
          </p:cNvPr>
          <p:cNvGrpSpPr/>
          <p:nvPr/>
        </p:nvGrpSpPr>
        <p:grpSpPr>
          <a:xfrm>
            <a:off x="3850640" y="5963920"/>
            <a:ext cx="4663440" cy="711200"/>
            <a:chOff x="1327354" y="4306528"/>
            <a:chExt cx="9645445" cy="1474839"/>
          </a:xfrm>
        </p:grpSpPr>
        <p:sp>
          <p:nvSpPr>
            <p:cNvPr id="3" name="Rectangle: Rounded Corners 2">
              <a:extLst>
                <a:ext uri="{FF2B5EF4-FFF2-40B4-BE49-F238E27FC236}">
                  <a16:creationId xmlns:a16="http://schemas.microsoft.com/office/drawing/2014/main" id="{72C64B14-D71C-5A27-C13D-FE2F59D7EFAD}"/>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38C8A0BC-9BCA-CFD7-8922-6EA802777FEC}"/>
                </a:ext>
              </a:extLst>
            </p:cNvPr>
            <p:cNvSpPr txBox="1"/>
            <p:nvPr/>
          </p:nvSpPr>
          <p:spPr>
            <a:xfrm>
              <a:off x="1570703" y="4397716"/>
              <a:ext cx="8964562" cy="6737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微软雅黑"/>
                </a:rPr>
                <a:t>Đồng</a:t>
              </a:r>
              <a:r>
                <a:rPr lang="en-US" sz="3200" b="1" dirty="0">
                  <a:solidFill>
                    <a:srgbClr val="002060"/>
                  </a:solidFill>
                  <a:latin typeface="Cambria" panose="02040503050406030204" pitchFamily="18" charset="0"/>
                  <a:ea typeface="微软雅黑"/>
                </a:rPr>
                <a:t> </a:t>
              </a:r>
              <a:r>
                <a:rPr lang="en-US" sz="3200" b="1" dirty="0" err="1">
                  <a:solidFill>
                    <a:srgbClr val="002060"/>
                  </a:solidFill>
                  <a:latin typeface="Cambria" panose="02040503050406030204" pitchFamily="18" charset="0"/>
                  <a:ea typeface="微软雅黑"/>
                </a:rPr>
                <a:t>bằng</a:t>
              </a:r>
              <a:r>
                <a:rPr lang="en-US" sz="3200" b="1" dirty="0">
                  <a:solidFill>
                    <a:srgbClr val="002060"/>
                  </a:solidFill>
                  <a:latin typeface="Cambria" panose="02040503050406030204" pitchFamily="18" charset="0"/>
                  <a:ea typeface="微软雅黑"/>
                </a:rPr>
                <a:t> </a:t>
              </a:r>
              <a:r>
                <a:rPr lang="en-US" sz="3200" b="1" dirty="0" err="1">
                  <a:solidFill>
                    <a:srgbClr val="002060"/>
                  </a:solidFill>
                  <a:latin typeface="Cambria" panose="02040503050406030204" pitchFamily="18" charset="0"/>
                  <a:ea typeface="微软雅黑"/>
                </a:rPr>
                <a:t>Sông</a:t>
              </a:r>
              <a:r>
                <a:rPr lang="en-US" sz="3200" b="1" dirty="0">
                  <a:solidFill>
                    <a:srgbClr val="002060"/>
                  </a:solidFill>
                  <a:latin typeface="Cambria" panose="02040503050406030204" pitchFamily="18" charset="0"/>
                  <a:ea typeface="微软雅黑"/>
                </a:rPr>
                <a:t> </a:t>
              </a:r>
              <a:r>
                <a:rPr lang="en-US" sz="3200" b="1" dirty="0" err="1">
                  <a:solidFill>
                    <a:srgbClr val="002060"/>
                  </a:solidFill>
                  <a:latin typeface="Cambria" panose="02040503050406030204" pitchFamily="18" charset="0"/>
                  <a:ea typeface="微软雅黑"/>
                </a:rPr>
                <a:t>Hồng</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endParaRPr>
            </a:p>
          </p:txBody>
        </p:sp>
      </p:grpSp>
    </p:spTree>
    <p:extLst>
      <p:ext uri="{BB962C8B-B14F-4D97-AF65-F5344CB8AC3E}">
        <p14:creationId xmlns:p14="http://schemas.microsoft.com/office/powerpoint/2010/main" val="280298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Thành lập 2 Hội đồng điều phối vùng ở đồng bằng sông Cửu Long và trung du  và miền núi phía Bắc">
            <a:extLst>
              <a:ext uri="{FF2B5EF4-FFF2-40B4-BE49-F238E27FC236}">
                <a16:creationId xmlns:a16="http://schemas.microsoft.com/office/drawing/2014/main" id="{485EA3F9-8339-F482-6282-9A0FF8723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8CBA95A-E172-772B-AE6A-B34EB99E8B7F}"/>
              </a:ext>
            </a:extLst>
          </p:cNvPr>
          <p:cNvGrpSpPr/>
          <p:nvPr/>
        </p:nvGrpSpPr>
        <p:grpSpPr>
          <a:xfrm>
            <a:off x="2095500" y="5963920"/>
            <a:ext cx="6418580" cy="711200"/>
            <a:chOff x="1327354" y="4306528"/>
            <a:chExt cx="9645445" cy="1474839"/>
          </a:xfrm>
        </p:grpSpPr>
        <p:sp>
          <p:nvSpPr>
            <p:cNvPr id="3" name="Rectangle: Rounded Corners 2">
              <a:extLst>
                <a:ext uri="{FF2B5EF4-FFF2-40B4-BE49-F238E27FC236}">
                  <a16:creationId xmlns:a16="http://schemas.microsoft.com/office/drawing/2014/main" id="{E85EDEAB-5616-06F3-BE2B-E590A3C81306}"/>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DC9E7D0D-6054-6326-5EBA-62AD2D21C42E}"/>
                </a:ext>
              </a:extLst>
            </p:cNvPr>
            <p:cNvSpPr txBox="1"/>
            <p:nvPr/>
          </p:nvSpPr>
          <p:spPr>
            <a:xfrm>
              <a:off x="1570703" y="4397716"/>
              <a:ext cx="8964562" cy="12126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微软雅黑"/>
                </a:rPr>
                <a:t>Đồng</a:t>
              </a:r>
              <a:r>
                <a:rPr lang="en-US" sz="3200" b="1" dirty="0">
                  <a:solidFill>
                    <a:srgbClr val="002060"/>
                  </a:solidFill>
                  <a:latin typeface="Cambria" panose="02040503050406030204" pitchFamily="18" charset="0"/>
                  <a:ea typeface="微软雅黑"/>
                </a:rPr>
                <a:t> </a:t>
              </a:r>
              <a:r>
                <a:rPr lang="en-US" sz="3200" b="1" dirty="0" err="1">
                  <a:solidFill>
                    <a:srgbClr val="002060"/>
                  </a:solidFill>
                  <a:latin typeface="Cambria" panose="02040503050406030204" pitchFamily="18" charset="0"/>
                  <a:ea typeface="微软雅黑"/>
                </a:rPr>
                <a:t>bằng</a:t>
              </a:r>
              <a:r>
                <a:rPr lang="en-US" sz="3200" b="1" dirty="0">
                  <a:solidFill>
                    <a:srgbClr val="002060"/>
                  </a:solidFill>
                  <a:latin typeface="Cambria" panose="02040503050406030204" pitchFamily="18" charset="0"/>
                  <a:ea typeface="微软雅黑"/>
                </a:rPr>
                <a:t> </a:t>
              </a:r>
              <a:r>
                <a:rPr lang="en-US" sz="3200" b="1" dirty="0" err="1">
                  <a:solidFill>
                    <a:srgbClr val="002060"/>
                  </a:solidFill>
                  <a:latin typeface="Cambria" panose="02040503050406030204" pitchFamily="18" charset="0"/>
                  <a:ea typeface="微软雅黑"/>
                </a:rPr>
                <a:t>Sông</a:t>
              </a:r>
              <a:r>
                <a:rPr lang="en-US" sz="3200" b="1" dirty="0">
                  <a:solidFill>
                    <a:srgbClr val="002060"/>
                  </a:solidFill>
                  <a:latin typeface="Cambria" panose="02040503050406030204" pitchFamily="18" charset="0"/>
                  <a:ea typeface="微软雅黑"/>
                </a:rPr>
                <a:t> </a:t>
              </a:r>
              <a:r>
                <a:rPr lang="en-US" sz="3200" b="1" dirty="0" err="1">
                  <a:solidFill>
                    <a:srgbClr val="002060"/>
                  </a:solidFill>
                  <a:latin typeface="Cambria" panose="02040503050406030204" pitchFamily="18" charset="0"/>
                  <a:ea typeface="微软雅黑"/>
                </a:rPr>
                <a:t>Cửu</a:t>
              </a:r>
              <a:r>
                <a:rPr lang="en-US" sz="3200" b="1" dirty="0">
                  <a:solidFill>
                    <a:srgbClr val="002060"/>
                  </a:solidFill>
                  <a:latin typeface="Cambria" panose="02040503050406030204" pitchFamily="18" charset="0"/>
                  <a:ea typeface="微软雅黑"/>
                </a:rPr>
                <a:t> Long</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endParaRPr>
            </a:p>
          </p:txBody>
        </p:sp>
      </p:grpSp>
    </p:spTree>
    <p:extLst>
      <p:ext uri="{BB962C8B-B14F-4D97-AF65-F5344CB8AC3E}">
        <p14:creationId xmlns:p14="http://schemas.microsoft.com/office/powerpoint/2010/main" val="22362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73B3B4-CFA6-B32D-85E6-1DD61581973A}"/>
              </a:ext>
            </a:extLst>
          </p:cNvPr>
          <p:cNvGrpSpPr/>
          <p:nvPr/>
        </p:nvGrpSpPr>
        <p:grpSpPr>
          <a:xfrm>
            <a:off x="1786012" y="1174961"/>
            <a:ext cx="9372988" cy="3336080"/>
            <a:chOff x="1834517" y="822309"/>
            <a:chExt cx="9372988" cy="4251137"/>
          </a:xfrm>
        </p:grpSpPr>
        <p:grpSp>
          <p:nvGrpSpPr>
            <p:cNvPr id="6" name="Group 5">
              <a:extLst>
                <a:ext uri="{FF2B5EF4-FFF2-40B4-BE49-F238E27FC236}">
                  <a16:creationId xmlns:a16="http://schemas.microsoft.com/office/drawing/2014/main" id="{BDE3AB21-1FE2-4161-6820-9C57D13026A3}"/>
                </a:ext>
              </a:extLst>
            </p:cNvPr>
            <p:cNvGrpSpPr/>
            <p:nvPr/>
          </p:nvGrpSpPr>
          <p:grpSpPr>
            <a:xfrm>
              <a:off x="1834517" y="1276858"/>
              <a:ext cx="8892477" cy="3796588"/>
              <a:chOff x="1599346" y="1376516"/>
              <a:chExt cx="9494752" cy="4296697"/>
            </a:xfrm>
          </p:grpSpPr>
          <p:sp>
            <p:nvSpPr>
              <p:cNvPr id="8" name="Rectangle: Rounded Corners 7">
                <a:extLst>
                  <a:ext uri="{FF2B5EF4-FFF2-40B4-BE49-F238E27FC236}">
                    <a16:creationId xmlns:a16="http://schemas.microsoft.com/office/drawing/2014/main" id="{02ED96CA-9EEE-4930-10B8-0BD686076FCB}"/>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9" name="Rectangle: Rounded Corners 8">
                <a:extLst>
                  <a:ext uri="{FF2B5EF4-FFF2-40B4-BE49-F238E27FC236}">
                    <a16:creationId xmlns:a16="http://schemas.microsoft.com/office/drawing/2014/main" id="{77E9697C-A9F9-61EC-AC47-2A27DA75E3D6}"/>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pic>
          <p:nvPicPr>
            <p:cNvPr id="7" name="图片 14">
              <a:extLst>
                <a:ext uri="{FF2B5EF4-FFF2-40B4-BE49-F238E27FC236}">
                  <a16:creationId xmlns:a16="http://schemas.microsoft.com/office/drawing/2014/main" id="{12FD32E4-5298-C354-FC34-08227DAC04EE}"/>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10" name="Picture 9" descr="A picture containing toy, doll&#10;&#10;Description automatically generated">
            <a:extLst>
              <a:ext uri="{FF2B5EF4-FFF2-40B4-BE49-F238E27FC236}">
                <a16:creationId xmlns:a16="http://schemas.microsoft.com/office/drawing/2014/main" id="{81093184-494B-70A7-99B4-495327B2FA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11" name="TextBox 10">
            <a:extLst>
              <a:ext uri="{FF2B5EF4-FFF2-40B4-BE49-F238E27FC236}">
                <a16:creationId xmlns:a16="http://schemas.microsoft.com/office/drawing/2014/main" id="{D5C63C9D-E812-ACC4-BE5C-0768FEE9668E}"/>
              </a:ext>
            </a:extLst>
          </p:cNvPr>
          <p:cNvSpPr txBox="1"/>
          <p:nvPr/>
        </p:nvSpPr>
        <p:spPr>
          <a:xfrm>
            <a:off x="2967355" y="2359025"/>
            <a:ext cx="7305040"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b) </a:t>
            </a:r>
            <a:r>
              <a:rPr lang="en-US" sz="4400" b="1" dirty="0" err="1">
                <a:solidFill>
                  <a:srgbClr val="002060"/>
                </a:solidFill>
                <a:latin typeface="Cambria" panose="02040503050406030204" pitchFamily="18" charset="0"/>
                <a:ea typeface="Cambria" panose="02040503050406030204" pitchFamily="18" charset="0"/>
              </a:rPr>
              <a:t>Tìm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khí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Việt</a:t>
            </a:r>
            <a:r>
              <a:rPr lang="en-US" sz="4400" b="1" dirty="0">
                <a:solidFill>
                  <a:srgbClr val="002060"/>
                </a:solidFill>
                <a:latin typeface="Cambria" panose="02040503050406030204" pitchFamily="18" charset="0"/>
                <a:ea typeface="Cambria" panose="02040503050406030204" pitchFamily="18" charset="0"/>
              </a:rPr>
              <a:t> Nam</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Freeform 4">
            <a:extLst>
              <a:ext uri="{FF2B5EF4-FFF2-40B4-BE49-F238E27FC236}">
                <a16:creationId xmlns:a16="http://schemas.microsoft.com/office/drawing/2014/main" id="{643FDDC0-8EFA-8847-4B3C-62A5E3B143B1}"/>
              </a:ext>
            </a:extLst>
          </p:cNvPr>
          <p:cNvSpPr/>
          <p:nvPr/>
        </p:nvSpPr>
        <p:spPr>
          <a:xfrm>
            <a:off x="9794118" y="3843527"/>
            <a:ext cx="1263645" cy="1278853"/>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704593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678537" y="2866583"/>
              <a:ext cx="7492758" cy="1938992"/>
            </a:xfrm>
            <a:prstGeom prst="rect">
              <a:avLst/>
            </a:prstGeom>
            <a:noFill/>
          </p:spPr>
          <p:txBody>
            <a:bodyPr wrap="square">
              <a:spAutoFit/>
            </a:bodyPr>
            <a:lstStyle/>
            <a:p>
              <a:pPr marL="457200" indent="-457200" algn="just">
                <a:buFontTx/>
                <a:buChar char="-"/>
              </a:pPr>
              <a:r>
                <a:rPr lang="en-US" sz="4000" b="1" i="0" dirty="0" err="1">
                  <a:effectLst/>
                  <a:latin typeface="Cambria" panose="02040503050406030204" pitchFamily="18" charset="0"/>
                </a:rPr>
                <a:t>Đọc</a:t>
              </a:r>
              <a:r>
                <a:rPr lang="en-US" sz="4000" b="1" i="0" dirty="0">
                  <a:effectLst/>
                  <a:latin typeface="Cambria" panose="02040503050406030204" pitchFamily="18" charset="0"/>
                </a:rPr>
                <a:t> </a:t>
              </a:r>
              <a:r>
                <a:rPr lang="en-US" sz="4000" b="1" i="0" dirty="0" err="1">
                  <a:effectLst/>
                  <a:latin typeface="Cambria" panose="02040503050406030204" pitchFamily="18" charset="0"/>
                </a:rPr>
                <a:t>thông</a:t>
              </a:r>
              <a:r>
                <a:rPr lang="en-US" sz="4000" b="1" i="0" dirty="0">
                  <a:effectLst/>
                  <a:latin typeface="Cambria" panose="02040503050406030204" pitchFamily="18" charset="0"/>
                </a:rPr>
                <a:t> tin, </a:t>
              </a:r>
              <a:r>
                <a:rPr lang="en-US" sz="4000" b="1" i="0" dirty="0" err="1">
                  <a:effectLst/>
                  <a:latin typeface="Cambria" panose="02040503050406030204" pitchFamily="18" charset="0"/>
                </a:rPr>
                <a:t>em</a:t>
              </a:r>
              <a:r>
                <a:rPr lang="en-US" sz="4000" b="1" i="0" dirty="0">
                  <a:effectLst/>
                  <a:latin typeface="Cambria" panose="02040503050406030204" pitchFamily="18" charset="0"/>
                </a:rPr>
                <a:t> </a:t>
              </a:r>
              <a:r>
                <a:rPr lang="en-US" sz="4000" b="1" i="0" dirty="0" err="1">
                  <a:effectLst/>
                  <a:latin typeface="Cambria" panose="02040503050406030204" pitchFamily="18" charset="0"/>
                </a:rPr>
                <a:t>hãy</a:t>
              </a:r>
              <a:r>
                <a:rPr lang="en-US" sz="4000" b="1" i="0" dirty="0">
                  <a:effectLst/>
                  <a:latin typeface="Cambria" panose="02040503050406030204" pitchFamily="18" charset="0"/>
                </a:rPr>
                <a:t> </a:t>
              </a:r>
              <a:r>
                <a:rPr lang="en-US" sz="4000" b="1" i="0" dirty="0" err="1">
                  <a:effectLst/>
                  <a:latin typeface="Cambria" panose="02040503050406030204" pitchFamily="18" charset="0"/>
                </a:rPr>
                <a:t>trình</a:t>
              </a:r>
              <a:r>
                <a:rPr lang="en-US" sz="4000" b="1" i="0" dirty="0">
                  <a:effectLst/>
                  <a:latin typeface="Cambria" panose="02040503050406030204" pitchFamily="18" charset="0"/>
                </a:rPr>
                <a:t> </a:t>
              </a:r>
              <a:r>
                <a:rPr lang="en-US" sz="4000" b="1" i="0" dirty="0" err="1">
                  <a:effectLst/>
                  <a:latin typeface="Cambria" panose="02040503050406030204" pitchFamily="18" charset="0"/>
                </a:rPr>
                <a:t>bày</a:t>
              </a:r>
              <a:r>
                <a:rPr lang="en-US" sz="4000" b="1" i="0" dirty="0">
                  <a:effectLst/>
                  <a:latin typeface="Cambria" panose="02040503050406030204" pitchFamily="18" charset="0"/>
                </a:rPr>
                <a:t> </a:t>
              </a:r>
              <a:r>
                <a:rPr lang="en-US" sz="4000" b="1" i="0" dirty="0" err="1">
                  <a:effectLst/>
                  <a:latin typeface="Cambria" panose="02040503050406030204" pitchFamily="18" charset="0"/>
                </a:rPr>
                <a:t>một</a:t>
              </a:r>
              <a:r>
                <a:rPr lang="en-US" sz="4000" b="1" i="0" dirty="0">
                  <a:effectLst/>
                  <a:latin typeface="Cambria" panose="02040503050406030204" pitchFamily="18" charset="0"/>
                </a:rPr>
                <a:t> </a:t>
              </a:r>
              <a:r>
                <a:rPr lang="en-US" sz="4000" b="1" i="0" dirty="0" err="1">
                  <a:effectLst/>
                  <a:latin typeface="Cambria" panose="02040503050406030204" pitchFamily="18" charset="0"/>
                </a:rPr>
                <a:t>số</a:t>
              </a:r>
              <a:r>
                <a:rPr lang="en-US" sz="4000" b="1" i="0" dirty="0">
                  <a:effectLst/>
                  <a:latin typeface="Cambria" panose="02040503050406030204" pitchFamily="18" charset="0"/>
                </a:rPr>
                <a:t> </a:t>
              </a:r>
              <a:r>
                <a:rPr lang="en-US" sz="4000" b="1" i="0" dirty="0" err="1">
                  <a:effectLst/>
                  <a:latin typeface="Cambria" panose="02040503050406030204" pitchFamily="18" charset="0"/>
                </a:rPr>
                <a:t>đặc</a:t>
              </a:r>
              <a:r>
                <a:rPr lang="en-US" sz="4000" b="1" i="0" dirty="0">
                  <a:effectLst/>
                  <a:latin typeface="Cambria" panose="02040503050406030204" pitchFamily="18" charset="0"/>
                </a:rPr>
                <a:t> </a:t>
              </a:r>
              <a:r>
                <a:rPr lang="en-US" sz="4000" b="1" i="0" dirty="0" err="1">
                  <a:effectLst/>
                  <a:latin typeface="Cambria" panose="02040503050406030204" pitchFamily="18" charset="0"/>
                </a:rPr>
                <a:t>điểm</a:t>
              </a:r>
              <a:r>
                <a:rPr lang="en-US" sz="4000" b="1" i="0" dirty="0">
                  <a:effectLst/>
                  <a:latin typeface="Cambria" panose="02040503050406030204" pitchFamily="18" charset="0"/>
                </a:rPr>
                <a:t> </a:t>
              </a:r>
              <a:r>
                <a:rPr lang="en-US" sz="4000" b="1" i="0" dirty="0" err="1">
                  <a:effectLst/>
                  <a:latin typeface="Cambria" panose="02040503050406030204" pitchFamily="18" charset="0"/>
                </a:rPr>
                <a:t>khí</a:t>
              </a:r>
              <a:r>
                <a:rPr lang="en-US" sz="4000" b="1" i="0" dirty="0">
                  <a:effectLst/>
                  <a:latin typeface="Cambria" panose="02040503050406030204" pitchFamily="18" charset="0"/>
                </a:rPr>
                <a:t> </a:t>
              </a:r>
              <a:r>
                <a:rPr lang="en-US" sz="4000" b="1" i="0" dirty="0" err="1">
                  <a:effectLst/>
                  <a:latin typeface="Cambria" panose="02040503050406030204" pitchFamily="18" charset="0"/>
                </a:rPr>
                <a:t>hậu</a:t>
              </a:r>
              <a:r>
                <a:rPr lang="en-US" sz="4000" b="1" i="0" dirty="0">
                  <a:effectLst/>
                  <a:latin typeface="Cambria" panose="02040503050406030204" pitchFamily="18" charset="0"/>
                </a:rPr>
                <a:t> ở </a:t>
              </a:r>
              <a:r>
                <a:rPr lang="en-US" sz="4000" b="1" i="0" dirty="0" err="1">
                  <a:effectLst/>
                  <a:latin typeface="Cambria" panose="02040503050406030204" pitchFamily="18" charset="0"/>
                </a:rPr>
                <a:t>Việt</a:t>
              </a:r>
              <a:r>
                <a:rPr lang="en-US" sz="4000" b="1" i="0" dirty="0">
                  <a:effectLst/>
                  <a:latin typeface="Cambria" panose="02040503050406030204" pitchFamily="18" charset="0"/>
                </a:rPr>
                <a:t> Nam.</a:t>
              </a:r>
              <a:endParaRPr lang="en-US" sz="4000" b="1" dirty="0">
                <a:latin typeface="Cambria" panose="02040503050406030204" pitchFamily="18"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0" y="3053138"/>
            <a:ext cx="4303395" cy="3723640"/>
          </a:xfrm>
          <a:prstGeom prst="rect">
            <a:avLst/>
          </a:prstGeom>
        </p:spPr>
      </p:pic>
      <p:sp>
        <p:nvSpPr>
          <p:cNvPr id="2" name="Freeform 4">
            <a:extLst>
              <a:ext uri="{FF2B5EF4-FFF2-40B4-BE49-F238E27FC236}">
                <a16:creationId xmlns:a16="http://schemas.microsoft.com/office/drawing/2014/main" id="{DD6D2A7E-A230-EFEC-357C-6D29B52FA5F0}"/>
              </a:ext>
            </a:extLst>
          </p:cNvPr>
          <p:cNvSpPr/>
          <p:nvPr/>
        </p:nvSpPr>
        <p:spPr>
          <a:xfrm>
            <a:off x="9260718" y="676275"/>
            <a:ext cx="1740657" cy="188388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340AA6-6652-9B38-BF11-F21A764C2260}"/>
              </a:ext>
            </a:extLst>
          </p:cNvPr>
          <p:cNvGrpSpPr/>
          <p:nvPr/>
        </p:nvGrpSpPr>
        <p:grpSpPr>
          <a:xfrm>
            <a:off x="1227139" y="1316947"/>
            <a:ext cx="9582911" cy="2359703"/>
            <a:chOff x="6559296" y="890016"/>
            <a:chExt cx="4498848" cy="1051281"/>
          </a:xfrm>
        </p:grpSpPr>
        <p:sp>
          <p:nvSpPr>
            <p:cNvPr id="7" name="Rectangle: Rounded Corners 6">
              <a:extLst>
                <a:ext uri="{FF2B5EF4-FFF2-40B4-BE49-F238E27FC236}">
                  <a16:creationId xmlns:a16="http://schemas.microsoft.com/office/drawing/2014/main" id="{A7B72851-158E-92DE-07CD-D6ED34F81D11}"/>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C73A77E-84B6-DD80-2D36-B31190AB65AE}"/>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Việt Nam có khí hậu nhiệt đới ẩm gió mùa, với tính chất gần như nóng quanh năm (trừ vùng núi cao), mưa nhiều, gió và mưa thay đổi theo mùa. </a:t>
              </a:r>
            </a:p>
          </p:txBody>
        </p:sp>
      </p:grpSp>
      <p:sp>
        <p:nvSpPr>
          <p:cNvPr id="9" name="Freeform 2">
            <a:extLst>
              <a:ext uri="{FF2B5EF4-FFF2-40B4-BE49-F238E27FC236}">
                <a16:creationId xmlns:a16="http://schemas.microsoft.com/office/drawing/2014/main" id="{EF90F4E0-1811-DC93-39BC-5FA2A2BC8F63}"/>
              </a:ext>
            </a:extLst>
          </p:cNvPr>
          <p:cNvSpPr/>
          <p:nvPr/>
        </p:nvSpPr>
        <p:spPr>
          <a:xfrm>
            <a:off x="209550" y="742950"/>
            <a:ext cx="1724025" cy="1419226"/>
          </a:xfrm>
          <a:custGeom>
            <a:avLst/>
            <a:gdLst/>
            <a:ahLst/>
            <a:cxnLst/>
            <a:rect l="l" t="t" r="r" b="b"/>
            <a:pathLst>
              <a:path w="2828925" h="4114800">
                <a:moveTo>
                  <a:pt x="0" y="0"/>
                </a:moveTo>
                <a:lnTo>
                  <a:pt x="2828924" y="0"/>
                </a:lnTo>
                <a:lnTo>
                  <a:pt x="28289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F1F1717-763C-BE5C-392B-7FC1F2AA632E}"/>
              </a:ext>
            </a:extLst>
          </p:cNvPr>
          <p:cNvPicPr>
            <a:picLocks noChangeAspect="1"/>
          </p:cNvPicPr>
          <p:nvPr/>
        </p:nvPicPr>
        <p:blipFill>
          <a:blip r:embed="rId4"/>
          <a:stretch>
            <a:fillRect/>
          </a:stretch>
        </p:blipFill>
        <p:spPr>
          <a:xfrm>
            <a:off x="3673017" y="202266"/>
            <a:ext cx="4712616" cy="1024217"/>
          </a:xfrm>
          <a:prstGeom prst="rect">
            <a:avLst/>
          </a:prstGeom>
        </p:spPr>
      </p:pic>
      <p:grpSp>
        <p:nvGrpSpPr>
          <p:cNvPr id="11" name="Group 10">
            <a:extLst>
              <a:ext uri="{FF2B5EF4-FFF2-40B4-BE49-F238E27FC236}">
                <a16:creationId xmlns:a16="http://schemas.microsoft.com/office/drawing/2014/main" id="{A21231D4-1F91-FF44-3371-D2A2186CED27}"/>
              </a:ext>
            </a:extLst>
          </p:cNvPr>
          <p:cNvGrpSpPr/>
          <p:nvPr/>
        </p:nvGrpSpPr>
        <p:grpSpPr>
          <a:xfrm>
            <a:off x="1150939" y="4145873"/>
            <a:ext cx="9582911" cy="2054902"/>
            <a:chOff x="6559296" y="890016"/>
            <a:chExt cx="4498848" cy="1051281"/>
          </a:xfrm>
        </p:grpSpPr>
        <p:sp>
          <p:nvSpPr>
            <p:cNvPr id="12" name="Rectangle: Rounded Corners 11">
              <a:extLst>
                <a:ext uri="{FF2B5EF4-FFF2-40B4-BE49-F238E27FC236}">
                  <a16:creationId xmlns:a16="http://schemas.microsoft.com/office/drawing/2014/main" id="{C50E1391-0868-D59D-D972-EB2F410B8597}"/>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E4727C6-867A-B5F4-B211-4534DF4B87D3}"/>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3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Khí hậu nước ta có sự khác nhau giữa phần lãnh thổ phía bắc và phần lãnh thổ phía nam dãy Bạch Mã. </a:t>
              </a:r>
            </a:p>
          </p:txBody>
        </p:sp>
      </p:grpSp>
      <p:sp>
        <p:nvSpPr>
          <p:cNvPr id="15" name="Freeform 3">
            <a:extLst>
              <a:ext uri="{FF2B5EF4-FFF2-40B4-BE49-F238E27FC236}">
                <a16:creationId xmlns:a16="http://schemas.microsoft.com/office/drawing/2014/main" id="{DC3F1362-8D18-F24E-AD3A-18E162B74525}"/>
              </a:ext>
            </a:extLst>
          </p:cNvPr>
          <p:cNvSpPr/>
          <p:nvPr/>
        </p:nvSpPr>
        <p:spPr>
          <a:xfrm>
            <a:off x="233172" y="3575304"/>
            <a:ext cx="1659636" cy="1479326"/>
          </a:xfrm>
          <a:custGeom>
            <a:avLst/>
            <a:gdLst/>
            <a:ahLst/>
            <a:cxnLst/>
            <a:rect l="l" t="t" r="r" b="b"/>
            <a:pathLst>
              <a:path w="5693808" h="5216951">
                <a:moveTo>
                  <a:pt x="0" y="0"/>
                </a:moveTo>
                <a:lnTo>
                  <a:pt x="5693808" y="0"/>
                </a:lnTo>
                <a:lnTo>
                  <a:pt x="5693808" y="5216952"/>
                </a:lnTo>
                <a:lnTo>
                  <a:pt x="0" y="521695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8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A4708-0D9E-F783-1F85-63FC91CB81AC}"/>
              </a:ext>
            </a:extLst>
          </p:cNvPr>
          <p:cNvPicPr>
            <a:picLocks noChangeAspect="1"/>
          </p:cNvPicPr>
          <p:nvPr/>
        </p:nvPicPr>
        <p:blipFill>
          <a:blip r:embed="rId2"/>
          <a:stretch>
            <a:fillRect/>
          </a:stretch>
        </p:blipFill>
        <p:spPr>
          <a:xfrm>
            <a:off x="1007427" y="1504949"/>
            <a:ext cx="4202748" cy="3156701"/>
          </a:xfrm>
          <a:prstGeom prst="rect">
            <a:avLst/>
          </a:prstGeom>
        </p:spPr>
      </p:pic>
      <p:sp>
        <p:nvSpPr>
          <p:cNvPr id="3" name="TextBox 2">
            <a:extLst>
              <a:ext uri="{FF2B5EF4-FFF2-40B4-BE49-F238E27FC236}">
                <a16:creationId xmlns:a16="http://schemas.microsoft.com/office/drawing/2014/main" id="{F251D291-E312-B539-511D-EA2E95E9A014}"/>
              </a:ext>
            </a:extLst>
          </p:cNvPr>
          <p:cNvSpPr txBox="1"/>
          <p:nvPr/>
        </p:nvSpPr>
        <p:spPr>
          <a:xfrm>
            <a:off x="1352550" y="481965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Xuân (miền Bắc)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581CE0E-5363-95CC-B5B5-D48483B0D817}"/>
              </a:ext>
            </a:extLst>
          </p:cNvPr>
          <p:cNvPicPr>
            <a:picLocks noChangeAspect="1"/>
          </p:cNvPicPr>
          <p:nvPr/>
        </p:nvPicPr>
        <p:blipFill>
          <a:blip r:embed="rId3"/>
          <a:stretch>
            <a:fillRect/>
          </a:stretch>
        </p:blipFill>
        <p:spPr>
          <a:xfrm>
            <a:off x="6584314" y="1499869"/>
            <a:ext cx="4178935" cy="3077399"/>
          </a:xfrm>
          <a:prstGeom prst="rect">
            <a:avLst/>
          </a:prstGeom>
        </p:spPr>
      </p:pic>
      <p:sp>
        <p:nvSpPr>
          <p:cNvPr id="5" name="TextBox 4">
            <a:extLst>
              <a:ext uri="{FF2B5EF4-FFF2-40B4-BE49-F238E27FC236}">
                <a16:creationId xmlns:a16="http://schemas.microsoft.com/office/drawing/2014/main" id="{F16E2E25-7F71-3151-3C72-F64F0D2F8FBD}"/>
              </a:ext>
            </a:extLst>
          </p:cNvPr>
          <p:cNvSpPr txBox="1"/>
          <p:nvPr/>
        </p:nvSpPr>
        <p:spPr>
          <a:xfrm>
            <a:off x="7248525" y="480060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Hè</a:t>
            </a:r>
            <a:r>
              <a:rPr lang="vi-VN" sz="2800" i="1" dirty="0">
                <a:solidFill>
                  <a:srgbClr val="000000"/>
                </a:solidFill>
                <a:effectLst/>
                <a:latin typeface="Cambria" panose="02040503050406030204" pitchFamily="18" charset="0"/>
                <a:ea typeface="Cambria" panose="02040503050406030204" pitchFamily="18" charset="0"/>
              </a:rPr>
              <a:t> (miền Bắc)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0153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8FF30-838B-3F14-8A45-FE67216D6D54}"/>
              </a:ext>
            </a:extLst>
          </p:cNvPr>
          <p:cNvPicPr>
            <a:picLocks noChangeAspect="1"/>
          </p:cNvPicPr>
          <p:nvPr/>
        </p:nvPicPr>
        <p:blipFill>
          <a:blip r:embed="rId2"/>
          <a:stretch>
            <a:fillRect/>
          </a:stretch>
        </p:blipFill>
        <p:spPr>
          <a:xfrm>
            <a:off x="922676" y="892809"/>
            <a:ext cx="4903965" cy="3735587"/>
          </a:xfrm>
          <a:prstGeom prst="rect">
            <a:avLst/>
          </a:prstGeom>
        </p:spPr>
      </p:pic>
      <p:sp>
        <p:nvSpPr>
          <p:cNvPr id="3" name="TextBox 2">
            <a:extLst>
              <a:ext uri="{FF2B5EF4-FFF2-40B4-BE49-F238E27FC236}">
                <a16:creationId xmlns:a16="http://schemas.microsoft.com/office/drawing/2014/main" id="{70B94663-6C3A-ACA1-C706-B3F55DDEEB6E}"/>
              </a:ext>
            </a:extLst>
          </p:cNvPr>
          <p:cNvSpPr txBox="1"/>
          <p:nvPr/>
        </p:nvSpPr>
        <p:spPr>
          <a:xfrm>
            <a:off x="1501405" y="4840915"/>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a:solidFill>
                  <a:srgbClr val="000000"/>
                </a:solidFill>
                <a:effectLst/>
                <a:latin typeface="Cambria" panose="02040503050406030204" pitchFamily="18" charset="0"/>
                <a:ea typeface="Cambria" panose="02040503050406030204" pitchFamily="18" charset="0"/>
              </a:rPr>
              <a:t>Thu</a:t>
            </a:r>
            <a:r>
              <a:rPr lang="vi-VN" sz="2800" i="1" dirty="0">
                <a:solidFill>
                  <a:srgbClr val="000000"/>
                </a:solidFill>
                <a:effectLst/>
                <a:latin typeface="Cambria" panose="02040503050406030204" pitchFamily="18" charset="0"/>
                <a:ea typeface="Cambria" panose="02040503050406030204" pitchFamily="18" charset="0"/>
              </a:rPr>
              <a:t> (miền Bắc)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182B502-2F5E-1C0F-B374-26F1F69772A2}"/>
              </a:ext>
            </a:extLst>
          </p:cNvPr>
          <p:cNvPicPr>
            <a:picLocks noChangeAspect="1"/>
          </p:cNvPicPr>
          <p:nvPr/>
        </p:nvPicPr>
        <p:blipFill>
          <a:blip r:embed="rId3"/>
          <a:stretch>
            <a:fillRect/>
          </a:stretch>
        </p:blipFill>
        <p:spPr>
          <a:xfrm>
            <a:off x="6658586" y="970560"/>
            <a:ext cx="4696985" cy="3643970"/>
          </a:xfrm>
          <a:prstGeom prst="rect">
            <a:avLst/>
          </a:prstGeom>
        </p:spPr>
      </p:pic>
      <p:sp>
        <p:nvSpPr>
          <p:cNvPr id="5" name="TextBox 4">
            <a:extLst>
              <a:ext uri="{FF2B5EF4-FFF2-40B4-BE49-F238E27FC236}">
                <a16:creationId xmlns:a16="http://schemas.microsoft.com/office/drawing/2014/main" id="{C1984BD5-0760-32FC-8A00-BEA740A74B52}"/>
              </a:ext>
            </a:extLst>
          </p:cNvPr>
          <p:cNvSpPr txBox="1"/>
          <p:nvPr/>
        </p:nvSpPr>
        <p:spPr>
          <a:xfrm>
            <a:off x="7689554" y="4830283"/>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Đông</a:t>
            </a:r>
            <a:r>
              <a:rPr lang="vi-VN" sz="2800" i="1" dirty="0">
                <a:solidFill>
                  <a:srgbClr val="000000"/>
                </a:solidFill>
                <a:effectLst/>
                <a:latin typeface="Cambria" panose="02040503050406030204" pitchFamily="18" charset="0"/>
                <a:ea typeface="Cambria" panose="02040503050406030204" pitchFamily="18" charset="0"/>
              </a:rPr>
              <a:t>(miền Bắc)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99376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6ED6A8-A358-30F6-8C76-560C5CCC8E2C}"/>
              </a:ext>
            </a:extLst>
          </p:cNvPr>
          <p:cNvGrpSpPr/>
          <p:nvPr/>
        </p:nvGrpSpPr>
        <p:grpSpPr>
          <a:xfrm>
            <a:off x="697434" y="770848"/>
            <a:ext cx="9645445" cy="1474839"/>
            <a:chOff x="1327354" y="4306528"/>
            <a:chExt cx="9645445" cy="1474839"/>
          </a:xfrm>
        </p:grpSpPr>
        <p:sp>
          <p:nvSpPr>
            <p:cNvPr id="4" name="Rectangle: Rounded Corners 3">
              <a:extLst>
                <a:ext uri="{FF2B5EF4-FFF2-40B4-BE49-F238E27FC236}">
                  <a16:creationId xmlns:a16="http://schemas.microsoft.com/office/drawing/2014/main"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F029E8-0F6F-296A-562C-E8F01BC6216F}"/>
                </a:ext>
              </a:extLst>
            </p:cNvPr>
            <p:cNvSpPr txBox="1"/>
            <p:nvPr/>
          </p:nvSpPr>
          <p:spPr>
            <a:xfrm>
              <a:off x="1526457" y="4443782"/>
              <a:ext cx="8964561" cy="1200329"/>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Khi nói về thiên nhiên, em nghĩ đến những thành phần nào?</a:t>
              </a: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grpSp>
        <p:nvGrpSpPr>
          <p:cNvPr id="2" name="Group 1">
            <a:extLst>
              <a:ext uri="{FF2B5EF4-FFF2-40B4-BE49-F238E27FC236}">
                <a16:creationId xmlns:a16="http://schemas.microsoft.com/office/drawing/2014/main" id="{1D3805B3-F73D-5E57-A909-2B96243D1208}"/>
              </a:ext>
            </a:extLst>
          </p:cNvPr>
          <p:cNvGrpSpPr/>
          <p:nvPr/>
        </p:nvGrpSpPr>
        <p:grpSpPr>
          <a:xfrm>
            <a:off x="2911592" y="2677428"/>
            <a:ext cx="5490728" cy="1081772"/>
            <a:chOff x="5409377" y="1706686"/>
            <a:chExt cx="4807974" cy="653056"/>
          </a:xfrm>
          <a:solidFill>
            <a:schemeClr val="accent6">
              <a:lumMod val="20000"/>
              <a:lumOff val="80000"/>
            </a:schemeClr>
          </a:solidFill>
        </p:grpSpPr>
        <p:sp>
          <p:nvSpPr>
            <p:cNvPr id="5" name="Rectangle: Rounded Corners 4">
              <a:extLst>
                <a:ext uri="{FF2B5EF4-FFF2-40B4-BE49-F238E27FC236}">
                  <a16:creationId xmlns:a16="http://schemas.microsoft.com/office/drawing/2014/main" id="{16D01CCD-5239-67B0-D25D-F69430B4B3F6}"/>
                </a:ext>
              </a:extLst>
            </p:cNvPr>
            <p:cNvSpPr/>
            <p:nvPr/>
          </p:nvSpPr>
          <p:spPr>
            <a:xfrm>
              <a:off x="5409377" y="1706686"/>
              <a:ext cx="4807974" cy="653056"/>
            </a:xfrm>
            <a:prstGeom prst="roundRect">
              <a:avLst/>
            </a:prstGeom>
            <a:grpFill/>
            <a:ln w="28575">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A219D318-A22A-66A2-9180-5E2AFD7E5D2C}"/>
                </a:ext>
              </a:extLst>
            </p:cNvPr>
            <p:cNvSpPr txBox="1"/>
            <p:nvPr/>
          </p:nvSpPr>
          <p:spPr>
            <a:xfrm>
              <a:off x="5521097" y="1741052"/>
              <a:ext cx="4696253" cy="446661"/>
            </a:xfrm>
            <a:prstGeom prst="rect">
              <a:avLst/>
            </a:prstGeom>
            <a:grpFill/>
          </p:spPr>
          <p:txBody>
            <a:bodyPr wrap="square">
              <a:spAutoFit/>
            </a:bodyPr>
            <a:lstStyle/>
            <a:p>
              <a:pPr marL="0" marR="0" algn="ctr">
                <a:lnSpc>
                  <a:spcPct val="115000"/>
                </a:lnSpc>
                <a:spcBef>
                  <a:spcPts val="0"/>
                </a:spcBef>
                <a:spcAft>
                  <a:spcPts val="0"/>
                </a:spcAft>
              </a:pPr>
              <a:r>
                <a:rPr lang="vi-VN"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 nước, cây cối,…</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168ADA-6F65-7253-2B67-88E6586EE258}"/>
              </a:ext>
            </a:extLst>
          </p:cNvPr>
          <p:cNvPicPr>
            <a:picLocks noChangeAspect="1"/>
          </p:cNvPicPr>
          <p:nvPr/>
        </p:nvPicPr>
        <p:blipFill>
          <a:blip r:embed="rId2"/>
          <a:stretch>
            <a:fillRect/>
          </a:stretch>
        </p:blipFill>
        <p:spPr>
          <a:xfrm>
            <a:off x="992194" y="1083096"/>
            <a:ext cx="5051061" cy="3531434"/>
          </a:xfrm>
          <a:prstGeom prst="rect">
            <a:avLst/>
          </a:prstGeom>
        </p:spPr>
      </p:pic>
      <p:sp>
        <p:nvSpPr>
          <p:cNvPr id="3" name="TextBox 2">
            <a:extLst>
              <a:ext uri="{FF2B5EF4-FFF2-40B4-BE49-F238E27FC236}">
                <a16:creationId xmlns:a16="http://schemas.microsoft.com/office/drawing/2014/main" id="{D58565C8-05B9-A283-595D-B209CC13E388}"/>
              </a:ext>
            </a:extLst>
          </p:cNvPr>
          <p:cNvSpPr txBox="1"/>
          <p:nvPr/>
        </p:nvSpPr>
        <p:spPr>
          <a:xfrm>
            <a:off x="1671526" y="481965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khô</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effectLst/>
                <a:latin typeface="Cambria" panose="02040503050406030204" pitchFamily="18" charset="0"/>
                <a:ea typeface="Cambria" panose="02040503050406030204" pitchFamily="18" charset="0"/>
              </a:rPr>
              <a:t>miền</a:t>
            </a:r>
            <a:r>
              <a:rPr lang="en-US" sz="2800" i="1" dirty="0">
                <a:solidFill>
                  <a:srgbClr val="000000"/>
                </a:solidFill>
                <a:effectLst/>
                <a:latin typeface="Cambria" panose="02040503050406030204" pitchFamily="18" charset="0"/>
                <a:ea typeface="Cambria" panose="02040503050406030204" pitchFamily="18" charset="0"/>
              </a:rPr>
              <a:t> Nam)</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47C0296-1D83-B9A0-DC34-8B08A4848EFF}"/>
              </a:ext>
            </a:extLst>
          </p:cNvPr>
          <p:cNvPicPr>
            <a:picLocks noChangeAspect="1"/>
          </p:cNvPicPr>
          <p:nvPr/>
        </p:nvPicPr>
        <p:blipFill>
          <a:blip r:embed="rId3"/>
          <a:stretch>
            <a:fillRect/>
          </a:stretch>
        </p:blipFill>
        <p:spPr>
          <a:xfrm>
            <a:off x="6689370" y="1083096"/>
            <a:ext cx="4658584" cy="3563332"/>
          </a:xfrm>
          <a:prstGeom prst="rect">
            <a:avLst/>
          </a:prstGeom>
        </p:spPr>
      </p:pic>
      <p:sp>
        <p:nvSpPr>
          <p:cNvPr id="5" name="TextBox 4">
            <a:extLst>
              <a:ext uri="{FF2B5EF4-FFF2-40B4-BE49-F238E27FC236}">
                <a16:creationId xmlns:a16="http://schemas.microsoft.com/office/drawing/2014/main" id="{3B8064A7-FF43-2D01-D96F-9F32A01081C4}"/>
              </a:ext>
            </a:extLst>
          </p:cNvPr>
          <p:cNvSpPr txBox="1"/>
          <p:nvPr/>
        </p:nvSpPr>
        <p:spPr>
          <a:xfrm>
            <a:off x="7508800" y="4809018"/>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mưa</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effectLst/>
                <a:latin typeface="Cambria" panose="02040503050406030204" pitchFamily="18" charset="0"/>
                <a:ea typeface="Cambria" panose="02040503050406030204" pitchFamily="18" charset="0"/>
              </a:rPr>
              <a:t>miền</a:t>
            </a:r>
            <a:r>
              <a:rPr lang="en-US" sz="2800" i="1" dirty="0">
                <a:solidFill>
                  <a:srgbClr val="000000"/>
                </a:solidFill>
                <a:effectLst/>
                <a:latin typeface="Cambria" panose="02040503050406030204" pitchFamily="18" charset="0"/>
                <a:ea typeface="Cambria" panose="02040503050406030204" pitchFamily="18" charset="0"/>
              </a:rPr>
              <a:t> Nam)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02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0160A6DD-0D82-6AE0-8E50-FE190BB05CAE}"/>
              </a:ext>
            </a:extLst>
          </p:cNvPr>
          <p:cNvPicPr>
            <a:picLocks noChangeAspect="1"/>
          </p:cNvPicPr>
          <p:nvPr/>
        </p:nvPicPr>
        <p:blipFill>
          <a:blip r:embed="rId8"/>
          <a:stretch>
            <a:fillRect/>
          </a:stretch>
        </p:blipFill>
        <p:spPr>
          <a:xfrm>
            <a:off x="2042795" y="1314492"/>
            <a:ext cx="8474174" cy="1956986"/>
          </a:xfrm>
          <a:prstGeom prst="rect">
            <a:avLst/>
          </a:prstGeom>
        </p:spPr>
      </p:pic>
    </p:spTree>
    <p:extLst>
      <p:ext uri="{BB962C8B-B14F-4D97-AF65-F5344CB8AC3E}">
        <p14:creationId xmlns:p14="http://schemas.microsoft.com/office/powerpoint/2010/main" val="78012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678537" y="2866583"/>
              <a:ext cx="6879593" cy="1754326"/>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vi-VN" sz="3600" b="1" i="1" dirty="0">
                  <a:solidFill>
                    <a:srgbClr val="000000"/>
                  </a:solidFill>
                  <a:effectLst/>
                  <a:latin typeface="Cambria" panose="02040503050406030204" pitchFamily="18" charset="0"/>
                  <a:ea typeface="Cambria" panose="02040503050406030204" pitchFamily="18" charset="0"/>
                </a:rPr>
                <a:t>Chia sẻ thông tin về đặc điểm khí hậu tại một vùng núi cao ở Việt Nam mà em đã tìm hiểu. </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1" y="3402418"/>
            <a:ext cx="3899732" cy="3374359"/>
          </a:xfrm>
          <a:prstGeom prst="rect">
            <a:avLst/>
          </a:prstGeom>
        </p:spPr>
      </p:pic>
      <p:sp>
        <p:nvSpPr>
          <p:cNvPr id="2" name="Freeform 4">
            <a:extLst>
              <a:ext uri="{FF2B5EF4-FFF2-40B4-BE49-F238E27FC236}">
                <a16:creationId xmlns:a16="http://schemas.microsoft.com/office/drawing/2014/main" id="{DD6D2A7E-A230-EFEC-357C-6D29B52FA5F0}"/>
              </a:ext>
            </a:extLst>
          </p:cNvPr>
          <p:cNvSpPr/>
          <p:nvPr/>
        </p:nvSpPr>
        <p:spPr>
          <a:xfrm>
            <a:off x="9260718" y="676275"/>
            <a:ext cx="1740657" cy="188388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864812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eoplayback">
            <a:hlinkClick r:id="" action="ppaction://media"/>
            <a:extLst>
              <a:ext uri="{FF2B5EF4-FFF2-40B4-BE49-F238E27FC236}">
                <a16:creationId xmlns:a16="http://schemas.microsoft.com/office/drawing/2014/main" id="{F542FC62-C9C2-1637-1ED7-3D0192AFA1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635" y="60666"/>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8" name="Picture 7">
            <a:extLst>
              <a:ext uri="{FF2B5EF4-FFF2-40B4-BE49-F238E27FC236}">
                <a16:creationId xmlns:a16="http://schemas.microsoft.com/office/drawing/2014/main" id="{0D9A7EA5-7A03-C279-CF66-E054179642D7}"/>
              </a:ext>
            </a:extLst>
          </p:cNvPr>
          <p:cNvPicPr>
            <a:picLocks noChangeAspect="1"/>
          </p:cNvPicPr>
          <p:nvPr/>
        </p:nvPicPr>
        <p:blipFill>
          <a:blip r:embed="rId8"/>
          <a:stretch>
            <a:fillRect/>
          </a:stretch>
        </p:blipFill>
        <p:spPr>
          <a:xfrm>
            <a:off x="2726444" y="998426"/>
            <a:ext cx="7248772" cy="30177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6ED6A8-A358-30F6-8C76-560C5CCC8E2C}"/>
              </a:ext>
            </a:extLst>
          </p:cNvPr>
          <p:cNvGrpSpPr/>
          <p:nvPr/>
        </p:nvGrpSpPr>
        <p:grpSpPr>
          <a:xfrm>
            <a:off x="697434" y="770848"/>
            <a:ext cx="9645445" cy="1474839"/>
            <a:chOff x="1327354" y="4306528"/>
            <a:chExt cx="9645445" cy="1474839"/>
          </a:xfrm>
        </p:grpSpPr>
        <p:sp>
          <p:nvSpPr>
            <p:cNvPr id="4" name="Rectangle: Rounded Corners 3">
              <a:extLst>
                <a:ext uri="{FF2B5EF4-FFF2-40B4-BE49-F238E27FC236}">
                  <a16:creationId xmlns:a16="http://schemas.microsoft.com/office/drawing/2014/main"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4F029E8-0F6F-296A-562C-E8F01BC6216F}"/>
                </a:ext>
              </a:extLst>
            </p:cNvPr>
            <p:cNvSpPr txBox="1"/>
            <p:nvPr/>
          </p:nvSpPr>
          <p:spPr>
            <a:xfrm>
              <a:off x="1526457" y="4443782"/>
              <a:ext cx="896456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mbria" panose="02040503050406030204" pitchFamily="18" charset="0"/>
                  <a:ea typeface="微软雅黑"/>
                  <a:cs typeface="+mn-cs"/>
                </a:rPr>
                <a:t>Hãy chia sẻ những hiểu biết của em về thiên nhiên Việt Nam.</a:t>
              </a: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grpSp>
        <p:nvGrpSpPr>
          <p:cNvPr id="2" name="Group 1">
            <a:extLst>
              <a:ext uri="{FF2B5EF4-FFF2-40B4-BE49-F238E27FC236}">
                <a16:creationId xmlns:a16="http://schemas.microsoft.com/office/drawing/2014/main" id="{1D3805B3-F73D-5E57-A909-2B96243D1208}"/>
              </a:ext>
            </a:extLst>
          </p:cNvPr>
          <p:cNvGrpSpPr/>
          <p:nvPr/>
        </p:nvGrpSpPr>
        <p:grpSpPr>
          <a:xfrm>
            <a:off x="1554480" y="2748549"/>
            <a:ext cx="7081520" cy="3418572"/>
            <a:chOff x="5409377" y="1706686"/>
            <a:chExt cx="4807974" cy="725422"/>
          </a:xfrm>
          <a:solidFill>
            <a:schemeClr val="accent6">
              <a:lumMod val="20000"/>
              <a:lumOff val="80000"/>
            </a:schemeClr>
          </a:solidFill>
        </p:grpSpPr>
        <p:sp>
          <p:nvSpPr>
            <p:cNvPr id="5" name="Rectangle: Rounded Corners 4">
              <a:extLst>
                <a:ext uri="{FF2B5EF4-FFF2-40B4-BE49-F238E27FC236}">
                  <a16:creationId xmlns:a16="http://schemas.microsoft.com/office/drawing/2014/main" id="{16D01CCD-5239-67B0-D25D-F69430B4B3F6}"/>
                </a:ext>
              </a:extLst>
            </p:cNvPr>
            <p:cNvSpPr/>
            <p:nvPr/>
          </p:nvSpPr>
          <p:spPr>
            <a:xfrm>
              <a:off x="5409377" y="1706686"/>
              <a:ext cx="4807974" cy="653056"/>
            </a:xfrm>
            <a:prstGeom prst="roundRect">
              <a:avLst/>
            </a:prstGeom>
            <a:grpFill/>
            <a:ln w="28575">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A219D318-A22A-66A2-9180-5E2AFD7E5D2C}"/>
                </a:ext>
              </a:extLst>
            </p:cNvPr>
            <p:cNvSpPr txBox="1"/>
            <p:nvPr/>
          </p:nvSpPr>
          <p:spPr>
            <a:xfrm>
              <a:off x="5521097" y="1741052"/>
              <a:ext cx="4696253" cy="69105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 ta được thiên nhiên ban tặng cho muôn vàn những cảnh đẹp hùng vĩ mà hữu tình. Cảnh sắc thiên nhiên có sự biến đổi từ miền núi cao cho tới vùng đồng bằng. </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3614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5"/>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6"/>
          <a:stretch>
            <a:fillRect/>
          </a:stretch>
        </p:blipFill>
        <p:spPr>
          <a:xfrm>
            <a:off x="635" y="0"/>
            <a:ext cx="12191365" cy="6858000"/>
          </a:xfrm>
          <a:prstGeom prst="rect">
            <a:avLst/>
          </a:prstGeom>
        </p:spPr>
      </p:pic>
      <p:pic>
        <p:nvPicPr>
          <p:cNvPr id="12" name="图片 11" descr="组 54"/>
          <p:cNvPicPr>
            <a:picLocks noChangeAspect="1"/>
          </p:cNvPicPr>
          <p:nvPr/>
        </p:nvPicPr>
        <p:blipFill>
          <a:blip r:embed="rId7"/>
          <a:stretch>
            <a:fillRect/>
          </a:stretch>
        </p:blipFill>
        <p:spPr>
          <a:xfrm>
            <a:off x="0" y="0"/>
            <a:ext cx="12192000" cy="1581150"/>
          </a:xfrm>
          <a:prstGeom prst="rect">
            <a:avLst/>
          </a:prstGeom>
        </p:spPr>
      </p:pic>
      <p:sp>
        <p:nvSpPr>
          <p:cNvPr id="174" name="圆角矩形 173"/>
          <p:cNvSpPr/>
          <p:nvPr>
            <p:custDataLst>
              <p:tags r:id="rId1"/>
            </p:custDataLst>
          </p:nvPr>
        </p:nvSpPr>
        <p:spPr>
          <a:xfrm>
            <a:off x="4040100" y="349193"/>
            <a:ext cx="4111163"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8"/>
          <a:srcRect/>
          <a:stretch>
            <a:fillRect/>
          </a:stretch>
        </p:blipFill>
        <p:spPr>
          <a:xfrm>
            <a:off x="20980" y="2197343"/>
            <a:ext cx="1414099" cy="549032"/>
          </a:xfrm>
          <a:prstGeom prst="rect">
            <a:avLst/>
          </a:prstGeom>
        </p:spPr>
      </p:pic>
      <p:pic>
        <p:nvPicPr>
          <p:cNvPr id="5" name="Picture 4" descr="A yellow and blue text&#10;&#10;Description automatically generated">
            <a:extLst>
              <a:ext uri="{FF2B5EF4-FFF2-40B4-BE49-F238E27FC236}">
                <a16:creationId xmlns:a16="http://schemas.microsoft.com/office/drawing/2014/main" id="{20DD7494-49E6-E9A2-5665-8DAFC6079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600" y="1745932"/>
            <a:ext cx="10886326" cy="2328228"/>
          </a:xfrm>
          <a:prstGeom prst="rect">
            <a:avLst/>
          </a:prstGeom>
        </p:spPr>
      </p:pic>
      <p:pic>
        <p:nvPicPr>
          <p:cNvPr id="14" name="Picture 13">
            <a:extLst>
              <a:ext uri="{FF2B5EF4-FFF2-40B4-BE49-F238E27FC236}">
                <a16:creationId xmlns:a16="http://schemas.microsoft.com/office/drawing/2014/main" id="{4958B565-EB81-F7F5-9286-C96768F8842A}"/>
              </a:ext>
            </a:extLst>
          </p:cNvPr>
          <p:cNvPicPr>
            <a:picLocks noChangeAspect="1"/>
          </p:cNvPicPr>
          <p:nvPr/>
        </p:nvPicPr>
        <p:blipFill>
          <a:blip r:embed="rId10"/>
          <a:stretch>
            <a:fillRect/>
          </a:stretch>
        </p:blipFill>
        <p:spPr>
          <a:xfrm>
            <a:off x="300636" y="675574"/>
            <a:ext cx="2304488" cy="1524132"/>
          </a:xfrm>
          <a:prstGeom prst="rect">
            <a:avLst/>
          </a:prstGeom>
        </p:spPr>
      </p:pic>
      <p:sp>
        <p:nvSpPr>
          <p:cNvPr id="3" name="TextBox 2">
            <a:extLst>
              <a:ext uri="{FF2B5EF4-FFF2-40B4-BE49-F238E27FC236}">
                <a16:creationId xmlns:a16="http://schemas.microsoft.com/office/drawing/2014/main" id="{CA308BFF-37D6-A415-A303-380E2DD449DB}"/>
              </a:ext>
            </a:extLst>
          </p:cNvPr>
          <p:cNvSpPr txBox="1"/>
          <p:nvPr/>
        </p:nvSpPr>
        <p:spPr>
          <a:xfrm>
            <a:off x="7924800" y="6373614"/>
            <a:ext cx="609600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2"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p:bldP spid="174"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85F2D538-3D24-F248-9A05-71BDF8E0E6BA}"/>
              </a:ext>
            </a:extLst>
          </p:cNvPr>
          <p:cNvPicPr>
            <a:picLocks noChangeAspect="1"/>
          </p:cNvPicPr>
          <p:nvPr/>
        </p:nvPicPr>
        <p:blipFill>
          <a:blip r:embed="rId8"/>
          <a:stretch>
            <a:fillRect/>
          </a:stretch>
        </p:blipFill>
        <p:spPr>
          <a:xfrm>
            <a:off x="1858595" y="1521449"/>
            <a:ext cx="8474174" cy="1920406"/>
          </a:xfrm>
          <a:prstGeom prst="rect">
            <a:avLst/>
          </a:prstGeom>
        </p:spPr>
      </p:pic>
    </p:spTree>
    <p:extLst>
      <p:ext uri="{BB962C8B-B14F-4D97-AF65-F5344CB8AC3E}">
        <p14:creationId xmlns:p14="http://schemas.microsoft.com/office/powerpoint/2010/main" val="160941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73B3B4-CFA6-B32D-85E6-1DD61581973A}"/>
              </a:ext>
            </a:extLst>
          </p:cNvPr>
          <p:cNvGrpSpPr/>
          <p:nvPr/>
        </p:nvGrpSpPr>
        <p:grpSpPr>
          <a:xfrm>
            <a:off x="1786012" y="1174961"/>
            <a:ext cx="9372988" cy="3336080"/>
            <a:chOff x="1834517" y="822309"/>
            <a:chExt cx="9372988" cy="4251137"/>
          </a:xfrm>
        </p:grpSpPr>
        <p:grpSp>
          <p:nvGrpSpPr>
            <p:cNvPr id="6" name="Group 5">
              <a:extLst>
                <a:ext uri="{FF2B5EF4-FFF2-40B4-BE49-F238E27FC236}">
                  <a16:creationId xmlns:a16="http://schemas.microsoft.com/office/drawing/2014/main" id="{BDE3AB21-1FE2-4161-6820-9C57D13026A3}"/>
                </a:ext>
              </a:extLst>
            </p:cNvPr>
            <p:cNvGrpSpPr/>
            <p:nvPr/>
          </p:nvGrpSpPr>
          <p:grpSpPr>
            <a:xfrm>
              <a:off x="1834517" y="1276858"/>
              <a:ext cx="8892477" cy="3796588"/>
              <a:chOff x="1599346" y="1376516"/>
              <a:chExt cx="9494752" cy="4296697"/>
            </a:xfrm>
          </p:grpSpPr>
          <p:sp>
            <p:nvSpPr>
              <p:cNvPr id="8" name="Rectangle: Rounded Corners 7">
                <a:extLst>
                  <a:ext uri="{FF2B5EF4-FFF2-40B4-BE49-F238E27FC236}">
                    <a16:creationId xmlns:a16="http://schemas.microsoft.com/office/drawing/2014/main" id="{02ED96CA-9EEE-4930-10B8-0BD686076FCB}"/>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E9697C-A9F9-61EC-AC47-2A27DA75E3D6}"/>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图片 14">
              <a:extLst>
                <a:ext uri="{FF2B5EF4-FFF2-40B4-BE49-F238E27FC236}">
                  <a16:creationId xmlns:a16="http://schemas.microsoft.com/office/drawing/2014/main" id="{12FD32E4-5298-C354-FC34-08227DAC04EE}"/>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10" name="Picture 9" descr="A picture containing toy, doll&#10;&#10;Description automatically generated">
            <a:extLst>
              <a:ext uri="{FF2B5EF4-FFF2-40B4-BE49-F238E27FC236}">
                <a16:creationId xmlns:a16="http://schemas.microsoft.com/office/drawing/2014/main" id="{81093184-494B-70A7-99B4-495327B2FA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11" name="TextBox 10">
            <a:extLst>
              <a:ext uri="{FF2B5EF4-FFF2-40B4-BE49-F238E27FC236}">
                <a16:creationId xmlns:a16="http://schemas.microsoft.com/office/drawing/2014/main" id="{D5C63C9D-E812-ACC4-BE5C-0768FEE9668E}"/>
              </a:ext>
            </a:extLst>
          </p:cNvPr>
          <p:cNvSpPr txBox="1"/>
          <p:nvPr/>
        </p:nvSpPr>
        <p:spPr>
          <a:xfrm>
            <a:off x="2967355" y="2359025"/>
            <a:ext cx="7305040"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a) </a:t>
            </a:r>
            <a:r>
              <a:rPr lang="en-US" sz="4400" b="1" dirty="0" err="1">
                <a:solidFill>
                  <a:srgbClr val="002060"/>
                </a:solidFill>
                <a:latin typeface="Cambria" panose="02040503050406030204" pitchFamily="18" charset="0"/>
                <a:ea typeface="Cambria" panose="02040503050406030204" pitchFamily="18" charset="0"/>
              </a:rPr>
              <a:t>Tìm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địa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hình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khoáng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sản</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Việt</a:t>
            </a:r>
            <a:r>
              <a:rPr lang="en-US" sz="4400" b="1" dirty="0">
                <a:solidFill>
                  <a:srgbClr val="00206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140651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035039" y="535423"/>
            <a:ext cx="6065520" cy="2309377"/>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thông tin và quan sát hình 1 trang 11 SGK, em 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8" name="Picture 7">
            <a:extLst>
              <a:ext uri="{FF2B5EF4-FFF2-40B4-BE49-F238E27FC236}">
                <a16:creationId xmlns:a16="http://schemas.microsoft.com/office/drawing/2014/main" id="{E972C77D-FD39-137D-91C4-30E25C8FCECE}"/>
              </a:ext>
            </a:extLst>
          </p:cNvPr>
          <p:cNvPicPr>
            <a:picLocks noChangeAspect="1"/>
          </p:cNvPicPr>
          <p:nvPr/>
        </p:nvPicPr>
        <p:blipFill>
          <a:blip r:embed="rId6"/>
          <a:stretch>
            <a:fillRect/>
          </a:stretch>
        </p:blipFill>
        <p:spPr>
          <a:xfrm>
            <a:off x="1178560" y="442912"/>
            <a:ext cx="4338320" cy="6205049"/>
          </a:xfrm>
          <a:prstGeom prst="rect">
            <a:avLst/>
          </a:prstGeom>
        </p:spPr>
      </p:pic>
      <p:grpSp>
        <p:nvGrpSpPr>
          <p:cNvPr id="10" name="Group 9">
            <a:extLst>
              <a:ext uri="{FF2B5EF4-FFF2-40B4-BE49-F238E27FC236}">
                <a16:creationId xmlns:a16="http://schemas.microsoft.com/office/drawing/2014/main" id="{D9A295A2-B394-30A8-B6DE-B42E51A7054B}"/>
              </a:ext>
            </a:extLst>
          </p:cNvPr>
          <p:cNvGrpSpPr/>
          <p:nvPr/>
        </p:nvGrpSpPr>
        <p:grpSpPr>
          <a:xfrm>
            <a:off x="5669280" y="3635968"/>
            <a:ext cx="4429760" cy="2602272"/>
            <a:chOff x="1327354" y="4306528"/>
            <a:chExt cx="9645445" cy="1474839"/>
          </a:xfrm>
        </p:grpSpPr>
        <p:sp>
          <p:nvSpPr>
            <p:cNvPr id="11" name="Rectangle: Rounded Corners 10">
              <a:extLst>
                <a:ext uri="{FF2B5EF4-FFF2-40B4-BE49-F238E27FC236}">
                  <a16:creationId xmlns:a16="http://schemas.microsoft.com/office/drawing/2014/main" id="{A62AD2C5-E817-D666-A0EA-D833CCA35CE5}"/>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TextBox 11">
              <a:extLst>
                <a:ext uri="{FF2B5EF4-FFF2-40B4-BE49-F238E27FC236}">
                  <a16:creationId xmlns:a16="http://schemas.microsoft.com/office/drawing/2014/main" id="{CCD5AC29-5912-8B11-94E3-DB9CDB0F6314}"/>
                </a:ext>
              </a:extLst>
            </p:cNvPr>
            <p:cNvSpPr txBox="1"/>
            <p:nvPr/>
          </p:nvSpPr>
          <p:spPr>
            <a:xfrm>
              <a:off x="1570702" y="4397716"/>
              <a:ext cx="8964562" cy="13082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rPr>
                <a:t>Trình bày một số đặc điểm của địa hình, và khoảng sản ở Việt Nam.</a:t>
              </a:r>
            </a:p>
          </p:txBody>
        </p:sp>
      </p:gr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416C2-5E19-2028-56D6-32104A5DCA3B}"/>
              </a:ext>
            </a:extLst>
          </p:cNvPr>
          <p:cNvPicPr>
            <a:picLocks noChangeAspect="1"/>
          </p:cNvPicPr>
          <p:nvPr/>
        </p:nvPicPr>
        <p:blipFill>
          <a:blip r:embed="rId2"/>
          <a:stretch>
            <a:fillRect/>
          </a:stretch>
        </p:blipFill>
        <p:spPr>
          <a:xfrm>
            <a:off x="975360" y="392112"/>
            <a:ext cx="4338320" cy="6205049"/>
          </a:xfrm>
          <a:prstGeom prst="rect">
            <a:avLst/>
          </a:prstGeom>
        </p:spPr>
      </p:pic>
      <p:pic>
        <p:nvPicPr>
          <p:cNvPr id="3" name="Graphic 2">
            <a:extLst>
              <a:ext uri="{FF2B5EF4-FFF2-40B4-BE49-F238E27FC236}">
                <a16:creationId xmlns:a16="http://schemas.microsoft.com/office/drawing/2014/main" id="{DD5395A6-7E1A-B221-E12D-DB437CFFC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971443" y="3242067"/>
            <a:ext cx="2372957" cy="3615933"/>
          </a:xfrm>
          <a:prstGeom prst="rect">
            <a:avLst/>
          </a:prstGeom>
        </p:spPr>
      </p:pic>
      <p:grpSp>
        <p:nvGrpSpPr>
          <p:cNvPr id="4" name="Group 3">
            <a:extLst>
              <a:ext uri="{FF2B5EF4-FFF2-40B4-BE49-F238E27FC236}">
                <a16:creationId xmlns:a16="http://schemas.microsoft.com/office/drawing/2014/main" id="{7BA695FC-02A1-CC5C-4E00-9DC1C2AB1D17}"/>
              </a:ext>
            </a:extLst>
          </p:cNvPr>
          <p:cNvGrpSpPr/>
          <p:nvPr/>
        </p:nvGrpSpPr>
        <p:grpSpPr>
          <a:xfrm flipH="1">
            <a:off x="5384799" y="639193"/>
            <a:ext cx="6148630" cy="2622167"/>
            <a:chOff x="1395977" y="1070949"/>
            <a:chExt cx="4531941" cy="1890493"/>
          </a:xfrm>
        </p:grpSpPr>
        <p:pic>
          <p:nvPicPr>
            <p:cNvPr id="6" name="Picture 2">
              <a:extLst>
                <a:ext uri="{FF2B5EF4-FFF2-40B4-BE49-F238E27FC236}">
                  <a16:creationId xmlns:a16="http://schemas.microsoft.com/office/drawing/2014/main" id="{9CF29C2A-762E-56DA-0211-DE4ADD93C7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8" name="TextBox 7">
              <a:extLst>
                <a:ext uri="{FF2B5EF4-FFF2-40B4-BE49-F238E27FC236}">
                  <a16:creationId xmlns:a16="http://schemas.microsoft.com/office/drawing/2014/main" id="{727C66D8-5EA2-B341-F46C-ADEE3957D2E9}"/>
                </a:ext>
              </a:extLst>
            </p:cNvPr>
            <p:cNvSpPr txBox="1"/>
            <p:nvPr/>
          </p:nvSpPr>
          <p:spPr>
            <a:xfrm>
              <a:off x="1538429" y="1443579"/>
              <a:ext cx="4089245" cy="1131671"/>
            </a:xfrm>
            <a:prstGeom prst="rect">
              <a:avLst/>
            </a:prstGeom>
            <a:noFill/>
          </p:spPr>
          <p:txBody>
            <a:bodyPr wrap="square" rtlCol="0">
              <a:spAutoFit/>
            </a:bodyPr>
            <a:lstStyle/>
            <a:p>
              <a:pPr marL="0" marR="0" algn="just">
                <a:spcBef>
                  <a:spcPts val="0"/>
                </a:spcBef>
                <a:spcAft>
                  <a:spcPts val="1000"/>
                </a:spcAft>
              </a:pPr>
              <a:r>
                <a:rPr lang="vi-VN" sz="24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Trên phần đất liền Việt Nam, 3/4 diện tích là đồi núi, nhưng chủ yếu là đồi núi thấp, 1/4 diện tích là đồng bằng và chủ yếu là đồng bằng phù sa sông bồi đắp.</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194758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TIMING" val="|0.4"/>
</p:tagLst>
</file>

<file path=ppt/tags/tag19.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TIMING" val="|0.4"/>
</p:tagLst>
</file>

<file path=ppt/tags/tag21.xml><?xml version="1.0" encoding="utf-8"?>
<p:tagLst xmlns:a="http://schemas.openxmlformats.org/drawingml/2006/main" xmlns:r="http://schemas.openxmlformats.org/officeDocument/2006/relationships" xmlns:p="http://schemas.openxmlformats.org/presentationml/2006/main">
  <p:tag name="TIMING" val="|0.4"/>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696</Words>
  <Application>Microsoft Office PowerPoint</Application>
  <PresentationFormat>Widescreen</PresentationFormat>
  <Paragraphs>47</Paragraphs>
  <Slides>34</Slides>
  <Notes>4</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34</vt:i4>
      </vt:variant>
    </vt:vector>
  </HeadingPairs>
  <TitlesOfParts>
    <vt:vector size="46" baseType="lpstr">
      <vt:lpstr>#9Slide02 Noi dung dai</vt:lpstr>
      <vt:lpstr>Vogue-ExtraBold</vt:lpstr>
      <vt:lpstr>Arial</vt:lpstr>
      <vt:lpstr>Arial</vt:lpstr>
      <vt:lpstr>Calibri</vt:lpstr>
      <vt:lpstr>Cambria</vt:lpstr>
      <vt:lpstr>Libre Franklin</vt:lpstr>
      <vt:lpstr>Office Theme</vt:lpstr>
      <vt:lpstr>office</vt:lpstr>
      <vt:lpstr>4_Office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30</cp:revision>
  <dcterms:created xsi:type="dcterms:W3CDTF">2023-06-19T10:14:23Z</dcterms:created>
  <dcterms:modified xsi:type="dcterms:W3CDTF">2024-08-20T12:48:23Z</dcterms:modified>
  <cp:version>MNT37</cp:version>
</cp:coreProperties>
</file>