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83" r:id="rId2"/>
    <p:sldId id="282" r:id="rId3"/>
    <p:sldId id="292" r:id="rId4"/>
    <p:sldId id="280" r:id="rId5"/>
    <p:sldId id="330" r:id="rId6"/>
    <p:sldId id="331" r:id="rId7"/>
    <p:sldId id="295" r:id="rId8"/>
    <p:sldId id="296" r:id="rId9"/>
    <p:sldId id="332" r:id="rId10"/>
    <p:sldId id="333" r:id="rId11"/>
    <p:sldId id="334" r:id="rId12"/>
    <p:sldId id="294" r:id="rId13"/>
    <p:sldId id="298" r:id="rId14"/>
    <p:sldId id="299" r:id="rId15"/>
    <p:sldId id="300" r:id="rId16"/>
    <p:sldId id="335" r:id="rId17"/>
    <p:sldId id="293" r:id="rId18"/>
    <p:sldId id="2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13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FC3A98-B329-4DC4-A7DB-237A88CAD2AF}"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6CBD8A-5A9C-49EC-B285-2BFEED4B6C3E}" type="slidenum">
              <a:rPr lang="en-US" smtClean="0"/>
              <a:t>‹#›</a:t>
            </a:fld>
            <a:endParaRPr lang="en-US"/>
          </a:p>
        </p:txBody>
      </p:sp>
    </p:spTree>
    <p:extLst>
      <p:ext uri="{BB962C8B-B14F-4D97-AF65-F5344CB8AC3E}">
        <p14:creationId xmlns:p14="http://schemas.microsoft.com/office/powerpoint/2010/main" val="54833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7557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997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5667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1549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622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5843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8316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102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8568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267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7955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9587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4114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107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030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8401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2999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187438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1788615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1588914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665454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1504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233336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319304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4113990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2087420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2515958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3466694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1669141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AB058DB-C8C4-12B0-0C7F-835D30183B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BE95388F-2DA4-E700-8E2F-2C6CD3DD9F01}"/>
              </a:ext>
            </a:extLst>
          </p:cNvPr>
          <p:cNvGrpSpPr/>
          <p:nvPr userDrawn="1"/>
        </p:nvGrpSpPr>
        <p:grpSpPr>
          <a:xfrm>
            <a:off x="-3897874" y="-571543"/>
            <a:ext cx="4483891" cy="3551917"/>
            <a:chOff x="-2605077" y="1347324"/>
            <a:chExt cx="3210124" cy="2599915"/>
          </a:xfrm>
        </p:grpSpPr>
        <p:pic>
          <p:nvPicPr>
            <p:cNvPr id="4" name="Picture 3">
              <a:extLst>
                <a:ext uri="{FF2B5EF4-FFF2-40B4-BE49-F238E27FC236}">
                  <a16:creationId xmlns:a16="http://schemas.microsoft.com/office/drawing/2014/main" id="{F424152F-B3CC-C6E1-504C-9010E714B64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14661" y="1618993"/>
              <a:ext cx="1949831" cy="1936338"/>
            </a:xfrm>
            <a:prstGeom prst="rect">
              <a:avLst/>
            </a:prstGeom>
          </p:spPr>
        </p:pic>
        <p:sp>
          <p:nvSpPr>
            <p:cNvPr id="5" name="TextBox 8">
              <a:extLst>
                <a:ext uri="{FF2B5EF4-FFF2-40B4-BE49-F238E27FC236}">
                  <a16:creationId xmlns:a16="http://schemas.microsoft.com/office/drawing/2014/main" id="{4A8A09E7-AE42-B5AF-8BA8-99214EFC46DB}"/>
                </a:ext>
              </a:extLst>
            </p:cNvPr>
            <p:cNvSpPr txBox="1"/>
            <p:nvPr userDrawn="1"/>
          </p:nvSpPr>
          <p:spPr>
            <a:xfrm>
              <a:off x="-2605077" y="1347324"/>
              <a:ext cx="2889587" cy="27034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latin typeface=".VnStamp" panose="020B7200000000000000" pitchFamily="34" charset="0"/>
                </a:rPr>
                <a:t>        NHOM ZALO CD</a:t>
              </a:r>
            </a:p>
          </p:txBody>
        </p:sp>
        <p:sp>
          <p:nvSpPr>
            <p:cNvPr id="6" name="TextBox 9">
              <a:extLst>
                <a:ext uri="{FF2B5EF4-FFF2-40B4-BE49-F238E27FC236}">
                  <a16:creationId xmlns:a16="http://schemas.microsoft.com/office/drawing/2014/main" id="{C4D52FDD-5C74-6FF2-38EA-83CA80A47DFC}"/>
                </a:ext>
              </a:extLst>
            </p:cNvPr>
            <p:cNvSpPr txBox="1"/>
            <p:nvPr userDrawn="1"/>
          </p:nvSpPr>
          <p:spPr>
            <a:xfrm>
              <a:off x="-1498751" y="3406554"/>
              <a:ext cx="1949831" cy="3379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rPr>
                <a:t>NGUỒN THẦY ĐÔNG VŨ</a:t>
              </a:r>
            </a:p>
            <a:p>
              <a:endParaRPr lang="en-US" sz="1200" b="1" dirty="0">
                <a:solidFill>
                  <a:srgbClr val="FF0000"/>
                </a:solidFill>
              </a:endParaRPr>
            </a:p>
          </p:txBody>
        </p:sp>
        <p:sp>
          <p:nvSpPr>
            <p:cNvPr id="8" name="TextBox 10">
              <a:extLst>
                <a:ext uri="{FF2B5EF4-FFF2-40B4-BE49-F238E27FC236}">
                  <a16:creationId xmlns:a16="http://schemas.microsoft.com/office/drawing/2014/main" id="{064EE63D-BE58-7659-F62B-303441207770}"/>
                </a:ext>
              </a:extLst>
            </p:cNvPr>
            <p:cNvSpPr txBox="1"/>
            <p:nvPr userDrawn="1"/>
          </p:nvSpPr>
          <p:spPr>
            <a:xfrm>
              <a:off x="-2284540" y="3541726"/>
              <a:ext cx="2889587" cy="4055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FF0000"/>
                  </a:solidFill>
                </a:rPr>
                <a:t>                 www.Hanhtranggiaovien.com</a:t>
              </a:r>
            </a:p>
            <a:p>
              <a:endParaRPr lang="en-US" sz="1200" b="1" dirty="0">
                <a:solidFill>
                  <a:srgbClr val="FF0000"/>
                </a:solidFill>
              </a:endParaRPr>
            </a:p>
          </p:txBody>
        </p:sp>
      </p:grpSp>
    </p:spTree>
    <p:extLst>
      <p:ext uri="{BB962C8B-B14F-4D97-AF65-F5344CB8AC3E}">
        <p14:creationId xmlns:p14="http://schemas.microsoft.com/office/powerpoint/2010/main" val="2243036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jpg"/><Relationship Id="rId12"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11" Type="http://schemas.openxmlformats.org/officeDocument/2006/relationships/image" Target="../media/image8.png"/><Relationship Id="rId5" Type="http://schemas.openxmlformats.org/officeDocument/2006/relationships/slideLayout" Target="../slideLayouts/slideLayout12.xml"/><Relationship Id="rId10" Type="http://schemas.openxmlformats.org/officeDocument/2006/relationships/image" Target="../media/image7.png"/><Relationship Id="rId4" Type="http://schemas.openxmlformats.org/officeDocument/2006/relationships/tags" Target="../tags/tag4.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9.xml"/><Relationship Id="rId7" Type="http://schemas.openxmlformats.org/officeDocument/2006/relationships/image" Target="../media/image4.jpg"/><Relationship Id="rId12" Type="http://schemas.openxmlformats.org/officeDocument/2006/relationships/image" Target="../media/image27.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12.xml"/><Relationship Id="rId11" Type="http://schemas.openxmlformats.org/officeDocument/2006/relationships/image" Target="../media/image8.png"/><Relationship Id="rId5" Type="http://schemas.openxmlformats.org/officeDocument/2006/relationships/slideLayout" Target="../slideLayouts/slideLayout12.xml"/><Relationship Id="rId10" Type="http://schemas.openxmlformats.org/officeDocument/2006/relationships/image" Target="../media/image7.png"/><Relationship Id="rId4" Type="http://schemas.openxmlformats.org/officeDocument/2006/relationships/tags" Target="../tags/tag20.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jp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3.xml"/><Relationship Id="rId7" Type="http://schemas.openxmlformats.org/officeDocument/2006/relationships/notesSlide" Target="../notesSlides/notesSlide16.xml"/><Relationship Id="rId12" Type="http://schemas.openxmlformats.org/officeDocument/2006/relationships/image" Target="../media/image41.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12.xml"/><Relationship Id="rId11" Type="http://schemas.openxmlformats.org/officeDocument/2006/relationships/image" Target="../media/image40.png"/><Relationship Id="rId5" Type="http://schemas.openxmlformats.org/officeDocument/2006/relationships/tags" Target="../tags/tag25.xml"/><Relationship Id="rId10" Type="http://schemas.openxmlformats.org/officeDocument/2006/relationships/image" Target="../media/image5.png"/><Relationship Id="rId4" Type="http://schemas.openxmlformats.org/officeDocument/2006/relationships/tags" Target="../tags/tag24.xml"/><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7.xml"/><Relationship Id="rId7" Type="http://schemas.openxmlformats.org/officeDocument/2006/relationships/image" Target="../media/image1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0.jpeg"/><Relationship Id="rId5" Type="http://schemas.openxmlformats.org/officeDocument/2006/relationships/notesSlide" Target="../notesSlides/notesSlide2.xml"/><Relationship Id="rId4" Type="http://schemas.openxmlformats.org/officeDocument/2006/relationships/slideLayout" Target="../slideLayouts/slideLayout12.xml"/><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10.xml"/><Relationship Id="rId7" Type="http://schemas.openxmlformats.org/officeDocument/2006/relationships/notesSlide" Target="../notesSlides/notesSlide3.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2.xml"/><Relationship Id="rId11" Type="http://schemas.openxmlformats.org/officeDocument/2006/relationships/image" Target="../media/image16.png"/><Relationship Id="rId5" Type="http://schemas.openxmlformats.org/officeDocument/2006/relationships/tags" Target="../tags/tag12.xml"/><Relationship Id="rId10" Type="http://schemas.openxmlformats.org/officeDocument/2006/relationships/image" Target="../media/image15.png"/><Relationship Id="rId4" Type="http://schemas.openxmlformats.org/officeDocument/2006/relationships/tags" Target="../tags/tag1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5.xml"/><Relationship Id="rId7" Type="http://schemas.openxmlformats.org/officeDocument/2006/relationships/image" Target="../media/image4.jpg"/><Relationship Id="rId12" Type="http://schemas.openxmlformats.org/officeDocument/2006/relationships/image" Target="../media/image2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6.xml"/><Relationship Id="rId11" Type="http://schemas.openxmlformats.org/officeDocument/2006/relationships/image" Target="../media/image8.png"/><Relationship Id="rId5" Type="http://schemas.openxmlformats.org/officeDocument/2006/relationships/slideLayout" Target="../slideLayouts/slideLayout12.xml"/><Relationship Id="rId10" Type="http://schemas.openxmlformats.org/officeDocument/2006/relationships/image" Target="../media/image7.png"/><Relationship Id="rId4" Type="http://schemas.openxmlformats.org/officeDocument/2006/relationships/tags" Target="../tags/tag16.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a16="http://schemas.microsoft.com/office/drawing/2014/main"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a16="http://schemas.microsoft.com/office/drawing/2014/main"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pic>
        <p:nvPicPr>
          <p:cNvPr id="2" name="Picture 1">
            <a:extLst>
              <a:ext uri="{FF2B5EF4-FFF2-40B4-BE49-F238E27FC236}">
                <a16:creationId xmlns:a16="http://schemas.microsoft.com/office/drawing/2014/main" id="{98C36594-E01F-61C4-00AA-CB8A2682AF13}"/>
              </a:ext>
            </a:extLst>
          </p:cNvPr>
          <p:cNvPicPr>
            <a:picLocks noChangeAspect="1"/>
          </p:cNvPicPr>
          <p:nvPr/>
        </p:nvPicPr>
        <p:blipFill>
          <a:blip r:embed="rId12"/>
          <a:stretch>
            <a:fillRect/>
          </a:stretch>
        </p:blipFill>
        <p:spPr>
          <a:xfrm>
            <a:off x="1649848" y="2473359"/>
            <a:ext cx="6053853" cy="2139881"/>
          </a:xfrm>
          <a:prstGeom prst="rect">
            <a:avLst/>
          </a:prstGeom>
        </p:spPr>
      </p:pic>
    </p:spTree>
    <p:extLst>
      <p:ext uri="{BB962C8B-B14F-4D97-AF65-F5344CB8AC3E}">
        <p14:creationId xmlns:p14="http://schemas.microsoft.com/office/powerpoint/2010/main" val="1690649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90526" y="361951"/>
            <a:ext cx="11477624"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Rectangle 1">
            <a:extLst>
              <a:ext uri="{FF2B5EF4-FFF2-40B4-BE49-F238E27FC236}">
                <a16:creationId xmlns:a16="http://schemas.microsoft.com/office/drawing/2014/main" id="{101EAC9F-3187-3976-0CC1-8F14C998BBBE}"/>
              </a:ext>
            </a:extLst>
          </p:cNvPr>
          <p:cNvSpPr/>
          <p:nvPr/>
        </p:nvSpPr>
        <p:spPr>
          <a:xfrm>
            <a:off x="1276350" y="428263"/>
            <a:ext cx="9601200" cy="809987"/>
          </a:xfrm>
          <a:prstGeom prst="rect">
            <a:avLst/>
          </a:prstGeom>
          <a:solidFill>
            <a:schemeClr val="accent2">
              <a:lumMod val="60000"/>
              <a:lumOff val="4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So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sánh</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tự</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nhiên</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358A77C-150B-CE71-BD2E-BB5932DF9AD2}"/>
              </a:ext>
            </a:extLst>
          </p:cNvPr>
          <p:cNvSpPr txBox="1"/>
          <p:nvPr/>
        </p:nvSpPr>
        <p:spPr>
          <a:xfrm>
            <a:off x="704850" y="1847850"/>
            <a:ext cx="11172825" cy="3731791"/>
          </a:xfrm>
          <a:prstGeom prst="rect">
            <a:avLst/>
          </a:prstGeom>
          <a:noFill/>
        </p:spPr>
        <p:txBody>
          <a:bodyPr wrap="square" rtlCol="0">
            <a:spAutoFit/>
          </a:bodyPr>
          <a:lstStyle/>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So sánh hai số tự nhiên là việc xác định xem số nào lớn hơn, số nào bé hơn hoặc bằng nhau.</a:t>
            </a:r>
          </a:p>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Để so sánh hai số tự nhiên ta có thể thực hiện theo một trong hai cách sau: </a:t>
            </a:r>
          </a:p>
          <a:p>
            <a:pPr lvl="0" algn="just">
              <a:spcAft>
                <a:spcPts val="500"/>
              </a:spcAft>
            </a:pPr>
            <a:r>
              <a:rPr lang="vi-VN" sz="3200" b="1" dirty="0">
                <a:solidFill>
                  <a:srgbClr val="002060"/>
                </a:solidFill>
                <a:latin typeface="Cambria" panose="02040503050406030204" pitchFamily="18" charset="0"/>
                <a:ea typeface="Cambria" panose="02040503050406030204" pitchFamily="18" charset="0"/>
              </a:rPr>
              <a:t>(1) Dựa vào vị trí của các số trong dãy số tự nhiên, số nào được đếm trước thì bé hơn</a:t>
            </a:r>
          </a:p>
          <a:p>
            <a:pPr lvl="0" algn="just">
              <a:spcAft>
                <a:spcPts val="500"/>
              </a:spcAft>
            </a:pPr>
            <a:r>
              <a:rPr lang="vi-VN" sz="3200" b="1" dirty="0">
                <a:solidFill>
                  <a:srgbClr val="002060"/>
                </a:solidFill>
                <a:latin typeface="Cambria" panose="02040503050406030204" pitchFamily="18" charset="0"/>
                <a:ea typeface="Cambria" panose="02040503050406030204" pitchFamily="18" charset="0"/>
              </a:rPr>
              <a:t>(2) Dựa vào quy tắc so sánh các số có nhiều chữ số,</a:t>
            </a:r>
          </a:p>
        </p:txBody>
      </p:sp>
    </p:spTree>
    <p:extLst>
      <p:ext uri="{BB962C8B-B14F-4D97-AF65-F5344CB8AC3E}">
        <p14:creationId xmlns:p14="http://schemas.microsoft.com/office/powerpoint/2010/main" val="3255826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42900" y="361951"/>
            <a:ext cx="1151572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Rectangle: Rounded Corners 1">
            <a:extLst>
              <a:ext uri="{FF2B5EF4-FFF2-40B4-BE49-F238E27FC236}">
                <a16:creationId xmlns:a16="http://schemas.microsoft.com/office/drawing/2014/main" id="{9393D2BD-3D34-E5DC-5D2E-1C2585979122}"/>
              </a:ext>
            </a:extLst>
          </p:cNvPr>
          <p:cNvSpPr/>
          <p:nvPr/>
        </p:nvSpPr>
        <p:spPr>
          <a:xfrm>
            <a:off x="5044611" y="490163"/>
            <a:ext cx="2887038" cy="770561"/>
          </a:xfrm>
          <a:prstGeom prst="roundRect">
            <a:avLst>
              <a:gd name="adj" fmla="val 38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Kết</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luận</a:t>
            </a:r>
            <a:endPar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65379125-E3B4-8E0E-EBDF-3FCB425B69D6}"/>
              </a:ext>
            </a:extLst>
          </p:cNvPr>
          <p:cNvSpPr txBox="1"/>
          <p:nvPr/>
        </p:nvSpPr>
        <p:spPr>
          <a:xfrm>
            <a:off x="762001" y="1495425"/>
            <a:ext cx="10696574" cy="4524315"/>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1. Trong hệ thập phân, cứ mười đơn vị ở một hàng hợp lại thành một đơn vị ở hàng trên tiếp liền nó.</a:t>
            </a:r>
          </a:p>
          <a:p>
            <a:pPr algn="just"/>
            <a:r>
              <a:rPr lang="vi-VN" sz="3200" b="1" dirty="0">
                <a:solidFill>
                  <a:srgbClr val="0070C0"/>
                </a:solidFill>
                <a:latin typeface="Cambria" panose="02040503050406030204" pitchFamily="18" charset="0"/>
                <a:ea typeface="Cambria" panose="02040503050406030204" pitchFamily="18" charset="0"/>
              </a:rPr>
              <a:t>2. Với mười chữ số: 0 , 1 , 2 , 3 , 4 , 5 , 6 , 7 , 8 , 9 có thể viết được mọi số tự nhiên.</a:t>
            </a:r>
          </a:p>
          <a:p>
            <a:pPr algn="just"/>
            <a:r>
              <a:rPr lang="vi-VN" sz="3200" b="1" dirty="0">
                <a:solidFill>
                  <a:srgbClr val="0070C0"/>
                </a:solidFill>
                <a:latin typeface="Cambria" panose="02040503050406030204" pitchFamily="18" charset="0"/>
                <a:ea typeface="Cambria" panose="02040503050406030204" pitchFamily="18" charset="0"/>
              </a:rPr>
              <a:t>Ở mỗi hàng chỉ có thể viết được một chữ số. Giá trị của mỗi chữ số phụ thuộc vào vị trí của nó trong số đó. </a:t>
            </a:r>
          </a:p>
          <a:p>
            <a:pPr algn="just"/>
            <a:r>
              <a:rPr lang="vi-VN" sz="3200" b="1" dirty="0">
                <a:solidFill>
                  <a:srgbClr val="0070C0"/>
                </a:solidFill>
                <a:latin typeface="Cambria" panose="02040503050406030204" pitchFamily="18" charset="0"/>
                <a:ea typeface="Cambria" panose="02040503050406030204" pitchFamily="18" charset="0"/>
              </a:rPr>
              <a:t>3. Dựa vào vị trí của các số trong dãy số tự nhiên, số nào được đếm trước thì bé hơn; Dựa vào quy tắc so sánh các số có nhiều chữ số.</a:t>
            </a:r>
          </a:p>
        </p:txBody>
      </p:sp>
    </p:spTree>
    <p:extLst>
      <p:ext uri="{BB962C8B-B14F-4D97-AF65-F5344CB8AC3E}">
        <p14:creationId xmlns:p14="http://schemas.microsoft.com/office/powerpoint/2010/main" val="4091402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down)">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down)">
                                      <p:cBhvr>
                                        <p:cTn id="2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a16="http://schemas.microsoft.com/office/drawing/2014/main"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a16="http://schemas.microsoft.com/office/drawing/2014/main"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pic>
        <p:nvPicPr>
          <p:cNvPr id="2" name="Picture 1">
            <a:extLst>
              <a:ext uri="{FF2B5EF4-FFF2-40B4-BE49-F238E27FC236}">
                <a16:creationId xmlns:a16="http://schemas.microsoft.com/office/drawing/2014/main" id="{0A509176-6AEC-6945-2061-95AFCAF07798}"/>
              </a:ext>
            </a:extLst>
          </p:cNvPr>
          <p:cNvPicPr>
            <a:picLocks noChangeAspect="1"/>
          </p:cNvPicPr>
          <p:nvPr/>
        </p:nvPicPr>
        <p:blipFill>
          <a:blip r:embed="rId12"/>
          <a:stretch>
            <a:fillRect/>
          </a:stretch>
        </p:blipFill>
        <p:spPr>
          <a:xfrm>
            <a:off x="1768331" y="2568609"/>
            <a:ext cx="6255038" cy="2139881"/>
          </a:xfrm>
          <a:prstGeom prst="rect">
            <a:avLst/>
          </a:prstGeom>
        </p:spPr>
      </p:pic>
    </p:spTree>
    <p:extLst>
      <p:ext uri="{BB962C8B-B14F-4D97-AF65-F5344CB8AC3E}">
        <p14:creationId xmlns:p14="http://schemas.microsoft.com/office/powerpoint/2010/main" val="796424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85725" y="361950"/>
            <a:ext cx="11896725" cy="64198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 name="Oval 36">
            <a:extLst>
              <a:ext uri="{FF2B5EF4-FFF2-40B4-BE49-F238E27FC236}">
                <a16:creationId xmlns:a16="http://schemas.microsoft.com/office/drawing/2014/main" id="{C05B4B85-A4F9-590D-1BE6-33EF10E9FFB0}"/>
              </a:ext>
            </a:extLst>
          </p:cNvPr>
          <p:cNvSpPr/>
          <p:nvPr/>
        </p:nvSpPr>
        <p:spPr>
          <a:xfrm>
            <a:off x="1224800" y="62032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38" name="Group 37">
            <a:extLst>
              <a:ext uri="{FF2B5EF4-FFF2-40B4-BE49-F238E27FC236}">
                <a16:creationId xmlns:a16="http://schemas.microsoft.com/office/drawing/2014/main" id="{5BAD1058-10E3-06DF-95AD-A5A34912CF91}"/>
              </a:ext>
            </a:extLst>
          </p:cNvPr>
          <p:cNvGrpSpPr/>
          <p:nvPr/>
        </p:nvGrpSpPr>
        <p:grpSpPr>
          <a:xfrm>
            <a:off x="1842606" y="592662"/>
            <a:ext cx="3358044" cy="584775"/>
            <a:chOff x="1870518" y="1394077"/>
            <a:chExt cx="1104124" cy="571910"/>
          </a:xfrm>
        </p:grpSpPr>
        <p:sp>
          <p:nvSpPr>
            <p:cNvPr id="39" name="Rectangle: Rounded Corners 7">
              <a:extLst>
                <a:ext uri="{FF2B5EF4-FFF2-40B4-BE49-F238E27FC236}">
                  <a16:creationId xmlns:a16="http://schemas.microsoft.com/office/drawing/2014/main" id="{87190B57-F9CD-D109-F241-7C8FC610440E}"/>
                </a:ext>
              </a:extLst>
            </p:cNvPr>
            <p:cNvSpPr/>
            <p:nvPr/>
          </p:nvSpPr>
          <p:spPr>
            <a:xfrm>
              <a:off x="1870518" y="1440654"/>
              <a:ext cx="1104124" cy="519600"/>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40" name="TextBox 39">
              <a:extLst>
                <a:ext uri="{FF2B5EF4-FFF2-40B4-BE49-F238E27FC236}">
                  <a16:creationId xmlns:a16="http://schemas.microsoft.com/office/drawing/2014/main" id="{E941C76C-30A7-A706-E3E1-A62CD1297B94}"/>
                </a:ext>
              </a:extLst>
            </p:cNvPr>
            <p:cNvSpPr txBox="1"/>
            <p:nvPr/>
          </p:nvSpPr>
          <p:spPr>
            <a:xfrm>
              <a:off x="1891833" y="1394077"/>
              <a:ext cx="404622" cy="5719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AFE580ED-7C35-0FCA-D96E-99ED25901DC3}"/>
              </a:ext>
            </a:extLst>
          </p:cNvPr>
          <p:cNvPicPr>
            <a:picLocks noChangeAspect="1"/>
          </p:cNvPicPr>
          <p:nvPr/>
        </p:nvPicPr>
        <p:blipFill>
          <a:blip r:embed="rId4"/>
          <a:stretch>
            <a:fillRect/>
          </a:stretch>
        </p:blipFill>
        <p:spPr>
          <a:xfrm>
            <a:off x="814387" y="1414462"/>
            <a:ext cx="1362075" cy="942975"/>
          </a:xfrm>
          <a:prstGeom prst="rect">
            <a:avLst/>
          </a:prstGeom>
        </p:spPr>
      </p:pic>
      <p:pic>
        <p:nvPicPr>
          <p:cNvPr id="8" name="Picture 7">
            <a:extLst>
              <a:ext uri="{FF2B5EF4-FFF2-40B4-BE49-F238E27FC236}">
                <a16:creationId xmlns:a16="http://schemas.microsoft.com/office/drawing/2014/main" id="{49F7E6E9-8FB5-D3DC-C7E6-0EDD7E8ACD13}"/>
              </a:ext>
            </a:extLst>
          </p:cNvPr>
          <p:cNvPicPr>
            <a:picLocks noChangeAspect="1"/>
          </p:cNvPicPr>
          <p:nvPr/>
        </p:nvPicPr>
        <p:blipFill>
          <a:blip r:embed="rId5"/>
          <a:stretch>
            <a:fillRect/>
          </a:stretch>
        </p:blipFill>
        <p:spPr>
          <a:xfrm>
            <a:off x="771525" y="2409825"/>
            <a:ext cx="1562100" cy="895350"/>
          </a:xfrm>
          <a:prstGeom prst="rect">
            <a:avLst/>
          </a:prstGeom>
        </p:spPr>
      </p:pic>
      <p:pic>
        <p:nvPicPr>
          <p:cNvPr id="10" name="Picture 9">
            <a:extLst>
              <a:ext uri="{FF2B5EF4-FFF2-40B4-BE49-F238E27FC236}">
                <a16:creationId xmlns:a16="http://schemas.microsoft.com/office/drawing/2014/main" id="{536BC13A-2B21-6D4C-3ECA-7CF856089AFA}"/>
              </a:ext>
            </a:extLst>
          </p:cNvPr>
          <p:cNvPicPr>
            <a:picLocks noChangeAspect="1"/>
          </p:cNvPicPr>
          <p:nvPr/>
        </p:nvPicPr>
        <p:blipFill>
          <a:blip r:embed="rId6"/>
          <a:stretch>
            <a:fillRect/>
          </a:stretch>
        </p:blipFill>
        <p:spPr>
          <a:xfrm>
            <a:off x="704850" y="3409950"/>
            <a:ext cx="1790700" cy="952500"/>
          </a:xfrm>
          <a:prstGeom prst="rect">
            <a:avLst/>
          </a:prstGeom>
        </p:spPr>
      </p:pic>
      <p:pic>
        <p:nvPicPr>
          <p:cNvPr id="12" name="Picture 11">
            <a:extLst>
              <a:ext uri="{FF2B5EF4-FFF2-40B4-BE49-F238E27FC236}">
                <a16:creationId xmlns:a16="http://schemas.microsoft.com/office/drawing/2014/main" id="{DA41E68C-56A8-21C4-5A5B-D1FF4BFB654D}"/>
              </a:ext>
            </a:extLst>
          </p:cNvPr>
          <p:cNvPicPr>
            <a:picLocks noChangeAspect="1"/>
          </p:cNvPicPr>
          <p:nvPr/>
        </p:nvPicPr>
        <p:blipFill>
          <a:blip r:embed="rId7"/>
          <a:stretch>
            <a:fillRect/>
          </a:stretch>
        </p:blipFill>
        <p:spPr>
          <a:xfrm>
            <a:off x="552450" y="4405312"/>
            <a:ext cx="2247900" cy="981075"/>
          </a:xfrm>
          <a:prstGeom prst="rect">
            <a:avLst/>
          </a:prstGeom>
        </p:spPr>
      </p:pic>
      <p:pic>
        <p:nvPicPr>
          <p:cNvPr id="14" name="Picture 13">
            <a:extLst>
              <a:ext uri="{FF2B5EF4-FFF2-40B4-BE49-F238E27FC236}">
                <a16:creationId xmlns:a16="http://schemas.microsoft.com/office/drawing/2014/main" id="{BB5FAFB4-48D0-C865-9176-C9FBFCCB5795}"/>
              </a:ext>
            </a:extLst>
          </p:cNvPr>
          <p:cNvPicPr>
            <a:picLocks noChangeAspect="1"/>
          </p:cNvPicPr>
          <p:nvPr/>
        </p:nvPicPr>
        <p:blipFill>
          <a:blip r:embed="rId8"/>
          <a:stretch>
            <a:fillRect/>
          </a:stretch>
        </p:blipFill>
        <p:spPr>
          <a:xfrm>
            <a:off x="566737" y="5400675"/>
            <a:ext cx="2600325" cy="952500"/>
          </a:xfrm>
          <a:prstGeom prst="rect">
            <a:avLst/>
          </a:prstGeom>
        </p:spPr>
      </p:pic>
      <p:sp>
        <p:nvSpPr>
          <p:cNvPr id="15" name="TextBox 14">
            <a:extLst>
              <a:ext uri="{FF2B5EF4-FFF2-40B4-BE49-F238E27FC236}">
                <a16:creationId xmlns:a16="http://schemas.microsoft.com/office/drawing/2014/main" id="{7C225ED1-B474-7039-B71E-33B8700D2F6D}"/>
              </a:ext>
            </a:extLst>
          </p:cNvPr>
          <p:cNvSpPr txBox="1"/>
          <p:nvPr/>
        </p:nvSpPr>
        <p:spPr>
          <a:xfrm>
            <a:off x="2400300" y="1504950"/>
            <a:ext cx="7362825" cy="646331"/>
          </a:xfrm>
          <a:prstGeom prst="rect">
            <a:avLst/>
          </a:prstGeom>
          <a:noFill/>
        </p:spPr>
        <p:txBody>
          <a:bodyPr wrap="square" rtlCol="0">
            <a:spAutoFit/>
          </a:bodyPr>
          <a:lstStyle/>
          <a:p>
            <a:r>
              <a:rPr lang="vi-VN" sz="3600" b="1" dirty="0">
                <a:solidFill>
                  <a:srgbClr val="FF0000"/>
                </a:solidFill>
                <a:latin typeface="Calibri" panose="020F0502020204030204" pitchFamily="34" charset="0"/>
                <a:cs typeface="Calibri" panose="020F0502020204030204" pitchFamily="34" charset="0"/>
              </a:rPr>
              <a:t>Sáu trăm năm mươi mốt</a:t>
            </a:r>
            <a:endParaRPr lang="en-US" sz="3600" b="1"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343A8A3-A8A8-6650-429B-B2EC0F12C291}"/>
              </a:ext>
            </a:extLst>
          </p:cNvPr>
          <p:cNvSpPr txBox="1"/>
          <p:nvPr/>
        </p:nvSpPr>
        <p:spPr>
          <a:xfrm>
            <a:off x="2486025" y="2495550"/>
            <a:ext cx="7362825" cy="646331"/>
          </a:xfrm>
          <a:prstGeom prst="rect">
            <a:avLst/>
          </a:prstGeom>
          <a:noFill/>
        </p:spPr>
        <p:txBody>
          <a:bodyPr wrap="square" rtlCol="0">
            <a:spAutoFit/>
          </a:bodyPr>
          <a:lstStyle/>
          <a:p>
            <a:r>
              <a:rPr lang="vi-VN" sz="3600" b="1" dirty="0">
                <a:solidFill>
                  <a:srgbClr val="FF0000"/>
                </a:solidFill>
                <a:latin typeface="Calibri" panose="020F0502020204030204" pitchFamily="34" charset="0"/>
                <a:cs typeface="Calibri" panose="020F0502020204030204" pitchFamily="34" charset="0"/>
              </a:rPr>
              <a:t>Năm nghìn không trăm sáu mươi tư</a:t>
            </a:r>
            <a:endParaRPr lang="en-US" sz="3600" b="1"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CA1E336-97B9-1D7E-75D8-3B80834284D5}"/>
              </a:ext>
            </a:extLst>
          </p:cNvPr>
          <p:cNvSpPr txBox="1"/>
          <p:nvPr/>
        </p:nvSpPr>
        <p:spPr>
          <a:xfrm>
            <a:off x="2609850" y="3590925"/>
            <a:ext cx="7362825" cy="646331"/>
          </a:xfrm>
          <a:prstGeom prst="rect">
            <a:avLst/>
          </a:prstGeom>
          <a:noFill/>
        </p:spPr>
        <p:txBody>
          <a:bodyPr wrap="square" rtlCol="0">
            <a:spAutoFit/>
          </a:bodyPr>
          <a:lstStyle/>
          <a:p>
            <a:r>
              <a:rPr lang="vi-VN" sz="3600" b="1" dirty="0">
                <a:solidFill>
                  <a:srgbClr val="FF0000"/>
                </a:solidFill>
                <a:latin typeface="Calibri" panose="020F0502020204030204" pitchFamily="34" charset="0"/>
                <a:cs typeface="Calibri" panose="020F0502020204030204" pitchFamily="34" charset="0"/>
              </a:rPr>
              <a:t>Tám trăm nghìn ba trăm mười</a:t>
            </a:r>
            <a:endParaRPr lang="en-US" sz="3600" b="1"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0295B8E0-6FDE-9646-E5D8-9F10A1072996}"/>
              </a:ext>
            </a:extLst>
          </p:cNvPr>
          <p:cNvSpPr txBox="1"/>
          <p:nvPr/>
        </p:nvSpPr>
        <p:spPr>
          <a:xfrm>
            <a:off x="2705100" y="4648200"/>
            <a:ext cx="9210675"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Chín triệu một trăm linh sáu nghìn bảy trăm tám mươi ba</a:t>
            </a:r>
            <a:endParaRPr lang="en-US" sz="2800" b="1" dirty="0">
              <a:solidFill>
                <a:srgbClr val="FF000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52476FDC-CEA9-610E-1DDC-8003E8CB3C7B}"/>
              </a:ext>
            </a:extLst>
          </p:cNvPr>
          <p:cNvSpPr txBox="1"/>
          <p:nvPr/>
        </p:nvSpPr>
        <p:spPr>
          <a:xfrm>
            <a:off x="3238500" y="5610225"/>
            <a:ext cx="9210675"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Năm trăm bảy mươi ba triệu tám trăm mười một nghìn</a:t>
            </a:r>
            <a:endParaRPr lang="en-US"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9140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15" grpId="0"/>
      <p:bldP spid="16"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457200" y="371476"/>
            <a:ext cx="11525250"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8" name="Picture 17">
            <a:extLst>
              <a:ext uri="{FF2B5EF4-FFF2-40B4-BE49-F238E27FC236}">
                <a16:creationId xmlns:a16="http://schemas.microsoft.com/office/drawing/2014/main" id="{E583F903-9577-58A7-B7E1-D71120B1C326}"/>
              </a:ext>
            </a:extLst>
          </p:cNvPr>
          <p:cNvPicPr>
            <a:picLocks noChangeAspect="1"/>
          </p:cNvPicPr>
          <p:nvPr/>
        </p:nvPicPr>
        <p:blipFill>
          <a:blip r:embed="rId4"/>
          <a:stretch>
            <a:fillRect/>
          </a:stretch>
        </p:blipFill>
        <p:spPr>
          <a:xfrm>
            <a:off x="1104900" y="657225"/>
            <a:ext cx="1600200" cy="842211"/>
          </a:xfrm>
          <a:prstGeom prst="rect">
            <a:avLst/>
          </a:prstGeom>
        </p:spPr>
      </p:pic>
      <p:pic>
        <p:nvPicPr>
          <p:cNvPr id="20" name="Picture 19">
            <a:extLst>
              <a:ext uri="{FF2B5EF4-FFF2-40B4-BE49-F238E27FC236}">
                <a16:creationId xmlns:a16="http://schemas.microsoft.com/office/drawing/2014/main" id="{A46DF17B-8E65-8F32-FFB5-AD0B64F18404}"/>
              </a:ext>
            </a:extLst>
          </p:cNvPr>
          <p:cNvPicPr>
            <a:picLocks noChangeAspect="1"/>
          </p:cNvPicPr>
          <p:nvPr/>
        </p:nvPicPr>
        <p:blipFill>
          <a:blip r:embed="rId5"/>
          <a:stretch>
            <a:fillRect/>
          </a:stretch>
        </p:blipFill>
        <p:spPr>
          <a:xfrm>
            <a:off x="976312" y="2862262"/>
            <a:ext cx="2105025" cy="2276475"/>
          </a:xfrm>
          <a:prstGeom prst="rect">
            <a:avLst/>
          </a:prstGeom>
        </p:spPr>
      </p:pic>
      <p:pic>
        <p:nvPicPr>
          <p:cNvPr id="22" name="Picture 21">
            <a:extLst>
              <a:ext uri="{FF2B5EF4-FFF2-40B4-BE49-F238E27FC236}">
                <a16:creationId xmlns:a16="http://schemas.microsoft.com/office/drawing/2014/main" id="{69B692FA-0DAB-4AE5-AC25-6AA552BB9B70}"/>
              </a:ext>
            </a:extLst>
          </p:cNvPr>
          <p:cNvPicPr>
            <a:picLocks noChangeAspect="1"/>
          </p:cNvPicPr>
          <p:nvPr/>
        </p:nvPicPr>
        <p:blipFill>
          <a:blip r:embed="rId6"/>
          <a:stretch>
            <a:fillRect/>
          </a:stretch>
        </p:blipFill>
        <p:spPr>
          <a:xfrm>
            <a:off x="3457575" y="1571625"/>
            <a:ext cx="7696200" cy="3924300"/>
          </a:xfrm>
          <a:prstGeom prst="rect">
            <a:avLst/>
          </a:prstGeom>
        </p:spPr>
      </p:pic>
      <p:sp>
        <p:nvSpPr>
          <p:cNvPr id="23" name="Rectangle: Rounded Corners 22">
            <a:extLst>
              <a:ext uri="{FF2B5EF4-FFF2-40B4-BE49-F238E27FC236}">
                <a16:creationId xmlns:a16="http://schemas.microsoft.com/office/drawing/2014/main" id="{E8795FC9-2FE2-73D4-F596-6C2B103DC15D}"/>
              </a:ext>
            </a:extLst>
          </p:cNvPr>
          <p:cNvSpPr/>
          <p:nvPr/>
        </p:nvSpPr>
        <p:spPr>
          <a:xfrm>
            <a:off x="4495800" y="2381250"/>
            <a:ext cx="981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98</a:t>
            </a:r>
          </a:p>
        </p:txBody>
      </p:sp>
      <p:sp>
        <p:nvSpPr>
          <p:cNvPr id="24" name="Rectangle: Rounded Corners 23">
            <a:extLst>
              <a:ext uri="{FF2B5EF4-FFF2-40B4-BE49-F238E27FC236}">
                <a16:creationId xmlns:a16="http://schemas.microsoft.com/office/drawing/2014/main" id="{6A5A6712-7117-87F1-A31B-EE9810528FF8}"/>
              </a:ext>
            </a:extLst>
          </p:cNvPr>
          <p:cNvSpPr/>
          <p:nvPr/>
        </p:nvSpPr>
        <p:spPr>
          <a:xfrm>
            <a:off x="9258300" y="2381250"/>
            <a:ext cx="12096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100</a:t>
            </a:r>
          </a:p>
        </p:txBody>
      </p:sp>
      <p:sp>
        <p:nvSpPr>
          <p:cNvPr id="25" name="Rectangle: Rounded Corners 24">
            <a:extLst>
              <a:ext uri="{FF2B5EF4-FFF2-40B4-BE49-F238E27FC236}">
                <a16:creationId xmlns:a16="http://schemas.microsoft.com/office/drawing/2014/main" id="{A5E6540C-6689-8D0A-5591-5871336ADBB4}"/>
              </a:ext>
            </a:extLst>
          </p:cNvPr>
          <p:cNvSpPr/>
          <p:nvPr/>
        </p:nvSpPr>
        <p:spPr>
          <a:xfrm>
            <a:off x="4029075" y="2990850"/>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1 269</a:t>
            </a:r>
          </a:p>
        </p:txBody>
      </p:sp>
      <p:sp>
        <p:nvSpPr>
          <p:cNvPr id="26" name="Rectangle: Rounded Corners 25">
            <a:extLst>
              <a:ext uri="{FF2B5EF4-FFF2-40B4-BE49-F238E27FC236}">
                <a16:creationId xmlns:a16="http://schemas.microsoft.com/office/drawing/2014/main" id="{CB0387D2-5DE8-F5DF-F328-26F570FA9D88}"/>
              </a:ext>
            </a:extLst>
          </p:cNvPr>
          <p:cNvSpPr/>
          <p:nvPr/>
        </p:nvSpPr>
        <p:spPr>
          <a:xfrm>
            <a:off x="8877300" y="3028950"/>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1 271</a:t>
            </a:r>
          </a:p>
        </p:txBody>
      </p:sp>
      <p:sp>
        <p:nvSpPr>
          <p:cNvPr id="27" name="Rectangle: Rounded Corners 26">
            <a:extLst>
              <a:ext uri="{FF2B5EF4-FFF2-40B4-BE49-F238E27FC236}">
                <a16:creationId xmlns:a16="http://schemas.microsoft.com/office/drawing/2014/main" id="{8D120070-2B4F-3520-CF3B-24571D17C6F2}"/>
              </a:ext>
            </a:extLst>
          </p:cNvPr>
          <p:cNvSpPr/>
          <p:nvPr/>
        </p:nvSpPr>
        <p:spPr>
          <a:xfrm>
            <a:off x="4124325" y="3648075"/>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8 009</a:t>
            </a:r>
          </a:p>
        </p:txBody>
      </p:sp>
      <p:sp>
        <p:nvSpPr>
          <p:cNvPr id="28" name="Rectangle: Rounded Corners 27">
            <a:extLst>
              <a:ext uri="{FF2B5EF4-FFF2-40B4-BE49-F238E27FC236}">
                <a16:creationId xmlns:a16="http://schemas.microsoft.com/office/drawing/2014/main" id="{98241584-CB04-0ACD-129E-239546DACA63}"/>
              </a:ext>
            </a:extLst>
          </p:cNvPr>
          <p:cNvSpPr/>
          <p:nvPr/>
        </p:nvSpPr>
        <p:spPr>
          <a:xfrm>
            <a:off x="8877300" y="3648075"/>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8 011</a:t>
            </a:r>
          </a:p>
        </p:txBody>
      </p:sp>
      <p:sp>
        <p:nvSpPr>
          <p:cNvPr id="29" name="Rectangle: Rounded Corners 28">
            <a:extLst>
              <a:ext uri="{FF2B5EF4-FFF2-40B4-BE49-F238E27FC236}">
                <a16:creationId xmlns:a16="http://schemas.microsoft.com/office/drawing/2014/main" id="{95AD8B61-887A-45C3-55D9-6CB7D144C981}"/>
              </a:ext>
            </a:extLst>
          </p:cNvPr>
          <p:cNvSpPr/>
          <p:nvPr/>
        </p:nvSpPr>
        <p:spPr>
          <a:xfrm>
            <a:off x="4029075" y="4210050"/>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2 067</a:t>
            </a:r>
          </a:p>
        </p:txBody>
      </p:sp>
      <p:sp>
        <p:nvSpPr>
          <p:cNvPr id="30" name="Rectangle: Rounded Corners 29">
            <a:extLst>
              <a:ext uri="{FF2B5EF4-FFF2-40B4-BE49-F238E27FC236}">
                <a16:creationId xmlns:a16="http://schemas.microsoft.com/office/drawing/2014/main" id="{EC11208C-3E05-B869-6EDC-804270160162}"/>
              </a:ext>
            </a:extLst>
          </p:cNvPr>
          <p:cNvSpPr/>
          <p:nvPr/>
        </p:nvSpPr>
        <p:spPr>
          <a:xfrm>
            <a:off x="8943975" y="4219575"/>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2 069</a:t>
            </a:r>
          </a:p>
        </p:txBody>
      </p:sp>
      <p:sp>
        <p:nvSpPr>
          <p:cNvPr id="31" name="Rectangle: Rounded Corners 30">
            <a:extLst>
              <a:ext uri="{FF2B5EF4-FFF2-40B4-BE49-F238E27FC236}">
                <a16:creationId xmlns:a16="http://schemas.microsoft.com/office/drawing/2014/main" id="{75F4165D-C8E4-5FE8-5CF7-21DECC566F78}"/>
              </a:ext>
            </a:extLst>
          </p:cNvPr>
          <p:cNvSpPr/>
          <p:nvPr/>
        </p:nvSpPr>
        <p:spPr>
          <a:xfrm>
            <a:off x="4152900" y="4800600"/>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14 049</a:t>
            </a:r>
          </a:p>
        </p:txBody>
      </p:sp>
      <p:sp>
        <p:nvSpPr>
          <p:cNvPr id="32" name="Rectangle: Rounded Corners 31">
            <a:extLst>
              <a:ext uri="{FF2B5EF4-FFF2-40B4-BE49-F238E27FC236}">
                <a16:creationId xmlns:a16="http://schemas.microsoft.com/office/drawing/2014/main" id="{8073FA3D-C6E8-A606-E5A7-1CA84797C6E2}"/>
              </a:ext>
            </a:extLst>
          </p:cNvPr>
          <p:cNvSpPr/>
          <p:nvPr/>
        </p:nvSpPr>
        <p:spPr>
          <a:xfrm>
            <a:off x="8991600" y="4829175"/>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14 051</a:t>
            </a:r>
          </a:p>
        </p:txBody>
      </p:sp>
    </p:spTree>
    <p:extLst>
      <p:ext uri="{BB962C8B-B14F-4D97-AF65-F5344CB8AC3E}">
        <p14:creationId xmlns:p14="http://schemas.microsoft.com/office/powerpoint/2010/main" val="2641077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500" fill="hold"/>
                                        <p:tgtEl>
                                          <p:spTgt spid="30"/>
                                        </p:tgtEl>
                                        <p:attrNameLst>
                                          <p:attrName>ppt_w</p:attrName>
                                        </p:attrNameLst>
                                      </p:cBhvr>
                                      <p:tavLst>
                                        <p:tav tm="0">
                                          <p:val>
                                            <p:fltVal val="0"/>
                                          </p:val>
                                        </p:tav>
                                        <p:tav tm="100000">
                                          <p:val>
                                            <p:strVal val="#ppt_w"/>
                                          </p:val>
                                        </p:tav>
                                      </p:tavLst>
                                    </p:anim>
                                    <p:anim calcmode="lin" valueType="num">
                                      <p:cBhvr>
                                        <p:cTn id="69" dur="500" fill="hold"/>
                                        <p:tgtEl>
                                          <p:spTgt spid="30"/>
                                        </p:tgtEl>
                                        <p:attrNameLst>
                                          <p:attrName>ppt_h</p:attrName>
                                        </p:attrNameLst>
                                      </p:cBhvr>
                                      <p:tavLst>
                                        <p:tav tm="0">
                                          <p:val>
                                            <p:fltVal val="0"/>
                                          </p:val>
                                        </p:tav>
                                        <p:tav tm="100000">
                                          <p:val>
                                            <p:strVal val="#ppt_h"/>
                                          </p:val>
                                        </p:tav>
                                      </p:tavLst>
                                    </p:anim>
                                    <p:animEffect transition="in" filter="fade">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p:cTn id="75" dur="500" fill="hold"/>
                                        <p:tgtEl>
                                          <p:spTgt spid="31"/>
                                        </p:tgtEl>
                                        <p:attrNameLst>
                                          <p:attrName>ppt_w</p:attrName>
                                        </p:attrNameLst>
                                      </p:cBhvr>
                                      <p:tavLst>
                                        <p:tav tm="0">
                                          <p:val>
                                            <p:fltVal val="0"/>
                                          </p:val>
                                        </p:tav>
                                        <p:tav tm="100000">
                                          <p:val>
                                            <p:strVal val="#ppt_w"/>
                                          </p:val>
                                        </p:tav>
                                      </p:tavLst>
                                    </p:anim>
                                    <p:anim calcmode="lin" valueType="num">
                                      <p:cBhvr>
                                        <p:cTn id="76" dur="500" fill="hold"/>
                                        <p:tgtEl>
                                          <p:spTgt spid="31"/>
                                        </p:tgtEl>
                                        <p:attrNameLst>
                                          <p:attrName>ppt_h</p:attrName>
                                        </p:attrNameLst>
                                      </p:cBhvr>
                                      <p:tavLst>
                                        <p:tav tm="0">
                                          <p:val>
                                            <p:fltVal val="0"/>
                                          </p:val>
                                        </p:tav>
                                        <p:tav tm="100000">
                                          <p:val>
                                            <p:strVal val="#ppt_h"/>
                                          </p:val>
                                        </p:tav>
                                      </p:tavLst>
                                    </p:anim>
                                    <p:animEffect transition="in" filter="fade">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p:cTn id="82" dur="500" fill="hold"/>
                                        <p:tgtEl>
                                          <p:spTgt spid="32"/>
                                        </p:tgtEl>
                                        <p:attrNameLst>
                                          <p:attrName>ppt_w</p:attrName>
                                        </p:attrNameLst>
                                      </p:cBhvr>
                                      <p:tavLst>
                                        <p:tav tm="0">
                                          <p:val>
                                            <p:fltVal val="0"/>
                                          </p:val>
                                        </p:tav>
                                        <p:tav tm="100000">
                                          <p:val>
                                            <p:strVal val="#ppt_w"/>
                                          </p:val>
                                        </p:tav>
                                      </p:tavLst>
                                    </p:anim>
                                    <p:anim calcmode="lin" valueType="num">
                                      <p:cBhvr>
                                        <p:cTn id="83" dur="500" fill="hold"/>
                                        <p:tgtEl>
                                          <p:spTgt spid="32"/>
                                        </p:tgtEl>
                                        <p:attrNameLst>
                                          <p:attrName>ppt_h</p:attrName>
                                        </p:attrNameLst>
                                      </p:cBhvr>
                                      <p:tavLst>
                                        <p:tav tm="0">
                                          <p:val>
                                            <p:fltVal val="0"/>
                                          </p:val>
                                        </p:tav>
                                        <p:tav tm="100000">
                                          <p:val>
                                            <p:strVal val="#ppt_h"/>
                                          </p:val>
                                        </p:tav>
                                      </p:tavLst>
                                    </p:anim>
                                    <p:animEffect transition="in" filter="fade">
                                      <p:cBhvr>
                                        <p:cTn id="8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457200" y="361951"/>
            <a:ext cx="11525250"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3E6808F-0EC5-9785-B302-5C1F49A63F04}"/>
              </a:ext>
            </a:extLst>
          </p:cNvPr>
          <p:cNvPicPr>
            <a:picLocks noChangeAspect="1"/>
          </p:cNvPicPr>
          <p:nvPr/>
        </p:nvPicPr>
        <p:blipFill>
          <a:blip r:embed="rId4"/>
          <a:stretch>
            <a:fillRect/>
          </a:stretch>
        </p:blipFill>
        <p:spPr>
          <a:xfrm>
            <a:off x="900112" y="628650"/>
            <a:ext cx="923925" cy="952500"/>
          </a:xfrm>
          <a:prstGeom prst="rect">
            <a:avLst/>
          </a:prstGeom>
        </p:spPr>
      </p:pic>
      <p:sp>
        <p:nvSpPr>
          <p:cNvPr id="5" name="TextBox 4">
            <a:extLst>
              <a:ext uri="{FF2B5EF4-FFF2-40B4-BE49-F238E27FC236}">
                <a16:creationId xmlns:a16="http://schemas.microsoft.com/office/drawing/2014/main" id="{B763B7D4-3C97-847E-B5BF-14279522F59D}"/>
              </a:ext>
            </a:extLst>
          </p:cNvPr>
          <p:cNvSpPr txBox="1"/>
          <p:nvPr/>
        </p:nvSpPr>
        <p:spPr>
          <a:xfrm>
            <a:off x="1924050" y="552450"/>
            <a:ext cx="9601200" cy="1200329"/>
          </a:xfrm>
          <a:prstGeom prst="rect">
            <a:avLst/>
          </a:prstGeom>
          <a:noFill/>
        </p:spPr>
        <p:txBody>
          <a:bodyPr wrap="square" rtlCol="0">
            <a:spAutoFit/>
          </a:bodyPr>
          <a:lstStyle/>
          <a:p>
            <a:pPr algn="just"/>
            <a:r>
              <a:rPr lang="vi-VN" sz="2400" b="1" dirty="0">
                <a:latin typeface="Cambria" panose="02040503050406030204" pitchFamily="18" charset="0"/>
                <a:ea typeface="Cambria" panose="02040503050406030204" pitchFamily="18" charset="0"/>
              </a:rPr>
              <a:t>Khoảng cách từ Trái Đất, Sao Kim, Sao Thủy, Sao Hỏa đến Mặt Trời được biểu thị trong bảng bên. Hãy sắp xếp khoảng cách từ các hành tinh trên đến Mặt trời theo thứ tự từ gần nhất đến xa nhất.</a:t>
            </a:r>
            <a:endParaRPr lang="en-US" sz="24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E1C9CE0-1E99-AB72-5AE1-685712788AAD}"/>
              </a:ext>
            </a:extLst>
          </p:cNvPr>
          <p:cNvPicPr>
            <a:picLocks noChangeAspect="1"/>
          </p:cNvPicPr>
          <p:nvPr/>
        </p:nvPicPr>
        <p:blipFill>
          <a:blip r:embed="rId5"/>
          <a:stretch>
            <a:fillRect/>
          </a:stretch>
        </p:blipFill>
        <p:spPr>
          <a:xfrm>
            <a:off x="6446690" y="2105025"/>
            <a:ext cx="5102372" cy="391001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3F1D938-D8C8-6A4A-8166-E7ED1D97C7ED}"/>
                  </a:ext>
                </a:extLst>
              </p:cNvPr>
              <p:cNvSpPr txBox="1"/>
              <p:nvPr/>
            </p:nvSpPr>
            <p:spPr>
              <a:xfrm>
                <a:off x="742951" y="2028825"/>
                <a:ext cx="5419724" cy="4755148"/>
              </a:xfrm>
              <a:prstGeom prst="rect">
                <a:avLst/>
              </a:prstGeom>
              <a:noFill/>
            </p:spPr>
            <p:txBody>
              <a:bodyPr wrap="square" rtlCol="0">
                <a:spAutoFit/>
              </a:bodyPr>
              <a:lstStyle/>
              <a:p>
                <a:pPr marL="0" marR="0" algn="just">
                  <a:spcBef>
                    <a:spcPts val="600"/>
                  </a:spcBef>
                  <a:spcAft>
                    <a:spcPts val="6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Ta có: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600"/>
                  </a:spcBef>
                  <a:spcAft>
                    <a:spcPts val="600"/>
                  </a:spcAft>
                </a:pPr>
                <a:r>
                  <a:rPr lang="vi-VN"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57 910 000 &lt; 108 000 000 &lt; 149 600 000 &lt; 227 700 000</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600"/>
                  </a:spcBef>
                  <a:spcAft>
                    <a:spcPts val="600"/>
                  </a:spcAft>
                </a:pPr>
                <a14:m>
                  <m:oMath xmlns:m="http://schemas.openxmlformats.org/officeDocument/2006/math">
                    <m:r>
                      <a:rPr lang="vi-VN" sz="2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Vậy khoảng cách từ các hành tinh đến Mặt trời theo thứ tự từ gần nhất đến xa nhất là:</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600"/>
                  </a:spcBef>
                  <a:spcAft>
                    <a:spcPts val="600"/>
                  </a:spcAft>
                </a:pPr>
                <a:r>
                  <a:rPr lang="vi-VN"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Sao Thủy, Sao Kim, Trái đất, Sao Hỏa.</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03F1D938-D8C8-6A4A-8166-E7ED1D97C7ED}"/>
                  </a:ext>
                </a:extLst>
              </p:cNvPr>
              <p:cNvSpPr txBox="1">
                <a:spLocks noRot="1" noChangeAspect="1" noMove="1" noResize="1" noEditPoints="1" noAdjustHandles="1" noChangeArrowheads="1" noChangeShapeType="1" noTextEdit="1"/>
              </p:cNvSpPr>
              <p:nvPr/>
            </p:nvSpPr>
            <p:spPr>
              <a:xfrm>
                <a:off x="742951" y="2028825"/>
                <a:ext cx="5419724" cy="4755148"/>
              </a:xfrm>
              <a:prstGeom prst="rect">
                <a:avLst/>
              </a:prstGeom>
              <a:blipFill>
                <a:blip r:embed="rId6"/>
                <a:stretch>
                  <a:fillRect l="-3487" t="-1410" r="-3375"/>
                </a:stretch>
              </a:blipFill>
            </p:spPr>
            <p:txBody>
              <a:bodyPr/>
              <a:lstStyle/>
              <a:p>
                <a:r>
                  <a:rPr lang="en-US">
                    <a:noFill/>
                  </a:rPr>
                  <a:t> </a:t>
                </a:r>
              </a:p>
            </p:txBody>
          </p:sp>
        </mc:Fallback>
      </mc:AlternateContent>
    </p:spTree>
    <p:extLst>
      <p:ext uri="{BB962C8B-B14F-4D97-AF65-F5344CB8AC3E}">
        <p14:creationId xmlns:p14="http://schemas.microsoft.com/office/powerpoint/2010/main" val="609949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wipe(down)">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wipe(down)">
                                      <p:cBhvr>
                                        <p:cTn id="3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7E336197-1BC7-4243-2C61-BDB1DFFCB3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98361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A_图片 2" descr="图片包含 室内, 墙壁&#10;&#10;已生成高可信度的说明">
            <a:extLst>
              <a:ext uri="{FF2B5EF4-FFF2-40B4-BE49-F238E27FC236}">
                <a16:creationId xmlns:a16="http://schemas.microsoft.com/office/drawing/2014/main" id="{DAF78AF2-5672-4187-82A2-F537D39FE15F}"/>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200400" y="-543196"/>
            <a:ext cx="8881756" cy="7501808"/>
          </a:xfrm>
          <a:prstGeom prst="rect">
            <a:avLst/>
          </a:prstGeom>
        </p:spPr>
      </p:pic>
      <p:sp>
        <p:nvSpPr>
          <p:cNvPr id="4" name="PA_文本框 3">
            <a:extLst>
              <a:ext uri="{FF2B5EF4-FFF2-40B4-BE49-F238E27FC236}">
                <a16:creationId xmlns:a16="http://schemas.microsoft.com/office/drawing/2014/main" id="{76460273-AAB3-4F92-9EE1-3B45598A35C4}"/>
              </a:ext>
            </a:extLst>
          </p:cNvPr>
          <p:cNvSpPr txBox="1"/>
          <p:nvPr>
            <p:custDataLst>
              <p:tags r:id="rId2"/>
            </p:custDataLst>
          </p:nvPr>
        </p:nvSpPr>
        <p:spPr>
          <a:xfrm>
            <a:off x="4483924" y="3055273"/>
            <a:ext cx="6875965" cy="1569660"/>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Hoàn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thành</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bài</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tập</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a:t>
            </a:r>
          </a:p>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Chuẩn</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bị</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bài</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mới</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a:t>
            </a:r>
            <a:endParaRPr kumimoji="0" lang="zh-CN" altLang="en-US"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endParaRPr>
          </a:p>
        </p:txBody>
      </p:sp>
      <p:pic>
        <p:nvPicPr>
          <p:cNvPr id="10"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5502015" y="580146"/>
            <a:ext cx="5857875" cy="1428750"/>
          </a:xfrm>
          <a:prstGeom prst="rect">
            <a:avLst/>
          </a:prstGeom>
        </p:spPr>
      </p:pic>
      <p:pic>
        <p:nvPicPr>
          <p:cNvPr id="11" name="PA_图片 10">
            <a:extLst>
              <a:ext uri="{FF2B5EF4-FFF2-40B4-BE49-F238E27FC236}">
                <a16:creationId xmlns:a16="http://schemas.microsoft.com/office/drawing/2014/main" id="{14F921B8-30B6-493E-8118-A8686CBDB152}"/>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1734457" y="915336"/>
            <a:ext cx="2735943" cy="2735943"/>
          </a:xfrm>
          <a:prstGeom prst="rect">
            <a:avLst/>
          </a:prstGeom>
        </p:spPr>
      </p:pic>
      <p:sp>
        <p:nvSpPr>
          <p:cNvPr id="20" name="PA_文本框 3">
            <a:extLst>
              <a:ext uri="{FF2B5EF4-FFF2-40B4-BE49-F238E27FC236}">
                <a16:creationId xmlns:a16="http://schemas.microsoft.com/office/drawing/2014/main" id="{BAF0A1A5-5BC3-4FFA-8D6E-D5E6BE06B911}"/>
              </a:ext>
            </a:extLst>
          </p:cNvPr>
          <p:cNvSpPr txBox="1"/>
          <p:nvPr>
            <p:custDataLst>
              <p:tags r:id="rId5"/>
            </p:custDataLst>
          </p:nvPr>
        </p:nvSpPr>
        <p:spPr>
          <a:xfrm>
            <a:off x="6514925" y="-83127"/>
            <a:ext cx="2813961"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black"/>
                </a:solidFill>
                <a:effectLst/>
                <a:uLnTx/>
                <a:uFillTx/>
                <a:latin typeface="Arial" panose="020F0502020204030204"/>
                <a:ea typeface="等线" panose="02010600030101010101" pitchFamily="2" charset="-122"/>
                <a:cs typeface="+mn-ea"/>
                <a:sym typeface="+mn-lt"/>
              </a:rPr>
              <a:t>DẶN DÒ</a:t>
            </a:r>
            <a:endParaRPr kumimoji="0" lang="zh-CN" altLang="en-US" sz="4800" b="1" i="0" u="none" strike="noStrike" kern="1200" cap="none" spc="0" normalizeH="0" baseline="0" noProof="0" dirty="0">
              <a:ln>
                <a:noFill/>
              </a:ln>
              <a:solidFill>
                <a:prstClr val="black"/>
              </a:solidFill>
              <a:effectLst/>
              <a:uLnTx/>
              <a:uFillTx/>
              <a:latin typeface="Arial" panose="020F0502020204030204"/>
              <a:ea typeface="等线" panose="02010600030101010101" pitchFamily="2" charset="-122"/>
              <a:cs typeface="+mn-ea"/>
              <a:sym typeface="+mn-lt"/>
            </a:endParaRPr>
          </a:p>
        </p:txBody>
      </p:sp>
      <p:pic>
        <p:nvPicPr>
          <p:cNvPr id="5" name="Picture 4" descr="A picture containing toy, vector graphics&#10;&#10;Description automatically generated">
            <a:extLst>
              <a:ext uri="{FF2B5EF4-FFF2-40B4-BE49-F238E27FC236}">
                <a16:creationId xmlns:a16="http://schemas.microsoft.com/office/drawing/2014/main" id="{A431FE33-AF98-48A8-82AB-CC2AF699C7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886" y="2398585"/>
            <a:ext cx="3753085" cy="4352968"/>
          </a:xfrm>
          <a:prstGeom prst="rect">
            <a:avLst/>
          </a:prstGeom>
        </p:spPr>
      </p:pic>
    </p:spTree>
    <p:extLst>
      <p:ext uri="{BB962C8B-B14F-4D97-AF65-F5344CB8AC3E}">
        <p14:creationId xmlns:p14="http://schemas.microsoft.com/office/powerpoint/2010/main" val="1995309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42" presetClass="path" presetSubtype="0" accel="50000" decel="50000" fill="hold" nodeType="withEffect">
                                  <p:stCondLst>
                                    <p:cond delay="0"/>
                                  </p:stCondLst>
                                  <p:childTnLst>
                                    <p:animMotion origin="layout" path="M 2.91667E-6 -3.7037E-7 L -0.00326 0.85232 " pathEditMode="relative" rAng="0" ptsTypes="AA">
                                      <p:cBhvr>
                                        <p:cTn id="11" dur="2000" spd="-100000" fill="hold"/>
                                        <p:tgtEl>
                                          <p:spTgt spid="11"/>
                                        </p:tgtEl>
                                        <p:attrNameLst>
                                          <p:attrName>ppt_x</p:attrName>
                                          <p:attrName>ppt_y</p:attrName>
                                        </p:attrNameLst>
                                      </p:cBhvr>
                                      <p:rCtr x="-169" y="42616"/>
                                    </p:animMotion>
                                  </p:childTnLst>
                                </p:cTn>
                              </p:par>
                              <p:par>
                                <p:cTn id="12" presetID="47" presetClass="entr" presetSubtype="0" fill="hold" nodeType="withEffect">
                                  <p:stCondLst>
                                    <p:cond delay="5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8E1E5"/>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46B253E-3ED3-46C9-8E91-1AB5E9959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556" y="-1359507"/>
            <a:ext cx="7397651" cy="5774343"/>
          </a:xfrm>
          <a:prstGeom prst="rect">
            <a:avLst/>
          </a:prstGeom>
        </p:spPr>
      </p:pic>
      <p:pic>
        <p:nvPicPr>
          <p:cNvPr id="11" name="图片 10">
            <a:extLst>
              <a:ext uri="{FF2B5EF4-FFF2-40B4-BE49-F238E27FC236}">
                <a16:creationId xmlns:a16="http://schemas.microsoft.com/office/drawing/2014/main" id="{2DDBB232-8298-41AA-8B24-30DDD942C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5891" y="4414836"/>
            <a:ext cx="1170434" cy="1170434"/>
          </a:xfrm>
          <a:prstGeom prst="rect">
            <a:avLst/>
          </a:prstGeom>
        </p:spPr>
      </p:pic>
      <p:pic>
        <p:nvPicPr>
          <p:cNvPr id="5" name="图片 4">
            <a:extLst>
              <a:ext uri="{FF2B5EF4-FFF2-40B4-BE49-F238E27FC236}">
                <a16:creationId xmlns:a16="http://schemas.microsoft.com/office/drawing/2014/main" id="{23B19184-A05F-4803-A46C-DF429272D4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1674" y="-603155"/>
            <a:ext cx="9148887" cy="6858000"/>
          </a:xfrm>
          <a:prstGeom prst="rect">
            <a:avLst/>
          </a:prstGeom>
        </p:spPr>
      </p:pic>
      <p:pic>
        <p:nvPicPr>
          <p:cNvPr id="8" name="图片 7" descr="图片包含 玩偶, 玩具, 室内, 天空&#10;&#10;已生成极高可信度的说明">
            <a:extLst>
              <a:ext uri="{FF2B5EF4-FFF2-40B4-BE49-F238E27FC236}">
                <a16:creationId xmlns:a16="http://schemas.microsoft.com/office/drawing/2014/main" id="{900C375B-671B-4B15-9467-D9CDFE6318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49815">
            <a:off x="3414671" y="771360"/>
            <a:ext cx="3542059" cy="3542059"/>
          </a:xfrm>
          <a:prstGeom prst="rect">
            <a:avLst/>
          </a:prstGeom>
        </p:spPr>
      </p:pic>
      <p:pic>
        <p:nvPicPr>
          <p:cNvPr id="9" name="图片 8">
            <a:extLst>
              <a:ext uri="{FF2B5EF4-FFF2-40B4-BE49-F238E27FC236}">
                <a16:creationId xmlns:a16="http://schemas.microsoft.com/office/drawing/2014/main" id="{A17D3C97-37D2-4FFA-A37A-2F3EF075E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964" y="2538983"/>
            <a:ext cx="1170434" cy="1170434"/>
          </a:xfrm>
          <a:prstGeom prst="rect">
            <a:avLst/>
          </a:prstGeom>
        </p:spPr>
      </p:pic>
      <p:pic>
        <p:nvPicPr>
          <p:cNvPr id="10" name="图片 9">
            <a:extLst>
              <a:ext uri="{FF2B5EF4-FFF2-40B4-BE49-F238E27FC236}">
                <a16:creationId xmlns:a16="http://schemas.microsoft.com/office/drawing/2014/main" id="{AF9CB3A8-3DE2-4E44-BADE-D69DFE24F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7039" y="672083"/>
            <a:ext cx="1170434" cy="117043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0372" y="3026490"/>
            <a:ext cx="3723621" cy="2425534"/>
          </a:xfrm>
          <a:prstGeom prst="rect">
            <a:avLst/>
          </a:prstGeom>
        </p:spPr>
      </p:pic>
      <p:grpSp>
        <p:nvGrpSpPr>
          <p:cNvPr id="14" name="组合 88">
            <a:extLst>
              <a:ext uri="{FF2B5EF4-FFF2-40B4-BE49-F238E27FC236}">
                <a16:creationId xmlns:a16="http://schemas.microsoft.com/office/drawing/2014/main" id="{13588FD3-E0AA-4498-B635-3A8780BE4DC3}"/>
              </a:ext>
            </a:extLst>
          </p:cNvPr>
          <p:cNvGrpSpPr/>
          <p:nvPr/>
        </p:nvGrpSpPr>
        <p:grpSpPr>
          <a:xfrm>
            <a:off x="-243155" y="5787097"/>
            <a:ext cx="12678310" cy="1942215"/>
            <a:chOff x="-178084" y="5403982"/>
            <a:chExt cx="12678310" cy="1942215"/>
          </a:xfrm>
        </p:grpSpPr>
        <p:pic>
          <p:nvPicPr>
            <p:cNvPr id="15" name="图片 84">
              <a:extLst>
                <a:ext uri="{FF2B5EF4-FFF2-40B4-BE49-F238E27FC236}">
                  <a16:creationId xmlns:a16="http://schemas.microsoft.com/office/drawing/2014/main" id="{CD3D52FC-2A35-44B3-BAB1-A234269B787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181" b="25562"/>
            <a:stretch>
              <a:fillRect/>
            </a:stretch>
          </p:blipFill>
          <p:spPr>
            <a:xfrm>
              <a:off x="-178084" y="5403982"/>
              <a:ext cx="3789186" cy="1942215"/>
            </a:xfrm>
            <a:prstGeom prst="rect">
              <a:avLst/>
            </a:prstGeom>
            <a:effectLst>
              <a:outerShdw blurRad="50800" dist="38100" dir="2700000" algn="tl" rotWithShape="0">
                <a:prstClr val="black">
                  <a:alpha val="40000"/>
                </a:prstClr>
              </a:outerShdw>
            </a:effectLst>
          </p:spPr>
        </p:pic>
        <p:pic>
          <p:nvPicPr>
            <p:cNvPr id="16" name="图片 85">
              <a:extLst>
                <a:ext uri="{FF2B5EF4-FFF2-40B4-BE49-F238E27FC236}">
                  <a16:creationId xmlns:a16="http://schemas.microsoft.com/office/drawing/2014/main" id="{0EE92E7C-F9AD-4D8B-89F7-C4073B95AE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181" b="25562"/>
            <a:stretch>
              <a:fillRect/>
            </a:stretch>
          </p:blipFill>
          <p:spPr>
            <a:xfrm>
              <a:off x="2688069" y="5403982"/>
              <a:ext cx="3789186" cy="1942215"/>
            </a:xfrm>
            <a:prstGeom prst="rect">
              <a:avLst/>
            </a:prstGeom>
            <a:effectLst>
              <a:outerShdw blurRad="50800" dist="38100" dir="2700000" algn="tl" rotWithShape="0">
                <a:prstClr val="black">
                  <a:alpha val="40000"/>
                </a:prstClr>
              </a:outerShdw>
            </a:effectLst>
          </p:spPr>
        </p:pic>
        <p:pic>
          <p:nvPicPr>
            <p:cNvPr id="17" name="图片 86">
              <a:extLst>
                <a:ext uri="{FF2B5EF4-FFF2-40B4-BE49-F238E27FC236}">
                  <a16:creationId xmlns:a16="http://schemas.microsoft.com/office/drawing/2014/main" id="{4B32EDFA-A37E-4100-A255-4E5CEC1BFCD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181" b="25562"/>
            <a:stretch>
              <a:fillRect/>
            </a:stretch>
          </p:blipFill>
          <p:spPr>
            <a:xfrm>
              <a:off x="5657874" y="5403982"/>
              <a:ext cx="3789186" cy="1942215"/>
            </a:xfrm>
            <a:prstGeom prst="rect">
              <a:avLst/>
            </a:prstGeom>
            <a:effectLst>
              <a:outerShdw blurRad="50800" dist="38100" dir="2700000" algn="tl" rotWithShape="0">
                <a:prstClr val="black">
                  <a:alpha val="40000"/>
                </a:prstClr>
              </a:outerShdw>
            </a:effectLst>
          </p:spPr>
        </p:pic>
        <p:pic>
          <p:nvPicPr>
            <p:cNvPr id="18" name="图片 87">
              <a:extLst>
                <a:ext uri="{FF2B5EF4-FFF2-40B4-BE49-F238E27FC236}">
                  <a16:creationId xmlns:a16="http://schemas.microsoft.com/office/drawing/2014/main" id="{5D0BCE7D-2754-4DEE-8F8C-EAF9A79971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181" b="25562"/>
            <a:stretch>
              <a:fillRect/>
            </a:stretch>
          </p:blipFill>
          <p:spPr>
            <a:xfrm>
              <a:off x="8711040" y="5403982"/>
              <a:ext cx="3789186" cy="194221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394851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path" presetSubtype="0" repeatCount="2000" accel="50000" decel="50000" autoRev="1" fill="hold" nodeType="withEffect">
                                  <p:stCondLst>
                                    <p:cond delay="0"/>
                                  </p:stCondLst>
                                  <p:childTnLst>
                                    <p:animMotion origin="layout" path="M 5E-6 4.81481E-6 L -0.05195 0.00115 " pathEditMode="relative" rAng="0" ptsTypes="AA">
                                      <p:cBhvr>
                                        <p:cTn id="22" dur="2000" fill="hold"/>
                                        <p:tgtEl>
                                          <p:spTgt spid="13"/>
                                        </p:tgtEl>
                                        <p:attrNameLst>
                                          <p:attrName>ppt_x</p:attrName>
                                          <p:attrName>ppt_y</p:attrName>
                                        </p:attrNameLst>
                                      </p:cBhvr>
                                      <p:rCtr x="-2604" y="46"/>
                                    </p:animMotion>
                                  </p:childTnLst>
                                </p:cTn>
                              </p:par>
                              <p:par>
                                <p:cTn id="23" presetID="2" presetClass="entr" presetSubtype="2" fill="hold" nodeType="withEffect">
                                  <p:stCondLst>
                                    <p:cond delay="150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15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150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par>
                                <p:cTn id="35" presetID="8" presetClass="emph" presetSubtype="0" repeatCount="4000" fill="hold" nodeType="withEffect">
                                  <p:stCondLst>
                                    <p:cond delay="0"/>
                                  </p:stCondLst>
                                  <p:childTnLst>
                                    <p:animRot by="21600000">
                                      <p:cBhvr>
                                        <p:cTn id="36" dur="2000" fill="hold"/>
                                        <p:tgtEl>
                                          <p:spTgt spid="11"/>
                                        </p:tgtEl>
                                        <p:attrNameLst>
                                          <p:attrName>r</p:attrName>
                                        </p:attrNameLst>
                                      </p:cBhvr>
                                    </p:animRot>
                                  </p:childTnLst>
                                </p:cTn>
                              </p:par>
                              <p:par>
                                <p:cTn id="37" presetID="8" presetClass="emph" presetSubtype="0" repeatCount="4000" fill="hold" nodeType="withEffect">
                                  <p:stCondLst>
                                    <p:cond delay="0"/>
                                  </p:stCondLst>
                                  <p:childTnLst>
                                    <p:animRot by="21600000">
                                      <p:cBhvr>
                                        <p:cTn id="38" dur="2000" fill="hold"/>
                                        <p:tgtEl>
                                          <p:spTgt spid="10"/>
                                        </p:tgtEl>
                                        <p:attrNameLst>
                                          <p:attrName>r</p:attrName>
                                        </p:attrNameLst>
                                      </p:cBhvr>
                                    </p:animRot>
                                  </p:childTnLst>
                                </p:cTn>
                              </p:par>
                              <p:par>
                                <p:cTn id="39" presetID="8" presetClass="emph" presetSubtype="0" repeatCount="4000" fill="hold" nodeType="withEffect">
                                  <p:stCondLst>
                                    <p:cond delay="0"/>
                                  </p:stCondLst>
                                  <p:childTnLst>
                                    <p:animRot by="21600000">
                                      <p:cBhvr>
                                        <p:cTn id="40" dur="2000" fill="hold"/>
                                        <p:tgtEl>
                                          <p:spTgt spid="9"/>
                                        </p:tgtEl>
                                        <p:attrNameLst>
                                          <p:attrName>r</p:attrName>
                                        </p:attrNameLst>
                                      </p:cBhvr>
                                    </p:animRot>
                                  </p:childTnLst>
                                </p:cTn>
                              </p:par>
                            </p:childTnLst>
                          </p:cTn>
                        </p:par>
                        <p:par>
                          <p:cTn id="41" fill="hold">
                            <p:stCondLst>
                              <p:cond delay="9000"/>
                            </p:stCondLst>
                            <p:childTnLst>
                              <p:par>
                                <p:cTn id="42" presetID="6" presetClass="entr" presetSubtype="16"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circle(in)">
                                      <p:cBhvr>
                                        <p:cTn id="4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F4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6">
            <a:extLst>
              <a:ext uri="{28A0092B-C50C-407E-A947-70E740481C1C}">
                <a14:useLocalDpi xmlns:a14="http://schemas.microsoft.com/office/drawing/2010/main" val="0"/>
              </a:ext>
            </a:extLst>
          </a:blip>
          <a:srcRect/>
          <a:stretch/>
        </p:blipFill>
        <p:spPr>
          <a:xfrm>
            <a:off x="0" y="-57590"/>
            <a:ext cx="12192000" cy="6915590"/>
          </a:xfrm>
          <a:prstGeom prst="rect">
            <a:avLst/>
          </a:prstGeom>
        </p:spPr>
      </p:pic>
      <p:pic>
        <p:nvPicPr>
          <p:cNvPr id="4" name="PA_图片 3" descr="图片包含 室内, 墙壁&#10;&#10;已生成高可信度的说明">
            <a:extLst>
              <a:ext uri="{FF2B5EF4-FFF2-40B4-BE49-F238E27FC236}">
                <a16:creationId xmlns:a16="http://schemas.microsoft.com/office/drawing/2014/main" id="{8D2525DF-EC91-49FD-8A5E-5D6D548470D9}"/>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108741" y="566348"/>
            <a:ext cx="5655905" cy="5571067"/>
          </a:xfrm>
          <a:prstGeom prst="rect">
            <a:avLst/>
          </a:prstGeom>
        </p:spPr>
      </p:pic>
      <p:pic>
        <p:nvPicPr>
          <p:cNvPr id="8" name="PA_图片 7">
            <a:extLst>
              <a:ext uri="{FF2B5EF4-FFF2-40B4-BE49-F238E27FC236}">
                <a16:creationId xmlns:a16="http://schemas.microsoft.com/office/drawing/2014/main" id="{4E6A7D94-9D5A-4174-9759-4049DB7E3B79}"/>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6926615" y="1041356"/>
            <a:ext cx="5818605" cy="5518590"/>
          </a:xfrm>
          <a:prstGeom prst="rect">
            <a:avLst/>
          </a:prstGeom>
        </p:spPr>
      </p:pic>
      <p:sp>
        <p:nvSpPr>
          <p:cNvPr id="11" name="PA_文本框 9">
            <a:extLst>
              <a:ext uri="{FF2B5EF4-FFF2-40B4-BE49-F238E27FC236}">
                <a16:creationId xmlns:a16="http://schemas.microsoft.com/office/drawing/2014/main" id="{43D0CBEF-A556-4510-A5AB-0C997C797271}"/>
              </a:ext>
            </a:extLst>
          </p:cNvPr>
          <p:cNvSpPr txBox="1"/>
          <p:nvPr>
            <p:custDataLst>
              <p:tags r:id="rId3"/>
            </p:custDataLst>
          </p:nvPr>
        </p:nvSpPr>
        <p:spPr>
          <a:xfrm>
            <a:off x="2587255" y="886363"/>
            <a:ext cx="30261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44546A"/>
                </a:solidFill>
                <a:effectLst/>
                <a:uLnTx/>
                <a:uFillTx/>
                <a:latin typeface="Calibri" panose="020F0502020204030204" pitchFamily="34" charset="0"/>
                <a:ea typeface="等线" panose="02010600030101010101" pitchFamily="2" charset="-122"/>
                <a:cs typeface="Calibri" panose="020F0502020204030204" pitchFamily="34" charset="0"/>
                <a:sym typeface="+mn-lt"/>
              </a:rPr>
              <a:t>Trò</a:t>
            </a:r>
            <a:r>
              <a:rPr kumimoji="0" lang="en-US" altLang="zh-CN" sz="3600" b="1" i="0" u="none" strike="noStrike" kern="1200" cap="none" spc="0" normalizeH="0" baseline="0" noProof="0" dirty="0">
                <a:ln>
                  <a:noFill/>
                </a:ln>
                <a:solidFill>
                  <a:srgbClr val="44546A"/>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600" b="1" i="0" u="none" strike="noStrike" kern="1200" cap="none" spc="0" normalizeH="0" baseline="0" noProof="0" dirty="0" err="1">
                <a:ln>
                  <a:noFill/>
                </a:ln>
                <a:solidFill>
                  <a:srgbClr val="44546A"/>
                </a:solidFill>
                <a:effectLst/>
                <a:uLnTx/>
                <a:uFillTx/>
                <a:latin typeface="Calibri" panose="020F0502020204030204" pitchFamily="34" charset="0"/>
                <a:ea typeface="等线" panose="02010600030101010101" pitchFamily="2" charset="-122"/>
                <a:cs typeface="Calibri" panose="020F0502020204030204" pitchFamily="34" charset="0"/>
                <a:sym typeface="+mn-lt"/>
              </a:rPr>
              <a:t>chơi</a:t>
            </a:r>
            <a:endParaRPr kumimoji="0" lang="zh-CN" altLang="en-US" sz="3600" b="1" i="0" u="none" strike="noStrike" kern="1200" cap="none" spc="0" normalizeH="0" baseline="0" noProof="0" dirty="0">
              <a:ln>
                <a:noFill/>
              </a:ln>
              <a:solidFill>
                <a:srgbClr val="44546A"/>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pic>
        <p:nvPicPr>
          <p:cNvPr id="2" name="Picture 1">
            <a:extLst>
              <a:ext uri="{FF2B5EF4-FFF2-40B4-BE49-F238E27FC236}">
                <a16:creationId xmlns:a16="http://schemas.microsoft.com/office/drawing/2014/main" id="{E8A28546-0C51-2453-BB8C-039EA86A3F2A}"/>
              </a:ext>
            </a:extLst>
          </p:cNvPr>
          <p:cNvPicPr>
            <a:picLocks noChangeAspect="1"/>
          </p:cNvPicPr>
          <p:nvPr/>
        </p:nvPicPr>
        <p:blipFill>
          <a:blip r:embed="rId9"/>
          <a:stretch>
            <a:fillRect/>
          </a:stretch>
        </p:blipFill>
        <p:spPr>
          <a:xfrm>
            <a:off x="1368681" y="2096869"/>
            <a:ext cx="5816088" cy="3578662"/>
          </a:xfrm>
          <a:prstGeom prst="rect">
            <a:avLst/>
          </a:prstGeom>
        </p:spPr>
      </p:pic>
    </p:spTree>
    <p:extLst>
      <p:ext uri="{BB962C8B-B14F-4D97-AF65-F5344CB8AC3E}">
        <p14:creationId xmlns:p14="http://schemas.microsoft.com/office/powerpoint/2010/main" val="1108021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8"/>
          <a:stretch>
            <a:fillRect/>
          </a:stretch>
        </p:blipFill>
        <p:spPr>
          <a:xfrm>
            <a:off x="-18609" y="-30679"/>
            <a:ext cx="12229217" cy="1470581"/>
          </a:xfrm>
          <a:prstGeom prst="rect">
            <a:avLst/>
          </a:prstGeom>
        </p:spPr>
      </p:pic>
      <p:sp>
        <p:nvSpPr>
          <p:cNvPr id="7" name="Rounded Rectangle 6"/>
          <p:cNvSpPr/>
          <p:nvPr/>
        </p:nvSpPr>
        <p:spPr>
          <a:xfrm>
            <a:off x="204247" y="238927"/>
            <a:ext cx="11783506" cy="940910"/>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Giúp</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chú</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ong</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tìm</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được</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số</a:t>
            </a:r>
            <a:r>
              <a:rPr kumimoji="0"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liền</a:t>
            </a:r>
            <a:r>
              <a:rPr kumimoji="0"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trước</a:t>
            </a:r>
            <a:endParaRPr kumimoji="0"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của</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mỗi</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số</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sau</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cho</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đúng</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nhé</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các</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em</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a:t>
            </a:r>
            <a:endParaRPr kumimoji="0" lang="zh-CN" altLang="en-US"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endParaRPr>
          </a:p>
        </p:txBody>
      </p:sp>
      <p:pic>
        <p:nvPicPr>
          <p:cNvPr id="24"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4627" y="3250805"/>
            <a:ext cx="3026505" cy="738172"/>
          </a:xfrm>
          <a:prstGeom prst="rect">
            <a:avLst/>
          </a:prstGeom>
        </p:spPr>
      </p:pic>
      <p:grpSp>
        <p:nvGrpSpPr>
          <p:cNvPr id="4" name="Group 3"/>
          <p:cNvGrpSpPr/>
          <p:nvPr/>
        </p:nvGrpSpPr>
        <p:grpSpPr>
          <a:xfrm>
            <a:off x="345649" y="1593130"/>
            <a:ext cx="2759477" cy="2007908"/>
            <a:chOff x="204247" y="2564091"/>
            <a:chExt cx="2759477" cy="2007908"/>
          </a:xfrm>
        </p:grpSpPr>
        <p:sp>
          <p:nvSpPr>
            <p:cNvPr id="3" name="Hexagon 2"/>
            <p:cNvSpPr/>
            <p:nvPr/>
          </p:nvSpPr>
          <p:spPr>
            <a:xfrm>
              <a:off x="204247" y="2564091"/>
              <a:ext cx="1541848" cy="1329179"/>
            </a:xfrm>
            <a:prstGeom prst="hexago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11</a:t>
              </a:r>
            </a:p>
          </p:txBody>
        </p:sp>
        <p:sp>
          <p:nvSpPr>
            <p:cNvPr id="12" name="Hexagon 11"/>
            <p:cNvSpPr/>
            <p:nvPr/>
          </p:nvSpPr>
          <p:spPr>
            <a:xfrm>
              <a:off x="1421876" y="3242820"/>
              <a:ext cx="1541848" cy="1329179"/>
            </a:xfrm>
            <a:prstGeom prst="hexago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12</a:t>
              </a:r>
            </a:p>
          </p:txBody>
        </p:sp>
      </p:grpSp>
      <p:pic>
        <p:nvPicPr>
          <p:cNvPr id="25"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2847525" y="5244211"/>
            <a:ext cx="3026505" cy="738172"/>
          </a:xfrm>
          <a:prstGeom prst="rect">
            <a:avLst/>
          </a:prstGeom>
        </p:spPr>
      </p:pic>
      <p:grpSp>
        <p:nvGrpSpPr>
          <p:cNvPr id="8" name="Group 7"/>
          <p:cNvGrpSpPr/>
          <p:nvPr/>
        </p:nvGrpSpPr>
        <p:grpSpPr>
          <a:xfrm>
            <a:off x="3105126" y="3619891"/>
            <a:ext cx="2768904" cy="2003195"/>
            <a:chOff x="2781409" y="4678838"/>
            <a:chExt cx="2768904" cy="2003195"/>
          </a:xfrm>
        </p:grpSpPr>
        <p:sp>
          <p:nvSpPr>
            <p:cNvPr id="19" name="Hexagon 18"/>
            <p:cNvSpPr/>
            <p:nvPr/>
          </p:nvSpPr>
          <p:spPr>
            <a:xfrm>
              <a:off x="2781409" y="4678838"/>
              <a:ext cx="1541848" cy="1329179"/>
            </a:xfrm>
            <a:prstGeom prst="hexagon">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1001</a:t>
              </a:r>
            </a:p>
          </p:txBody>
        </p:sp>
        <p:sp>
          <p:nvSpPr>
            <p:cNvPr id="20" name="Hexagon 19"/>
            <p:cNvSpPr/>
            <p:nvPr/>
          </p:nvSpPr>
          <p:spPr>
            <a:xfrm>
              <a:off x="4008465" y="5352854"/>
              <a:ext cx="1541848" cy="1329179"/>
            </a:xfrm>
            <a:prstGeom prst="hexagon">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1002</a:t>
              </a:r>
            </a:p>
          </p:txBody>
        </p:sp>
      </p:grpSp>
      <p:pic>
        <p:nvPicPr>
          <p:cNvPr id="26"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4259911" y="3316640"/>
            <a:ext cx="3026505" cy="738172"/>
          </a:xfrm>
          <a:prstGeom prst="rect">
            <a:avLst/>
          </a:prstGeom>
        </p:spPr>
      </p:pic>
      <p:grpSp>
        <p:nvGrpSpPr>
          <p:cNvPr id="6" name="Group 5"/>
          <p:cNvGrpSpPr/>
          <p:nvPr/>
        </p:nvGrpSpPr>
        <p:grpSpPr>
          <a:xfrm>
            <a:off x="4589783" y="1796166"/>
            <a:ext cx="2768904" cy="2003195"/>
            <a:chOff x="3552333" y="2471394"/>
            <a:chExt cx="2768904" cy="2003195"/>
          </a:xfrm>
          <a:solidFill>
            <a:srgbClr val="F7B5C7"/>
          </a:solidFill>
        </p:grpSpPr>
        <p:sp>
          <p:nvSpPr>
            <p:cNvPr id="14" name="Hexagon 13"/>
            <p:cNvSpPr/>
            <p:nvPr/>
          </p:nvSpPr>
          <p:spPr>
            <a:xfrm>
              <a:off x="3552333" y="2471394"/>
              <a:ext cx="1541848" cy="1329179"/>
            </a:xfrm>
            <a:prstGeom prst="hexag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99</a:t>
              </a:r>
            </a:p>
          </p:txBody>
        </p:sp>
        <p:sp>
          <p:nvSpPr>
            <p:cNvPr id="15" name="Hexagon 14"/>
            <p:cNvSpPr/>
            <p:nvPr/>
          </p:nvSpPr>
          <p:spPr>
            <a:xfrm>
              <a:off x="4779389" y="3145410"/>
              <a:ext cx="1541848" cy="1329179"/>
            </a:xfrm>
            <a:prstGeom prst="hexag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a:t>
              </a:r>
            </a:p>
          </p:txBody>
        </p:sp>
      </p:grpSp>
      <p:pic>
        <p:nvPicPr>
          <p:cNvPr id="27"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7302476" y="5135666"/>
            <a:ext cx="3026505" cy="738172"/>
          </a:xfrm>
          <a:prstGeom prst="rect">
            <a:avLst/>
          </a:prstGeom>
        </p:spPr>
      </p:pic>
      <p:grpSp>
        <p:nvGrpSpPr>
          <p:cNvPr id="9" name="Group 8"/>
          <p:cNvGrpSpPr/>
          <p:nvPr/>
        </p:nvGrpSpPr>
        <p:grpSpPr>
          <a:xfrm>
            <a:off x="7629142" y="3494441"/>
            <a:ext cx="2768904" cy="2003195"/>
            <a:chOff x="6453714" y="4678838"/>
            <a:chExt cx="2768904" cy="2003195"/>
          </a:xfrm>
        </p:grpSpPr>
        <p:sp>
          <p:nvSpPr>
            <p:cNvPr id="21" name="Hexagon 20"/>
            <p:cNvSpPr/>
            <p:nvPr/>
          </p:nvSpPr>
          <p:spPr>
            <a:xfrm>
              <a:off x="6453714" y="4678838"/>
              <a:ext cx="1541848" cy="1329179"/>
            </a:xfrm>
            <a:prstGeom prst="hexagon">
              <a:avLst/>
            </a:prstGeom>
            <a:solidFill>
              <a:srgbClr val="394F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9999</a:t>
              </a:r>
            </a:p>
          </p:txBody>
        </p:sp>
        <p:sp>
          <p:nvSpPr>
            <p:cNvPr id="22" name="Hexagon 21"/>
            <p:cNvSpPr/>
            <p:nvPr/>
          </p:nvSpPr>
          <p:spPr>
            <a:xfrm>
              <a:off x="7680770" y="5352854"/>
              <a:ext cx="1541848" cy="1329179"/>
            </a:xfrm>
            <a:prstGeom prst="hexagon">
              <a:avLst/>
            </a:prstGeom>
            <a:solidFill>
              <a:srgbClr val="394F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10000</a:t>
              </a:r>
            </a:p>
          </p:txBody>
        </p:sp>
      </p:grpSp>
      <p:pic>
        <p:nvPicPr>
          <p:cNvPr id="28"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8730286" y="3085820"/>
            <a:ext cx="3026505" cy="738172"/>
          </a:xfrm>
          <a:prstGeom prst="rect">
            <a:avLst/>
          </a:prstGeom>
        </p:spPr>
      </p:pic>
      <p:grpSp>
        <p:nvGrpSpPr>
          <p:cNvPr id="23" name="Group 22"/>
          <p:cNvGrpSpPr/>
          <p:nvPr/>
        </p:nvGrpSpPr>
        <p:grpSpPr>
          <a:xfrm>
            <a:off x="9013594" y="1737789"/>
            <a:ext cx="2768904" cy="2003195"/>
            <a:chOff x="7915938" y="1449443"/>
            <a:chExt cx="2768904" cy="2003195"/>
          </a:xfrm>
        </p:grpSpPr>
        <p:sp>
          <p:nvSpPr>
            <p:cNvPr id="17" name="Hexagon 16"/>
            <p:cNvSpPr/>
            <p:nvPr/>
          </p:nvSpPr>
          <p:spPr>
            <a:xfrm>
              <a:off x="7915938" y="1449443"/>
              <a:ext cx="1541848" cy="1329179"/>
            </a:xfrm>
            <a:prstGeom prst="hexagon">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999</a:t>
              </a:r>
            </a:p>
          </p:txBody>
        </p:sp>
        <p:sp>
          <p:nvSpPr>
            <p:cNvPr id="18" name="Hexagon 17"/>
            <p:cNvSpPr/>
            <p:nvPr/>
          </p:nvSpPr>
          <p:spPr>
            <a:xfrm>
              <a:off x="9142994" y="2123459"/>
              <a:ext cx="1541848" cy="1329179"/>
            </a:xfrm>
            <a:prstGeom prst="hexagon">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1000</a:t>
              </a:r>
            </a:p>
          </p:txBody>
        </p:sp>
      </p:grpSp>
      <p:sp>
        <p:nvSpPr>
          <p:cNvPr id="30" name="Hexagon 29"/>
          <p:cNvSpPr/>
          <p:nvPr/>
        </p:nvSpPr>
        <p:spPr>
          <a:xfrm>
            <a:off x="317715" y="1574277"/>
            <a:ext cx="1541848" cy="1329179"/>
          </a:xfrm>
          <a:prstGeom prst="hexago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1" name="Hexagon 30"/>
          <p:cNvSpPr/>
          <p:nvPr/>
        </p:nvSpPr>
        <p:spPr>
          <a:xfrm>
            <a:off x="4589783" y="1800573"/>
            <a:ext cx="1541848" cy="1329179"/>
          </a:xfrm>
          <a:prstGeom prst="hexagon">
            <a:avLst/>
          </a:prstGeom>
          <a:solidFill>
            <a:srgbClr val="F7B5C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2" name="Hexagon 31"/>
          <p:cNvSpPr/>
          <p:nvPr/>
        </p:nvSpPr>
        <p:spPr>
          <a:xfrm>
            <a:off x="9042044" y="1732151"/>
            <a:ext cx="1541848" cy="1329179"/>
          </a:xfrm>
          <a:prstGeom prst="hexagon">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3" name="Hexagon 32"/>
          <p:cNvSpPr/>
          <p:nvPr/>
        </p:nvSpPr>
        <p:spPr>
          <a:xfrm>
            <a:off x="3112509" y="3635063"/>
            <a:ext cx="1541848" cy="1329179"/>
          </a:xfrm>
          <a:prstGeom prst="hexagon">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4" name="Hexagon 33"/>
          <p:cNvSpPr/>
          <p:nvPr/>
        </p:nvSpPr>
        <p:spPr>
          <a:xfrm>
            <a:off x="7629142" y="3476492"/>
            <a:ext cx="1541848" cy="1329179"/>
          </a:xfrm>
          <a:prstGeom prst="hexagon">
            <a:avLst/>
          </a:prstGeom>
          <a:solidFill>
            <a:srgbClr val="394F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5" name="Picture 3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4134" y="-20286"/>
            <a:ext cx="1253277" cy="1250778"/>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28981" y="4877029"/>
            <a:ext cx="1789759" cy="1993618"/>
          </a:xfrm>
          <a:prstGeom prst="rect">
            <a:avLst/>
          </a:prstGeom>
        </p:spPr>
      </p:pic>
      <p:pic>
        <p:nvPicPr>
          <p:cNvPr id="37" name="Picture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627" y="4037938"/>
            <a:ext cx="2605569" cy="2902351"/>
          </a:xfrm>
          <a:prstGeom prst="rect">
            <a:avLst/>
          </a:prstGeom>
        </p:spPr>
      </p:pic>
      <p:pic>
        <p:nvPicPr>
          <p:cNvPr id="39" name="Picture 3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10001" y="669476"/>
            <a:ext cx="1253277" cy="1250778"/>
          </a:xfrm>
          <a:prstGeom prst="rect">
            <a:avLst/>
          </a:prstGeom>
        </p:spPr>
      </p:pic>
      <p:pic>
        <p:nvPicPr>
          <p:cNvPr id="40" name="Picture 3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31771" y="891127"/>
            <a:ext cx="1253277" cy="1250778"/>
          </a:xfrm>
          <a:prstGeom prst="rect">
            <a:avLst/>
          </a:prstGeom>
        </p:spPr>
      </p:pic>
      <p:pic>
        <p:nvPicPr>
          <p:cNvPr id="41" name="Picture 4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786954" y="814513"/>
            <a:ext cx="1253277" cy="1250778"/>
          </a:xfrm>
          <a:prstGeom prst="rect">
            <a:avLst/>
          </a:prstGeom>
        </p:spPr>
      </p:pic>
      <p:pic>
        <p:nvPicPr>
          <p:cNvPr id="42" name="Picture 4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927628" y="2785564"/>
            <a:ext cx="1253277" cy="1250778"/>
          </a:xfrm>
          <a:prstGeom prst="rect">
            <a:avLst/>
          </a:prstGeom>
        </p:spPr>
      </p:pic>
      <p:pic>
        <p:nvPicPr>
          <p:cNvPr id="43" name="Picture 4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448559" y="2765323"/>
            <a:ext cx="1253277" cy="1250778"/>
          </a:xfrm>
          <a:prstGeom prst="rect">
            <a:avLst/>
          </a:prstGeom>
        </p:spPr>
      </p:pic>
    </p:spTree>
    <p:extLst>
      <p:ext uri="{BB962C8B-B14F-4D97-AF65-F5344CB8AC3E}">
        <p14:creationId xmlns:p14="http://schemas.microsoft.com/office/powerpoint/2010/main" val="2112425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par>
                                <p:cTn id="41" presetID="10" presetClass="entr" presetSubtype="0" fill="hold" grpId="1"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par>
                          <p:cTn id="68" fill="hold">
                            <p:stCondLst>
                              <p:cond delay="2500"/>
                            </p:stCondLst>
                            <p:childTnLst>
                              <p:par>
                                <p:cTn id="69" presetID="10" presetClass="entr" presetSubtype="0" fill="hold"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par>
                          <p:cTn id="72" fill="hold">
                            <p:stCondLst>
                              <p:cond delay="3000"/>
                            </p:stCondLst>
                            <p:childTnLst>
                              <p:par>
                                <p:cTn id="73" presetID="10" presetClass="entr" presetSubtype="0" fill="hold"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3.125E-6 -4.44444E-6 L 0.01862 0.10069 " pathEditMode="relative" rAng="0" ptsTypes="AA">
                                      <p:cBhvr>
                                        <p:cTn id="79" dur="2000" fill="hold"/>
                                        <p:tgtEl>
                                          <p:spTgt spid="35"/>
                                        </p:tgtEl>
                                        <p:attrNameLst>
                                          <p:attrName>ppt_x</p:attrName>
                                          <p:attrName>ppt_y</p:attrName>
                                        </p:attrNameLst>
                                      </p:cBhvr>
                                      <p:rCtr x="911" y="4815"/>
                                    </p:animMotion>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35"/>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4" presetClass="exit" presetSubtype="10" fill="hold" grpId="0" nodeType="withEffect">
                                  <p:stCondLst>
                                    <p:cond delay="0"/>
                                  </p:stCondLst>
                                  <p:childTnLst>
                                    <p:animEffect transition="out" filter="randombar(horizontal)">
                                      <p:cBhvr>
                                        <p:cTn id="86" dur="500"/>
                                        <p:tgtEl>
                                          <p:spTgt spid="30"/>
                                        </p:tgtEl>
                                      </p:cBhvr>
                                    </p:animEffect>
                                    <p:set>
                                      <p:cBhvr>
                                        <p:cTn id="87" dur="1" fill="hold">
                                          <p:stCondLst>
                                            <p:cond delay="499"/>
                                          </p:stCondLst>
                                        </p:cTn>
                                        <p:tgtEl>
                                          <p:spTgt spid="3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0" presetClass="path" presetSubtype="0" accel="50000" decel="50000" fill="hold" nodeType="clickEffect">
                                  <p:stCondLst>
                                    <p:cond delay="0"/>
                                  </p:stCondLst>
                                  <p:childTnLst>
                                    <p:animMotion origin="layout" path="M -2.91667E-6 1.11111E-6 L 0.33841 0.03356 " pathEditMode="relative" rAng="0" ptsTypes="AA">
                                      <p:cBhvr>
                                        <p:cTn id="91" dur="2000" fill="hold"/>
                                        <p:tgtEl>
                                          <p:spTgt spid="39"/>
                                        </p:tgtEl>
                                        <p:attrNameLst>
                                          <p:attrName>ppt_x</p:attrName>
                                          <p:attrName>ppt_y</p:attrName>
                                        </p:attrNameLst>
                                      </p:cBhvr>
                                      <p:rCtr x="16914" y="1667"/>
                                    </p:animMotion>
                                  </p:childTnLst>
                                </p:cTn>
                              </p:par>
                            </p:childTnLst>
                          </p:cTn>
                        </p:par>
                        <p:par>
                          <p:cTn id="92" fill="hold">
                            <p:stCondLst>
                              <p:cond delay="2000"/>
                            </p:stCondLst>
                            <p:childTnLst>
                              <p:par>
                                <p:cTn id="93" presetID="1" presetClass="exit" presetSubtype="0" fill="hold" nodeType="afterEffect">
                                  <p:stCondLst>
                                    <p:cond delay="0"/>
                                  </p:stCondLst>
                                  <p:childTnLst>
                                    <p:set>
                                      <p:cBhvr>
                                        <p:cTn id="94" dur="1" fill="hold">
                                          <p:stCondLst>
                                            <p:cond delay="0"/>
                                          </p:stCondLst>
                                        </p:cTn>
                                        <p:tgtEl>
                                          <p:spTgt spid="39"/>
                                        </p:tgtEl>
                                        <p:attrNameLst>
                                          <p:attrName>style.visibility</p:attrName>
                                        </p:attrNameLst>
                                      </p:cBhvr>
                                      <p:to>
                                        <p:strVal val="hidden"/>
                                      </p:to>
                                    </p:set>
                                  </p:childTnLst>
                                </p:cTn>
                              </p:par>
                            </p:childTnLst>
                          </p:cTn>
                        </p:par>
                        <p:par>
                          <p:cTn id="95" fill="hold">
                            <p:stCondLst>
                              <p:cond delay="2000"/>
                            </p:stCondLst>
                            <p:childTnLst>
                              <p:par>
                                <p:cTn id="96" presetID="1" presetClass="entr" presetSubtype="0" fill="hold" nodeType="afterEffect">
                                  <p:stCondLst>
                                    <p:cond delay="0"/>
                                  </p:stCondLst>
                                  <p:childTnLst>
                                    <p:set>
                                      <p:cBhvr>
                                        <p:cTn id="97" dur="1" fill="hold">
                                          <p:stCondLst>
                                            <p:cond delay="0"/>
                                          </p:stCondLst>
                                        </p:cTn>
                                        <p:tgtEl>
                                          <p:spTgt spid="40"/>
                                        </p:tgtEl>
                                        <p:attrNameLst>
                                          <p:attrName>style.visibility</p:attrName>
                                        </p:attrNameLst>
                                      </p:cBhvr>
                                      <p:to>
                                        <p:strVal val="visible"/>
                                      </p:to>
                                    </p:set>
                                  </p:childTnLst>
                                </p:cTn>
                              </p:par>
                            </p:childTnLst>
                          </p:cTn>
                        </p:par>
                        <p:par>
                          <p:cTn id="98" fill="hold">
                            <p:stCondLst>
                              <p:cond delay="2000"/>
                            </p:stCondLst>
                            <p:childTnLst>
                              <p:par>
                                <p:cTn id="99" presetID="14" presetClass="exit" presetSubtype="10" fill="hold" grpId="0" nodeType="afterEffect">
                                  <p:stCondLst>
                                    <p:cond delay="0"/>
                                  </p:stCondLst>
                                  <p:childTnLst>
                                    <p:animEffect transition="out" filter="randombar(horizontal)">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0" presetClass="path" presetSubtype="0" accel="50000" decel="50000" fill="hold" nodeType="clickEffect">
                                  <p:stCondLst>
                                    <p:cond delay="0"/>
                                  </p:stCondLst>
                                  <p:childTnLst>
                                    <p:animMotion origin="layout" path="M -6.25E-7 2.59259E-6 L 0.36224 -0.01319 " pathEditMode="relative" rAng="0" ptsTypes="AA">
                                      <p:cBhvr>
                                        <p:cTn id="105" dur="2000" fill="hold"/>
                                        <p:tgtEl>
                                          <p:spTgt spid="40"/>
                                        </p:tgtEl>
                                        <p:attrNameLst>
                                          <p:attrName>ppt_x</p:attrName>
                                          <p:attrName>ppt_y</p:attrName>
                                        </p:attrNameLst>
                                      </p:cBhvr>
                                      <p:rCtr x="18203" y="-602"/>
                                    </p:animMotion>
                                  </p:childTnLst>
                                </p:cTn>
                              </p:par>
                            </p:childTnLst>
                          </p:cTn>
                        </p:par>
                        <p:par>
                          <p:cTn id="106" fill="hold">
                            <p:stCondLst>
                              <p:cond delay="2000"/>
                            </p:stCondLst>
                            <p:childTnLst>
                              <p:par>
                                <p:cTn id="107" presetID="1" presetClass="exit" presetSubtype="0" fill="hold" nodeType="afterEffect">
                                  <p:stCondLst>
                                    <p:cond delay="0"/>
                                  </p:stCondLst>
                                  <p:childTnLst>
                                    <p:set>
                                      <p:cBhvr>
                                        <p:cTn id="108" dur="1" fill="hold">
                                          <p:stCondLst>
                                            <p:cond delay="0"/>
                                          </p:stCondLst>
                                        </p:cTn>
                                        <p:tgtEl>
                                          <p:spTgt spid="40"/>
                                        </p:tgtEl>
                                        <p:attrNameLst>
                                          <p:attrName>style.visibility</p:attrName>
                                        </p:attrNameLst>
                                      </p:cBhvr>
                                      <p:to>
                                        <p:strVal val="hidden"/>
                                      </p:to>
                                    </p:set>
                                  </p:childTnLst>
                                </p:cTn>
                              </p:par>
                            </p:childTnLst>
                          </p:cTn>
                        </p:par>
                        <p:par>
                          <p:cTn id="109" fill="hold">
                            <p:stCondLst>
                              <p:cond delay="2000"/>
                            </p:stCondLst>
                            <p:childTnLst>
                              <p:par>
                                <p:cTn id="110" presetID="1" presetClass="entr" presetSubtype="0" fill="hold" nodeType="afterEffect">
                                  <p:stCondLst>
                                    <p:cond delay="0"/>
                                  </p:stCondLst>
                                  <p:childTnLst>
                                    <p:set>
                                      <p:cBhvr>
                                        <p:cTn id="111" dur="1" fill="hold">
                                          <p:stCondLst>
                                            <p:cond delay="0"/>
                                          </p:stCondLst>
                                        </p:cTn>
                                        <p:tgtEl>
                                          <p:spTgt spid="41"/>
                                        </p:tgtEl>
                                        <p:attrNameLst>
                                          <p:attrName>style.visibility</p:attrName>
                                        </p:attrNameLst>
                                      </p:cBhvr>
                                      <p:to>
                                        <p:strVal val="visible"/>
                                      </p:to>
                                    </p:set>
                                  </p:childTnLst>
                                </p:cTn>
                              </p:par>
                            </p:childTnLst>
                          </p:cTn>
                        </p:par>
                        <p:par>
                          <p:cTn id="112" fill="hold">
                            <p:stCondLst>
                              <p:cond delay="2000"/>
                            </p:stCondLst>
                            <p:childTnLst>
                              <p:par>
                                <p:cTn id="113" presetID="14" presetClass="exit" presetSubtype="10" fill="hold" grpId="0" nodeType="afterEffect">
                                  <p:stCondLst>
                                    <p:cond delay="0"/>
                                  </p:stCondLst>
                                  <p:childTnLst>
                                    <p:animEffect transition="out" filter="randombar(horizontal)">
                                      <p:cBhvr>
                                        <p:cTn id="114" dur="500"/>
                                        <p:tgtEl>
                                          <p:spTgt spid="32"/>
                                        </p:tgtEl>
                                      </p:cBhvr>
                                    </p:animEffect>
                                    <p:set>
                                      <p:cBhvr>
                                        <p:cTn id="115" dur="1" fill="hold">
                                          <p:stCondLst>
                                            <p:cond delay="499"/>
                                          </p:stCondLst>
                                        </p:cTn>
                                        <p:tgtEl>
                                          <p:spTgt spid="32"/>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0" presetClass="path" presetSubtype="0" accel="50000" decel="50000" fill="hold" nodeType="clickEffect">
                                  <p:stCondLst>
                                    <p:cond delay="0"/>
                                  </p:stCondLst>
                                  <p:childTnLst>
                                    <p:animMotion origin="layout" path="M 4.58333E-6 -3.7037E-6 L -0.4806 0.28495 " pathEditMode="relative" rAng="0" ptsTypes="AA">
                                      <p:cBhvr>
                                        <p:cTn id="119" dur="2000" fill="hold"/>
                                        <p:tgtEl>
                                          <p:spTgt spid="41"/>
                                        </p:tgtEl>
                                        <p:attrNameLst>
                                          <p:attrName>ppt_x</p:attrName>
                                          <p:attrName>ppt_y</p:attrName>
                                        </p:attrNameLst>
                                      </p:cBhvr>
                                      <p:rCtr x="-24010" y="14213"/>
                                    </p:animMotion>
                                  </p:childTnLst>
                                </p:cTn>
                              </p:par>
                            </p:childTnLst>
                          </p:cTn>
                        </p:par>
                        <p:par>
                          <p:cTn id="120" fill="hold">
                            <p:stCondLst>
                              <p:cond delay="2000"/>
                            </p:stCondLst>
                            <p:childTnLst>
                              <p:par>
                                <p:cTn id="121" presetID="1" presetClass="exit" presetSubtype="0" fill="hold" nodeType="afterEffect">
                                  <p:stCondLst>
                                    <p:cond delay="0"/>
                                  </p:stCondLst>
                                  <p:childTnLst>
                                    <p:set>
                                      <p:cBhvr>
                                        <p:cTn id="122" dur="1" fill="hold">
                                          <p:stCondLst>
                                            <p:cond delay="0"/>
                                          </p:stCondLst>
                                        </p:cTn>
                                        <p:tgtEl>
                                          <p:spTgt spid="41"/>
                                        </p:tgtEl>
                                        <p:attrNameLst>
                                          <p:attrName>style.visibility</p:attrName>
                                        </p:attrNameLst>
                                      </p:cBhvr>
                                      <p:to>
                                        <p:strVal val="hidden"/>
                                      </p:to>
                                    </p:set>
                                  </p:childTnLst>
                                </p:cTn>
                              </p:par>
                            </p:childTnLst>
                          </p:cTn>
                        </p:par>
                        <p:par>
                          <p:cTn id="123" fill="hold">
                            <p:stCondLst>
                              <p:cond delay="2000"/>
                            </p:stCondLst>
                            <p:childTnLst>
                              <p:par>
                                <p:cTn id="124" presetID="1" presetClass="entr" presetSubtype="0" fill="hold" nodeType="afterEffect">
                                  <p:stCondLst>
                                    <p:cond delay="0"/>
                                  </p:stCondLst>
                                  <p:childTnLst>
                                    <p:set>
                                      <p:cBhvr>
                                        <p:cTn id="125" dur="1" fill="hold">
                                          <p:stCondLst>
                                            <p:cond delay="0"/>
                                          </p:stCondLst>
                                        </p:cTn>
                                        <p:tgtEl>
                                          <p:spTgt spid="42"/>
                                        </p:tgtEl>
                                        <p:attrNameLst>
                                          <p:attrName>style.visibility</p:attrName>
                                        </p:attrNameLst>
                                      </p:cBhvr>
                                      <p:to>
                                        <p:strVal val="visible"/>
                                      </p:to>
                                    </p:set>
                                  </p:childTnLst>
                                </p:cTn>
                              </p:par>
                            </p:childTnLst>
                          </p:cTn>
                        </p:par>
                        <p:par>
                          <p:cTn id="126" fill="hold">
                            <p:stCondLst>
                              <p:cond delay="2000"/>
                            </p:stCondLst>
                            <p:childTnLst>
                              <p:par>
                                <p:cTn id="127" presetID="14" presetClass="exit" presetSubtype="10" fill="hold" grpId="0" nodeType="afterEffect">
                                  <p:stCondLst>
                                    <p:cond delay="0"/>
                                  </p:stCondLst>
                                  <p:childTnLst>
                                    <p:animEffect transition="out" filter="randombar(horizontal)">
                                      <p:cBhvr>
                                        <p:cTn id="128" dur="500"/>
                                        <p:tgtEl>
                                          <p:spTgt spid="33"/>
                                        </p:tgtEl>
                                      </p:cBhvr>
                                    </p:animEffect>
                                    <p:set>
                                      <p:cBhvr>
                                        <p:cTn id="129" dur="1" fill="hold">
                                          <p:stCondLst>
                                            <p:cond delay="499"/>
                                          </p:stCondLst>
                                        </p:cTn>
                                        <p:tgtEl>
                                          <p:spTgt spid="33"/>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3.54167E-6 -0.00255 L 0.37031 -0.00926 L 0.37031 -0.0088 " pathEditMode="relative" rAng="0" ptsTypes="AAA">
                                      <p:cBhvr>
                                        <p:cTn id="133" dur="2000" fill="hold"/>
                                        <p:tgtEl>
                                          <p:spTgt spid="42"/>
                                        </p:tgtEl>
                                        <p:attrNameLst>
                                          <p:attrName>ppt_x</p:attrName>
                                          <p:attrName>ppt_y</p:attrName>
                                        </p:attrNameLst>
                                      </p:cBhvr>
                                      <p:rCtr x="18516" y="-347"/>
                                    </p:animMotion>
                                  </p:childTnLst>
                                </p:cTn>
                              </p:par>
                            </p:childTnLst>
                          </p:cTn>
                        </p:par>
                        <p:par>
                          <p:cTn id="134" fill="hold">
                            <p:stCondLst>
                              <p:cond delay="2000"/>
                            </p:stCondLst>
                            <p:childTnLst>
                              <p:par>
                                <p:cTn id="135" presetID="1" presetClass="exit" presetSubtype="0" fill="hold" nodeType="afterEffect">
                                  <p:stCondLst>
                                    <p:cond delay="0"/>
                                  </p:stCondLst>
                                  <p:childTnLst>
                                    <p:set>
                                      <p:cBhvr>
                                        <p:cTn id="136" dur="1" fill="hold">
                                          <p:stCondLst>
                                            <p:cond delay="0"/>
                                          </p:stCondLst>
                                        </p:cTn>
                                        <p:tgtEl>
                                          <p:spTgt spid="42"/>
                                        </p:tgtEl>
                                        <p:attrNameLst>
                                          <p:attrName>style.visibility</p:attrName>
                                        </p:attrNameLst>
                                      </p:cBhvr>
                                      <p:to>
                                        <p:strVal val="hidden"/>
                                      </p:to>
                                    </p:set>
                                  </p:childTnLst>
                                </p:cTn>
                              </p:par>
                            </p:childTnLst>
                          </p:cTn>
                        </p:par>
                        <p:par>
                          <p:cTn id="137" fill="hold">
                            <p:stCondLst>
                              <p:cond delay="2000"/>
                            </p:stCondLst>
                            <p:childTnLst>
                              <p:par>
                                <p:cTn id="138" presetID="1" presetClass="entr" presetSubtype="0" fill="hold" nodeType="afterEffect">
                                  <p:stCondLst>
                                    <p:cond delay="0"/>
                                  </p:stCondLst>
                                  <p:childTnLst>
                                    <p:set>
                                      <p:cBhvr>
                                        <p:cTn id="139" dur="1" fill="hold">
                                          <p:stCondLst>
                                            <p:cond delay="0"/>
                                          </p:stCondLst>
                                        </p:cTn>
                                        <p:tgtEl>
                                          <p:spTgt spid="42"/>
                                        </p:tgtEl>
                                        <p:attrNameLst>
                                          <p:attrName>style.visibility</p:attrName>
                                        </p:attrNameLst>
                                      </p:cBhvr>
                                      <p:to>
                                        <p:strVal val="visible"/>
                                      </p:to>
                                    </p:set>
                                  </p:childTnLst>
                                </p:cTn>
                              </p:par>
                            </p:childTnLst>
                          </p:cTn>
                        </p:par>
                        <p:par>
                          <p:cTn id="140" fill="hold">
                            <p:stCondLst>
                              <p:cond delay="2000"/>
                            </p:stCondLst>
                            <p:childTnLst>
                              <p:par>
                                <p:cTn id="141" presetID="14" presetClass="exit" presetSubtype="10" fill="hold" grpId="0" nodeType="afterEffect">
                                  <p:stCondLst>
                                    <p:cond delay="0"/>
                                  </p:stCondLst>
                                  <p:childTnLst>
                                    <p:animEffect transition="out" filter="randombar(horizontal)">
                                      <p:cBhvr>
                                        <p:cTn id="142" dur="500"/>
                                        <p:tgtEl>
                                          <p:spTgt spid="34"/>
                                        </p:tgtEl>
                                      </p:cBhvr>
                                    </p:animEffect>
                                    <p:set>
                                      <p:cBhvr>
                                        <p:cTn id="143" dur="1" fill="hold">
                                          <p:stCondLst>
                                            <p:cond delay="499"/>
                                          </p:stCondLst>
                                        </p:cTn>
                                        <p:tgtEl>
                                          <p:spTgt spid="34"/>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8E1E5"/>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556" y="-1359507"/>
            <a:ext cx="7397651" cy="5774343"/>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443" y="-78066"/>
            <a:ext cx="9148887" cy="7298015"/>
          </a:xfrm>
          <a:prstGeom prst="rect">
            <a:avLst/>
          </a:prstGeom>
        </p:spPr>
      </p:pic>
      <p:pic>
        <p:nvPicPr>
          <p:cNvPr id="15" name="图片 14" descr="图片包含 玩偶, 玩具, 室内, 天空&#10;&#10;已生成极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9815">
            <a:off x="3056745" y="551396"/>
            <a:ext cx="3542059" cy="3542059"/>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6605" y="5005470"/>
            <a:ext cx="1170434" cy="1170434"/>
          </a:xfrm>
          <a:prstGeom prst="rect">
            <a:avLst/>
          </a:prstGeom>
        </p:spPr>
      </p:pic>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964" y="2538983"/>
            <a:ext cx="1170434" cy="1170434"/>
          </a:xfrm>
          <a:prstGeom prst="rect">
            <a:avLst/>
          </a:prstGeom>
        </p:spPr>
      </p:pic>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7039" y="672083"/>
            <a:ext cx="1170434" cy="1170434"/>
          </a:xfrm>
          <a:prstGeom prst="rect">
            <a:avLst/>
          </a:prstGeom>
        </p:spPr>
      </p:pic>
      <p:sp>
        <p:nvSpPr>
          <p:cNvPr id="12" name="文本框 16"/>
          <p:cNvSpPr txBox="1"/>
          <p:nvPr/>
        </p:nvSpPr>
        <p:spPr>
          <a:xfrm rot="20823686">
            <a:off x="1893585" y="4738532"/>
            <a:ext cx="827548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5B9BD5">
                  <a:lumMod val="60000"/>
                  <a:lumOff val="40000"/>
                </a:srgbClr>
              </a:solidFill>
              <a:effectLst/>
              <a:uLnTx/>
              <a:uFillTx/>
              <a:latin typeface="UTM Cookies" panose="02040603050506020204" pitchFamily="18" charset="0"/>
              <a:ea typeface="方正有猫在简体" panose="02000000000000000000" pitchFamily="2" charset="-122"/>
              <a:cs typeface="+mn-cs"/>
            </a:endParaRPr>
          </a:p>
        </p:txBody>
      </p:sp>
      <p:grpSp>
        <p:nvGrpSpPr>
          <p:cNvPr id="22" name="组合 88">
            <a:extLst>
              <a:ext uri="{FF2B5EF4-FFF2-40B4-BE49-F238E27FC236}">
                <a16:creationId xmlns:a16="http://schemas.microsoft.com/office/drawing/2014/main" id="{34FB36E8-601E-420C-9A28-4FAE948401B6}"/>
              </a:ext>
            </a:extLst>
          </p:cNvPr>
          <p:cNvGrpSpPr/>
          <p:nvPr/>
        </p:nvGrpSpPr>
        <p:grpSpPr>
          <a:xfrm>
            <a:off x="-243155" y="5787097"/>
            <a:ext cx="12678310" cy="1942215"/>
            <a:chOff x="-178084" y="5403982"/>
            <a:chExt cx="12678310" cy="1942215"/>
          </a:xfrm>
        </p:grpSpPr>
        <p:pic>
          <p:nvPicPr>
            <p:cNvPr id="23" name="图片 84">
              <a:extLst>
                <a:ext uri="{FF2B5EF4-FFF2-40B4-BE49-F238E27FC236}">
                  <a16:creationId xmlns:a16="http://schemas.microsoft.com/office/drawing/2014/main" id="{5BAC2A92-6ED8-4570-ACA7-B100081355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81" b="25562"/>
            <a:stretch>
              <a:fillRect/>
            </a:stretch>
          </p:blipFill>
          <p:spPr>
            <a:xfrm>
              <a:off x="-178084" y="5403982"/>
              <a:ext cx="3789186" cy="1942215"/>
            </a:xfrm>
            <a:prstGeom prst="rect">
              <a:avLst/>
            </a:prstGeom>
            <a:effectLst>
              <a:outerShdw blurRad="50800" dist="38100" dir="2700000" algn="tl" rotWithShape="0">
                <a:prstClr val="black">
                  <a:alpha val="40000"/>
                </a:prstClr>
              </a:outerShdw>
            </a:effectLst>
          </p:spPr>
        </p:pic>
        <p:pic>
          <p:nvPicPr>
            <p:cNvPr id="24" name="图片 85">
              <a:extLst>
                <a:ext uri="{FF2B5EF4-FFF2-40B4-BE49-F238E27FC236}">
                  <a16:creationId xmlns:a16="http://schemas.microsoft.com/office/drawing/2014/main" id="{EF9995A1-7F96-49B2-ADF4-2AB17C0E86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81" b="25562"/>
            <a:stretch>
              <a:fillRect/>
            </a:stretch>
          </p:blipFill>
          <p:spPr>
            <a:xfrm>
              <a:off x="2688069" y="5403982"/>
              <a:ext cx="3789186" cy="1942215"/>
            </a:xfrm>
            <a:prstGeom prst="rect">
              <a:avLst/>
            </a:prstGeom>
            <a:effectLst>
              <a:outerShdw blurRad="50800" dist="38100" dir="2700000" algn="tl" rotWithShape="0">
                <a:prstClr val="black">
                  <a:alpha val="40000"/>
                </a:prstClr>
              </a:outerShdw>
            </a:effectLst>
          </p:spPr>
        </p:pic>
        <p:pic>
          <p:nvPicPr>
            <p:cNvPr id="25" name="图片 86">
              <a:extLst>
                <a:ext uri="{FF2B5EF4-FFF2-40B4-BE49-F238E27FC236}">
                  <a16:creationId xmlns:a16="http://schemas.microsoft.com/office/drawing/2014/main" id="{981AD548-5D14-44CB-A858-D4838A23390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81" b="25562"/>
            <a:stretch>
              <a:fillRect/>
            </a:stretch>
          </p:blipFill>
          <p:spPr>
            <a:xfrm>
              <a:off x="5657874" y="5403982"/>
              <a:ext cx="3789186" cy="1942215"/>
            </a:xfrm>
            <a:prstGeom prst="rect">
              <a:avLst/>
            </a:prstGeom>
            <a:effectLst>
              <a:outerShdw blurRad="50800" dist="38100" dir="2700000" algn="tl" rotWithShape="0">
                <a:prstClr val="black">
                  <a:alpha val="40000"/>
                </a:prstClr>
              </a:outerShdw>
            </a:effectLst>
          </p:spPr>
        </p:pic>
        <p:pic>
          <p:nvPicPr>
            <p:cNvPr id="26" name="图片 87">
              <a:extLst>
                <a:ext uri="{FF2B5EF4-FFF2-40B4-BE49-F238E27FC236}">
                  <a16:creationId xmlns:a16="http://schemas.microsoft.com/office/drawing/2014/main" id="{75E07BFB-12C0-4EA2-87F8-F1CFC4BB07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81" b="25562"/>
            <a:stretch>
              <a:fillRect/>
            </a:stretch>
          </p:blipFill>
          <p:spPr>
            <a:xfrm>
              <a:off x="8711040" y="5403982"/>
              <a:ext cx="3789186" cy="1942215"/>
            </a:xfrm>
            <a:prstGeom prst="rect">
              <a:avLst/>
            </a:prstGeom>
            <a:effectLst>
              <a:outerShdw blurRad="50800" dist="38100" dir="2700000" algn="tl" rotWithShape="0">
                <a:prstClr val="black">
                  <a:alpha val="40000"/>
                </a:prstClr>
              </a:outerShdw>
            </a:effectLst>
          </p:spPr>
        </p:pic>
      </p:grpSp>
      <p:pic>
        <p:nvPicPr>
          <p:cNvPr id="2" name="Picture 1">
            <a:extLst>
              <a:ext uri="{FF2B5EF4-FFF2-40B4-BE49-F238E27FC236}">
                <a16:creationId xmlns:a16="http://schemas.microsoft.com/office/drawing/2014/main" id="{A1F6EA05-0D73-4CEE-9922-24E27E28AC16}"/>
              </a:ext>
            </a:extLst>
          </p:cNvPr>
          <p:cNvPicPr>
            <a:picLocks noChangeAspect="1"/>
          </p:cNvPicPr>
          <p:nvPr/>
        </p:nvPicPr>
        <p:blipFill>
          <a:blip r:embed="rId8"/>
          <a:stretch>
            <a:fillRect/>
          </a:stretch>
        </p:blipFill>
        <p:spPr>
          <a:xfrm>
            <a:off x="3907819" y="2713792"/>
            <a:ext cx="2261812" cy="1639966"/>
          </a:xfrm>
          <a:prstGeom prst="rect">
            <a:avLst/>
          </a:prstGeom>
        </p:spPr>
      </p:pic>
      <p:pic>
        <p:nvPicPr>
          <p:cNvPr id="5" name="Picture 4">
            <a:extLst>
              <a:ext uri="{FF2B5EF4-FFF2-40B4-BE49-F238E27FC236}">
                <a16:creationId xmlns:a16="http://schemas.microsoft.com/office/drawing/2014/main" id="{E64A0014-7F4E-44AA-3623-2A7B4870DD5C}"/>
              </a:ext>
            </a:extLst>
          </p:cNvPr>
          <p:cNvPicPr>
            <a:picLocks noChangeAspect="1"/>
          </p:cNvPicPr>
          <p:nvPr/>
        </p:nvPicPr>
        <p:blipFill>
          <a:blip r:embed="rId9"/>
          <a:stretch>
            <a:fillRect/>
          </a:stretch>
        </p:blipFill>
        <p:spPr>
          <a:xfrm>
            <a:off x="2159963" y="3099682"/>
            <a:ext cx="7071973" cy="3097036"/>
          </a:xfrm>
          <a:prstGeom prst="rect">
            <a:avLst/>
          </a:prstGeom>
        </p:spPr>
      </p:pic>
    </p:spTree>
    <p:extLst>
      <p:ext uri="{BB962C8B-B14F-4D97-AF65-F5344CB8AC3E}">
        <p14:creationId xmlns:p14="http://schemas.microsoft.com/office/powerpoint/2010/main" val="371172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path" presetSubtype="0" repeatCount="indefinite" accel="50000" decel="50000" autoRev="1" fill="hold" nodeType="withEffect">
                                  <p:stCondLst>
                                    <p:cond delay="0"/>
                                  </p:stCondLst>
                                  <p:childTnLst>
                                    <p:animMotion origin="layout" path="M 5E-6 4.81481E-6 L -0.05195 0.00115 " pathEditMode="relative" rAng="0" ptsTypes="AA">
                                      <p:cBhvr>
                                        <p:cTn id="11" dur="2000" fill="hold"/>
                                        <p:tgtEl>
                                          <p:spTgt spid="13"/>
                                        </p:tgtEl>
                                        <p:attrNameLst>
                                          <p:attrName>ppt_x</p:attrName>
                                          <p:attrName>ppt_y</p:attrName>
                                        </p:attrNameLst>
                                      </p:cBhvr>
                                      <p:rCtr x="-2604" y="46"/>
                                    </p:animMotion>
                                  </p:childTnLst>
                                </p:cTn>
                              </p:par>
                              <p:par>
                                <p:cTn id="12" presetID="42"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path" presetSubtype="0" repeatCount="indefinite" accel="49000" decel="48000" autoRev="1" fill="hold" nodeType="withEffect">
                                  <p:stCondLst>
                                    <p:cond delay="0"/>
                                  </p:stCondLst>
                                  <p:childTnLst>
                                    <p:animMotion origin="layout" path="M -7.08333E-6 2.59259E-6 L 0.04206 -0.01783 " pathEditMode="relative" rAng="0" ptsTypes="AA">
                                      <p:cBhvr>
                                        <p:cTn id="18" dur="2000" fill="hold"/>
                                        <p:tgtEl>
                                          <p:spTgt spid="15"/>
                                        </p:tgtEl>
                                        <p:attrNameLst>
                                          <p:attrName>ppt_x</p:attrName>
                                          <p:attrName>ppt_y</p:attrName>
                                        </p:attrNameLst>
                                      </p:cBhvr>
                                      <p:rCtr x="2096" y="-903"/>
                                    </p:animMotion>
                                  </p:childTnLst>
                                </p:cTn>
                              </p:par>
                              <p:par>
                                <p:cTn id="19" presetID="2" presetClass="entr" presetSubtype="2" fill="hold" nodeType="withEffect">
                                  <p:stCondLst>
                                    <p:cond delay="15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150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15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1+#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par>
                                <p:cTn id="31" presetID="8" presetClass="emph" presetSubtype="0" repeatCount="indefinite" fill="hold" nodeType="withEffect">
                                  <p:stCondLst>
                                    <p:cond delay="0"/>
                                  </p:stCondLst>
                                  <p:childTnLst>
                                    <p:animRot by="21600000">
                                      <p:cBhvr>
                                        <p:cTn id="32" dur="2000" fill="hold"/>
                                        <p:tgtEl>
                                          <p:spTgt spid="16"/>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2000" fill="hold"/>
                                        <p:tgtEl>
                                          <p:spTgt spid="19"/>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000" fill="hold"/>
                                        <p:tgtEl>
                                          <p:spTgt spid="18"/>
                                        </p:tgtEl>
                                        <p:attrNameLst>
                                          <p:attrName>r</p:attrName>
                                        </p:attrNameLst>
                                      </p:cBhvr>
                                    </p:animRot>
                                  </p:childTnLst>
                                </p:cTn>
                              </p:par>
                              <p:par>
                                <p:cTn id="37" presetID="47"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628650" y="361951"/>
            <a:ext cx="1103947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978606C8-ADF0-548E-FE1D-ECE891D200A6}"/>
              </a:ext>
            </a:extLst>
          </p:cNvPr>
          <p:cNvSpPr txBox="1"/>
          <p:nvPr/>
        </p:nvSpPr>
        <p:spPr>
          <a:xfrm>
            <a:off x="1322746" y="2264430"/>
            <a:ext cx="9832258" cy="3046988"/>
          </a:xfrm>
          <a:prstGeom prst="rect">
            <a:avLst/>
          </a:prstGeom>
          <a:noFill/>
        </p:spPr>
        <p:txBody>
          <a:bodyPr wrap="square" rtlCol="0">
            <a:spAutoFit/>
          </a:bodyPr>
          <a:lstStyle/>
          <a:p>
            <a:pPr marL="571500" lvl="0" indent="-571500" algn="just">
              <a:buClr>
                <a:srgbClr val="000000"/>
              </a:buClr>
              <a:buFont typeface="Wingdings" panose="05000000000000000000" pitchFamily="2" charset="2"/>
              <a:buChar char="q"/>
            </a:pPr>
            <a:r>
              <a:rPr lang="vi-VN" sz="32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Ôn tập củng cố, khái quát hóa một số kiến thức về hệ thập phân và viết số tự nhiên trong hệ thập phân. So sánh các số tự nhiên.</a:t>
            </a:r>
          </a:p>
          <a:p>
            <a:pPr marL="571500" lvl="0" indent="-571500" algn="just">
              <a:buClr>
                <a:srgbClr val="000000"/>
              </a:buClr>
              <a:buFont typeface="Wingdings" panose="05000000000000000000" pitchFamily="2" charset="2"/>
              <a:buChar char="q"/>
            </a:pPr>
            <a:r>
              <a:rPr lang="vi-VN" sz="32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Vận dụng được các kiến thức về  hệ thập phân và viết số tự nhiên, So sánh các số tự nhiên trong hệ thập phân vào thực tế cuộc sống.</a:t>
            </a:r>
          </a:p>
        </p:txBody>
      </p:sp>
      <p:pic>
        <p:nvPicPr>
          <p:cNvPr id="5" name="Picture 4">
            <a:extLst>
              <a:ext uri="{FF2B5EF4-FFF2-40B4-BE49-F238E27FC236}">
                <a16:creationId xmlns:a16="http://schemas.microsoft.com/office/drawing/2014/main" id="{53E45C60-BD58-7959-E458-7D60D30A4529}"/>
              </a:ext>
            </a:extLst>
          </p:cNvPr>
          <p:cNvPicPr>
            <a:picLocks noChangeAspect="1"/>
          </p:cNvPicPr>
          <p:nvPr/>
        </p:nvPicPr>
        <p:blipFill>
          <a:blip r:embed="rId4"/>
          <a:stretch>
            <a:fillRect/>
          </a:stretch>
        </p:blipFill>
        <p:spPr>
          <a:xfrm>
            <a:off x="1779651" y="653717"/>
            <a:ext cx="8785097" cy="1816765"/>
          </a:xfrm>
          <a:prstGeom prst="rect">
            <a:avLst/>
          </a:prstGeom>
        </p:spPr>
      </p:pic>
    </p:spTree>
    <p:extLst>
      <p:ext uri="{BB962C8B-B14F-4D97-AF65-F5344CB8AC3E}">
        <p14:creationId xmlns:p14="http://schemas.microsoft.com/office/powerpoint/2010/main" val="11147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a16="http://schemas.microsoft.com/office/drawing/2014/main"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a16="http://schemas.microsoft.com/office/drawing/2014/main"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pic>
        <p:nvPicPr>
          <p:cNvPr id="2" name="Picture 1">
            <a:extLst>
              <a:ext uri="{FF2B5EF4-FFF2-40B4-BE49-F238E27FC236}">
                <a16:creationId xmlns:a16="http://schemas.microsoft.com/office/drawing/2014/main" id="{56DC8F49-FDF4-04CA-802A-DF8AD04C7708}"/>
              </a:ext>
            </a:extLst>
          </p:cNvPr>
          <p:cNvPicPr>
            <a:picLocks noChangeAspect="1"/>
          </p:cNvPicPr>
          <p:nvPr/>
        </p:nvPicPr>
        <p:blipFill>
          <a:blip r:embed="rId12"/>
          <a:stretch>
            <a:fillRect/>
          </a:stretch>
        </p:blipFill>
        <p:spPr>
          <a:xfrm>
            <a:off x="1871218" y="2501934"/>
            <a:ext cx="5858764" cy="2139881"/>
          </a:xfrm>
          <a:prstGeom prst="rect">
            <a:avLst/>
          </a:prstGeom>
        </p:spPr>
      </p:pic>
    </p:spTree>
    <p:extLst>
      <p:ext uri="{BB962C8B-B14F-4D97-AF65-F5344CB8AC3E}">
        <p14:creationId xmlns:p14="http://schemas.microsoft.com/office/powerpoint/2010/main" val="77380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42900" y="361951"/>
            <a:ext cx="1151572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58CC79F-1C9F-67DE-575D-28A075C62376}"/>
              </a:ext>
            </a:extLst>
          </p:cNvPr>
          <p:cNvPicPr>
            <a:picLocks noChangeAspect="1"/>
          </p:cNvPicPr>
          <p:nvPr/>
        </p:nvPicPr>
        <p:blipFill>
          <a:blip r:embed="rId4"/>
          <a:stretch>
            <a:fillRect/>
          </a:stretch>
        </p:blipFill>
        <p:spPr>
          <a:xfrm>
            <a:off x="1123950" y="1130000"/>
            <a:ext cx="10148887" cy="3894437"/>
          </a:xfrm>
          <a:prstGeom prst="rect">
            <a:avLst/>
          </a:prstGeom>
        </p:spPr>
      </p:pic>
      <p:sp>
        <p:nvSpPr>
          <p:cNvPr id="6" name="Rectangle 5">
            <a:extLst>
              <a:ext uri="{FF2B5EF4-FFF2-40B4-BE49-F238E27FC236}">
                <a16:creationId xmlns:a16="http://schemas.microsoft.com/office/drawing/2014/main" id="{8EDEAB29-7DDD-CCE0-E54B-9B9974915541}"/>
              </a:ext>
            </a:extLst>
          </p:cNvPr>
          <p:cNvSpPr/>
          <p:nvPr/>
        </p:nvSpPr>
        <p:spPr>
          <a:xfrm>
            <a:off x="2762250" y="5286013"/>
            <a:ext cx="7524749" cy="809987"/>
          </a:xfrm>
          <a:prstGeom prst="rect">
            <a:avLst/>
          </a:prstGeom>
          <a:solidFill>
            <a:schemeClr val="accent2">
              <a:lumMod val="60000"/>
              <a:lumOff val="4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Hệ</a:t>
            </a:r>
            <a:r>
              <a:rPr lang="fr-FR"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thập</a:t>
            </a:r>
            <a:r>
              <a:rPr lang="fr-FR"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r>
              <a:rPr lang="fr-FR"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là </a:t>
            </a:r>
            <a:r>
              <a:rPr lang="fr-FR"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fr-FR"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928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90526" y="361951"/>
            <a:ext cx="11477624"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Rectangle 1">
            <a:extLst>
              <a:ext uri="{FF2B5EF4-FFF2-40B4-BE49-F238E27FC236}">
                <a16:creationId xmlns:a16="http://schemas.microsoft.com/office/drawing/2014/main" id="{101EAC9F-3187-3976-0CC1-8F14C998BBBE}"/>
              </a:ext>
            </a:extLst>
          </p:cNvPr>
          <p:cNvSpPr/>
          <p:nvPr/>
        </p:nvSpPr>
        <p:spPr>
          <a:xfrm>
            <a:off x="2533650" y="428263"/>
            <a:ext cx="7524749" cy="809987"/>
          </a:xfrm>
          <a:prstGeom prst="rect">
            <a:avLst/>
          </a:prstGeom>
          <a:solidFill>
            <a:schemeClr val="accent2">
              <a:lumMod val="60000"/>
              <a:lumOff val="4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Hệ</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thập</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58A77C-150B-CE71-BD2E-BB5932DF9AD2}"/>
              </a:ext>
            </a:extLst>
          </p:cNvPr>
          <p:cNvSpPr txBox="1"/>
          <p:nvPr/>
        </p:nvSpPr>
        <p:spPr>
          <a:xfrm>
            <a:off x="704850" y="1847850"/>
            <a:ext cx="11172825" cy="2746906"/>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 Trong hệ thập phân, cứ mười đơn vị ở một hàng hợp lại thành một đơn vị ở hàng trên tiếp liền nó.</a:t>
            </a:r>
          </a:p>
          <a:p>
            <a:pPr algn="just">
              <a:spcAft>
                <a:spcPts val="500"/>
              </a:spcAft>
            </a:pPr>
            <a:r>
              <a:rPr lang="vi-VN" sz="3200" b="1" dirty="0">
                <a:solidFill>
                  <a:srgbClr val="002060"/>
                </a:solidFill>
                <a:latin typeface="Cambria" panose="02040503050406030204" pitchFamily="18" charset="0"/>
                <a:ea typeface="Cambria" panose="02040503050406030204" pitchFamily="18" charset="0"/>
              </a:rPr>
              <a:t>Ví dụ: 10 đơn vị = 1 chục</a:t>
            </a:r>
          </a:p>
          <a:p>
            <a:pPr algn="just">
              <a:spcAft>
                <a:spcPts val="500"/>
              </a:spcAft>
            </a:pPr>
            <a:r>
              <a:rPr lang="vi-VN" sz="3200" b="1" dirty="0">
                <a:solidFill>
                  <a:srgbClr val="002060"/>
                </a:solidFill>
                <a:latin typeface="Cambria" panose="02040503050406030204" pitchFamily="18" charset="0"/>
                <a:ea typeface="Cambria" panose="02040503050406030204" pitchFamily="18" charset="0"/>
              </a:rPr>
              <a:t>            10 chục = 1 trăm</a:t>
            </a:r>
          </a:p>
          <a:p>
            <a:pPr algn="just">
              <a:spcAft>
                <a:spcPts val="500"/>
              </a:spcAft>
            </a:pPr>
            <a:r>
              <a:rPr lang="vi-VN" sz="3200" b="1" dirty="0">
                <a:solidFill>
                  <a:srgbClr val="002060"/>
                </a:solidFill>
                <a:latin typeface="Cambria" panose="02040503050406030204" pitchFamily="18" charset="0"/>
                <a:ea typeface="Cambria" panose="02040503050406030204" pitchFamily="18" charset="0"/>
              </a:rPr>
              <a:t>            10 trăm = 1 nghìn  .... </a:t>
            </a:r>
            <a:endParaRPr lang="vi-VN" sz="32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4188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90526" y="361951"/>
            <a:ext cx="11477624"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Rectangle 1">
            <a:extLst>
              <a:ext uri="{FF2B5EF4-FFF2-40B4-BE49-F238E27FC236}">
                <a16:creationId xmlns:a16="http://schemas.microsoft.com/office/drawing/2014/main" id="{101EAC9F-3187-3976-0CC1-8F14C998BBBE}"/>
              </a:ext>
            </a:extLst>
          </p:cNvPr>
          <p:cNvSpPr/>
          <p:nvPr/>
        </p:nvSpPr>
        <p:spPr>
          <a:xfrm>
            <a:off x="1276350" y="428263"/>
            <a:ext cx="9601200" cy="809987"/>
          </a:xfrm>
          <a:prstGeom prst="rect">
            <a:avLst/>
          </a:prstGeom>
          <a:solidFill>
            <a:schemeClr val="accent2">
              <a:lumMod val="60000"/>
              <a:lumOff val="4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tự</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nhiên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hệ</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thập</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358A77C-150B-CE71-BD2E-BB5932DF9AD2}"/>
              </a:ext>
            </a:extLst>
          </p:cNvPr>
          <p:cNvSpPr txBox="1"/>
          <p:nvPr/>
        </p:nvSpPr>
        <p:spPr>
          <a:xfrm>
            <a:off x="704850" y="1847850"/>
            <a:ext cx="11172825" cy="4160113"/>
          </a:xfrm>
          <a:prstGeom prst="rect">
            <a:avLst/>
          </a:prstGeom>
          <a:noFill/>
        </p:spPr>
        <p:txBody>
          <a:bodyPr wrap="square" rtlCol="0">
            <a:spAutoFit/>
          </a:bodyPr>
          <a:lstStyle/>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Với mười chữ số: 0, 1, 2, 3, 4, 5, 6, 7, 8, 9 có thể viết được mọi số tự nhiên</a:t>
            </a:r>
          </a:p>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Ở mỗi hàng chỉ có thể viết được một chữ số. Giá trị của mỗi chữ số phụ thuộc vào vị trí của nó trong số đó. Chẳng hạn, số 888 có ba chữ số 8, kể từ phải sáng trái mỗi chữ số 8 lần lượt nhận giá trị là 8 ; 80 ; 800.</a:t>
            </a:r>
          </a:p>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Viết số tự nhiên với các đặc điểm trên được gọi là viết số tự nhiên trong hệ thập phân. </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3950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94</TotalTime>
  <Words>694</Words>
  <Application>Microsoft Office PowerPoint</Application>
  <PresentationFormat>Widescreen</PresentationFormat>
  <Paragraphs>77</Paragraphs>
  <Slides>18</Slides>
  <Notes>17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等线</vt:lpstr>
      <vt:lpstr>等线 Light</vt:lpstr>
      <vt:lpstr>.VnStamp</vt:lpstr>
      <vt:lpstr>Arial</vt:lpstr>
      <vt:lpstr>Calibri</vt:lpstr>
      <vt:lpstr>Cambria</vt:lpstr>
      <vt:lpstr>Cambria Math</vt:lpstr>
      <vt:lpstr>Tahoma</vt:lpstr>
      <vt:lpstr>UTM Cookies</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21</cp:revision>
  <dcterms:created xsi:type="dcterms:W3CDTF">2023-09-01T13:20:48Z</dcterms:created>
  <dcterms:modified xsi:type="dcterms:W3CDTF">2023-09-21T12:17:58Z</dcterms:modified>
  <cp:category>9Slide.vn</cp:category>
</cp:coreProperties>
</file>