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notesSlides/notesSlide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9.xml" ContentType="application/vnd.openxmlformats-officedocument.presentationml.notesSlide+xml"/>
  <Override PartName="/ppt/tags/tag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62" r:id="rId3"/>
  </p:sldMasterIdLst>
  <p:notesMasterIdLst>
    <p:notesMasterId r:id="rId41"/>
  </p:notesMasterIdLst>
  <p:sldIdLst>
    <p:sldId id="256" r:id="rId4"/>
    <p:sldId id="264" r:id="rId5"/>
    <p:sldId id="259" r:id="rId6"/>
    <p:sldId id="263" r:id="rId7"/>
    <p:sldId id="272" r:id="rId8"/>
    <p:sldId id="260" r:id="rId9"/>
    <p:sldId id="273" r:id="rId10"/>
    <p:sldId id="274" r:id="rId11"/>
    <p:sldId id="276" r:id="rId12"/>
    <p:sldId id="265" r:id="rId13"/>
    <p:sldId id="261" r:id="rId14"/>
    <p:sldId id="277" r:id="rId15"/>
    <p:sldId id="310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7" r:id="rId24"/>
    <p:sldId id="286" r:id="rId25"/>
    <p:sldId id="302" r:id="rId26"/>
    <p:sldId id="304" r:id="rId27"/>
    <p:sldId id="305" r:id="rId28"/>
    <p:sldId id="306" r:id="rId29"/>
    <p:sldId id="307" r:id="rId30"/>
    <p:sldId id="308" r:id="rId31"/>
    <p:sldId id="309" r:id="rId32"/>
    <p:sldId id="294" r:id="rId33"/>
    <p:sldId id="295" r:id="rId34"/>
    <p:sldId id="297" r:id="rId35"/>
    <p:sldId id="298" r:id="rId36"/>
    <p:sldId id="299" r:id="rId37"/>
    <p:sldId id="300" r:id="rId38"/>
    <p:sldId id="267" r:id="rId39"/>
    <p:sldId id="270" r:id="rId40"/>
  </p:sldIdLst>
  <p:sldSz cx="12192000" cy="6858000"/>
  <p:notesSz cx="6858000" cy="9144000"/>
  <p:custDataLst>
    <p:tags r:id="rId4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58" autoAdjust="0"/>
    <p:restoredTop sz="78710" autoAdjust="0"/>
  </p:normalViewPr>
  <p:slideViewPr>
    <p:cSldViewPr snapToGrid="0">
      <p:cViewPr>
        <p:scale>
          <a:sx n="50" d="100"/>
          <a:sy n="50" d="100"/>
        </p:scale>
        <p:origin x="1686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53900-C6DB-4802-8B4E-3C75229E91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665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Sau khi hiển</a:t>
            </a:r>
            <a:r>
              <a:rPr lang="vi-VN" baseline="0" dirty="0"/>
              <a:t> thị đáp án</a:t>
            </a:r>
            <a:r>
              <a:rPr lang="vi-VN" baseline="0"/>
              <a:t>, </a:t>
            </a:r>
            <a:r>
              <a:rPr lang="en-US" baseline="0"/>
              <a:t>bấm chuột trái để chuyển sang câu hỏi tiếp theo.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4351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Sau khi hiển</a:t>
            </a:r>
            <a:r>
              <a:rPr lang="vi-VN" baseline="0"/>
              <a:t> thị đáp án, bấm chuột trái để chuyển sang câu hỏi tiếp theo.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60089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Sau khi hiển</a:t>
            </a:r>
            <a:r>
              <a:rPr lang="vi-VN" baseline="0"/>
              <a:t> thị đáp án, bấm chuột trái để chuyển sang câu hỏi tiếp theo.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49853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Sau khi hiển</a:t>
            </a:r>
            <a:r>
              <a:rPr lang="vi-VN" baseline="0"/>
              <a:t> thị đáp án, bấm chuột trái để chuyển sang câu hỏi tiếp theo.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74414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Sau khi hiển</a:t>
            </a:r>
            <a:r>
              <a:rPr lang="vi-VN" baseline="0"/>
              <a:t> thị đáp án, bấm chuột trái để chuyển sang câu hỏi tiếp theo.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17463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76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6947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 l="13577" b="69268"/>
          <a:stretch/>
        </p:blipFill>
        <p:spPr>
          <a:xfrm>
            <a:off x="-63400" y="5615801"/>
            <a:ext cx="10537131" cy="124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4">
            <a:alphaModFix/>
          </a:blip>
          <a:srcRect r="40387"/>
          <a:stretch/>
        </p:blipFill>
        <p:spPr>
          <a:xfrm>
            <a:off x="9233734" y="3343767"/>
            <a:ext cx="2958268" cy="191746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482967" y="2867800"/>
            <a:ext cx="72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357335" y="1377367"/>
            <a:ext cx="1876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717600" y="3871433"/>
            <a:ext cx="67568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483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 b="27995"/>
          <a:stretch/>
        </p:blipFill>
        <p:spPr>
          <a:xfrm>
            <a:off x="8292733" y="110701"/>
            <a:ext cx="3666899" cy="18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4">
            <a:alphaModFix/>
          </a:blip>
          <a:srcRect r="26761"/>
          <a:stretch/>
        </p:blipFill>
        <p:spPr>
          <a:xfrm flipH="1">
            <a:off x="1" y="4220300"/>
            <a:ext cx="1463367" cy="11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516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l="18580" b="36876"/>
          <a:stretch/>
        </p:blipFill>
        <p:spPr>
          <a:xfrm rot="10800000">
            <a:off x="1" y="1"/>
            <a:ext cx="8667967" cy="444056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2"/>
          </p:nvPr>
        </p:nvSpPr>
        <p:spPr>
          <a:xfrm>
            <a:off x="1952833" y="4335197"/>
            <a:ext cx="3656800" cy="3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 idx="3"/>
          </p:nvPr>
        </p:nvSpPr>
        <p:spPr>
          <a:xfrm>
            <a:off x="6582380" y="4335197"/>
            <a:ext cx="3656800" cy="3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6740379" y="51164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4"/>
          </p:nvPr>
        </p:nvSpPr>
        <p:spPr>
          <a:xfrm>
            <a:off x="2111067" y="51164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36" name="Google Shape;3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6333" y="2037400"/>
            <a:ext cx="2440499" cy="94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43300" y="593367"/>
            <a:ext cx="2440499" cy="942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904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0000" y="1184272"/>
            <a:ext cx="673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960000" y="2349805"/>
            <a:ext cx="6087600" cy="33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1006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 rot="10800000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3">
            <a:alphaModFix/>
          </a:blip>
          <a:srcRect l="-4405" t="2400"/>
          <a:stretch/>
        </p:blipFill>
        <p:spPr>
          <a:xfrm flipH="1">
            <a:off x="-766798" y="5616333"/>
            <a:ext cx="2707399" cy="105686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960000" y="1173500"/>
            <a:ext cx="4398000" cy="27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960000" y="3967200"/>
            <a:ext cx="4398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2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539966" y="949367"/>
            <a:ext cx="11652035" cy="47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 rotWithShape="1">
          <a:blip r:embed="rId4">
            <a:alphaModFix/>
          </a:blip>
          <a:srcRect l="-3993" r="14251" b="-6655"/>
          <a:stretch/>
        </p:blipFill>
        <p:spPr>
          <a:xfrm flipH="1">
            <a:off x="0" y="-346700"/>
            <a:ext cx="5826000" cy="484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7576368" y="5058101"/>
            <a:ext cx="3937832" cy="15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567333"/>
            <a:ext cx="8768000" cy="13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1712000" y="3735833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46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01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8"/>
          <p:cNvGrpSpPr/>
          <p:nvPr/>
        </p:nvGrpSpPr>
        <p:grpSpPr>
          <a:xfrm>
            <a:off x="-286166" y="0"/>
            <a:ext cx="12973500" cy="6884109"/>
            <a:chOff x="-214625" y="0"/>
            <a:chExt cx="9730125" cy="5163082"/>
          </a:xfrm>
        </p:grpSpPr>
        <p:pic>
          <p:nvPicPr>
            <p:cNvPr id="118" name="Google Shape;118;p18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8"/>
            <p:cNvPicPr preferRelativeResize="0"/>
            <p:nvPr/>
          </p:nvPicPr>
          <p:blipFill rotWithShape="1">
            <a:blip r:embed="rId3">
              <a:alphaModFix/>
            </a:blip>
            <a:srcRect b="32628"/>
            <a:stretch/>
          </p:blipFill>
          <p:spPr>
            <a:xfrm>
              <a:off x="-214625" y="3530632"/>
              <a:ext cx="9730125" cy="163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8"/>
            <p:cNvPicPr preferRelativeResize="0"/>
            <p:nvPr/>
          </p:nvPicPr>
          <p:blipFill rotWithShape="1">
            <a:blip r:embed="rId4">
              <a:alphaModFix/>
            </a:blip>
            <a:srcRect l="34335"/>
            <a:stretch/>
          </p:blipFill>
          <p:spPr>
            <a:xfrm>
              <a:off x="252100" y="22475"/>
              <a:ext cx="2957373" cy="1878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1934200" y="1346267"/>
            <a:ext cx="8323600" cy="18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>
            <a:off x="2878067" y="298546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2360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1708500" y="39305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1708500" y="1311033"/>
            <a:ext cx="8238400" cy="2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4150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960000" y="2327000"/>
            <a:ext cx="431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1"/>
          </p:nvPr>
        </p:nvSpPr>
        <p:spPr>
          <a:xfrm>
            <a:off x="960000" y="3090600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718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7405133" y="2327000"/>
            <a:ext cx="350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1"/>
          </p:nvPr>
        </p:nvSpPr>
        <p:spPr>
          <a:xfrm>
            <a:off x="7405300" y="3090600"/>
            <a:ext cx="35072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4780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800" y="331199"/>
            <a:ext cx="2654800" cy="102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 rotWithShape="1">
          <a:blip r:embed="rId3">
            <a:alphaModFix/>
          </a:blip>
          <a:srcRect l="7097" b="20917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subTitle" idx="1"/>
          </p:nvPr>
        </p:nvSpPr>
        <p:spPr>
          <a:xfrm>
            <a:off x="6460067" y="1597733"/>
            <a:ext cx="4518000" cy="4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 sz="1867" b="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○"/>
              <a:defRPr sz="3733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■"/>
              <a:defRPr sz="3733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●"/>
              <a:defRPr sz="3733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3733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3733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 sz="3733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3733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3733"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2"/>
          </p:nvPr>
        </p:nvSpPr>
        <p:spPr>
          <a:xfrm>
            <a:off x="1213933" y="1597733"/>
            <a:ext cx="4523200" cy="4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unito Light"/>
              <a:buChar char="●"/>
              <a:defRPr sz="1867" b="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○"/>
              <a:defRPr sz="3733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■"/>
              <a:defRPr sz="3733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●"/>
              <a:defRPr sz="3733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3733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3733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 sz="3733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3733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804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4"/>
          <p:cNvGrpSpPr/>
          <p:nvPr/>
        </p:nvGrpSpPr>
        <p:grpSpPr>
          <a:xfrm>
            <a:off x="0" y="1"/>
            <a:ext cx="12192000" cy="6858001"/>
            <a:chOff x="0" y="0"/>
            <a:chExt cx="9144000" cy="5143501"/>
          </a:xfrm>
        </p:grpSpPr>
        <p:pic>
          <p:nvPicPr>
            <p:cNvPr id="154" name="Google Shape;154;p24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 flipH="1"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3">
              <a:alphaModFix/>
            </a:blip>
            <a:srcRect l="16317" b="34145"/>
            <a:stretch/>
          </p:blipFill>
          <p:spPr>
            <a:xfrm>
              <a:off x="0" y="3757550"/>
              <a:ext cx="5312123" cy="1385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15044" y="4109982"/>
              <a:ext cx="1392175" cy="998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24"/>
            <p:cNvPicPr preferRelativeResize="0"/>
            <p:nvPr/>
          </p:nvPicPr>
          <p:blipFill rotWithShape="1">
            <a:blip r:embed="rId3">
              <a:alphaModFix/>
            </a:blip>
            <a:srcRect l="50204" b="50891"/>
            <a:stretch/>
          </p:blipFill>
          <p:spPr>
            <a:xfrm flipH="1">
              <a:off x="5982999" y="4109975"/>
              <a:ext cx="3161001" cy="1033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59465" y="3973475"/>
              <a:ext cx="618909" cy="79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9325" y="3252938"/>
              <a:ext cx="618900" cy="7808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title" idx="2"/>
          </p:nvPr>
        </p:nvSpPr>
        <p:spPr>
          <a:xfrm>
            <a:off x="1074433" y="2619051"/>
            <a:ext cx="31236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ubTitle" idx="1"/>
          </p:nvPr>
        </p:nvSpPr>
        <p:spPr>
          <a:xfrm>
            <a:off x="1074421" y="3020433"/>
            <a:ext cx="3123600" cy="1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title" idx="3"/>
          </p:nvPr>
        </p:nvSpPr>
        <p:spPr>
          <a:xfrm>
            <a:off x="4527071" y="2619051"/>
            <a:ext cx="31212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ubTitle" idx="4"/>
          </p:nvPr>
        </p:nvSpPr>
        <p:spPr>
          <a:xfrm>
            <a:off x="4527072" y="3020433"/>
            <a:ext cx="3121200" cy="1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title" idx="5"/>
          </p:nvPr>
        </p:nvSpPr>
        <p:spPr>
          <a:xfrm>
            <a:off x="7977308" y="2619051"/>
            <a:ext cx="31212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subTitle" idx="6"/>
          </p:nvPr>
        </p:nvSpPr>
        <p:spPr>
          <a:xfrm>
            <a:off x="7977321" y="3020433"/>
            <a:ext cx="3121200" cy="1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493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2"/>
          </p:nvPr>
        </p:nvSpPr>
        <p:spPr>
          <a:xfrm>
            <a:off x="1504433" y="2709884"/>
            <a:ext cx="2740800" cy="4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1"/>
          </p:nvPr>
        </p:nvSpPr>
        <p:spPr>
          <a:xfrm>
            <a:off x="1504433" y="3041300"/>
            <a:ext cx="27408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3"/>
          </p:nvPr>
        </p:nvSpPr>
        <p:spPr>
          <a:xfrm>
            <a:off x="5914769" y="2709884"/>
            <a:ext cx="2740800" cy="4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4"/>
          </p:nvPr>
        </p:nvSpPr>
        <p:spPr>
          <a:xfrm>
            <a:off x="5914765" y="3041300"/>
            <a:ext cx="27408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 idx="5"/>
          </p:nvPr>
        </p:nvSpPr>
        <p:spPr>
          <a:xfrm>
            <a:off x="3536433" y="4519467"/>
            <a:ext cx="2740800" cy="4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6"/>
          </p:nvPr>
        </p:nvSpPr>
        <p:spPr>
          <a:xfrm>
            <a:off x="3536433" y="4850900"/>
            <a:ext cx="27408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7"/>
          </p:nvPr>
        </p:nvSpPr>
        <p:spPr>
          <a:xfrm>
            <a:off x="7946767" y="4519467"/>
            <a:ext cx="2740800" cy="4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8"/>
          </p:nvPr>
        </p:nvSpPr>
        <p:spPr>
          <a:xfrm>
            <a:off x="7946765" y="4850900"/>
            <a:ext cx="27408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25"/>
          <p:cNvGrpSpPr/>
          <p:nvPr/>
        </p:nvGrpSpPr>
        <p:grpSpPr>
          <a:xfrm>
            <a:off x="1" y="6030433"/>
            <a:ext cx="12192001" cy="887200"/>
            <a:chOff x="0" y="4522825"/>
            <a:chExt cx="9144001" cy="665400"/>
          </a:xfrm>
        </p:grpSpPr>
        <p:pic>
          <p:nvPicPr>
            <p:cNvPr id="179" name="Google Shape;179;p25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5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74635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6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26"/>
          <p:cNvGrpSpPr/>
          <p:nvPr/>
        </p:nvGrpSpPr>
        <p:grpSpPr>
          <a:xfrm>
            <a:off x="0" y="6271533"/>
            <a:ext cx="12192000" cy="763600"/>
            <a:chOff x="105342" y="4522836"/>
            <a:chExt cx="9038253" cy="665389"/>
          </a:xfrm>
        </p:grpSpPr>
        <p:pic>
          <p:nvPicPr>
            <p:cNvPr id="184" name="Google Shape;184;p26"/>
            <p:cNvPicPr preferRelativeResize="0"/>
            <p:nvPr/>
          </p:nvPicPr>
          <p:blipFill rotWithShape="1">
            <a:blip r:embed="rId3">
              <a:alphaModFix/>
            </a:blip>
            <a:srcRect l="7751" r="7987" b="75125"/>
            <a:stretch/>
          </p:blipFill>
          <p:spPr>
            <a:xfrm>
              <a:off x="105342" y="4522836"/>
              <a:ext cx="4466665" cy="6653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26"/>
            <p:cNvPicPr preferRelativeResize="0"/>
            <p:nvPr/>
          </p:nvPicPr>
          <p:blipFill rotWithShape="1">
            <a:blip r:embed="rId3">
              <a:alphaModFix/>
            </a:blip>
            <a:srcRect l="8750" r="7992" b="75125"/>
            <a:stretch/>
          </p:blipFill>
          <p:spPr>
            <a:xfrm flipH="1">
              <a:off x="4572009" y="4522836"/>
              <a:ext cx="4571586" cy="6653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" name="Google Shape;186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title" idx="2"/>
          </p:nvPr>
        </p:nvSpPr>
        <p:spPr>
          <a:xfrm>
            <a:off x="1468233" y="2894867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subTitle" idx="1"/>
          </p:nvPr>
        </p:nvSpPr>
        <p:spPr>
          <a:xfrm>
            <a:off x="1468233" y="3330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title" idx="3"/>
          </p:nvPr>
        </p:nvSpPr>
        <p:spPr>
          <a:xfrm>
            <a:off x="4771931" y="2894867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subTitle" idx="4"/>
          </p:nvPr>
        </p:nvSpPr>
        <p:spPr>
          <a:xfrm>
            <a:off x="4771931" y="3330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title" idx="5"/>
          </p:nvPr>
        </p:nvSpPr>
        <p:spPr>
          <a:xfrm>
            <a:off x="1468233" y="5009200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subTitle" idx="6"/>
          </p:nvPr>
        </p:nvSpPr>
        <p:spPr>
          <a:xfrm>
            <a:off x="1468233" y="5445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title" idx="7"/>
          </p:nvPr>
        </p:nvSpPr>
        <p:spPr>
          <a:xfrm>
            <a:off x="4771931" y="5009200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subTitle" idx="8"/>
          </p:nvPr>
        </p:nvSpPr>
        <p:spPr>
          <a:xfrm>
            <a:off x="4771931" y="5445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title" idx="9"/>
          </p:nvPr>
        </p:nvSpPr>
        <p:spPr>
          <a:xfrm>
            <a:off x="8075635" y="2894867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subTitle" idx="13"/>
          </p:nvPr>
        </p:nvSpPr>
        <p:spPr>
          <a:xfrm>
            <a:off x="8075635" y="3330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title" idx="14"/>
          </p:nvPr>
        </p:nvSpPr>
        <p:spPr>
          <a:xfrm>
            <a:off x="8075635" y="5009200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subTitle" idx="15"/>
          </p:nvPr>
        </p:nvSpPr>
        <p:spPr>
          <a:xfrm>
            <a:off x="8075635" y="5445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9128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911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30"/>
          <p:cNvGrpSpPr/>
          <p:nvPr/>
        </p:nvGrpSpPr>
        <p:grpSpPr>
          <a:xfrm>
            <a:off x="1" y="6030433"/>
            <a:ext cx="12192001" cy="887200"/>
            <a:chOff x="0" y="4522825"/>
            <a:chExt cx="9144001" cy="665400"/>
          </a:xfrm>
        </p:grpSpPr>
        <p:pic>
          <p:nvPicPr>
            <p:cNvPr id="221" name="Google Shape;221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0430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3">
            <a:alphaModFix/>
          </a:blip>
          <a:srcRect l="13577" b="69268"/>
          <a:stretch/>
        </p:blipFill>
        <p:spPr>
          <a:xfrm>
            <a:off x="-63400" y="5615801"/>
            <a:ext cx="10537131" cy="1242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13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CB0762F-AB2A-F847-9763-1F6E3E658479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D5E3090-BEEB-2591-6A45-EE2CC3715A1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3653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F5FC"/>
            </a:gs>
            <a:gs pos="100000">
              <a:srgbClr val="4DE5F4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BD1D7D5-9E95-C37D-6295-0E38C26551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a"/>
              <a:buNone/>
              <a:defRPr sz="3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6106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4.png"/><Relationship Id="rId4" Type="http://schemas.openxmlformats.org/officeDocument/2006/relationships/hyperlink" Target="https://hoc10.vn/doc-sach/khoa-hoc-4/1/393/13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4.png"/><Relationship Id="rId4" Type="http://schemas.openxmlformats.org/officeDocument/2006/relationships/hyperlink" Target="https://hoc10.vn/doc-sach/khoa-hoc-4/1/393/13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0.jp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jpg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8.pn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hyperlink" Target="https://hoc10.vn/doc-sach/khoa-hoc-4/1/393/13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7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4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4.jp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58.png"/><Relationship Id="rId2" Type="http://schemas.microsoft.com/office/2007/relationships/media" Target="../media/media1.mp3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57.png"/><Relationship Id="rId5" Type="http://schemas.openxmlformats.org/officeDocument/2006/relationships/audio" Target="../media/media2.mp3"/><Relationship Id="rId10" Type="http://schemas.openxmlformats.org/officeDocument/2006/relationships/image" Target="../media/image56.png"/><Relationship Id="rId4" Type="http://schemas.microsoft.com/office/2007/relationships/media" Target="../media/media2.mp3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4.jp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59.png"/><Relationship Id="rId2" Type="http://schemas.microsoft.com/office/2007/relationships/media" Target="../media/media1.mp3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57.png"/><Relationship Id="rId5" Type="http://schemas.openxmlformats.org/officeDocument/2006/relationships/audio" Target="../media/media2.mp3"/><Relationship Id="rId10" Type="http://schemas.openxmlformats.org/officeDocument/2006/relationships/image" Target="../media/image56.png"/><Relationship Id="rId4" Type="http://schemas.microsoft.com/office/2007/relationships/media" Target="../media/media2.mp3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4.jp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60.png"/><Relationship Id="rId2" Type="http://schemas.microsoft.com/office/2007/relationships/media" Target="../media/media1.mp3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57.png"/><Relationship Id="rId5" Type="http://schemas.openxmlformats.org/officeDocument/2006/relationships/audio" Target="../media/media2.mp3"/><Relationship Id="rId10" Type="http://schemas.openxmlformats.org/officeDocument/2006/relationships/image" Target="../media/image56.png"/><Relationship Id="rId4" Type="http://schemas.microsoft.com/office/2007/relationships/media" Target="../media/media2.mp3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4.jp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61.png"/><Relationship Id="rId2" Type="http://schemas.microsoft.com/office/2007/relationships/media" Target="../media/media1.mp3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57.png"/><Relationship Id="rId5" Type="http://schemas.openxmlformats.org/officeDocument/2006/relationships/audio" Target="../media/media2.mp3"/><Relationship Id="rId10" Type="http://schemas.openxmlformats.org/officeDocument/2006/relationships/image" Target="../media/image56.png"/><Relationship Id="rId4" Type="http://schemas.microsoft.com/office/2007/relationships/media" Target="../media/media2.mp3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4.jp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62.png"/><Relationship Id="rId2" Type="http://schemas.microsoft.com/office/2007/relationships/media" Target="../media/media1.mp3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57.png"/><Relationship Id="rId5" Type="http://schemas.openxmlformats.org/officeDocument/2006/relationships/audio" Target="../media/media2.mp3"/><Relationship Id="rId10" Type="http://schemas.openxmlformats.org/officeDocument/2006/relationships/image" Target="../media/image56.png"/><Relationship Id="rId4" Type="http://schemas.microsoft.com/office/2007/relationships/media" Target="../media/media2.mp3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0.xml"/><Relationship Id="rId6" Type="http://schemas.openxmlformats.org/officeDocument/2006/relationships/image" Target="../media/image54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14.png"/><Relationship Id="rId4" Type="http://schemas.openxmlformats.org/officeDocument/2006/relationships/hyperlink" Target="https://hoc10.vn/doc-sach/khoa-hoc-4/1/393/14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51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6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6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Relationship Id="rId5" Type="http://schemas.openxmlformats.org/officeDocument/2006/relationships/image" Target="../media/image71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7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microsoft.com/office/2007/relationships/hdphoto" Target="../media/hdphoto1.wdp"/><Relationship Id="rId5" Type="http://schemas.openxmlformats.org/officeDocument/2006/relationships/image" Target="../media/image74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hyperlink" Target="https://hoc10.vn/doc-sach/khoa-hoc-4/1/393/13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048750" y="195308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Khoa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296512" y="3429000"/>
            <a:ext cx="10148659" cy="175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>
              <a:lnSpc>
                <a:spcPct val="10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vệ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nguồn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sạch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AB9AF7D-4456-5252-6C52-89EDF4404272}"/>
              </a:ext>
            </a:extLst>
          </p:cNvPr>
          <p:cNvSpPr txBox="1">
            <a:spLocks/>
          </p:cNvSpPr>
          <p:nvPr/>
        </p:nvSpPr>
        <p:spPr>
          <a:xfrm>
            <a:off x="-247048" y="1741782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1: Chất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E8576635-D448-A6BA-573A-9907606AD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0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8BC9D1-0F66-AFD2-47EC-996E501C200D}"/>
              </a:ext>
            </a:extLst>
          </p:cNvPr>
          <p:cNvGrpSpPr/>
          <p:nvPr/>
        </p:nvGrpSpPr>
        <p:grpSpPr>
          <a:xfrm>
            <a:off x="573282" y="1439313"/>
            <a:ext cx="1942215" cy="1436400"/>
            <a:chOff x="723015" y="1116418"/>
            <a:chExt cx="1456661" cy="10738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FA17BA-A34D-961B-3415-E6E15D985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15" y="1116418"/>
              <a:ext cx="1456661" cy="10738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4A6B8E-24FA-7398-1E2F-D899104537B1}"/>
                </a:ext>
              </a:extLst>
            </p:cNvPr>
            <p:cNvSpPr txBox="1"/>
            <p:nvPr/>
          </p:nvSpPr>
          <p:spPr>
            <a:xfrm>
              <a:off x="833531" y="1378879"/>
              <a:ext cx="1254642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667" b="1" kern="0" dirty="0">
                  <a:solidFill>
                    <a:srgbClr val="37803E">
                      <a:lumMod val="75000"/>
                    </a:srgbClr>
                  </a:solidFill>
                  <a:latin typeface="UTM Avo" panose="02040603050506020204" pitchFamily="18"/>
                  <a:sym typeface="Arial"/>
                </a:rPr>
                <a:t>Liên hệ</a:t>
              </a:r>
              <a:endParaRPr lang="en-US" sz="2667" b="1" kern="0" dirty="0">
                <a:solidFill>
                  <a:srgbClr val="37803E">
                    <a:lumMod val="75000"/>
                  </a:srgbClr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5325657-09D0-461F-ECBB-C78772287882}"/>
              </a:ext>
            </a:extLst>
          </p:cNvPr>
          <p:cNvSpPr/>
          <p:nvPr/>
        </p:nvSpPr>
        <p:spPr>
          <a:xfrm>
            <a:off x="2664087" y="1585954"/>
            <a:ext cx="8228703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Nêu một số nguyên nhân gây ô nhiễm nguồn nước ở gia đình và địa phương em.</a:t>
            </a:r>
            <a:endParaRPr lang="en-US" sz="2667" kern="0" dirty="0">
              <a:solidFill>
                <a:srgbClr val="000000"/>
              </a:solidFill>
              <a:latin typeface="UTM Avo" panose="02040603050506020204" pitchFamily="18"/>
              <a:sym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071F97-6AE3-2B74-0EF8-DEEFC1749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600400"/>
              </p:ext>
            </p:extLst>
          </p:nvPr>
        </p:nvGraphicFramePr>
        <p:xfrm>
          <a:off x="1171803" y="2875713"/>
          <a:ext cx="9720987" cy="3657600"/>
        </p:xfrm>
        <a:graphic>
          <a:graphicData uri="http://schemas.openxmlformats.org/drawingml/2006/table">
            <a:tbl>
              <a:tblPr firstRow="1" firstCol="1" bandRow="1"/>
              <a:tblGrid>
                <a:gridCol w="6281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693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endParaRPr lang="en-US" sz="2700" b="1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700" b="1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endParaRPr lang="en-US" sz="2700" b="1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4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4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4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22F7B96-C5AC-A930-98DF-1BAC7015C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56299" y="5331600"/>
            <a:ext cx="1935701" cy="152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48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EFAFBA8-D994-02F7-F9F7-91EDB35B12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552966"/>
              </p:ext>
            </p:extLst>
          </p:nvPr>
        </p:nvGraphicFramePr>
        <p:xfrm>
          <a:off x="821055" y="1623060"/>
          <a:ext cx="10549890" cy="4345863"/>
        </p:xfrm>
        <a:graphic>
          <a:graphicData uri="http://schemas.openxmlformats.org/drawingml/2006/table">
            <a:tbl>
              <a:tblPr firstRow="1" firstCol="1" bandRow="1"/>
              <a:tblGrid>
                <a:gridCol w="4489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8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2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8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endParaRPr lang="en-US" sz="2600" b="1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fr-FR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600" b="1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fr-FR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endParaRPr lang="en-US" sz="2600" b="1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738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nhiễm</a:t>
                      </a:r>
                      <a:endParaRPr lang="en-US" sz="26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nl-NL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huốc trừ sâu</a:t>
                      </a:r>
                      <a:endParaRPr lang="en-US" sz="26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Cá </a:t>
                      </a:r>
                      <a:r>
                        <a:rPr lang="nl-NL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chết</a:t>
                      </a:r>
                      <a:endParaRPr lang="en-US" sz="26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73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thối</a:t>
                      </a:r>
                      <a:endParaRPr lang="en-US" sz="26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nl-NL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hứa nhiều rác thải</a:t>
                      </a:r>
                      <a:endParaRPr lang="en-US" sz="26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fr-FR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lang="fr-FR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fr-FR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fr-FR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fr-FR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fr-FR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fr-FR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fr-FR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fr-FR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5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2600" i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i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26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26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0BDC013C-8D62-F649-A3D0-3810771520C2}"/>
              </a:ext>
            </a:extLst>
          </p:cNvPr>
          <p:cNvGrpSpPr/>
          <p:nvPr/>
        </p:nvGrpSpPr>
        <p:grpSpPr>
          <a:xfrm>
            <a:off x="3351259" y="5393505"/>
            <a:ext cx="1961422" cy="1464495"/>
            <a:chOff x="2313894" y="3178275"/>
            <a:chExt cx="1915223" cy="14997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C18AB0-4679-51DB-331D-4F5396BF7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3894" y="3178275"/>
              <a:ext cx="1915223" cy="14997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200FE2-BA17-E4A0-C926-AE84DB524029}"/>
                </a:ext>
              </a:extLst>
            </p:cNvPr>
            <p:cNvSpPr txBox="1"/>
            <p:nvPr/>
          </p:nvSpPr>
          <p:spPr>
            <a:xfrm>
              <a:off x="2474745" y="3272324"/>
              <a:ext cx="1169581" cy="1040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000" b="1" kern="0" dirty="0">
                  <a:solidFill>
                    <a:srgbClr val="C00000"/>
                  </a:solidFill>
                  <a:latin typeface="UTM Avo" panose="02040603050506020204" pitchFamily="18"/>
                  <a:sym typeface="Arial"/>
                </a:rPr>
                <a:t>Gợi ý</a:t>
              </a:r>
              <a:endParaRPr lang="en-US" sz="3000" b="1" kern="0" dirty="0">
                <a:solidFill>
                  <a:srgbClr val="C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75941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8C4E7F9C-6603-2CDD-E70A-77B9520E8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067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86;p39">
            <a:extLst>
              <a:ext uri="{FF2B5EF4-FFF2-40B4-BE49-F238E27FC236}">
                <a16:creationId xmlns:a16="http://schemas.microsoft.com/office/drawing/2014/main" id="{BA657471-986E-7BAC-F0FF-3552B6B3BC3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5585" y="232914"/>
            <a:ext cx="6474932" cy="45337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87;p39">
            <a:extLst>
              <a:ext uri="{FF2B5EF4-FFF2-40B4-BE49-F238E27FC236}">
                <a16:creationId xmlns:a16="http://schemas.microsoft.com/office/drawing/2014/main" id="{E3406D32-77F1-1E85-16EE-099DE5285713}"/>
              </a:ext>
            </a:extLst>
          </p:cNvPr>
          <p:cNvSpPr txBox="1">
            <a:spLocks/>
          </p:cNvSpPr>
          <p:nvPr/>
        </p:nvSpPr>
        <p:spPr>
          <a:xfrm>
            <a:off x="1351484" y="3220192"/>
            <a:ext cx="9709033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5333" b="1" dirty="0">
                <a:latin typeface="UTM Avo" panose="02040603050506020204" pitchFamily="18"/>
              </a:rPr>
              <a:t>BẢO VỆ NGUỒN NƯỚC VÀ SỬ DỤNG TIẾT KIỆM NƯỚC</a:t>
            </a:r>
          </a:p>
        </p:txBody>
      </p:sp>
      <p:sp>
        <p:nvSpPr>
          <p:cNvPr id="4" name="Google Shape;288;p39">
            <a:extLst>
              <a:ext uri="{FF2B5EF4-FFF2-40B4-BE49-F238E27FC236}">
                <a16:creationId xmlns:a16="http://schemas.microsoft.com/office/drawing/2014/main" id="{35A5951F-296F-CAAD-34CA-AA7497DFB365}"/>
              </a:ext>
            </a:extLst>
          </p:cNvPr>
          <p:cNvSpPr txBox="1">
            <a:spLocks/>
          </p:cNvSpPr>
          <p:nvPr/>
        </p:nvSpPr>
        <p:spPr>
          <a:xfrm flipH="1">
            <a:off x="8854665" y="1285927"/>
            <a:ext cx="1876400" cy="112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7200" b="1" dirty="0">
                <a:latin typeface="UTM Avo" panose="02040603050506020204" pitchFamily="18"/>
              </a:rPr>
              <a:t>02</a:t>
            </a:r>
          </a:p>
        </p:txBody>
      </p:sp>
      <p:pic>
        <p:nvPicPr>
          <p:cNvPr id="5" name="Google Shape;290;p39">
            <a:extLst>
              <a:ext uri="{FF2B5EF4-FFF2-40B4-BE49-F238E27FC236}">
                <a16:creationId xmlns:a16="http://schemas.microsoft.com/office/drawing/2014/main" id="{A952CDE6-7B1E-8A37-53BF-8D64016EA12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436" y="4766619"/>
            <a:ext cx="1668698" cy="1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91;p39">
            <a:extLst>
              <a:ext uri="{FF2B5EF4-FFF2-40B4-BE49-F238E27FC236}">
                <a16:creationId xmlns:a16="http://schemas.microsoft.com/office/drawing/2014/main" id="{98118C0F-69DD-64A8-BCE6-C4E4768C2CF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92341" y="4490151"/>
            <a:ext cx="1952009" cy="216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2;p39">
            <a:extLst>
              <a:ext uri="{FF2B5EF4-FFF2-40B4-BE49-F238E27FC236}">
                <a16:creationId xmlns:a16="http://schemas.microsoft.com/office/drawing/2014/main" id="{BC886D33-48CA-FC36-259B-2A31F1F73AC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300" y="1569566"/>
            <a:ext cx="1719667" cy="94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3;p39">
            <a:extLst>
              <a:ext uri="{FF2B5EF4-FFF2-40B4-BE49-F238E27FC236}">
                <a16:creationId xmlns:a16="http://schemas.microsoft.com/office/drawing/2014/main" id="{657F33F7-A1DF-87FF-9BEE-A8BC8635EC3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96134" y="5726431"/>
            <a:ext cx="787046" cy="77356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402266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419;p42">
            <a:extLst>
              <a:ext uri="{FF2B5EF4-FFF2-40B4-BE49-F238E27FC236}">
                <a16:creationId xmlns:a16="http://schemas.microsoft.com/office/drawing/2014/main" id="{582354C9-3249-01F4-ADCF-5E67E95A2DC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2463" y="1444929"/>
            <a:ext cx="1063871" cy="4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53;p42">
            <a:extLst>
              <a:ext uri="{FF2B5EF4-FFF2-40B4-BE49-F238E27FC236}">
                <a16:creationId xmlns:a16="http://schemas.microsoft.com/office/drawing/2014/main" id="{EA69A6C8-9471-4D35-BB38-966D601212F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349" y="6295380"/>
            <a:ext cx="1063871" cy="43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57;p42">
            <a:extLst>
              <a:ext uri="{FF2B5EF4-FFF2-40B4-BE49-F238E27FC236}">
                <a16:creationId xmlns:a16="http://schemas.microsoft.com/office/drawing/2014/main" id="{0DB34A03-C9ED-0321-2172-5B3A906D984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6161"/>
          <a:stretch/>
        </p:blipFill>
        <p:spPr>
          <a:xfrm>
            <a:off x="10738602" y="1651799"/>
            <a:ext cx="1413663" cy="756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DA7DA8F-A62F-161A-A65F-BA459307CB94}"/>
              </a:ext>
            </a:extLst>
          </p:cNvPr>
          <p:cNvGrpSpPr/>
          <p:nvPr/>
        </p:nvGrpSpPr>
        <p:grpSpPr>
          <a:xfrm>
            <a:off x="4717664" y="716528"/>
            <a:ext cx="4952115" cy="686092"/>
            <a:chOff x="536502" y="256280"/>
            <a:chExt cx="3849928" cy="7121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9D0C55-276E-0A9C-B759-16D49BE20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502" y="256280"/>
              <a:ext cx="826556" cy="59039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F00A0E-8AC9-356D-67CE-D6A29ABDA1B8}"/>
                </a:ext>
              </a:extLst>
            </p:cNvPr>
            <p:cNvSpPr txBox="1"/>
            <p:nvPr/>
          </p:nvSpPr>
          <p:spPr>
            <a:xfrm>
              <a:off x="1363058" y="446567"/>
              <a:ext cx="3023372" cy="521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vi-VN" sz="2667" b="1" kern="0" dirty="0">
                  <a:solidFill>
                    <a:srgbClr val="E6753A">
                      <a:lumMod val="50000"/>
                    </a:srgbClr>
                  </a:solidFill>
                  <a:latin typeface="UTM Avo" panose="02040603050506020204" pitchFamily="18"/>
                  <a:sym typeface="Arial"/>
                </a:rPr>
                <a:t>Thảo luận nhóm 4 HS</a:t>
              </a:r>
              <a:endParaRPr lang="en-US" sz="2667" b="1" kern="0" dirty="0">
                <a:solidFill>
                  <a:srgbClr val="E6753A">
                    <a:lumMod val="50000"/>
                  </a:srgbClr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A28C420-AA1B-D47E-64A2-898F1AA1847C}"/>
              </a:ext>
            </a:extLst>
          </p:cNvPr>
          <p:cNvSpPr/>
          <p:nvPr/>
        </p:nvSpPr>
        <p:spPr>
          <a:xfrm>
            <a:off x="687433" y="1485022"/>
            <a:ext cx="910503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500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Nghiên cứu thông tin trong SGK </a:t>
            </a:r>
            <a:r>
              <a:rPr lang="en-US" sz="2500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và</a:t>
            </a:r>
            <a:r>
              <a:rPr lang="en-US" sz="2500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vi-VN" sz="2500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thực hiện yêu cầu</a:t>
            </a:r>
            <a:r>
              <a:rPr lang="en-US" sz="2500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: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0E7888-482F-B9AC-71C9-168624F0895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94" y="3280409"/>
            <a:ext cx="10635470" cy="35051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9E39404-6514-2574-D88D-4B2AD72FC182}"/>
              </a:ext>
            </a:extLst>
          </p:cNvPr>
          <p:cNvSpPr/>
          <p:nvPr/>
        </p:nvSpPr>
        <p:spPr>
          <a:xfrm>
            <a:off x="687432" y="1950862"/>
            <a:ext cx="11588387" cy="1164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vi-VN" sz="2500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Nêu sự cần thiết phải bảo vệ nguồn nước.</a:t>
            </a:r>
          </a:p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vi-VN" sz="2500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Tìm thêm lí do phải bảo vệ nguồn nước và sử dụng tiết kiệm nước.</a:t>
            </a:r>
            <a:endParaRPr lang="en-US" sz="2500" kern="0" dirty="0">
              <a:solidFill>
                <a:srgbClr val="000000"/>
              </a:solidFill>
              <a:latin typeface="UTM Avo" panose="02040603050506020204" pitchFamily="18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8193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9995E1-0227-C44F-E857-C3D6D132A8B5}"/>
              </a:ext>
            </a:extLst>
          </p:cNvPr>
          <p:cNvGrpSpPr/>
          <p:nvPr/>
        </p:nvGrpSpPr>
        <p:grpSpPr>
          <a:xfrm>
            <a:off x="468856" y="2137059"/>
            <a:ext cx="3097619" cy="3097619"/>
            <a:chOff x="584790" y="1302489"/>
            <a:chExt cx="2323214" cy="232321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9B0D928-C994-7454-7E63-F58DF8434BA1}"/>
                </a:ext>
              </a:extLst>
            </p:cNvPr>
            <p:cNvSpPr/>
            <p:nvPr/>
          </p:nvSpPr>
          <p:spPr>
            <a:xfrm>
              <a:off x="584790" y="1302489"/>
              <a:ext cx="2323214" cy="2323214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D4FBFF"/>
                </a:solidFill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0156B4-D943-4D86-78F0-82F9BAB2055E}"/>
                </a:ext>
              </a:extLst>
            </p:cNvPr>
            <p:cNvSpPr txBox="1"/>
            <p:nvPr/>
          </p:nvSpPr>
          <p:spPr>
            <a:xfrm>
              <a:off x="720354" y="1863931"/>
              <a:ext cx="2052085" cy="1105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3200" b="1" kern="0" dirty="0">
                  <a:solidFill>
                    <a:srgbClr val="C00000"/>
                  </a:solidFill>
                  <a:latin typeface="UTM Avo" panose="02040603050506020204" pitchFamily="18"/>
                  <a:sym typeface="Arial"/>
                </a:rPr>
                <a:t>MỘT SỐ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3200" b="1" kern="0" dirty="0">
                  <a:solidFill>
                    <a:srgbClr val="C00000"/>
                  </a:solidFill>
                  <a:latin typeface="UTM Avo" panose="02040603050506020204" pitchFamily="18"/>
                  <a:sym typeface="Arial"/>
                </a:rPr>
                <a:t>LÍ DO KHÁC</a:t>
              </a:r>
              <a:endParaRPr lang="en-US" sz="3200" b="1" kern="0" dirty="0">
                <a:solidFill>
                  <a:srgbClr val="C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sp>
        <p:nvSpPr>
          <p:cNvPr id="5" name="Right Arrow 4">
            <a:extLst>
              <a:ext uri="{FF2B5EF4-FFF2-40B4-BE49-F238E27FC236}">
                <a16:creationId xmlns:a16="http://schemas.microsoft.com/office/drawing/2014/main" id="{B2F590F0-B249-E1B9-A399-6D3D0A8C2DCA}"/>
              </a:ext>
            </a:extLst>
          </p:cNvPr>
          <p:cNvSpPr/>
          <p:nvPr/>
        </p:nvSpPr>
        <p:spPr>
          <a:xfrm rot="19553544">
            <a:off x="3619185" y="2244583"/>
            <a:ext cx="581247" cy="39694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D4FBFF"/>
              </a:solidFill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5D0620-11C9-DF65-AE70-382FA835E8E3}"/>
              </a:ext>
            </a:extLst>
          </p:cNvPr>
          <p:cNvSpPr/>
          <p:nvPr/>
        </p:nvSpPr>
        <p:spPr>
          <a:xfrm>
            <a:off x="4628298" y="1597530"/>
            <a:ext cx="6653112" cy="1350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933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Trên trái đất có đến 97% là nước mặn, chỉ có 3% là nước ngọt.</a:t>
            </a:r>
            <a:endParaRPr lang="en-US" sz="2933" kern="0" dirty="0">
              <a:solidFill>
                <a:srgbClr val="000000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9228DBC-26A3-77B9-603C-67BA42B35DC7}"/>
              </a:ext>
            </a:extLst>
          </p:cNvPr>
          <p:cNvSpPr/>
          <p:nvPr/>
        </p:nvSpPr>
        <p:spPr>
          <a:xfrm>
            <a:off x="3870595" y="3288920"/>
            <a:ext cx="581247" cy="39694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D4FBFF"/>
              </a:solidFill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F985F8-9AEE-F162-6C72-046E24E3EA7D}"/>
              </a:ext>
            </a:extLst>
          </p:cNvPr>
          <p:cNvSpPr/>
          <p:nvPr/>
        </p:nvSpPr>
        <p:spPr>
          <a:xfrm>
            <a:off x="4755963" y="3043952"/>
            <a:ext cx="6285418" cy="202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933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Hơn 2/3 lượng nước ngọt tồn tại ở dạng băng và nằm sâu trong lòng đất.</a:t>
            </a:r>
            <a:endParaRPr lang="en-US" sz="2933" kern="0" dirty="0">
              <a:solidFill>
                <a:srgbClr val="000000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074F92DC-E392-5FDE-50D4-74F627C5A9DB}"/>
              </a:ext>
            </a:extLst>
          </p:cNvPr>
          <p:cNvSpPr/>
          <p:nvPr/>
        </p:nvSpPr>
        <p:spPr>
          <a:xfrm rot="2456777">
            <a:off x="3712915" y="4695832"/>
            <a:ext cx="581247" cy="39694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D4FBFF"/>
              </a:solidFill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0FA807-FEF0-2316-E4A8-81BD549AA431}"/>
              </a:ext>
            </a:extLst>
          </p:cNvPr>
          <p:cNvSpPr/>
          <p:nvPr/>
        </p:nvSpPr>
        <p:spPr>
          <a:xfrm>
            <a:off x="4628298" y="5071623"/>
            <a:ext cx="6413083" cy="1350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933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Chỉ có gần 1/3 lượng nước ngọt có thể sử dụng được.</a:t>
            </a:r>
            <a:endParaRPr lang="en-US" sz="2933" kern="0" dirty="0">
              <a:solidFill>
                <a:srgbClr val="000000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97D95F-A579-62AE-C448-E77419AFA31F}"/>
              </a:ext>
            </a:extLst>
          </p:cNvPr>
          <p:cNvSpPr txBox="1"/>
          <p:nvPr/>
        </p:nvSpPr>
        <p:spPr>
          <a:xfrm>
            <a:off x="11692890" y="267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2066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497D95F-A579-62AE-C448-E77419AFA31F}"/>
              </a:ext>
            </a:extLst>
          </p:cNvPr>
          <p:cNvSpPr txBox="1"/>
          <p:nvPr/>
        </p:nvSpPr>
        <p:spPr>
          <a:xfrm>
            <a:off x="11692890" y="267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grpSp>
        <p:nvGrpSpPr>
          <p:cNvPr id="10" name="Google Shape;668;p48">
            <a:extLst>
              <a:ext uri="{FF2B5EF4-FFF2-40B4-BE49-F238E27FC236}">
                <a16:creationId xmlns:a16="http://schemas.microsoft.com/office/drawing/2014/main" id="{6C02FB4F-A20E-D393-4C9C-46C1B21A7607}"/>
              </a:ext>
            </a:extLst>
          </p:cNvPr>
          <p:cNvGrpSpPr/>
          <p:nvPr/>
        </p:nvGrpSpPr>
        <p:grpSpPr>
          <a:xfrm>
            <a:off x="3947437" y="4222041"/>
            <a:ext cx="8244563" cy="2635959"/>
            <a:chOff x="2866824" y="3025450"/>
            <a:chExt cx="6277176" cy="2118051"/>
          </a:xfrm>
        </p:grpSpPr>
        <p:pic>
          <p:nvPicPr>
            <p:cNvPr id="11" name="Google Shape;669;p48">
              <a:extLst>
                <a:ext uri="{FF2B5EF4-FFF2-40B4-BE49-F238E27FC236}">
                  <a16:creationId xmlns:a16="http://schemas.microsoft.com/office/drawing/2014/main" id="{D8000519-F8D1-51CA-5972-AED4302F260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6317" b="34145"/>
            <a:stretch/>
          </p:blipFill>
          <p:spPr>
            <a:xfrm flipH="1">
              <a:off x="2866824" y="3505765"/>
              <a:ext cx="6277176" cy="1637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670;p48">
              <a:extLst>
                <a:ext uri="{FF2B5EF4-FFF2-40B4-BE49-F238E27FC236}">
                  <a16:creationId xmlns:a16="http://schemas.microsoft.com/office/drawing/2014/main" id="{DBDDBDE4-0CF0-0B94-615E-4211DC8652C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147065" y="4049750"/>
              <a:ext cx="822841" cy="590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671;p48">
              <a:extLst>
                <a:ext uri="{FF2B5EF4-FFF2-40B4-BE49-F238E27FC236}">
                  <a16:creationId xmlns:a16="http://schemas.microsoft.com/office/drawing/2014/main" id="{314A5E46-0E12-6902-55A9-25BA91C4CAC5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3746920" y="4640149"/>
              <a:ext cx="704742" cy="413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672;p48">
              <a:extLst>
                <a:ext uri="{FF2B5EF4-FFF2-40B4-BE49-F238E27FC236}">
                  <a16:creationId xmlns:a16="http://schemas.microsoft.com/office/drawing/2014/main" id="{09089353-C0B8-54F7-A9CD-2846AE5A4C78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7546303" y="3025450"/>
              <a:ext cx="704742" cy="909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673;p48">
              <a:extLst>
                <a:ext uri="{FF2B5EF4-FFF2-40B4-BE49-F238E27FC236}">
                  <a16:creationId xmlns:a16="http://schemas.microsoft.com/office/drawing/2014/main" id="{93EE3C50-F0B0-4D49-D516-5F5780CD10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b="29755"/>
            <a:stretch/>
          </p:blipFill>
          <p:spPr>
            <a:xfrm>
              <a:off x="6208904" y="4763262"/>
              <a:ext cx="464537" cy="290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674;p48">
              <a:extLst>
                <a:ext uri="{FF2B5EF4-FFF2-40B4-BE49-F238E27FC236}">
                  <a16:creationId xmlns:a16="http://schemas.microsoft.com/office/drawing/2014/main" id="{398940EC-77A4-5C21-B66E-E538464DA225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359364" y="3583025"/>
              <a:ext cx="784601" cy="10971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9D6CDB-2014-5FAA-0D4C-FF89B5863EAB}"/>
              </a:ext>
            </a:extLst>
          </p:cNvPr>
          <p:cNvGrpSpPr/>
          <p:nvPr/>
        </p:nvGrpSpPr>
        <p:grpSpPr>
          <a:xfrm>
            <a:off x="229323" y="1348740"/>
            <a:ext cx="1613228" cy="1216800"/>
            <a:chOff x="714789" y="1187031"/>
            <a:chExt cx="1456661" cy="107388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63E038-D9FA-00C2-CBA6-FA0FC1B7F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789" y="1187031"/>
              <a:ext cx="1456661" cy="10738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58B7A2-4175-1F19-857D-39D7E85B1525}"/>
                </a:ext>
              </a:extLst>
            </p:cNvPr>
            <p:cNvSpPr txBox="1"/>
            <p:nvPr/>
          </p:nvSpPr>
          <p:spPr>
            <a:xfrm>
              <a:off x="815798" y="1403796"/>
              <a:ext cx="1254642" cy="422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500" b="1" kern="0" dirty="0">
                  <a:solidFill>
                    <a:srgbClr val="C00000"/>
                  </a:solidFill>
                  <a:latin typeface="UTM Avo" panose="02040603050506020204" pitchFamily="18"/>
                  <a:sym typeface="Arial"/>
                </a:rPr>
                <a:t>Liên hệ</a:t>
              </a:r>
              <a:endParaRPr lang="en-US" sz="2500" b="1" kern="0" dirty="0">
                <a:solidFill>
                  <a:srgbClr val="C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D3E0F55-59A4-BEA8-C8C1-2674585C0CB7}"/>
              </a:ext>
            </a:extLst>
          </p:cNvPr>
          <p:cNvSpPr/>
          <p:nvPr/>
        </p:nvSpPr>
        <p:spPr>
          <a:xfrm>
            <a:off x="1581191" y="2163200"/>
            <a:ext cx="10111699" cy="2497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700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Ở gia đình và địa phương em có những nguồn nước nào bị ô nhiễm? Từ những tác hại do nguồn nước đó gây ra, hãy cho biết vì sao cần phải bảo vệ nguồn nước và sử dụng tiết kiệm nước.</a:t>
            </a:r>
            <a:endParaRPr lang="en-US" sz="2700" kern="0" dirty="0">
              <a:solidFill>
                <a:srgbClr val="000000"/>
              </a:solidFill>
              <a:latin typeface="UTM Avo" panose="02040603050506020204" pitchFamily="18"/>
              <a:sym typeface="Arial"/>
            </a:endParaRPr>
          </a:p>
        </p:txBody>
      </p:sp>
      <p:pic>
        <p:nvPicPr>
          <p:cNvPr id="2" name="Google Shape;290;p39">
            <a:extLst>
              <a:ext uri="{FF2B5EF4-FFF2-40B4-BE49-F238E27FC236}">
                <a16:creationId xmlns:a16="http://schemas.microsoft.com/office/drawing/2014/main" id="{EEBB4A90-8CAA-C525-0A69-465C4D116F8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29079" y="5101200"/>
            <a:ext cx="1668698" cy="1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91;p39">
            <a:extLst>
              <a:ext uri="{FF2B5EF4-FFF2-40B4-BE49-F238E27FC236}">
                <a16:creationId xmlns:a16="http://schemas.microsoft.com/office/drawing/2014/main" id="{4BE255EF-8507-A2F7-00A4-5FEE8BCA40F6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4879633"/>
            <a:ext cx="1952009" cy="216384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784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497D95F-A579-62AE-C448-E77419AFA31F}"/>
              </a:ext>
            </a:extLst>
          </p:cNvPr>
          <p:cNvSpPr txBox="1"/>
          <p:nvPr/>
        </p:nvSpPr>
        <p:spPr>
          <a:xfrm>
            <a:off x="11692890" y="267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2" name="Google Shape;486;p45">
            <a:extLst>
              <a:ext uri="{FF2B5EF4-FFF2-40B4-BE49-F238E27FC236}">
                <a16:creationId xmlns:a16="http://schemas.microsoft.com/office/drawing/2014/main" id="{E9A4842A-3458-E4F6-FAB5-BADC7F204DA8}"/>
              </a:ext>
            </a:extLst>
          </p:cNvPr>
          <p:cNvSpPr txBox="1">
            <a:spLocks/>
          </p:cNvSpPr>
          <p:nvPr/>
        </p:nvSpPr>
        <p:spPr>
          <a:xfrm>
            <a:off x="1040864" y="1573644"/>
            <a:ext cx="10147668" cy="7140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667" b="1" dirty="0">
                <a:solidFill>
                  <a:srgbClr val="002060"/>
                </a:solidFill>
                <a:latin typeface="UTM Avo" panose="02040603050506020204" pitchFamily="18"/>
              </a:rPr>
              <a:t>Một số nguồn nước bị ô nhiễm ở gia đình và địa phương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F67891-B101-F9C7-4CBB-85CBD01E6284}"/>
              </a:ext>
            </a:extLst>
          </p:cNvPr>
          <p:cNvGrpSpPr/>
          <p:nvPr/>
        </p:nvGrpSpPr>
        <p:grpSpPr>
          <a:xfrm>
            <a:off x="392373" y="2509110"/>
            <a:ext cx="3326153" cy="4055542"/>
            <a:chOff x="191385" y="1435395"/>
            <a:chExt cx="2711303" cy="32527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7BD6E1-1833-9C71-E190-5244EFEB0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118" r="17886" b="3305"/>
            <a:stretch/>
          </p:blipFill>
          <p:spPr>
            <a:xfrm>
              <a:off x="191385" y="1435395"/>
              <a:ext cx="2711303" cy="2732567"/>
            </a:xfrm>
            <a:prstGeom prst="ellipse">
              <a:avLst/>
            </a:prstGeom>
            <a:ln w="28575">
              <a:solidFill>
                <a:schemeClr val="accent6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5F4FF64-C5C7-2D25-5DA6-4F2622BA4B04}"/>
                </a:ext>
              </a:extLst>
            </p:cNvPr>
            <p:cNvSpPr txBox="1"/>
            <p:nvPr/>
          </p:nvSpPr>
          <p:spPr>
            <a:xfrm>
              <a:off x="720000" y="4284921"/>
              <a:ext cx="1682958" cy="40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667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Ao, hồ</a:t>
              </a:r>
              <a:endParaRPr lang="en-US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2CD905D-477F-3181-1D71-FF586BCBBF7C}"/>
              </a:ext>
            </a:extLst>
          </p:cNvPr>
          <p:cNvGrpSpPr/>
          <p:nvPr/>
        </p:nvGrpSpPr>
        <p:grpSpPr>
          <a:xfrm>
            <a:off x="4386152" y="2434590"/>
            <a:ext cx="3428595" cy="4055542"/>
            <a:chOff x="3183382" y="1435395"/>
            <a:chExt cx="2794809" cy="32527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DFBF8F-7A0E-5EF5-A45C-5217D5D8B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986" r="3829"/>
            <a:stretch/>
          </p:blipFill>
          <p:spPr>
            <a:xfrm>
              <a:off x="3183382" y="1435395"/>
              <a:ext cx="2794809" cy="2732567"/>
            </a:xfrm>
            <a:prstGeom prst="ellipse">
              <a:avLst/>
            </a:prstGeom>
            <a:ln w="28575">
              <a:solidFill>
                <a:schemeClr val="accent6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C3A302-0AE6-1C34-E5B6-4EAAF7CCDD30}"/>
                </a:ext>
              </a:extLst>
            </p:cNvPr>
            <p:cNvSpPr txBox="1"/>
            <p:nvPr/>
          </p:nvSpPr>
          <p:spPr>
            <a:xfrm>
              <a:off x="3739307" y="4284921"/>
              <a:ext cx="1682958" cy="40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667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Kênh</a:t>
              </a:r>
              <a:endParaRPr lang="en-US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B365BB1-89F2-6675-4056-904B6FB363FE}"/>
              </a:ext>
            </a:extLst>
          </p:cNvPr>
          <p:cNvGrpSpPr/>
          <p:nvPr/>
        </p:nvGrpSpPr>
        <p:grpSpPr>
          <a:xfrm>
            <a:off x="8482373" y="2434590"/>
            <a:ext cx="3347710" cy="4118998"/>
            <a:chOff x="6258885" y="1382233"/>
            <a:chExt cx="2728876" cy="33062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B5ACA6-FEA8-DBBE-4494-E252A37BDB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556" t="3802" r="24490"/>
            <a:stretch/>
          </p:blipFill>
          <p:spPr>
            <a:xfrm>
              <a:off x="6258885" y="1382233"/>
              <a:ext cx="2728876" cy="2785729"/>
            </a:xfrm>
            <a:prstGeom prst="ellipse">
              <a:avLst/>
            </a:prstGeom>
            <a:ln w="28575">
              <a:solidFill>
                <a:schemeClr val="accent6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A3D1D1-747C-B8A1-860B-AC8884396377}"/>
                </a:ext>
              </a:extLst>
            </p:cNvPr>
            <p:cNvSpPr txBox="1"/>
            <p:nvPr/>
          </p:nvSpPr>
          <p:spPr>
            <a:xfrm>
              <a:off x="6781844" y="4284921"/>
              <a:ext cx="1682958" cy="403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667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Mương</a:t>
              </a:r>
              <a:endParaRPr lang="en-US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9603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497D95F-A579-62AE-C448-E77419AFA31F}"/>
              </a:ext>
            </a:extLst>
          </p:cNvPr>
          <p:cNvSpPr txBox="1"/>
          <p:nvPr/>
        </p:nvSpPr>
        <p:spPr>
          <a:xfrm>
            <a:off x="11692890" y="267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24" name="Google Shape;2354;p72">
            <a:extLst>
              <a:ext uri="{FF2B5EF4-FFF2-40B4-BE49-F238E27FC236}">
                <a16:creationId xmlns:a16="http://schemas.microsoft.com/office/drawing/2014/main" id="{981AE9B6-61BB-DC47-DCDF-B2AFC30133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370" t="-5053" r="3369"/>
          <a:stretch/>
        </p:blipFill>
        <p:spPr>
          <a:xfrm>
            <a:off x="8621216" y="382486"/>
            <a:ext cx="3372301" cy="24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FAE1E62-E4EB-466A-3BFD-A33CD153C7CA}"/>
              </a:ext>
            </a:extLst>
          </p:cNvPr>
          <p:cNvSpPr txBox="1"/>
          <p:nvPr/>
        </p:nvSpPr>
        <p:spPr>
          <a:xfrm>
            <a:off x="286866" y="1596239"/>
            <a:ext cx="105830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500" b="1" kern="0" dirty="0">
                <a:solidFill>
                  <a:srgbClr val="303F8F">
                    <a:lumMod val="50000"/>
                  </a:srgbClr>
                </a:solidFill>
                <a:latin typeface="UTM Avo" panose="02040603050506020204" pitchFamily="18"/>
                <a:sym typeface="Arial"/>
              </a:rPr>
              <a:t>Lí do cần phải bảo vệ nguồn nước và sử dụng tiết kiệm nước:</a:t>
            </a:r>
            <a:endParaRPr lang="en-US" sz="2500" b="1" kern="0" dirty="0">
              <a:solidFill>
                <a:srgbClr val="303F8F">
                  <a:lumMod val="50000"/>
                </a:srgbClr>
              </a:solidFill>
              <a:latin typeface="UTM Avo" panose="02040603050506020204" pitchFamily="18"/>
              <a:sym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E69BF4-0026-AF6C-48E8-50D90CA17C03}"/>
              </a:ext>
            </a:extLst>
          </p:cNvPr>
          <p:cNvGrpSpPr/>
          <p:nvPr/>
        </p:nvGrpSpPr>
        <p:grpSpPr>
          <a:xfrm>
            <a:off x="869364" y="2239689"/>
            <a:ext cx="3873329" cy="4382934"/>
            <a:chOff x="544254" y="1658679"/>
            <a:chExt cx="2966484" cy="3323986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AD3DCCF3-CD9D-FFBA-B0EB-07AD01103A32}"/>
                </a:ext>
              </a:extLst>
            </p:cNvPr>
            <p:cNvSpPr/>
            <p:nvPr/>
          </p:nvSpPr>
          <p:spPr>
            <a:xfrm>
              <a:off x="544254" y="1658679"/>
              <a:ext cx="2966484" cy="33239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500" kern="0">
                <a:solidFill>
                  <a:srgbClr val="FFFFFF"/>
                </a:solidFill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A5B6FC4-FEE7-3ECB-B587-11B324139865}"/>
                </a:ext>
              </a:extLst>
            </p:cNvPr>
            <p:cNvSpPr/>
            <p:nvPr/>
          </p:nvSpPr>
          <p:spPr>
            <a:xfrm>
              <a:off x="728342" y="1771589"/>
              <a:ext cx="2591036" cy="3098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500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Phải bảo vệ nguồn nước:</a:t>
              </a:r>
            </a:p>
            <a:p>
              <a:pPr algn="just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500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Để tránh cho nguồn nước bị ô nhiễm, nhiễm độc gây hại cho con người và sinh vật. </a:t>
              </a:r>
              <a:endParaRPr lang="en-US" sz="2500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4DD42B9-4767-56A6-D7BD-3A3D98C57B62}"/>
              </a:ext>
            </a:extLst>
          </p:cNvPr>
          <p:cNvGrpSpPr/>
          <p:nvPr/>
        </p:nvGrpSpPr>
        <p:grpSpPr>
          <a:xfrm>
            <a:off x="5315103" y="2239682"/>
            <a:ext cx="6261891" cy="4382935"/>
            <a:chOff x="3562614" y="1658678"/>
            <a:chExt cx="4640990" cy="3323987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68C75EE-2BFC-3506-DA84-ED5CCCBCF4BE}"/>
                </a:ext>
              </a:extLst>
            </p:cNvPr>
            <p:cNvSpPr/>
            <p:nvPr/>
          </p:nvSpPr>
          <p:spPr>
            <a:xfrm>
              <a:off x="3562614" y="1658678"/>
              <a:ext cx="4640990" cy="33239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500" kern="0">
                <a:solidFill>
                  <a:srgbClr val="FFFFFF"/>
                </a:solidFill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6701B27-1C6B-2659-378A-ADC3EF2B38D8}"/>
                </a:ext>
              </a:extLst>
            </p:cNvPr>
            <p:cNvSpPr/>
            <p:nvPr/>
          </p:nvSpPr>
          <p:spPr>
            <a:xfrm>
              <a:off x="3684867" y="1658679"/>
              <a:ext cx="4348615" cy="30716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500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     Phải tiết kiệm nước vì:</a:t>
              </a:r>
            </a:p>
            <a:p>
              <a:pPr marL="457189" indent="-457189" algn="just">
                <a:lnSpc>
                  <a:spcPct val="150000"/>
                </a:lnSpc>
                <a:buClr>
                  <a:srgbClr val="000000"/>
                </a:buClr>
                <a:buFont typeface="Wingdings" panose="05000000000000000000" pitchFamily="2" charset="2"/>
                <a:buChar char="§"/>
              </a:pPr>
              <a:r>
                <a:rPr lang="vi-VN" sz="2500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Không phải nước lúc nào cũng dồi dào, tiết kiệm để sử dụng những lúc cần thiết như hạn hán, sự cố đường dẫn nước. </a:t>
              </a:r>
            </a:p>
            <a:p>
              <a:pPr marL="457189" indent="-457189" algn="just">
                <a:lnSpc>
                  <a:spcPct val="150000"/>
                </a:lnSpc>
                <a:buClr>
                  <a:srgbClr val="000000"/>
                </a:buClr>
                <a:buFont typeface="Wingdings" panose="05000000000000000000" pitchFamily="2" charset="2"/>
                <a:buChar char="§"/>
              </a:pPr>
              <a:r>
                <a:rPr lang="vi-VN" sz="2500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Có nhiều nơi trên Trái Đất còn bị thiếu nước trầm trọng. </a:t>
              </a:r>
              <a:endParaRPr lang="en-US" sz="2500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EFC3B3B8-68DD-CB4B-7B6B-FC2D46DEA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067" y="2247286"/>
            <a:ext cx="717091" cy="122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3E5CC18-65C8-6116-AA8E-8A18FC635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5427">
            <a:off x="11315684" y="4981170"/>
            <a:ext cx="700819" cy="18188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1367120-99E7-B561-32C1-CC8B4175ED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111" y="5789939"/>
            <a:ext cx="1242848" cy="9990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2098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C2ECD5E8-016F-6856-4551-50AF3133F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85136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497D95F-A579-62AE-C448-E77419AFA31F}"/>
              </a:ext>
            </a:extLst>
          </p:cNvPr>
          <p:cNvSpPr txBox="1"/>
          <p:nvPr/>
        </p:nvSpPr>
        <p:spPr>
          <a:xfrm>
            <a:off x="11692890" y="267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2" name="Google Shape;790;p57">
            <a:extLst>
              <a:ext uri="{FF2B5EF4-FFF2-40B4-BE49-F238E27FC236}">
                <a16:creationId xmlns:a16="http://schemas.microsoft.com/office/drawing/2014/main" id="{0B15FD47-A1E4-63D0-D579-BA607A4A8A4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7407" y="640697"/>
            <a:ext cx="1620392" cy="8709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07C69F-E533-70A9-3DFE-2E633F349E0C}"/>
              </a:ext>
            </a:extLst>
          </p:cNvPr>
          <p:cNvGrpSpPr/>
          <p:nvPr/>
        </p:nvGrpSpPr>
        <p:grpSpPr>
          <a:xfrm>
            <a:off x="159955" y="1309831"/>
            <a:ext cx="5212145" cy="1111095"/>
            <a:chOff x="536502" y="256280"/>
            <a:chExt cx="3652730" cy="8751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F36B25-EA90-0619-A625-115697735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502" y="256280"/>
              <a:ext cx="826556" cy="5903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00A924-FD66-9070-015E-2E7288503F00}"/>
                </a:ext>
              </a:extLst>
            </p:cNvPr>
            <p:cNvSpPr txBox="1"/>
            <p:nvPr/>
          </p:nvSpPr>
          <p:spPr>
            <a:xfrm>
              <a:off x="1363058" y="446567"/>
              <a:ext cx="282617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vi-VN" sz="2667" b="1" kern="0" dirty="0">
                  <a:solidFill>
                    <a:srgbClr val="E6753A">
                      <a:lumMod val="50000"/>
                    </a:srgbClr>
                  </a:solidFill>
                  <a:latin typeface="UTM Avo" panose="02040603050506020204" pitchFamily="18"/>
                  <a:sym typeface="Arial"/>
                </a:rPr>
                <a:t>Thảo luận nhóm 4 HS</a:t>
              </a:r>
              <a:endParaRPr lang="en-US" sz="2667" b="1" kern="0" dirty="0">
                <a:solidFill>
                  <a:srgbClr val="E6753A">
                    <a:lumMod val="50000"/>
                  </a:srgbClr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40D0611-D722-3258-32CE-ED4B1FD13871}"/>
              </a:ext>
            </a:extLst>
          </p:cNvPr>
          <p:cNvSpPr/>
          <p:nvPr/>
        </p:nvSpPr>
        <p:spPr>
          <a:xfrm>
            <a:off x="542473" y="1980673"/>
            <a:ext cx="9659253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Q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uan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sát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hình</a:t>
            </a:r>
            <a:r>
              <a:rPr lang="vi-VN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vẽ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trong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SGK </a:t>
            </a:r>
            <a:r>
              <a:rPr lang="vi-VN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trang 14 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và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trả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lời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câu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hỏi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A244C0-5B8B-3DD6-32CE-D3EFFD9D7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423709"/>
            <a:ext cx="1103996" cy="1434291"/>
          </a:xfrm>
          <a:prstGeom prst="rect">
            <a:avLst/>
          </a:prstGeom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839613-B128-4011-21FD-DFD45B8C197C}"/>
              </a:ext>
            </a:extLst>
          </p:cNvPr>
          <p:cNvSpPr/>
          <p:nvPr/>
        </p:nvSpPr>
        <p:spPr>
          <a:xfrm>
            <a:off x="635839" y="2460375"/>
            <a:ext cx="5091105" cy="185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Phân loại việc làm bảo vệ nguồn nước và việc làm tiết kiệm nước.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03D976-F8AD-AA99-06F7-E1BEB450D629}"/>
              </a:ext>
            </a:extLst>
          </p:cNvPr>
          <p:cNvSpPr/>
          <p:nvPr/>
        </p:nvSpPr>
        <p:spPr>
          <a:xfrm>
            <a:off x="635839" y="4233715"/>
            <a:ext cx="5170601" cy="2467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Nêu thêm những việc làm khác để bảo vệ nguồn nước và sử dụng tiết kiệm nước.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7EB739-7F9C-12BB-FCDE-CCB033EAB2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72" y="2460374"/>
            <a:ext cx="6710562" cy="44776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30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497D95F-A579-62AE-C448-E77419AFA31F}"/>
              </a:ext>
            </a:extLst>
          </p:cNvPr>
          <p:cNvSpPr txBox="1"/>
          <p:nvPr/>
        </p:nvSpPr>
        <p:spPr>
          <a:xfrm>
            <a:off x="11692890" y="267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18450BD-89EC-3725-CA2E-48D0E553F211}"/>
              </a:ext>
            </a:extLst>
          </p:cNvPr>
          <p:cNvSpPr/>
          <p:nvPr/>
        </p:nvSpPr>
        <p:spPr>
          <a:xfrm>
            <a:off x="4150760" y="1517064"/>
            <a:ext cx="7164512" cy="14931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Nước trước khi được thải ra môi trường phải đảm bảo đã được xử lí sạch sẽ. </a:t>
            </a:r>
            <a:endParaRPr lang="en-US" sz="2700" kern="0" dirty="0">
              <a:solidFill>
                <a:schemeClr val="tx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643A45B-F755-2E4F-8480-7318A07423E2}"/>
              </a:ext>
            </a:extLst>
          </p:cNvPr>
          <p:cNvSpPr/>
          <p:nvPr/>
        </p:nvSpPr>
        <p:spPr>
          <a:xfrm>
            <a:off x="4150760" y="3318612"/>
            <a:ext cx="7164512" cy="12214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Đổ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rác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đúng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nơi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quy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định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. 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3E2C5C1-5A5F-E11B-311B-01FD683B513E}"/>
              </a:ext>
            </a:extLst>
          </p:cNvPr>
          <p:cNvSpPr/>
          <p:nvPr/>
        </p:nvSpPr>
        <p:spPr>
          <a:xfrm>
            <a:off x="4150760" y="4808306"/>
            <a:ext cx="7164512" cy="12214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Phun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thuốc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trừ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sâu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với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lượng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vừa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phải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. 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B1FDE535-2816-103D-4D19-F5B71B3CBB6C}"/>
              </a:ext>
            </a:extLst>
          </p:cNvPr>
          <p:cNvCxnSpPr>
            <a:cxnSpLocks/>
          </p:cNvCxnSpPr>
          <p:nvPr/>
        </p:nvCxnSpPr>
        <p:spPr>
          <a:xfrm flipV="1">
            <a:off x="3218026" y="1725594"/>
            <a:ext cx="932734" cy="2172267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9E7CE3C-9AD2-41D8-B61B-51A3D15E2E38}"/>
              </a:ext>
            </a:extLst>
          </p:cNvPr>
          <p:cNvCxnSpPr>
            <a:cxnSpLocks/>
          </p:cNvCxnSpPr>
          <p:nvPr/>
        </p:nvCxnSpPr>
        <p:spPr>
          <a:xfrm>
            <a:off x="3218026" y="3897861"/>
            <a:ext cx="932734" cy="1801548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66E2E8-50AF-C7D7-0DAC-68BA1DA688D2}"/>
              </a:ext>
            </a:extLst>
          </p:cNvPr>
          <p:cNvGrpSpPr/>
          <p:nvPr/>
        </p:nvGrpSpPr>
        <p:grpSpPr>
          <a:xfrm>
            <a:off x="314379" y="2420421"/>
            <a:ext cx="2903647" cy="4106109"/>
            <a:chOff x="256855" y="1643865"/>
            <a:chExt cx="2291136" cy="3277455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80343D7-7249-83AD-64D1-DBE336259B81}"/>
                </a:ext>
              </a:extLst>
            </p:cNvPr>
            <p:cNvSpPr/>
            <p:nvPr/>
          </p:nvSpPr>
          <p:spPr>
            <a:xfrm>
              <a:off x="256855" y="1643865"/>
              <a:ext cx="2291136" cy="191099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700" kern="0" dirty="0">
                  <a:solidFill>
                    <a:srgbClr val="191919"/>
                  </a:solidFill>
                  <a:latin typeface="UTM Avo" panose="02040603050506020204" pitchFamily="18"/>
                  <a:sym typeface="Arial"/>
                </a:rPr>
                <a:t>Một số việc làm để bảo vệ nguồn nước</a:t>
              </a:r>
              <a:endParaRPr lang="en-US" sz="2700" kern="0" dirty="0">
                <a:solidFill>
                  <a:srgbClr val="191919"/>
                </a:solidFill>
                <a:latin typeface="UTM Avo" panose="02040603050506020204" pitchFamily="18"/>
                <a:sym typeface="Arial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F34383-7222-1DD3-4A26-38426768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776" y="3463113"/>
              <a:ext cx="915295" cy="1458207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524AEFB-BDD0-8F8B-805E-217095BAD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3" y="1239286"/>
            <a:ext cx="1679449" cy="1620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CF9B6E-EF02-38DA-DC82-A099FBA6B145}"/>
              </a:ext>
            </a:extLst>
          </p:cNvPr>
          <p:cNvCxnSpPr/>
          <p:nvPr/>
        </p:nvCxnSpPr>
        <p:spPr>
          <a:xfrm>
            <a:off x="3397321" y="3900743"/>
            <a:ext cx="753439" cy="68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927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497D95F-A579-62AE-C448-E77419AFA31F}"/>
              </a:ext>
            </a:extLst>
          </p:cNvPr>
          <p:cNvSpPr txBox="1"/>
          <p:nvPr/>
        </p:nvSpPr>
        <p:spPr>
          <a:xfrm>
            <a:off x="11692890" y="267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2F3EC5A-892A-DB11-8383-E7093DF65D8D}"/>
              </a:ext>
            </a:extLst>
          </p:cNvPr>
          <p:cNvSpPr/>
          <p:nvPr/>
        </p:nvSpPr>
        <p:spPr>
          <a:xfrm>
            <a:off x="541390" y="2407281"/>
            <a:ext cx="2671281" cy="25479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Một số việc làm để tiết kiệm nước</a:t>
            </a:r>
            <a:endParaRPr lang="en-US" sz="2700" kern="0" dirty="0">
              <a:solidFill>
                <a:schemeClr val="tx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D01FD83-6D09-BB4D-9537-A875EB72F4E7}"/>
              </a:ext>
            </a:extLst>
          </p:cNvPr>
          <p:cNvSpPr/>
          <p:nvPr/>
        </p:nvSpPr>
        <p:spPr>
          <a:xfrm>
            <a:off x="4143626" y="1452021"/>
            <a:ext cx="7164512" cy="10031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Tưới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cây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bằng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nước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rửa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rau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,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vo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gạo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DDE4AD1-DE02-FF89-3F16-E9F3CE72FE77}"/>
              </a:ext>
            </a:extLst>
          </p:cNvPr>
          <p:cNvSpPr/>
          <p:nvPr/>
        </p:nvSpPr>
        <p:spPr>
          <a:xfrm>
            <a:off x="4150760" y="2791406"/>
            <a:ext cx="7164512" cy="100311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Sử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dụng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hệ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thống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nhỏ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giọt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để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tưới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cây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. 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5608162-0CD2-E538-7F1D-FC5AC17F1CEB}"/>
              </a:ext>
            </a:extLst>
          </p:cNvPr>
          <p:cNvSpPr/>
          <p:nvPr/>
        </p:nvSpPr>
        <p:spPr>
          <a:xfrm>
            <a:off x="4157894" y="5537664"/>
            <a:ext cx="7164512" cy="9665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Hứng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nước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mưa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để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tưới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cây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.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905F7592-C03F-17DB-BC55-26BB928842F7}"/>
              </a:ext>
            </a:extLst>
          </p:cNvPr>
          <p:cNvCxnSpPr>
            <a:cxnSpLocks/>
          </p:cNvCxnSpPr>
          <p:nvPr/>
        </p:nvCxnSpPr>
        <p:spPr>
          <a:xfrm>
            <a:off x="3212671" y="3807652"/>
            <a:ext cx="938089" cy="2452886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B9A36BA-63C9-CFDB-A01D-A5B3A092CE46}"/>
              </a:ext>
            </a:extLst>
          </p:cNvPr>
          <p:cNvSpPr/>
          <p:nvPr/>
        </p:nvSpPr>
        <p:spPr>
          <a:xfrm>
            <a:off x="4150760" y="4182831"/>
            <a:ext cx="7164512" cy="9665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Tắm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bằng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vòi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hoa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sen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thay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vì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tắm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bồn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. 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1AB72443-458C-F81E-E681-950F9C2C64F6}"/>
              </a:ext>
            </a:extLst>
          </p:cNvPr>
          <p:cNvCxnSpPr>
            <a:cxnSpLocks/>
          </p:cNvCxnSpPr>
          <p:nvPr/>
        </p:nvCxnSpPr>
        <p:spPr>
          <a:xfrm flipV="1">
            <a:off x="3212671" y="3280811"/>
            <a:ext cx="938089" cy="525854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954B48F4-3A68-0BC7-F56E-FBA020F5D069}"/>
              </a:ext>
            </a:extLst>
          </p:cNvPr>
          <p:cNvCxnSpPr>
            <a:cxnSpLocks/>
          </p:cNvCxnSpPr>
          <p:nvPr/>
        </p:nvCxnSpPr>
        <p:spPr>
          <a:xfrm>
            <a:off x="3205537" y="3823024"/>
            <a:ext cx="938089" cy="984813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89A0175-90E6-318B-A146-6B5638F46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3878"/>
            <a:ext cx="1543050" cy="1721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7B7588-9092-2F0A-B4A8-E597A88A5E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57" y="4955272"/>
            <a:ext cx="2563274" cy="1912250"/>
          </a:xfrm>
          <a:prstGeom prst="rect">
            <a:avLst/>
          </a:prstGeom>
        </p:spPr>
      </p:pic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E6009D97-3493-4E45-8478-3F0795EBF328}"/>
              </a:ext>
            </a:extLst>
          </p:cNvPr>
          <p:cNvCxnSpPr/>
          <p:nvPr/>
        </p:nvCxnSpPr>
        <p:spPr>
          <a:xfrm flipV="1">
            <a:off x="3205537" y="1605150"/>
            <a:ext cx="945223" cy="2219216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23001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6651" y="3577590"/>
            <a:ext cx="8718697" cy="266423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241524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/>
                <a:ea typeface="+mn-ea"/>
                <a:sym typeface="Arial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/>
                <a:ea typeface="+mn-ea"/>
                <a:sym typeface="Arial"/>
              </a:rPr>
              <a:t>DỌN DẸP BÃI BIỂN</a:t>
            </a:r>
            <a:endParaRPr kumimoji="0" lang="en-US" sz="6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06215-9044-3A67-7CA9-7764EE392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53770" cy="106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4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50"/>
          <p:cNvPicPr preferRelativeResize="0"/>
          <p:nvPr/>
        </p:nvPicPr>
        <p:blipFill rotWithShape="1">
          <a:blip r:embed="rId8">
            <a:alphaModFix/>
          </a:blip>
          <a:srcRect l="-3263" t="2400"/>
          <a:stretch/>
        </p:blipFill>
        <p:spPr>
          <a:xfrm>
            <a:off x="10590550" y="5904489"/>
            <a:ext cx="2069769" cy="816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id="{F6AC022D-301F-3E5E-DAE9-88787A2AC7A6}"/>
              </a:ext>
            </a:extLst>
          </p:cNvPr>
          <p:cNvSpPr/>
          <p:nvPr/>
        </p:nvSpPr>
        <p:spPr>
          <a:xfrm>
            <a:off x="1187761" y="2860822"/>
            <a:ext cx="4765576" cy="1337770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kumimoji="0" lang="vi-VN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Nước lọc bằng máy</a:t>
            </a: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5292073-982F-0904-4D1A-D4A558FDAB2D}"/>
              </a:ext>
            </a:extLst>
          </p:cNvPr>
          <p:cNvSpPr/>
          <p:nvPr/>
        </p:nvSpPr>
        <p:spPr>
          <a:xfrm>
            <a:off x="1174480" y="4681809"/>
            <a:ext cx="4765576" cy="1337771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vi-VN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Nước ở cống</a:t>
            </a: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3B2D6257-7E60-FBB0-9428-EEEE77A86B6D}"/>
              </a:ext>
            </a:extLst>
          </p:cNvPr>
          <p:cNvSpPr/>
          <p:nvPr/>
        </p:nvSpPr>
        <p:spPr>
          <a:xfrm>
            <a:off x="6244255" y="2785479"/>
            <a:ext cx="4765576" cy="1413114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kumimoji="0" lang="vi-VN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Nước sông</a:t>
            </a: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2EF83A7A-F150-3A56-37D4-B55E1DB69C90}"/>
              </a:ext>
            </a:extLst>
          </p:cNvPr>
          <p:cNvSpPr/>
          <p:nvPr/>
        </p:nvSpPr>
        <p:spPr>
          <a:xfrm>
            <a:off x="6244253" y="4689839"/>
            <a:ext cx="4765576" cy="1329741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vi-VN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Nước thải sinh hoạt</a:t>
            </a: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79F9561C-B9DA-3A80-E31C-A2E0F0CC7B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7445" y="-1371383"/>
            <a:ext cx="487171" cy="48717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BB191DC1-57AD-E37E-1E0A-2A905B3CEB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347" y="3688548"/>
            <a:ext cx="852709" cy="74220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D643B4B-171F-BF5B-A8D2-09FBABF4AE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4452" y="3665635"/>
            <a:ext cx="849787" cy="757083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E791A3C-BFE3-4809-1817-E621C06024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4451" y="5601256"/>
            <a:ext cx="849787" cy="757083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70A92255-17C3-3610-E79F-86ABB8D93A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347" y="5578027"/>
            <a:ext cx="849787" cy="757083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D1618B7-9D13-676A-45B3-77F312E89A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6596" y="-1371383"/>
            <a:ext cx="487171" cy="487171"/>
          </a:xfrm>
          <a:prstGeom prst="rect">
            <a:avLst/>
          </a:prstGeom>
        </p:spPr>
      </p:pic>
      <p:sp>
        <p:nvSpPr>
          <p:cNvPr id="21" name="Câu hỏi">
            <a:extLst>
              <a:ext uri="{FF2B5EF4-FFF2-40B4-BE49-F238E27FC236}">
                <a16:creationId xmlns:a16="http://schemas.microsoft.com/office/drawing/2014/main" id="{41047306-9EA8-A5F9-1942-A33351130BD7}"/>
              </a:ext>
            </a:extLst>
          </p:cNvPr>
          <p:cNvSpPr/>
          <p:nvPr/>
        </p:nvSpPr>
        <p:spPr>
          <a:xfrm>
            <a:off x="1250847" y="834554"/>
            <a:ext cx="9758984" cy="1645272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Đâu là nguồn nước sạch?</a:t>
            </a:r>
          </a:p>
        </p:txBody>
      </p:sp>
      <p:sp>
        <p:nvSpPr>
          <p:cNvPr id="22" name="Freeform 7">
            <a:hlinkClick r:id="" action="ppaction://noaction"/>
          </p:cNvPr>
          <p:cNvSpPr/>
          <p:nvPr/>
        </p:nvSpPr>
        <p:spPr>
          <a:xfrm>
            <a:off x="857282" y="1215550"/>
            <a:ext cx="1658381" cy="960641"/>
          </a:xfrm>
          <a:custGeom>
            <a:avLst/>
            <a:gdLst/>
            <a:ahLst/>
            <a:cxnLst/>
            <a:rect l="l" t="t" r="r" b="b"/>
            <a:pathLst>
              <a:path w="4322490" h="2463819">
                <a:moveTo>
                  <a:pt x="0" y="0"/>
                </a:moveTo>
                <a:lnTo>
                  <a:pt x="4322490" y="0"/>
                </a:lnTo>
                <a:lnTo>
                  <a:pt x="4322490" y="2463819"/>
                </a:lnTo>
                <a:lnTo>
                  <a:pt x="0" y="24638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BA3F61-A3BC-ED7D-E0D0-28C6AF7F88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53770" cy="106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3333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50"/>
          <p:cNvPicPr preferRelativeResize="0"/>
          <p:nvPr/>
        </p:nvPicPr>
        <p:blipFill rotWithShape="1">
          <a:blip r:embed="rId8">
            <a:alphaModFix/>
          </a:blip>
          <a:srcRect l="-3263" t="2400"/>
          <a:stretch/>
        </p:blipFill>
        <p:spPr>
          <a:xfrm>
            <a:off x="10590550" y="5904489"/>
            <a:ext cx="2069769" cy="816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id="{F6AC022D-301F-3E5E-DAE9-88787A2AC7A6}"/>
              </a:ext>
            </a:extLst>
          </p:cNvPr>
          <p:cNvSpPr/>
          <p:nvPr/>
        </p:nvSpPr>
        <p:spPr>
          <a:xfrm>
            <a:off x="6314493" y="4653456"/>
            <a:ext cx="4765576" cy="1200964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D</a:t>
            </a: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Nước là nguồn tài nguyên vô hạn</a:t>
            </a: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5292073-982F-0904-4D1A-D4A558FDAB2D}"/>
              </a:ext>
            </a:extLst>
          </p:cNvPr>
          <p:cNvSpPr/>
          <p:nvPr/>
        </p:nvSpPr>
        <p:spPr>
          <a:xfrm>
            <a:off x="1231188" y="4653456"/>
            <a:ext cx="4765576" cy="1200964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Rất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nhiều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nơi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trên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thế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giới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thiếu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sạch</a:t>
            </a: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3B2D6257-7E60-FBB0-9428-EEEE77A86B6D}"/>
              </a:ext>
            </a:extLst>
          </p:cNvPr>
          <p:cNvSpPr/>
          <p:nvPr/>
        </p:nvSpPr>
        <p:spPr>
          <a:xfrm>
            <a:off x="6300963" y="2757126"/>
            <a:ext cx="4765576" cy="1200964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ô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nhiễm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sẽ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gây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ra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nhiều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bệnh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tật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2EF83A7A-F150-3A56-37D4-B55E1DB69C90}"/>
              </a:ext>
            </a:extLst>
          </p:cNvPr>
          <p:cNvSpPr/>
          <p:nvPr/>
        </p:nvSpPr>
        <p:spPr>
          <a:xfrm>
            <a:off x="1233860" y="2742386"/>
            <a:ext cx="4765576" cy="1200964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có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vai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trò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quan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trọng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cho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sự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sống</a:t>
            </a: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79F9561C-B9DA-3A80-E31C-A2E0F0CC7B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7445" y="-1371383"/>
            <a:ext cx="487171" cy="48717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BB191DC1-57AD-E37E-1E0A-2A905B3CEB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0282" y="5475878"/>
            <a:ext cx="852709" cy="74220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D643B4B-171F-BF5B-A8D2-09FBABF4AE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0282" y="3507310"/>
            <a:ext cx="849787" cy="757083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E791A3C-BFE3-4809-1817-E621C06024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6213" y="3541320"/>
            <a:ext cx="849787" cy="757083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70A92255-17C3-3610-E79F-86ABB8D93A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6212" y="5475878"/>
            <a:ext cx="849787" cy="757083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D1618B7-9D13-676A-45B3-77F312E89A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6596" y="-1371383"/>
            <a:ext cx="487171" cy="487171"/>
          </a:xfrm>
          <a:prstGeom prst="rect">
            <a:avLst/>
          </a:prstGeom>
        </p:spPr>
      </p:pic>
      <p:sp>
        <p:nvSpPr>
          <p:cNvPr id="21" name="Câu hỏi">
            <a:extLst>
              <a:ext uri="{FF2B5EF4-FFF2-40B4-BE49-F238E27FC236}">
                <a16:creationId xmlns:a16="http://schemas.microsoft.com/office/drawing/2014/main" id="{41047306-9EA8-A5F9-1942-A33351130BD7}"/>
              </a:ext>
            </a:extLst>
          </p:cNvPr>
          <p:cNvSpPr/>
          <p:nvPr/>
        </p:nvSpPr>
        <p:spPr>
          <a:xfrm>
            <a:off x="1307555" y="648450"/>
            <a:ext cx="9758984" cy="1398570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Chọn phương án </a:t>
            </a:r>
            <a:r>
              <a:rPr kumimoji="0" lang="vi-VN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sai</a:t>
            </a: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: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Phải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bảo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vệ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nguồn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endParaRPr kumimoji="0" lang="vi-VN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và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sử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dụng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tiết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kiệm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vì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728" y="279037"/>
            <a:ext cx="1633869" cy="17395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86793-D947-73B4-CA8E-005CDDFCB1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53770" cy="106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261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50"/>
          <p:cNvPicPr preferRelativeResize="0"/>
          <p:nvPr/>
        </p:nvPicPr>
        <p:blipFill rotWithShape="1">
          <a:blip r:embed="rId8">
            <a:alphaModFix/>
          </a:blip>
          <a:srcRect l="-3263" t="2400"/>
          <a:stretch/>
        </p:blipFill>
        <p:spPr>
          <a:xfrm>
            <a:off x="10590550" y="5904489"/>
            <a:ext cx="2069769" cy="816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id="{F6AC022D-301F-3E5E-DAE9-88787A2AC7A6}"/>
              </a:ext>
            </a:extLst>
          </p:cNvPr>
          <p:cNvSpPr/>
          <p:nvPr/>
        </p:nvSpPr>
        <p:spPr>
          <a:xfrm>
            <a:off x="1211544" y="4668449"/>
            <a:ext cx="4765576" cy="1422877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Hứng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mưa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tưới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cây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rửa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xe</a:t>
            </a:r>
            <a:endParaRPr kumimoji="0" lang="vi-VN" sz="3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5292073-982F-0904-4D1A-D4A558FDAB2D}"/>
              </a:ext>
            </a:extLst>
          </p:cNvPr>
          <p:cNvSpPr/>
          <p:nvPr/>
        </p:nvSpPr>
        <p:spPr>
          <a:xfrm>
            <a:off x="1211544" y="2920107"/>
            <a:ext cx="4765576" cy="1496466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vi-VN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Dùng bồn tắm thay vòi hoa sen</a:t>
            </a: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3B2D6257-7E60-FBB0-9428-EEEE77A86B6D}"/>
              </a:ext>
            </a:extLst>
          </p:cNvPr>
          <p:cNvSpPr/>
          <p:nvPr/>
        </p:nvSpPr>
        <p:spPr>
          <a:xfrm>
            <a:off x="6244255" y="2920107"/>
            <a:ext cx="4765576" cy="1496466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Xả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tràn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khi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giặt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quần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áo</a:t>
            </a:r>
            <a:endParaRPr kumimoji="0" lang="vi-VN" sz="3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2EF83A7A-F150-3A56-37D4-B55E1DB69C90}"/>
              </a:ext>
            </a:extLst>
          </p:cNvPr>
          <p:cNvSpPr/>
          <p:nvPr/>
        </p:nvSpPr>
        <p:spPr>
          <a:xfrm>
            <a:off x="6244253" y="4675663"/>
            <a:ext cx="4765576" cy="1415663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Chơi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súng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bắn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mỗi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ngày</a:t>
            </a:r>
            <a:endParaRPr kumimoji="0" lang="vi-VN" sz="3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79F9561C-B9DA-3A80-E31C-A2E0F0CC7B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7445" y="-1371383"/>
            <a:ext cx="487171" cy="48717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BB191DC1-57AD-E37E-1E0A-2A905B3CEB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2173" y="5533388"/>
            <a:ext cx="852709" cy="74220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D643B4B-171F-BF5B-A8D2-09FBABF4AE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8439" y="3639142"/>
            <a:ext cx="849787" cy="757083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E791A3C-BFE3-4809-1817-E621C06024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8439" y="5629534"/>
            <a:ext cx="849787" cy="757083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70A92255-17C3-3610-E79F-86ABB8D93A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3388" y="3718331"/>
            <a:ext cx="852612" cy="759600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D1618B7-9D13-676A-45B3-77F312E89A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6596" y="-1371383"/>
            <a:ext cx="487171" cy="487171"/>
          </a:xfrm>
          <a:prstGeom prst="rect">
            <a:avLst/>
          </a:prstGeom>
        </p:spPr>
      </p:pic>
      <p:sp>
        <p:nvSpPr>
          <p:cNvPr id="21" name="Câu hỏi">
            <a:extLst>
              <a:ext uri="{FF2B5EF4-FFF2-40B4-BE49-F238E27FC236}">
                <a16:creationId xmlns:a16="http://schemas.microsoft.com/office/drawing/2014/main" id="{41047306-9EA8-A5F9-1942-A33351130BD7}"/>
              </a:ext>
            </a:extLst>
          </p:cNvPr>
          <p:cNvSpPr/>
          <p:nvPr/>
        </p:nvSpPr>
        <p:spPr>
          <a:xfrm>
            <a:off x="1250847" y="766674"/>
            <a:ext cx="9758984" cy="1496466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Việc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làm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nào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sau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đây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giúp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tiết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kiệm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vi-VN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?</a:t>
            </a:r>
            <a:endParaRPr kumimoji="0" lang="en-US" sz="3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234" y="946388"/>
            <a:ext cx="1083225" cy="164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C2EF2E-8B9A-FD3F-A79B-6002E37DC0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53770" cy="106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841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50"/>
          <p:cNvPicPr preferRelativeResize="0"/>
          <p:nvPr/>
        </p:nvPicPr>
        <p:blipFill rotWithShape="1">
          <a:blip r:embed="rId8">
            <a:alphaModFix/>
          </a:blip>
          <a:srcRect l="-3263" t="2400"/>
          <a:stretch/>
        </p:blipFill>
        <p:spPr>
          <a:xfrm>
            <a:off x="10590550" y="5904489"/>
            <a:ext cx="2069769" cy="816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id="{F6AC022D-301F-3E5E-DAE9-88787A2AC7A6}"/>
              </a:ext>
            </a:extLst>
          </p:cNvPr>
          <p:cNvSpPr/>
          <p:nvPr/>
        </p:nvSpPr>
        <p:spPr>
          <a:xfrm>
            <a:off x="6244253" y="2846007"/>
            <a:ext cx="4765576" cy="1315939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Để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chảy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tràn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ra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ngoài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khi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giặt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quần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áo</a:t>
            </a: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5292073-982F-0904-4D1A-D4A558FDAB2D}"/>
              </a:ext>
            </a:extLst>
          </p:cNvPr>
          <p:cNvSpPr/>
          <p:nvPr/>
        </p:nvSpPr>
        <p:spPr>
          <a:xfrm>
            <a:off x="1211544" y="2846007"/>
            <a:ext cx="4765576" cy="1315939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Tận dụng nước vo gạo để tưới rau</a:t>
            </a: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3B2D6257-7E60-FBB0-9428-EEEE77A86B6D}"/>
              </a:ext>
            </a:extLst>
          </p:cNvPr>
          <p:cNvSpPr/>
          <p:nvPr/>
        </p:nvSpPr>
        <p:spPr>
          <a:xfrm>
            <a:off x="1211544" y="4750368"/>
            <a:ext cx="4765576" cy="1315939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.</a:t>
            </a:r>
            <a:r>
              <a:rPr kumimoji="0" lang="en-US" sz="2700" b="0" i="0" u="none" strike="noStrike" kern="1200" cap="none" spc="0" normalizeH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Luôn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lấy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lượng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đủ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dùng</a:t>
            </a: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2EF83A7A-F150-3A56-37D4-B55E1DB69C90}"/>
              </a:ext>
            </a:extLst>
          </p:cNvPr>
          <p:cNvSpPr/>
          <p:nvPr/>
        </p:nvSpPr>
        <p:spPr>
          <a:xfrm>
            <a:off x="6244253" y="4750368"/>
            <a:ext cx="4765576" cy="1315939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Kiểm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tra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hệ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thống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ống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thường xuyên</a:t>
            </a: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79F9561C-B9DA-3A80-E31C-A2E0F0CC7B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7445" y="-1371383"/>
            <a:ext cx="487171" cy="48717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BB191DC1-57AD-E37E-1E0A-2A905B3CEB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93246" y="3757782"/>
            <a:ext cx="852709" cy="74220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D643B4B-171F-BF5B-A8D2-09FBABF4AE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0042" y="5591732"/>
            <a:ext cx="849787" cy="757083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E791A3C-BFE3-4809-1817-E621C06024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5656" y="5563851"/>
            <a:ext cx="849787" cy="757083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70A92255-17C3-3610-E79F-86ABB8D93A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6213" y="3840328"/>
            <a:ext cx="849787" cy="757083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D1618B7-9D13-676A-45B3-77F312E89A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6596" y="-1371383"/>
            <a:ext cx="487171" cy="487171"/>
          </a:xfrm>
          <a:prstGeom prst="rect">
            <a:avLst/>
          </a:prstGeom>
        </p:spPr>
      </p:pic>
      <p:sp>
        <p:nvSpPr>
          <p:cNvPr id="21" name="Câu hỏi">
            <a:extLst>
              <a:ext uri="{FF2B5EF4-FFF2-40B4-BE49-F238E27FC236}">
                <a16:creationId xmlns:a16="http://schemas.microsoft.com/office/drawing/2014/main" id="{41047306-9EA8-A5F9-1942-A33351130BD7}"/>
              </a:ext>
            </a:extLst>
          </p:cNvPr>
          <p:cNvSpPr/>
          <p:nvPr/>
        </p:nvSpPr>
        <p:spPr>
          <a:xfrm>
            <a:off x="1295795" y="790304"/>
            <a:ext cx="9758984" cy="1620238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Việc làm nào sau đây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không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giúp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tiết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kiệm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?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770" y="213312"/>
            <a:ext cx="2370504" cy="131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B0539-4973-7C03-597A-DAAF9C4DF7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53770" cy="106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836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50"/>
          <p:cNvPicPr preferRelativeResize="0"/>
          <p:nvPr/>
        </p:nvPicPr>
        <p:blipFill rotWithShape="1">
          <a:blip r:embed="rId8">
            <a:alphaModFix/>
          </a:blip>
          <a:srcRect l="-3263" t="2400"/>
          <a:stretch/>
        </p:blipFill>
        <p:spPr>
          <a:xfrm>
            <a:off x="10590550" y="5904489"/>
            <a:ext cx="2069769" cy="816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id="{F6AC022D-301F-3E5E-DAE9-88787A2AC7A6}"/>
              </a:ext>
            </a:extLst>
          </p:cNvPr>
          <p:cNvSpPr/>
          <p:nvPr/>
        </p:nvSpPr>
        <p:spPr>
          <a:xfrm>
            <a:off x="6314494" y="4653457"/>
            <a:ext cx="5330891" cy="1645270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D</a:t>
            </a:r>
            <a:r>
              <a:rPr kumimoji="0" lang="en-US" sz="2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Không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,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có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màu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,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mùi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lạ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là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dấu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hiệu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của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bị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ô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nhiễm</a:t>
            </a:r>
            <a:endParaRPr kumimoji="0" lang="vi-VN" sz="2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5292073-982F-0904-4D1A-D4A558FDAB2D}"/>
              </a:ext>
            </a:extLst>
          </p:cNvPr>
          <p:cNvSpPr/>
          <p:nvPr/>
        </p:nvSpPr>
        <p:spPr>
          <a:xfrm>
            <a:off x="904455" y="4653457"/>
            <a:ext cx="5168669" cy="1649315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Có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,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dùng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có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mùi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lạ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không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ảnh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hưởng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đến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cơ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thể</a:t>
            </a:r>
            <a:endParaRPr kumimoji="0" lang="vi-VN" sz="2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3B2D6257-7E60-FBB0-9428-EEEE77A86B6D}"/>
              </a:ext>
            </a:extLst>
          </p:cNvPr>
          <p:cNvSpPr/>
          <p:nvPr/>
        </p:nvSpPr>
        <p:spPr>
          <a:xfrm>
            <a:off x="6300963" y="2757125"/>
            <a:ext cx="5344422" cy="1645271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Nên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hỏi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người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lớn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,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nếu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người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lớn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đồng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ý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cho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dùng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thì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vẫn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dùng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bình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thường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2EF83A7A-F150-3A56-37D4-B55E1DB69C90}"/>
              </a:ext>
            </a:extLst>
          </p:cNvPr>
          <p:cNvSpPr/>
          <p:nvPr/>
        </p:nvSpPr>
        <p:spPr>
          <a:xfrm>
            <a:off x="907127" y="2746430"/>
            <a:ext cx="5168669" cy="1645271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Có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,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sông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là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tự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nhiên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có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thể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dùng</a:t>
            </a:r>
            <a:endParaRPr kumimoji="0" lang="vi-VN" sz="2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79F9561C-B9DA-3A80-E31C-A2E0F0CC7B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7445" y="-1371383"/>
            <a:ext cx="487171" cy="48717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BB191DC1-57AD-E37E-1E0A-2A905B3CEB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2677" y="5728465"/>
            <a:ext cx="852709" cy="74220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D643B4B-171F-BF5B-A8D2-09FBABF4AE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45012" y="3821337"/>
            <a:ext cx="849787" cy="757083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E791A3C-BFE3-4809-1817-E621C06024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8592" y="3747036"/>
            <a:ext cx="849787" cy="757083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70A92255-17C3-3610-E79F-86ABB8D93A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2917" y="5920184"/>
            <a:ext cx="849787" cy="757083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D1618B7-9D13-676A-45B3-77F312E89A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6596" y="-1371383"/>
            <a:ext cx="487171" cy="487171"/>
          </a:xfrm>
          <a:prstGeom prst="rect">
            <a:avLst/>
          </a:prstGeom>
        </p:spPr>
      </p:pic>
      <p:sp>
        <p:nvSpPr>
          <p:cNvPr id="21" name="Câu hỏi">
            <a:extLst>
              <a:ext uri="{FF2B5EF4-FFF2-40B4-BE49-F238E27FC236}">
                <a16:creationId xmlns:a16="http://schemas.microsoft.com/office/drawing/2014/main" id="{41047306-9EA8-A5F9-1942-A33351130BD7}"/>
              </a:ext>
            </a:extLst>
          </p:cNvPr>
          <p:cNvSpPr/>
          <p:nvPr/>
        </p:nvSpPr>
        <p:spPr>
          <a:xfrm>
            <a:off x="1176669" y="428905"/>
            <a:ext cx="10292963" cy="1994267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Có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nên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sử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dụng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sông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có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màu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và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mùi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lạ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làm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sinh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hoạt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trong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gia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đình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không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?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Vì sao?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361879">
            <a:off x="146751" y="669616"/>
            <a:ext cx="2059833" cy="2183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F79997-D92F-6007-7DDA-21DCEF4122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53770" cy="106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1859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8657" y="1371125"/>
            <a:ext cx="8705984" cy="5486876"/>
            <a:chOff x="126493" y="1028343"/>
            <a:chExt cx="6529488" cy="41151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493" y="1028343"/>
              <a:ext cx="2426418" cy="411515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Group 8"/>
            <p:cNvGrpSpPr/>
            <p:nvPr/>
          </p:nvGrpSpPr>
          <p:grpSpPr>
            <a:xfrm>
              <a:off x="3072809" y="1028343"/>
              <a:ext cx="3583172" cy="2193322"/>
              <a:chOff x="3179135" y="1028344"/>
              <a:chExt cx="3583172" cy="2193322"/>
            </a:xfrm>
          </p:grpSpPr>
          <p:sp>
            <p:nvSpPr>
              <p:cNvPr id="7" name="Oval Callout 6"/>
              <p:cNvSpPr/>
              <p:nvPr/>
            </p:nvSpPr>
            <p:spPr>
              <a:xfrm>
                <a:off x="3179135" y="1028344"/>
                <a:ext cx="3583172" cy="2193322"/>
              </a:xfrm>
              <a:prstGeom prst="wedgeEllipseCallout">
                <a:avLst>
                  <a:gd name="adj1" fmla="val -61336"/>
                  <a:gd name="adj2" fmla="val 37615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179135" y="1572329"/>
                <a:ext cx="3463315" cy="1105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/>
                    <a:ea typeface="+mn-ea"/>
                    <a:sym typeface="Arial"/>
                  </a:rPr>
                  <a:t>Cảm ơn các em đã dọn sạch bãi biển!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FEC38D-4F2C-9EF5-684A-EE957405A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53770" cy="106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37098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83C697-1AD3-0AE1-4FAF-61F2A2386382}"/>
              </a:ext>
            </a:extLst>
          </p:cNvPr>
          <p:cNvGrpSpPr/>
          <p:nvPr/>
        </p:nvGrpSpPr>
        <p:grpSpPr>
          <a:xfrm>
            <a:off x="559087" y="2045969"/>
            <a:ext cx="5658834" cy="3838825"/>
            <a:chOff x="419314" y="1118273"/>
            <a:chExt cx="4707491" cy="32953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856ADD-CF5F-EDB2-BA28-4A4324148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37380">
              <a:off x="419314" y="1276936"/>
              <a:ext cx="4707491" cy="3136660"/>
            </a:xfrm>
            <a:prstGeom prst="rect">
              <a:avLst/>
            </a:prstGeom>
            <a:ln w="38100"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C57220-49BC-A48E-0776-D724B6CCF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080" y="1118273"/>
              <a:ext cx="460207" cy="47231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F07ED0-A027-A548-1268-1EAFAB9E4E06}"/>
              </a:ext>
            </a:extLst>
          </p:cNvPr>
          <p:cNvGrpSpPr/>
          <p:nvPr/>
        </p:nvGrpSpPr>
        <p:grpSpPr>
          <a:xfrm>
            <a:off x="7320512" y="1616138"/>
            <a:ext cx="4303451" cy="2959668"/>
            <a:chOff x="5649496" y="1417586"/>
            <a:chExt cx="3227588" cy="221975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1A9175-A860-BE55-B7D7-21953DAAABF5}"/>
                </a:ext>
              </a:extLst>
            </p:cNvPr>
            <p:cNvGrpSpPr/>
            <p:nvPr/>
          </p:nvGrpSpPr>
          <p:grpSpPr>
            <a:xfrm>
              <a:off x="5649496" y="1417586"/>
              <a:ext cx="3227588" cy="2219751"/>
              <a:chOff x="5649496" y="1417586"/>
              <a:chExt cx="3227588" cy="2219751"/>
            </a:xfrm>
          </p:grpSpPr>
          <p:sp>
            <p:nvSpPr>
              <p:cNvPr id="13" name="Cloud 12">
                <a:extLst>
                  <a:ext uri="{FF2B5EF4-FFF2-40B4-BE49-F238E27FC236}">
                    <a16:creationId xmlns:a16="http://schemas.microsoft.com/office/drawing/2014/main" id="{94F3EF7B-2773-23FF-F426-685FE86EDC05}"/>
                  </a:ext>
                </a:extLst>
              </p:cNvPr>
              <p:cNvSpPr/>
              <p:nvPr/>
            </p:nvSpPr>
            <p:spPr>
              <a:xfrm rot="437252">
                <a:off x="5649496" y="1417586"/>
                <a:ext cx="3227588" cy="2219751"/>
              </a:xfrm>
              <a:prstGeom prst="cloud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lang="en-US" sz="1867" kern="0">
                  <a:solidFill>
                    <a:srgbClr val="D4FBFF"/>
                  </a:solidFill>
                  <a:sym typeface="Arial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43FAE2A-C8A6-F5C8-1338-F8F90D946FF3}"/>
                  </a:ext>
                </a:extLst>
              </p:cNvPr>
              <p:cNvSpPr/>
              <p:nvPr/>
            </p:nvSpPr>
            <p:spPr>
              <a:xfrm>
                <a:off x="5858224" y="2400858"/>
                <a:ext cx="2928927" cy="438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pt-BR" sz="3200" kern="0" dirty="0">
                    <a:solidFill>
                      <a:srgbClr val="000000"/>
                    </a:solidFill>
                    <a:latin typeface="UTM Avo" panose="02040603050506020204" pitchFamily="18"/>
                    <a:sym typeface="Arial"/>
                  </a:rPr>
                  <a:t>Vì sao cá bị chết? </a:t>
                </a:r>
                <a:endParaRPr lang="en-US" sz="3200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C3F6C6-1ED0-5BEB-8396-014850209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57072" y="1617217"/>
              <a:ext cx="1212435" cy="652666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A41CD5-2723-CC89-02B9-853E4B46F5FE}"/>
              </a:ext>
            </a:extLst>
          </p:cNvPr>
          <p:cNvSpPr/>
          <p:nvPr/>
        </p:nvSpPr>
        <p:spPr>
          <a:xfrm>
            <a:off x="7402409" y="4971968"/>
            <a:ext cx="4391888" cy="99387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Ô nhiễm môi trường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521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E8576635-D448-A6BA-573A-9907606AD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4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01;p40">
            <a:extLst>
              <a:ext uri="{FF2B5EF4-FFF2-40B4-BE49-F238E27FC236}">
                <a16:creationId xmlns:a16="http://schemas.microsoft.com/office/drawing/2014/main" id="{DAA99416-31AA-B31C-CE90-64DB65A281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3687"/>
          <a:stretch/>
        </p:blipFill>
        <p:spPr>
          <a:xfrm>
            <a:off x="8647813" y="560070"/>
            <a:ext cx="2873627" cy="11874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46FBCE-0555-58F8-2763-DCF78E3D28F7}"/>
              </a:ext>
            </a:extLst>
          </p:cNvPr>
          <p:cNvSpPr/>
          <p:nvPr/>
        </p:nvSpPr>
        <p:spPr>
          <a:xfrm>
            <a:off x="581243" y="1747511"/>
            <a:ext cx="3501659" cy="3786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667" b="1" kern="0" dirty="0">
                <a:solidFill>
                  <a:srgbClr val="37803E">
                    <a:lumMod val="75000"/>
                  </a:srgbClr>
                </a:solidFill>
                <a:latin typeface="UTM Avo" panose="02040603050506020204" pitchFamily="18"/>
                <a:sym typeface="Arial"/>
              </a:rPr>
              <a:t>Thảo luận nhóm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Thực hiện và vận động những người xung quanh cùng bảo vệ nguồn nước và tiết kiệm nước</a:t>
            </a:r>
            <a:endParaRPr lang="en-US" sz="2667" kern="0" dirty="0">
              <a:solidFill>
                <a:srgbClr val="000000"/>
              </a:solidFill>
              <a:latin typeface="UTM Avo" panose="02040603050506020204" pitchFamily="18"/>
              <a:sym typeface="Arial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FD2C128-99BF-144B-F2B2-155867CCAB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19248"/>
              </p:ext>
            </p:extLst>
          </p:nvPr>
        </p:nvGraphicFramePr>
        <p:xfrm>
          <a:off x="4426248" y="1747511"/>
          <a:ext cx="7365704" cy="4383232"/>
        </p:xfrm>
        <a:graphic>
          <a:graphicData uri="http://schemas.openxmlformats.org/drawingml/2006/table">
            <a:tbl>
              <a:tblPr firstRow="1" firstCol="1" bandRow="1"/>
              <a:tblGrid>
                <a:gridCol w="3687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785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6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6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6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1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26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1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26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1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26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1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26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983ACD1-632A-CDE5-F6E5-4A55CA228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7040" y="5349600"/>
            <a:ext cx="1351974" cy="150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4862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04E89F-540C-294C-5ED0-29A5CE8D11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216920"/>
              </p:ext>
            </p:extLst>
          </p:nvPr>
        </p:nvGraphicFramePr>
        <p:xfrm>
          <a:off x="468630" y="1748790"/>
          <a:ext cx="11304271" cy="4588637"/>
        </p:xfrm>
        <a:graphic>
          <a:graphicData uri="http://schemas.openxmlformats.org/drawingml/2006/table">
            <a:tbl>
              <a:tblPr firstRow="1" firstCol="1" bandRow="1"/>
              <a:tblGrid>
                <a:gridCol w="5303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1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8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50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4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fr-FR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fr-FR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0749"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24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giặt</a:t>
                      </a:r>
                      <a:r>
                        <a:rPr lang="en-US" sz="24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4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4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4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sân</a:t>
                      </a:r>
                      <a:endParaRPr lang="en-US" sz="24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24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4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nl-NL" sz="24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kiệm nước</a:t>
                      </a:r>
                      <a:endParaRPr lang="en-US" sz="24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fr-FR" sz="2400" i="0">
                        <a:solidFill>
                          <a:srgbClr val="000000"/>
                        </a:solidFill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12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i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2400" i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Đổ rác đúng nơi quy định</a:t>
                      </a: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24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4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nl-NL" sz="24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vệ nguồn nước</a:t>
                      </a:r>
                      <a:endParaRPr lang="en-US" sz="24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fr-FR" sz="2400" i="0">
                        <a:solidFill>
                          <a:srgbClr val="000000"/>
                        </a:solidFill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12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400" i="0" dirty="0">
                        <a:solidFill>
                          <a:srgbClr val="000000"/>
                        </a:solidFill>
                        <a:effectLst/>
                        <a:latin typeface="UTM Avo" panose="02040603050506020204" pitchFamily="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37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500" i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500" i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5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5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4DE47715-A943-34DB-4F0B-B6A4EFD206FF}"/>
              </a:ext>
            </a:extLst>
          </p:cNvPr>
          <p:cNvGrpSpPr/>
          <p:nvPr/>
        </p:nvGrpSpPr>
        <p:grpSpPr>
          <a:xfrm>
            <a:off x="9708823" y="681540"/>
            <a:ext cx="2340270" cy="1443600"/>
            <a:chOff x="2369698" y="3459197"/>
            <a:chExt cx="1914896" cy="14994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FA4FD1-92C8-3330-81AB-534839D7B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9698" y="3459197"/>
              <a:ext cx="1914896" cy="14994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9BEA39-2419-8662-BCA4-5750CCC8EB81}"/>
                </a:ext>
              </a:extLst>
            </p:cNvPr>
            <p:cNvSpPr txBox="1"/>
            <p:nvPr/>
          </p:nvSpPr>
          <p:spPr>
            <a:xfrm>
              <a:off x="2530548" y="3821830"/>
              <a:ext cx="1169581" cy="607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200" b="1" kern="0" dirty="0">
                  <a:solidFill>
                    <a:srgbClr val="C00000"/>
                  </a:solidFill>
                  <a:latin typeface="UTM Avo" panose="02040603050506020204" pitchFamily="18"/>
                  <a:sym typeface="Arial"/>
                </a:rPr>
                <a:t>Gợi ý</a:t>
              </a:r>
              <a:endParaRPr lang="en-US" sz="3200" b="1" kern="0" dirty="0">
                <a:solidFill>
                  <a:srgbClr val="C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218AF56-2D13-69BA-921B-4D3091C59D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8" t="25633" r="31602" b="14832"/>
          <a:stretch/>
        </p:blipFill>
        <p:spPr>
          <a:xfrm>
            <a:off x="11100583" y="5589147"/>
            <a:ext cx="819467" cy="12688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509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26915834-29A5-E8FC-1ADB-C29F3A895CC9}"/>
              </a:ext>
            </a:extLst>
          </p:cNvPr>
          <p:cNvSpPr/>
          <p:nvPr/>
        </p:nvSpPr>
        <p:spPr>
          <a:xfrm>
            <a:off x="661667" y="1805939"/>
            <a:ext cx="9458798" cy="918525"/>
          </a:xfrm>
          <a:prstGeom prst="wedgeRoundRectCallout">
            <a:avLst>
              <a:gd name="adj1" fmla="val 46042"/>
              <a:gd name="adj2" fmla="val 9732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500" kern="0" dirty="0">
                <a:solidFill>
                  <a:srgbClr val="191919"/>
                </a:solidFill>
                <a:latin typeface="UTM Avo" panose="02040603050506020204" pitchFamily="18"/>
                <a:sym typeface="Arial"/>
              </a:rPr>
              <a:t>Em cần làm gì để vận động những người xung quanh cùng bảo vệ nguồn nước và sử dụng tiết kiệm nước.</a:t>
            </a:r>
            <a:endParaRPr lang="en-US" sz="2500" kern="0" dirty="0">
              <a:solidFill>
                <a:srgbClr val="191919"/>
              </a:solidFill>
              <a:latin typeface="UTM Avo" panose="02040603050506020204" pitchFamily="18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1F99B8-70DA-6160-56E6-87D56EE52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335" y="993150"/>
            <a:ext cx="1082145" cy="1625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38D8CC-E377-EEA6-6922-AD14069F6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799" y="2361337"/>
            <a:ext cx="4143072" cy="44276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3BA9421-A699-8FEE-70D5-69C99CA1B78B}"/>
              </a:ext>
            </a:extLst>
          </p:cNvPr>
          <p:cNvGrpSpPr/>
          <p:nvPr/>
        </p:nvGrpSpPr>
        <p:grpSpPr>
          <a:xfrm>
            <a:off x="345248" y="2834639"/>
            <a:ext cx="3406585" cy="3512835"/>
            <a:chOff x="249114" y="1903226"/>
            <a:chExt cx="2776599" cy="28604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712D75-0B1E-41E2-9CFA-BD9DC86BFF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9" r="9470"/>
            <a:stretch/>
          </p:blipFill>
          <p:spPr>
            <a:xfrm>
              <a:off x="372139" y="1903226"/>
              <a:ext cx="2530549" cy="247482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1975B8-C356-E1BE-0985-3C1ECF045E8C}"/>
                </a:ext>
              </a:extLst>
            </p:cNvPr>
            <p:cNvSpPr txBox="1"/>
            <p:nvPr/>
          </p:nvSpPr>
          <p:spPr>
            <a:xfrm>
              <a:off x="249114" y="4387786"/>
              <a:ext cx="2776599" cy="375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400" i="1" kern="0" dirty="0">
                  <a:solidFill>
                    <a:schemeClr val="tx1"/>
                  </a:solidFill>
                  <a:latin typeface="UTM Avo" panose="02040603050506020204" pitchFamily="18"/>
                  <a:sym typeface="Arial"/>
                </a:rPr>
                <a:t>Làm biển cấm đổ rác</a:t>
              </a:r>
              <a:endParaRPr lang="en-US" sz="2400" i="1" kern="0" dirty="0">
                <a:solidFill>
                  <a:schemeClr val="tx1"/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5132F71-3F60-3C98-A0AF-9544318E7BC4}"/>
              </a:ext>
            </a:extLst>
          </p:cNvPr>
          <p:cNvGrpSpPr/>
          <p:nvPr/>
        </p:nvGrpSpPr>
        <p:grpSpPr>
          <a:xfrm>
            <a:off x="4143072" y="2846593"/>
            <a:ext cx="4522735" cy="3500881"/>
            <a:chOff x="2910772" y="1903226"/>
            <a:chExt cx="3550352" cy="28507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92A668-E14F-9DF2-5AB6-84B8341AB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6" t="817" r="4194"/>
            <a:stretch/>
          </p:blipFill>
          <p:spPr>
            <a:xfrm>
              <a:off x="3378495" y="1903226"/>
              <a:ext cx="2328530" cy="2315872"/>
            </a:xfrm>
            <a:prstGeom prst="ellipse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DFFE1F-7823-3D5D-A220-2FEA03A2E305}"/>
                </a:ext>
              </a:extLst>
            </p:cNvPr>
            <p:cNvSpPr txBox="1"/>
            <p:nvPr/>
          </p:nvSpPr>
          <p:spPr>
            <a:xfrm>
              <a:off x="2910772" y="4378051"/>
              <a:ext cx="3550352" cy="375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400" i="1" kern="0" dirty="0">
                  <a:solidFill>
                    <a:schemeClr val="tx1"/>
                  </a:solidFill>
                  <a:latin typeface="UTM Avo" panose="02040603050506020204" pitchFamily="18"/>
                  <a:sym typeface="Arial"/>
                </a:rPr>
                <a:t>Tuyên truyền cho mọi người</a:t>
              </a:r>
              <a:endParaRPr lang="en-US" sz="2400" i="1" kern="0" dirty="0">
                <a:solidFill>
                  <a:schemeClr val="tx1"/>
                </a:solidFill>
                <a:latin typeface="UTM Avo" panose="02040603050506020204" pitchFamily="18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99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1EAB7-7051-1720-1A98-6A8853FD9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926;p61">
            <a:extLst>
              <a:ext uri="{FF2B5EF4-FFF2-40B4-BE49-F238E27FC236}">
                <a16:creationId xmlns:a16="http://schemas.microsoft.com/office/drawing/2014/main" id="{6FD3CC9E-6233-E075-9DF2-429CBD98582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053" y="1023552"/>
            <a:ext cx="1082121" cy="5603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1F571E-622F-FF3B-3059-048E3B54CE6F}"/>
              </a:ext>
            </a:extLst>
          </p:cNvPr>
          <p:cNvSpPr/>
          <p:nvPr/>
        </p:nvSpPr>
        <p:spPr>
          <a:xfrm>
            <a:off x="1018140" y="1965960"/>
            <a:ext cx="8614747" cy="4217671"/>
          </a:xfrm>
          <a:prstGeom prst="roundRect">
            <a:avLst>
              <a:gd name="adj" fmla="val 10985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658;p47">
            <a:extLst>
              <a:ext uri="{FF2B5EF4-FFF2-40B4-BE49-F238E27FC236}">
                <a16:creationId xmlns:a16="http://schemas.microsoft.com/office/drawing/2014/main" id="{6DC38849-F88F-D282-F62C-C094AE64EBE8}"/>
              </a:ext>
            </a:extLst>
          </p:cNvPr>
          <p:cNvSpPr txBox="1">
            <a:spLocks/>
          </p:cNvSpPr>
          <p:nvPr/>
        </p:nvSpPr>
        <p:spPr>
          <a:xfrm>
            <a:off x="1863091" y="1023552"/>
            <a:ext cx="6272080" cy="7633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1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TỔNG KẾT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CAEC2F-2C24-DF8F-000E-343055A82BA1}"/>
              </a:ext>
            </a:extLst>
          </p:cNvPr>
          <p:cNvSpPr/>
          <p:nvPr/>
        </p:nvSpPr>
        <p:spPr>
          <a:xfrm>
            <a:off x="1231597" y="2293978"/>
            <a:ext cx="7557405" cy="3473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Một số nguyên nhân gây ra ô nhiễm nguồn nước như: rác thải, nước thải, chất thải không qua xử lí từ các khu dân cư, khu chăn nuôi, nhà máy; dầu tràn từ các con tàu....</a:t>
            </a:r>
          </a:p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Cần bảo vệ nguồn nước và sử dụng tiết kiệm nước.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DE53BB-D30E-0B4D-8CE1-73F2A04EA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76" y="5220585"/>
            <a:ext cx="1664042" cy="161901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6285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324DE0-ABE8-3F22-DE7E-1458D62E0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463;p43">
            <a:extLst>
              <a:ext uri="{FF2B5EF4-FFF2-40B4-BE49-F238E27FC236}">
                <a16:creationId xmlns:a16="http://schemas.microsoft.com/office/drawing/2014/main" id="{19316455-167E-46DB-B040-F1216E20FFC8}"/>
              </a:ext>
            </a:extLst>
          </p:cNvPr>
          <p:cNvSpPr txBox="1">
            <a:spLocks/>
          </p:cNvSpPr>
          <p:nvPr/>
        </p:nvSpPr>
        <p:spPr>
          <a:xfrm>
            <a:off x="1488269" y="2156687"/>
            <a:ext cx="3340800" cy="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800" b="1" dirty="0">
                <a:latin typeface="UTM Avo" panose="02040603050506020204" pitchFamily="18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9" name="Google Shape;464;p43">
            <a:extLst>
              <a:ext uri="{FF2B5EF4-FFF2-40B4-BE49-F238E27FC236}">
                <a16:creationId xmlns:a16="http://schemas.microsoft.com/office/drawing/2014/main" id="{63ECA59D-7929-FD7D-96DD-35D9EF9B7083}"/>
              </a:ext>
            </a:extLst>
          </p:cNvPr>
          <p:cNvSpPr txBox="1">
            <a:spLocks/>
          </p:cNvSpPr>
          <p:nvPr/>
        </p:nvSpPr>
        <p:spPr>
          <a:xfrm>
            <a:off x="960000" y="958654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267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0" name="Google Shape;465;p43">
            <a:extLst>
              <a:ext uri="{FF2B5EF4-FFF2-40B4-BE49-F238E27FC236}">
                <a16:creationId xmlns:a16="http://schemas.microsoft.com/office/drawing/2014/main" id="{C93BA5A3-854F-CC4C-BFC9-D71083A422F9}"/>
              </a:ext>
            </a:extLst>
          </p:cNvPr>
          <p:cNvSpPr txBox="1">
            <a:spLocks/>
          </p:cNvSpPr>
          <p:nvPr/>
        </p:nvSpPr>
        <p:spPr>
          <a:xfrm>
            <a:off x="7072333" y="3022812"/>
            <a:ext cx="3340800" cy="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800" b="1">
                <a:latin typeface="UTM Avo" panose="02040603050506020204" pitchFamily="18"/>
                <a:cs typeface="Arial" panose="020B0604020202020204" pitchFamily="34" charset="0"/>
              </a:rPr>
              <a:t>0</a:t>
            </a:r>
            <a:r>
              <a:rPr lang="en-US" sz="4800" b="1">
                <a:latin typeface="UTM Avo" panose="02040603050506020204" pitchFamily="18"/>
                <a:cs typeface="Arial" panose="020B0604020202020204" pitchFamily="34" charset="0"/>
              </a:rPr>
              <a:t>2</a:t>
            </a:r>
            <a:endParaRPr lang="vi-VN" sz="4800" b="1">
              <a:latin typeface="UTM Avo" panose="02040603050506020204" pitchFamily="18"/>
              <a:cs typeface="Arial" panose="020B0604020202020204" pitchFamily="34" charset="0"/>
            </a:endParaRPr>
          </a:p>
          <a:p>
            <a:endParaRPr lang="vi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C86720-38F1-B758-ED85-D31F73A476A8}"/>
              </a:ext>
            </a:extLst>
          </p:cNvPr>
          <p:cNvSpPr txBox="1"/>
          <p:nvPr/>
        </p:nvSpPr>
        <p:spPr>
          <a:xfrm>
            <a:off x="0" y="3022812"/>
            <a:ext cx="4397339" cy="1350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Ôn tập kiến thức đã học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pic>
        <p:nvPicPr>
          <p:cNvPr id="13" name="Google Shape;286;p39">
            <a:extLst>
              <a:ext uri="{FF2B5EF4-FFF2-40B4-BE49-F238E27FC236}">
                <a16:creationId xmlns:a16="http://schemas.microsoft.com/office/drawing/2014/main" id="{30294A3A-489A-DA27-2C2E-55E571FB9E7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5938" y="618319"/>
            <a:ext cx="6474932" cy="453370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0A86BE7-91FB-7820-2E1B-1730EE065729}"/>
              </a:ext>
            </a:extLst>
          </p:cNvPr>
          <p:cNvSpPr/>
          <p:nvPr/>
        </p:nvSpPr>
        <p:spPr>
          <a:xfrm>
            <a:off x="4829069" y="4373438"/>
            <a:ext cx="6096000" cy="13628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kumimoji="0" lang="vi-VN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Đọc và chuẩn bị trước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phần</a:t>
            </a:r>
            <a:r>
              <a:rPr kumimoji="0" lang="en-US" sz="2933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kumimoji="0" lang="en-US" sz="2933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3.</a:t>
            </a:r>
            <a:r>
              <a:rPr kumimoji="0" lang="vi-VN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lang="vi-VN" sz="2933" b="1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Một số cách làm sạch nước</a:t>
            </a:r>
            <a:endParaRPr kumimoji="0" lang="en-US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pic>
        <p:nvPicPr>
          <p:cNvPr id="14" name="Google Shape;689;p50">
            <a:extLst>
              <a:ext uri="{FF2B5EF4-FFF2-40B4-BE49-F238E27FC236}">
                <a16:creationId xmlns:a16="http://schemas.microsoft.com/office/drawing/2014/main" id="{717333DE-47BC-EBFE-F77B-208B0C9EBBF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263" t="2400"/>
          <a:stretch/>
        </p:blipFill>
        <p:spPr>
          <a:xfrm>
            <a:off x="172667" y="4037827"/>
            <a:ext cx="3587803" cy="259925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7585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56099A-FA44-A101-3A1B-0AEE0350359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73B7C4-E93F-005D-97C1-FFA36D6FB195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Để kết nối cộng đồng giáo viên và nhận thêm nhiều tài liệu giảng dạy,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mời quý thầy cô tham gia Group Facebook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73DF6E-0B24-D8E3-B911-EF8F68CE6E6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514FF621-BF31-89D0-19D4-906FB3D1BE28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Hoc10 –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Đồng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hành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giáo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tiểu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endParaRPr lang="en-US" sz="2400" b="1" u="sng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2354A-D4BB-B5B5-111A-F13E7611898C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7B32CF6-A60B-7BB7-A52D-9C23C63D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81A7A0-E5B5-C881-6D14-34AAD9995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8C4E7F9C-6603-2CDD-E70A-77B9520E8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0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785;p44">
            <a:extLst>
              <a:ext uri="{FF2B5EF4-FFF2-40B4-BE49-F238E27FC236}">
                <a16:creationId xmlns:a16="http://schemas.microsoft.com/office/drawing/2014/main" id="{1D75547A-BD21-EB76-A684-76AAF0F03D5E}"/>
              </a:ext>
            </a:extLst>
          </p:cNvPr>
          <p:cNvGrpSpPr/>
          <p:nvPr/>
        </p:nvGrpSpPr>
        <p:grpSpPr>
          <a:xfrm>
            <a:off x="2029800" y="4229127"/>
            <a:ext cx="3958035" cy="2185915"/>
            <a:chOff x="-1735750" y="938600"/>
            <a:chExt cx="2317350" cy="1279809"/>
          </a:xfrm>
        </p:grpSpPr>
        <p:sp>
          <p:nvSpPr>
            <p:cNvPr id="62" name="Google Shape;786;p44">
              <a:extLst>
                <a:ext uri="{FF2B5EF4-FFF2-40B4-BE49-F238E27FC236}">
                  <a16:creationId xmlns:a16="http://schemas.microsoft.com/office/drawing/2014/main" id="{AF55FED2-D593-3F10-369E-6590D7CCACB3}"/>
                </a:ext>
              </a:extLst>
            </p:cNvPr>
            <p:cNvSpPr/>
            <p:nvPr/>
          </p:nvSpPr>
          <p:spPr>
            <a:xfrm>
              <a:off x="-1617951" y="1523917"/>
              <a:ext cx="407928" cy="694492"/>
            </a:xfrm>
            <a:custGeom>
              <a:avLst/>
              <a:gdLst/>
              <a:ahLst/>
              <a:cxnLst/>
              <a:rect l="l" t="t" r="r" b="b"/>
              <a:pathLst>
                <a:path w="7324" h="12469" extrusionOk="0">
                  <a:moveTo>
                    <a:pt x="3564" y="0"/>
                  </a:moveTo>
                  <a:cubicBezTo>
                    <a:pt x="3303" y="888"/>
                    <a:pt x="1697" y="2338"/>
                    <a:pt x="862" y="5692"/>
                  </a:cubicBezTo>
                  <a:cubicBezTo>
                    <a:pt x="0" y="9034"/>
                    <a:pt x="1501" y="12468"/>
                    <a:pt x="2337" y="11645"/>
                  </a:cubicBezTo>
                  <a:cubicBezTo>
                    <a:pt x="3160" y="10823"/>
                    <a:pt x="5183" y="7690"/>
                    <a:pt x="5118" y="6710"/>
                  </a:cubicBezTo>
                  <a:cubicBezTo>
                    <a:pt x="5078" y="5732"/>
                    <a:pt x="5066" y="5157"/>
                    <a:pt x="5992" y="4230"/>
                  </a:cubicBezTo>
                  <a:cubicBezTo>
                    <a:pt x="6919" y="3304"/>
                    <a:pt x="7324" y="3069"/>
                    <a:pt x="6854" y="2442"/>
                  </a:cubicBezTo>
                  <a:cubicBezTo>
                    <a:pt x="6371" y="1815"/>
                    <a:pt x="3551" y="14"/>
                    <a:pt x="3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787;p44">
              <a:extLst>
                <a:ext uri="{FF2B5EF4-FFF2-40B4-BE49-F238E27FC236}">
                  <a16:creationId xmlns:a16="http://schemas.microsoft.com/office/drawing/2014/main" id="{8734FFB2-F8E8-DC22-1E00-7CD99B9E5941}"/>
                </a:ext>
              </a:extLst>
            </p:cNvPr>
            <p:cNvSpPr/>
            <p:nvPr/>
          </p:nvSpPr>
          <p:spPr>
            <a:xfrm>
              <a:off x="-1735750" y="938600"/>
              <a:ext cx="2317350" cy="1100917"/>
            </a:xfrm>
            <a:custGeom>
              <a:avLst/>
              <a:gdLst/>
              <a:ahLst/>
              <a:cxnLst/>
              <a:rect l="l" t="t" r="r" b="b"/>
              <a:pathLst>
                <a:path w="41606" h="19766" extrusionOk="0">
                  <a:moveTo>
                    <a:pt x="23551" y="14269"/>
                  </a:moveTo>
                  <a:cubicBezTo>
                    <a:pt x="17611" y="14295"/>
                    <a:pt x="12376" y="9713"/>
                    <a:pt x="9935" y="7663"/>
                  </a:cubicBezTo>
                  <a:cubicBezTo>
                    <a:pt x="7729" y="5849"/>
                    <a:pt x="7585" y="5209"/>
                    <a:pt x="5653" y="3355"/>
                  </a:cubicBezTo>
                  <a:cubicBezTo>
                    <a:pt x="3943" y="1684"/>
                    <a:pt x="2050" y="509"/>
                    <a:pt x="1214" y="262"/>
                  </a:cubicBezTo>
                  <a:cubicBezTo>
                    <a:pt x="378" y="1"/>
                    <a:pt x="326" y="105"/>
                    <a:pt x="157" y="575"/>
                  </a:cubicBezTo>
                  <a:cubicBezTo>
                    <a:pt x="0" y="1045"/>
                    <a:pt x="326" y="849"/>
                    <a:pt x="288" y="3225"/>
                  </a:cubicBezTo>
                  <a:cubicBezTo>
                    <a:pt x="79" y="10979"/>
                    <a:pt x="3760" y="17233"/>
                    <a:pt x="13891" y="19008"/>
                  </a:cubicBezTo>
                  <a:cubicBezTo>
                    <a:pt x="18446" y="19766"/>
                    <a:pt x="22676" y="18629"/>
                    <a:pt x="25719" y="17219"/>
                  </a:cubicBezTo>
                  <a:cubicBezTo>
                    <a:pt x="28786" y="15797"/>
                    <a:pt x="30666" y="14086"/>
                    <a:pt x="31188" y="13708"/>
                  </a:cubicBezTo>
                  <a:cubicBezTo>
                    <a:pt x="32220" y="12925"/>
                    <a:pt x="32546" y="12768"/>
                    <a:pt x="33186" y="13082"/>
                  </a:cubicBezTo>
                  <a:cubicBezTo>
                    <a:pt x="33825" y="13381"/>
                    <a:pt x="34544" y="15353"/>
                    <a:pt x="37024" y="15601"/>
                  </a:cubicBezTo>
                  <a:cubicBezTo>
                    <a:pt x="39505" y="15836"/>
                    <a:pt x="41606" y="15157"/>
                    <a:pt x="41345" y="14687"/>
                  </a:cubicBezTo>
                  <a:cubicBezTo>
                    <a:pt x="41084" y="14217"/>
                    <a:pt x="38800" y="13839"/>
                    <a:pt x="38121" y="13499"/>
                  </a:cubicBezTo>
                  <a:cubicBezTo>
                    <a:pt x="37442" y="13172"/>
                    <a:pt x="37533" y="11475"/>
                    <a:pt x="36567" y="11149"/>
                  </a:cubicBezTo>
                  <a:cubicBezTo>
                    <a:pt x="35601" y="10823"/>
                    <a:pt x="34870" y="11058"/>
                    <a:pt x="34870" y="11058"/>
                  </a:cubicBezTo>
                  <a:cubicBezTo>
                    <a:pt x="34883" y="11058"/>
                    <a:pt x="35640" y="9804"/>
                    <a:pt x="35366" y="8930"/>
                  </a:cubicBezTo>
                  <a:cubicBezTo>
                    <a:pt x="35092" y="8055"/>
                    <a:pt x="34570" y="7115"/>
                    <a:pt x="34608" y="6018"/>
                  </a:cubicBezTo>
                  <a:cubicBezTo>
                    <a:pt x="34648" y="4909"/>
                    <a:pt x="34896" y="3943"/>
                    <a:pt x="34791" y="3839"/>
                  </a:cubicBezTo>
                  <a:cubicBezTo>
                    <a:pt x="34687" y="3734"/>
                    <a:pt x="33760" y="3642"/>
                    <a:pt x="33016" y="5209"/>
                  </a:cubicBezTo>
                  <a:cubicBezTo>
                    <a:pt x="32285" y="6789"/>
                    <a:pt x="32546" y="9648"/>
                    <a:pt x="32350" y="10718"/>
                  </a:cubicBezTo>
                  <a:cubicBezTo>
                    <a:pt x="31841" y="13734"/>
                    <a:pt x="26201" y="14335"/>
                    <a:pt x="23551" y="14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788;p44">
              <a:extLst>
                <a:ext uri="{FF2B5EF4-FFF2-40B4-BE49-F238E27FC236}">
                  <a16:creationId xmlns:a16="http://schemas.microsoft.com/office/drawing/2014/main" id="{3259E413-63E0-8EFB-979F-15473EAB3003}"/>
                </a:ext>
              </a:extLst>
            </p:cNvPr>
            <p:cNvSpPr/>
            <p:nvPr/>
          </p:nvSpPr>
          <p:spPr>
            <a:xfrm>
              <a:off x="-1735082" y="970570"/>
              <a:ext cx="1691366" cy="1079807"/>
            </a:xfrm>
            <a:custGeom>
              <a:avLst/>
              <a:gdLst/>
              <a:ahLst/>
              <a:cxnLst/>
              <a:rect l="l" t="t" r="r" b="b"/>
              <a:pathLst>
                <a:path w="30367" h="19387" extrusionOk="0">
                  <a:moveTo>
                    <a:pt x="30367" y="13773"/>
                  </a:moveTo>
                  <a:cubicBezTo>
                    <a:pt x="25132" y="16306"/>
                    <a:pt x="19388" y="16933"/>
                    <a:pt x="14975" y="16045"/>
                  </a:cubicBezTo>
                  <a:cubicBezTo>
                    <a:pt x="10537" y="15171"/>
                    <a:pt x="7416" y="12769"/>
                    <a:pt x="6568" y="9648"/>
                  </a:cubicBezTo>
                  <a:cubicBezTo>
                    <a:pt x="6255" y="8473"/>
                    <a:pt x="5484" y="8760"/>
                    <a:pt x="4518" y="7886"/>
                  </a:cubicBezTo>
                  <a:cubicBezTo>
                    <a:pt x="3539" y="6998"/>
                    <a:pt x="3761" y="4466"/>
                    <a:pt x="2756" y="2729"/>
                  </a:cubicBezTo>
                  <a:cubicBezTo>
                    <a:pt x="1985" y="1397"/>
                    <a:pt x="706" y="405"/>
                    <a:pt x="145" y="1"/>
                  </a:cubicBezTo>
                  <a:cubicBezTo>
                    <a:pt x="1" y="457"/>
                    <a:pt x="302" y="301"/>
                    <a:pt x="276" y="2651"/>
                  </a:cubicBezTo>
                  <a:cubicBezTo>
                    <a:pt x="67" y="10405"/>
                    <a:pt x="3748" y="16659"/>
                    <a:pt x="13879" y="18434"/>
                  </a:cubicBezTo>
                  <a:cubicBezTo>
                    <a:pt x="19414" y="19387"/>
                    <a:pt x="25889" y="17547"/>
                    <a:pt x="30367" y="137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789;p44">
              <a:extLst>
                <a:ext uri="{FF2B5EF4-FFF2-40B4-BE49-F238E27FC236}">
                  <a16:creationId xmlns:a16="http://schemas.microsoft.com/office/drawing/2014/main" id="{43E6AC17-143D-F90C-7DE1-1728A3AB1872}"/>
                </a:ext>
              </a:extLst>
            </p:cNvPr>
            <p:cNvSpPr/>
            <p:nvPr/>
          </p:nvSpPr>
          <p:spPr>
            <a:xfrm>
              <a:off x="-1676878" y="1070935"/>
              <a:ext cx="320762" cy="587553"/>
            </a:xfrm>
            <a:custGeom>
              <a:avLst/>
              <a:gdLst/>
              <a:ahLst/>
              <a:cxnLst/>
              <a:rect l="l" t="t" r="r" b="b"/>
              <a:pathLst>
                <a:path w="5759" h="10549" extrusionOk="0">
                  <a:moveTo>
                    <a:pt x="0" y="13"/>
                  </a:moveTo>
                  <a:cubicBezTo>
                    <a:pt x="249" y="692"/>
                    <a:pt x="627" y="1319"/>
                    <a:pt x="914" y="1985"/>
                  </a:cubicBezTo>
                  <a:cubicBezTo>
                    <a:pt x="1045" y="2272"/>
                    <a:pt x="1149" y="2559"/>
                    <a:pt x="1227" y="2859"/>
                  </a:cubicBezTo>
                  <a:cubicBezTo>
                    <a:pt x="1398" y="3525"/>
                    <a:pt x="1515" y="4204"/>
                    <a:pt x="1645" y="4896"/>
                  </a:cubicBezTo>
                  <a:cubicBezTo>
                    <a:pt x="1737" y="5353"/>
                    <a:pt x="1842" y="5809"/>
                    <a:pt x="1985" y="6253"/>
                  </a:cubicBezTo>
                  <a:cubicBezTo>
                    <a:pt x="2129" y="6737"/>
                    <a:pt x="2324" y="7193"/>
                    <a:pt x="2585" y="7637"/>
                  </a:cubicBezTo>
                  <a:cubicBezTo>
                    <a:pt x="2886" y="8121"/>
                    <a:pt x="3252" y="8551"/>
                    <a:pt x="3656" y="8943"/>
                  </a:cubicBezTo>
                  <a:cubicBezTo>
                    <a:pt x="4282" y="9517"/>
                    <a:pt x="5013" y="10027"/>
                    <a:pt x="5744" y="10549"/>
                  </a:cubicBezTo>
                  <a:lnTo>
                    <a:pt x="5744" y="10549"/>
                  </a:lnTo>
                  <a:cubicBezTo>
                    <a:pt x="5758" y="10549"/>
                    <a:pt x="5744" y="10535"/>
                    <a:pt x="5744" y="10535"/>
                  </a:cubicBezTo>
                  <a:cubicBezTo>
                    <a:pt x="5013" y="10013"/>
                    <a:pt x="4296" y="9504"/>
                    <a:pt x="3682" y="8917"/>
                  </a:cubicBezTo>
                  <a:cubicBezTo>
                    <a:pt x="3278" y="8538"/>
                    <a:pt x="2912" y="8107"/>
                    <a:pt x="2625" y="7625"/>
                  </a:cubicBezTo>
                  <a:cubicBezTo>
                    <a:pt x="2350" y="7181"/>
                    <a:pt x="2167" y="6723"/>
                    <a:pt x="2024" y="6241"/>
                  </a:cubicBezTo>
                  <a:cubicBezTo>
                    <a:pt x="1880" y="5797"/>
                    <a:pt x="1789" y="5339"/>
                    <a:pt x="1697" y="4896"/>
                  </a:cubicBezTo>
                  <a:cubicBezTo>
                    <a:pt x="1554" y="4204"/>
                    <a:pt x="1436" y="3512"/>
                    <a:pt x="1267" y="2846"/>
                  </a:cubicBezTo>
                  <a:cubicBezTo>
                    <a:pt x="1189" y="2546"/>
                    <a:pt x="1071" y="2259"/>
                    <a:pt x="940" y="1971"/>
                  </a:cubicBezTo>
                  <a:cubicBezTo>
                    <a:pt x="641" y="1319"/>
                    <a:pt x="261" y="692"/>
                    <a:pt x="14" y="1"/>
                  </a:cubicBezTo>
                  <a:lnTo>
                    <a:pt x="14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790;p44">
              <a:extLst>
                <a:ext uri="{FF2B5EF4-FFF2-40B4-BE49-F238E27FC236}">
                  <a16:creationId xmlns:a16="http://schemas.microsoft.com/office/drawing/2014/main" id="{F5A9026F-8515-3951-8D33-A983FC2F4224}"/>
                </a:ext>
              </a:extLst>
            </p:cNvPr>
            <p:cNvSpPr/>
            <p:nvPr/>
          </p:nvSpPr>
          <p:spPr>
            <a:xfrm>
              <a:off x="-1677602" y="1211236"/>
              <a:ext cx="458836" cy="658122"/>
            </a:xfrm>
            <a:custGeom>
              <a:avLst/>
              <a:gdLst/>
              <a:ahLst/>
              <a:cxnLst/>
              <a:rect l="l" t="t" r="r" b="b"/>
              <a:pathLst>
                <a:path w="8238" h="11816" extrusionOk="0">
                  <a:moveTo>
                    <a:pt x="1" y="1"/>
                  </a:moveTo>
                  <a:cubicBezTo>
                    <a:pt x="184" y="262"/>
                    <a:pt x="314" y="589"/>
                    <a:pt x="419" y="928"/>
                  </a:cubicBezTo>
                  <a:cubicBezTo>
                    <a:pt x="562" y="1424"/>
                    <a:pt x="640" y="1959"/>
                    <a:pt x="732" y="2403"/>
                  </a:cubicBezTo>
                  <a:cubicBezTo>
                    <a:pt x="901" y="3200"/>
                    <a:pt x="1097" y="4035"/>
                    <a:pt x="1397" y="4831"/>
                  </a:cubicBezTo>
                  <a:cubicBezTo>
                    <a:pt x="1593" y="5367"/>
                    <a:pt x="1855" y="5889"/>
                    <a:pt x="2180" y="6359"/>
                  </a:cubicBezTo>
                  <a:cubicBezTo>
                    <a:pt x="2546" y="6881"/>
                    <a:pt x="2990" y="7403"/>
                    <a:pt x="3473" y="7886"/>
                  </a:cubicBezTo>
                  <a:cubicBezTo>
                    <a:pt x="3969" y="8369"/>
                    <a:pt x="4518" y="8813"/>
                    <a:pt x="5092" y="9191"/>
                  </a:cubicBezTo>
                  <a:cubicBezTo>
                    <a:pt x="5757" y="9635"/>
                    <a:pt x="6554" y="10066"/>
                    <a:pt x="7207" y="10589"/>
                  </a:cubicBezTo>
                  <a:cubicBezTo>
                    <a:pt x="7651" y="10954"/>
                    <a:pt x="8017" y="11346"/>
                    <a:pt x="8225" y="11816"/>
                  </a:cubicBezTo>
                  <a:lnTo>
                    <a:pt x="8225" y="11816"/>
                  </a:lnTo>
                  <a:cubicBezTo>
                    <a:pt x="8225" y="11816"/>
                    <a:pt x="8238" y="11816"/>
                    <a:pt x="8225" y="11816"/>
                  </a:cubicBezTo>
                  <a:cubicBezTo>
                    <a:pt x="8029" y="11332"/>
                    <a:pt x="7664" y="10941"/>
                    <a:pt x="7220" y="10575"/>
                  </a:cubicBezTo>
                  <a:cubicBezTo>
                    <a:pt x="6580" y="10053"/>
                    <a:pt x="5784" y="9609"/>
                    <a:pt x="5118" y="9165"/>
                  </a:cubicBezTo>
                  <a:cubicBezTo>
                    <a:pt x="4544" y="8787"/>
                    <a:pt x="4008" y="8343"/>
                    <a:pt x="3512" y="7860"/>
                  </a:cubicBezTo>
                  <a:cubicBezTo>
                    <a:pt x="3016" y="7377"/>
                    <a:pt x="2586" y="6867"/>
                    <a:pt x="2220" y="6345"/>
                  </a:cubicBezTo>
                  <a:cubicBezTo>
                    <a:pt x="1893" y="5863"/>
                    <a:pt x="1646" y="5353"/>
                    <a:pt x="1437" y="4818"/>
                  </a:cubicBezTo>
                  <a:cubicBezTo>
                    <a:pt x="1136" y="4035"/>
                    <a:pt x="941" y="3200"/>
                    <a:pt x="758" y="2403"/>
                  </a:cubicBezTo>
                  <a:cubicBezTo>
                    <a:pt x="666" y="1946"/>
                    <a:pt x="588" y="1424"/>
                    <a:pt x="431" y="914"/>
                  </a:cubicBezTo>
                  <a:cubicBezTo>
                    <a:pt x="327" y="589"/>
                    <a:pt x="196" y="262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791;p44">
              <a:extLst>
                <a:ext uri="{FF2B5EF4-FFF2-40B4-BE49-F238E27FC236}">
                  <a16:creationId xmlns:a16="http://schemas.microsoft.com/office/drawing/2014/main" id="{3548D918-0FCB-C2B5-7846-D941EDDEA3D2}"/>
                </a:ext>
              </a:extLst>
            </p:cNvPr>
            <p:cNvSpPr/>
            <p:nvPr/>
          </p:nvSpPr>
          <p:spPr>
            <a:xfrm>
              <a:off x="-1505276" y="1435192"/>
              <a:ext cx="94574" cy="107663"/>
            </a:xfrm>
            <a:custGeom>
              <a:avLst/>
              <a:gdLst/>
              <a:ahLst/>
              <a:cxnLst/>
              <a:rect l="l" t="t" r="r" b="b"/>
              <a:pathLst>
                <a:path w="1698" h="1933" extrusionOk="0">
                  <a:moveTo>
                    <a:pt x="0" y="1"/>
                  </a:moveTo>
                  <a:cubicBezTo>
                    <a:pt x="79" y="171"/>
                    <a:pt x="157" y="314"/>
                    <a:pt x="249" y="470"/>
                  </a:cubicBezTo>
                  <a:cubicBezTo>
                    <a:pt x="287" y="536"/>
                    <a:pt x="327" y="601"/>
                    <a:pt x="379" y="667"/>
                  </a:cubicBezTo>
                  <a:cubicBezTo>
                    <a:pt x="432" y="745"/>
                    <a:pt x="496" y="836"/>
                    <a:pt x="549" y="914"/>
                  </a:cubicBezTo>
                  <a:cubicBezTo>
                    <a:pt x="601" y="967"/>
                    <a:pt x="641" y="1019"/>
                    <a:pt x="693" y="1071"/>
                  </a:cubicBezTo>
                  <a:cubicBezTo>
                    <a:pt x="719" y="1111"/>
                    <a:pt x="757" y="1149"/>
                    <a:pt x="797" y="1189"/>
                  </a:cubicBezTo>
                  <a:cubicBezTo>
                    <a:pt x="875" y="1280"/>
                    <a:pt x="966" y="1358"/>
                    <a:pt x="1058" y="1450"/>
                  </a:cubicBezTo>
                  <a:cubicBezTo>
                    <a:pt x="1241" y="1619"/>
                    <a:pt x="1462" y="1790"/>
                    <a:pt x="1685" y="1933"/>
                  </a:cubicBezTo>
                  <a:lnTo>
                    <a:pt x="1697" y="1933"/>
                  </a:lnTo>
                  <a:lnTo>
                    <a:pt x="1685" y="1933"/>
                  </a:lnTo>
                  <a:cubicBezTo>
                    <a:pt x="1476" y="1776"/>
                    <a:pt x="1267" y="1607"/>
                    <a:pt x="1084" y="1424"/>
                  </a:cubicBezTo>
                  <a:cubicBezTo>
                    <a:pt x="992" y="1332"/>
                    <a:pt x="902" y="1254"/>
                    <a:pt x="823" y="1163"/>
                  </a:cubicBezTo>
                  <a:cubicBezTo>
                    <a:pt x="797" y="1123"/>
                    <a:pt x="757" y="1085"/>
                    <a:pt x="719" y="1045"/>
                  </a:cubicBezTo>
                  <a:cubicBezTo>
                    <a:pt x="679" y="993"/>
                    <a:pt x="641" y="940"/>
                    <a:pt x="588" y="888"/>
                  </a:cubicBezTo>
                  <a:cubicBezTo>
                    <a:pt x="522" y="810"/>
                    <a:pt x="470" y="732"/>
                    <a:pt x="406" y="641"/>
                  </a:cubicBezTo>
                  <a:cubicBezTo>
                    <a:pt x="366" y="589"/>
                    <a:pt x="314" y="523"/>
                    <a:pt x="275" y="458"/>
                  </a:cubicBezTo>
                  <a:cubicBezTo>
                    <a:pt x="183" y="314"/>
                    <a:pt x="92" y="157"/>
                    <a:pt x="14" y="1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792;p44">
              <a:extLst>
                <a:ext uri="{FF2B5EF4-FFF2-40B4-BE49-F238E27FC236}">
                  <a16:creationId xmlns:a16="http://schemas.microsoft.com/office/drawing/2014/main" id="{D03F193B-8A41-C917-97A2-022F0B3820FC}"/>
                </a:ext>
              </a:extLst>
            </p:cNvPr>
            <p:cNvSpPr/>
            <p:nvPr/>
          </p:nvSpPr>
          <p:spPr>
            <a:xfrm>
              <a:off x="-1649253" y="1450509"/>
              <a:ext cx="333851" cy="380303"/>
            </a:xfrm>
            <a:custGeom>
              <a:avLst/>
              <a:gdLst/>
              <a:ahLst/>
              <a:cxnLst/>
              <a:rect l="l" t="t" r="r" b="b"/>
              <a:pathLst>
                <a:path w="5994" h="6828" extrusionOk="0">
                  <a:moveTo>
                    <a:pt x="0" y="0"/>
                  </a:moveTo>
                  <a:cubicBezTo>
                    <a:pt x="157" y="587"/>
                    <a:pt x="380" y="1162"/>
                    <a:pt x="667" y="1736"/>
                  </a:cubicBezTo>
                  <a:cubicBezTo>
                    <a:pt x="862" y="2102"/>
                    <a:pt x="1084" y="2467"/>
                    <a:pt x="1319" y="2820"/>
                  </a:cubicBezTo>
                  <a:cubicBezTo>
                    <a:pt x="1502" y="3081"/>
                    <a:pt x="1685" y="3342"/>
                    <a:pt x="1894" y="3590"/>
                  </a:cubicBezTo>
                  <a:cubicBezTo>
                    <a:pt x="2037" y="3760"/>
                    <a:pt x="2181" y="3929"/>
                    <a:pt x="2324" y="4086"/>
                  </a:cubicBezTo>
                  <a:cubicBezTo>
                    <a:pt x="2703" y="4504"/>
                    <a:pt x="3107" y="4883"/>
                    <a:pt x="3539" y="5222"/>
                  </a:cubicBezTo>
                  <a:cubicBezTo>
                    <a:pt x="3760" y="5405"/>
                    <a:pt x="3995" y="5574"/>
                    <a:pt x="4244" y="5731"/>
                  </a:cubicBezTo>
                  <a:cubicBezTo>
                    <a:pt x="4805" y="6110"/>
                    <a:pt x="5405" y="6462"/>
                    <a:pt x="5980" y="6815"/>
                  </a:cubicBezTo>
                  <a:cubicBezTo>
                    <a:pt x="5980" y="6827"/>
                    <a:pt x="5980" y="6827"/>
                    <a:pt x="5980" y="6815"/>
                  </a:cubicBezTo>
                  <a:cubicBezTo>
                    <a:pt x="5993" y="6815"/>
                    <a:pt x="5993" y="6815"/>
                    <a:pt x="5980" y="6815"/>
                  </a:cubicBezTo>
                  <a:cubicBezTo>
                    <a:pt x="5405" y="6449"/>
                    <a:pt x="4818" y="6096"/>
                    <a:pt x="4256" y="5718"/>
                  </a:cubicBezTo>
                  <a:cubicBezTo>
                    <a:pt x="4021" y="5548"/>
                    <a:pt x="3786" y="5379"/>
                    <a:pt x="3565" y="5196"/>
                  </a:cubicBezTo>
                  <a:cubicBezTo>
                    <a:pt x="3134" y="4857"/>
                    <a:pt x="2742" y="4477"/>
                    <a:pt x="2364" y="4060"/>
                  </a:cubicBezTo>
                  <a:cubicBezTo>
                    <a:pt x="2220" y="3903"/>
                    <a:pt x="2077" y="3746"/>
                    <a:pt x="1933" y="3577"/>
                  </a:cubicBezTo>
                  <a:cubicBezTo>
                    <a:pt x="1724" y="3329"/>
                    <a:pt x="1541" y="3068"/>
                    <a:pt x="1358" y="2806"/>
                  </a:cubicBezTo>
                  <a:cubicBezTo>
                    <a:pt x="1111" y="2455"/>
                    <a:pt x="902" y="2089"/>
                    <a:pt x="705" y="1723"/>
                  </a:cubicBezTo>
                  <a:cubicBezTo>
                    <a:pt x="406" y="1162"/>
                    <a:pt x="171" y="575"/>
                    <a:pt x="1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793;p44">
              <a:extLst>
                <a:ext uri="{FF2B5EF4-FFF2-40B4-BE49-F238E27FC236}">
                  <a16:creationId xmlns:a16="http://schemas.microsoft.com/office/drawing/2014/main" id="{4879179A-6D37-6EF9-F4D7-BF7B328A4F93}"/>
                </a:ext>
              </a:extLst>
            </p:cNvPr>
            <p:cNvSpPr/>
            <p:nvPr/>
          </p:nvSpPr>
          <p:spPr>
            <a:xfrm>
              <a:off x="-1471078" y="1328310"/>
              <a:ext cx="39322" cy="37150"/>
            </a:xfrm>
            <a:custGeom>
              <a:avLst/>
              <a:gdLst/>
              <a:ahLst/>
              <a:cxnLst/>
              <a:rect l="l" t="t" r="r" b="b"/>
              <a:pathLst>
                <a:path w="706" h="667" extrusionOk="0">
                  <a:moveTo>
                    <a:pt x="666" y="419"/>
                  </a:moveTo>
                  <a:cubicBezTo>
                    <a:pt x="705" y="248"/>
                    <a:pt x="601" y="92"/>
                    <a:pt x="431" y="40"/>
                  </a:cubicBezTo>
                  <a:cubicBezTo>
                    <a:pt x="261" y="1"/>
                    <a:pt x="91" y="105"/>
                    <a:pt x="39" y="262"/>
                  </a:cubicBezTo>
                  <a:cubicBezTo>
                    <a:pt x="0" y="419"/>
                    <a:pt x="105" y="588"/>
                    <a:pt x="274" y="628"/>
                  </a:cubicBezTo>
                  <a:cubicBezTo>
                    <a:pt x="444" y="666"/>
                    <a:pt x="627" y="575"/>
                    <a:pt x="666" y="4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94;p44">
              <a:extLst>
                <a:ext uri="{FF2B5EF4-FFF2-40B4-BE49-F238E27FC236}">
                  <a16:creationId xmlns:a16="http://schemas.microsoft.com/office/drawing/2014/main" id="{F816E4CE-580A-731C-1AA5-EA2EF33CCF2D}"/>
                </a:ext>
              </a:extLst>
            </p:cNvPr>
            <p:cNvSpPr/>
            <p:nvPr/>
          </p:nvSpPr>
          <p:spPr>
            <a:xfrm>
              <a:off x="-1289284" y="1611918"/>
              <a:ext cx="554079" cy="570788"/>
            </a:xfrm>
            <a:custGeom>
              <a:avLst/>
              <a:gdLst/>
              <a:ahLst/>
              <a:cxnLst/>
              <a:rect l="l" t="t" r="r" b="b"/>
              <a:pathLst>
                <a:path w="9948" h="10248" extrusionOk="0">
                  <a:moveTo>
                    <a:pt x="0" y="405"/>
                  </a:moveTo>
                  <a:cubicBezTo>
                    <a:pt x="548" y="1201"/>
                    <a:pt x="575" y="3316"/>
                    <a:pt x="3081" y="6162"/>
                  </a:cubicBezTo>
                  <a:cubicBezTo>
                    <a:pt x="5588" y="9034"/>
                    <a:pt x="9948" y="10248"/>
                    <a:pt x="9621" y="9204"/>
                  </a:cubicBezTo>
                  <a:cubicBezTo>
                    <a:pt x="9295" y="8185"/>
                    <a:pt x="7637" y="4883"/>
                    <a:pt x="6763" y="4230"/>
                  </a:cubicBezTo>
                  <a:cubicBezTo>
                    <a:pt x="5861" y="3590"/>
                    <a:pt x="5353" y="3198"/>
                    <a:pt x="5182" y="1971"/>
                  </a:cubicBezTo>
                  <a:cubicBezTo>
                    <a:pt x="5013" y="744"/>
                    <a:pt x="5092" y="326"/>
                    <a:pt x="4256" y="157"/>
                  </a:cubicBezTo>
                  <a:cubicBezTo>
                    <a:pt x="3421" y="0"/>
                    <a:pt x="0" y="418"/>
                    <a:pt x="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" name="Google Shape;805;p44">
            <a:extLst>
              <a:ext uri="{FF2B5EF4-FFF2-40B4-BE49-F238E27FC236}">
                <a16:creationId xmlns:a16="http://schemas.microsoft.com/office/drawing/2014/main" id="{31D646F6-ED19-862B-E326-21EBC0842D4E}"/>
              </a:ext>
            </a:extLst>
          </p:cNvPr>
          <p:cNvGrpSpPr/>
          <p:nvPr/>
        </p:nvGrpSpPr>
        <p:grpSpPr>
          <a:xfrm>
            <a:off x="8025493" y="5731718"/>
            <a:ext cx="700840" cy="374197"/>
            <a:chOff x="2026995" y="4170588"/>
            <a:chExt cx="525630" cy="280648"/>
          </a:xfrm>
        </p:grpSpPr>
        <p:grpSp>
          <p:nvGrpSpPr>
            <p:cNvPr id="72" name="Google Shape;806;p44">
              <a:extLst>
                <a:ext uri="{FF2B5EF4-FFF2-40B4-BE49-F238E27FC236}">
                  <a16:creationId xmlns:a16="http://schemas.microsoft.com/office/drawing/2014/main" id="{F813D06E-51D2-C333-FDA7-46F3291A5033}"/>
                </a:ext>
              </a:extLst>
            </p:cNvPr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74" name="Google Shape;807;p44">
                <a:extLst>
                  <a:ext uri="{FF2B5EF4-FFF2-40B4-BE49-F238E27FC236}">
                    <a16:creationId xmlns:a16="http://schemas.microsoft.com/office/drawing/2014/main" id="{16A38A7F-8E35-437A-1250-9DA34804B1AC}"/>
                  </a:ext>
                </a:extLst>
              </p:cNvPr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808;p44">
                <a:extLst>
                  <a:ext uri="{FF2B5EF4-FFF2-40B4-BE49-F238E27FC236}">
                    <a16:creationId xmlns:a16="http://schemas.microsoft.com/office/drawing/2014/main" id="{FE3C3C73-A953-0060-54EF-0415DC093D3C}"/>
                  </a:ext>
                </a:extLst>
              </p:cNvPr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809;p44">
                <a:extLst>
                  <a:ext uri="{FF2B5EF4-FFF2-40B4-BE49-F238E27FC236}">
                    <a16:creationId xmlns:a16="http://schemas.microsoft.com/office/drawing/2014/main" id="{1090CC06-3D7C-8C74-A47F-8A89DE845591}"/>
                  </a:ext>
                </a:extLst>
              </p:cNvPr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810;p44">
                <a:extLst>
                  <a:ext uri="{FF2B5EF4-FFF2-40B4-BE49-F238E27FC236}">
                    <a16:creationId xmlns:a16="http://schemas.microsoft.com/office/drawing/2014/main" id="{AEEB7312-AC92-B1FD-FEC1-53783C2DDD7D}"/>
                  </a:ext>
                </a:extLst>
              </p:cNvPr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" name="Google Shape;811;p44">
                <a:extLst>
                  <a:ext uri="{FF2B5EF4-FFF2-40B4-BE49-F238E27FC236}">
                    <a16:creationId xmlns:a16="http://schemas.microsoft.com/office/drawing/2014/main" id="{FA8677B9-853F-5B8A-005E-2128B5FCE8F4}"/>
                  </a:ext>
                </a:extLst>
              </p:cNvPr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" name="Google Shape;812;p44">
                <a:extLst>
                  <a:ext uri="{FF2B5EF4-FFF2-40B4-BE49-F238E27FC236}">
                    <a16:creationId xmlns:a16="http://schemas.microsoft.com/office/drawing/2014/main" id="{CB0E9216-3922-1FF6-36B0-6CBDCBADD91B}"/>
                  </a:ext>
                </a:extLst>
              </p:cNvPr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813;p44">
              <a:extLst>
                <a:ext uri="{FF2B5EF4-FFF2-40B4-BE49-F238E27FC236}">
                  <a16:creationId xmlns:a16="http://schemas.microsoft.com/office/drawing/2014/main" id="{6F129061-AC4E-003E-1D38-6AAC800F9339}"/>
                </a:ext>
              </a:extLst>
            </p:cNvPr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" name="Google Shape;814;p44">
            <a:extLst>
              <a:ext uri="{FF2B5EF4-FFF2-40B4-BE49-F238E27FC236}">
                <a16:creationId xmlns:a16="http://schemas.microsoft.com/office/drawing/2014/main" id="{931B1DC3-A43E-CBA7-954D-4168C53EE2DC}"/>
              </a:ext>
            </a:extLst>
          </p:cNvPr>
          <p:cNvGrpSpPr/>
          <p:nvPr/>
        </p:nvGrpSpPr>
        <p:grpSpPr>
          <a:xfrm>
            <a:off x="8600960" y="5261818"/>
            <a:ext cx="700840" cy="374197"/>
            <a:chOff x="2026995" y="4170588"/>
            <a:chExt cx="525630" cy="280648"/>
          </a:xfrm>
        </p:grpSpPr>
        <p:grpSp>
          <p:nvGrpSpPr>
            <p:cNvPr id="81" name="Google Shape;815;p44">
              <a:extLst>
                <a:ext uri="{FF2B5EF4-FFF2-40B4-BE49-F238E27FC236}">
                  <a16:creationId xmlns:a16="http://schemas.microsoft.com/office/drawing/2014/main" id="{1ED9F729-3D8A-5091-E27B-0EDAED2541A4}"/>
                </a:ext>
              </a:extLst>
            </p:cNvPr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3" name="Google Shape;816;p44">
                <a:extLst>
                  <a:ext uri="{FF2B5EF4-FFF2-40B4-BE49-F238E27FC236}">
                    <a16:creationId xmlns:a16="http://schemas.microsoft.com/office/drawing/2014/main" id="{0989119D-B979-F21A-24E0-6F0871AA645D}"/>
                  </a:ext>
                </a:extLst>
              </p:cNvPr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17;p44">
                <a:extLst>
                  <a:ext uri="{FF2B5EF4-FFF2-40B4-BE49-F238E27FC236}">
                    <a16:creationId xmlns:a16="http://schemas.microsoft.com/office/drawing/2014/main" id="{CC0371E1-672C-C6A4-E77F-E426DF84FB31}"/>
                  </a:ext>
                </a:extLst>
              </p:cNvPr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18;p44">
                <a:extLst>
                  <a:ext uri="{FF2B5EF4-FFF2-40B4-BE49-F238E27FC236}">
                    <a16:creationId xmlns:a16="http://schemas.microsoft.com/office/drawing/2014/main" id="{453B5B14-9D15-B7C0-91E2-FA02B440A4C6}"/>
                  </a:ext>
                </a:extLst>
              </p:cNvPr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19;p44">
                <a:extLst>
                  <a:ext uri="{FF2B5EF4-FFF2-40B4-BE49-F238E27FC236}">
                    <a16:creationId xmlns:a16="http://schemas.microsoft.com/office/drawing/2014/main" id="{E5C1610F-5378-51F6-6E4D-35280C347261}"/>
                  </a:ext>
                </a:extLst>
              </p:cNvPr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820;p44">
                <a:extLst>
                  <a:ext uri="{FF2B5EF4-FFF2-40B4-BE49-F238E27FC236}">
                    <a16:creationId xmlns:a16="http://schemas.microsoft.com/office/drawing/2014/main" id="{71E2019D-E91A-D9ED-E359-EB9917525E77}"/>
                  </a:ext>
                </a:extLst>
              </p:cNvPr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821;p44">
                <a:extLst>
                  <a:ext uri="{FF2B5EF4-FFF2-40B4-BE49-F238E27FC236}">
                    <a16:creationId xmlns:a16="http://schemas.microsoft.com/office/drawing/2014/main" id="{087CDFBA-F049-FB38-6840-FEFAA5C52278}"/>
                  </a:ext>
                </a:extLst>
              </p:cNvPr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" name="Google Shape;822;p44">
              <a:extLst>
                <a:ext uri="{FF2B5EF4-FFF2-40B4-BE49-F238E27FC236}">
                  <a16:creationId xmlns:a16="http://schemas.microsoft.com/office/drawing/2014/main" id="{AD9D4252-2A9A-BA63-DBE7-F2D2246D36E6}"/>
                </a:ext>
              </a:extLst>
            </p:cNvPr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" name="Google Shape;823;p44">
            <a:extLst>
              <a:ext uri="{FF2B5EF4-FFF2-40B4-BE49-F238E27FC236}">
                <a16:creationId xmlns:a16="http://schemas.microsoft.com/office/drawing/2014/main" id="{7C2DD424-1D21-415C-7EF7-648BAD429262}"/>
              </a:ext>
            </a:extLst>
          </p:cNvPr>
          <p:cNvGrpSpPr/>
          <p:nvPr/>
        </p:nvGrpSpPr>
        <p:grpSpPr>
          <a:xfrm>
            <a:off x="9070893" y="5684051"/>
            <a:ext cx="700840" cy="374197"/>
            <a:chOff x="2026995" y="4170588"/>
            <a:chExt cx="525630" cy="280648"/>
          </a:xfrm>
        </p:grpSpPr>
        <p:grpSp>
          <p:nvGrpSpPr>
            <p:cNvPr id="90" name="Google Shape;824;p44">
              <a:extLst>
                <a:ext uri="{FF2B5EF4-FFF2-40B4-BE49-F238E27FC236}">
                  <a16:creationId xmlns:a16="http://schemas.microsoft.com/office/drawing/2014/main" id="{BDE1E0C9-8232-3089-E863-DEC4AA4A157E}"/>
                </a:ext>
              </a:extLst>
            </p:cNvPr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92" name="Google Shape;825;p44">
                <a:extLst>
                  <a:ext uri="{FF2B5EF4-FFF2-40B4-BE49-F238E27FC236}">
                    <a16:creationId xmlns:a16="http://schemas.microsoft.com/office/drawing/2014/main" id="{4E776128-2F9B-D6CB-20E5-232C24ED7A12}"/>
                  </a:ext>
                </a:extLst>
              </p:cNvPr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" name="Google Shape;826;p44">
                <a:extLst>
                  <a:ext uri="{FF2B5EF4-FFF2-40B4-BE49-F238E27FC236}">
                    <a16:creationId xmlns:a16="http://schemas.microsoft.com/office/drawing/2014/main" id="{13F7CA3C-DDB5-D577-71D1-236E6A412048}"/>
                  </a:ext>
                </a:extLst>
              </p:cNvPr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827;p44">
                <a:extLst>
                  <a:ext uri="{FF2B5EF4-FFF2-40B4-BE49-F238E27FC236}">
                    <a16:creationId xmlns:a16="http://schemas.microsoft.com/office/drawing/2014/main" id="{E645A388-F3E4-7B71-C61A-E70EA631D157}"/>
                  </a:ext>
                </a:extLst>
              </p:cNvPr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828;p44">
                <a:extLst>
                  <a:ext uri="{FF2B5EF4-FFF2-40B4-BE49-F238E27FC236}">
                    <a16:creationId xmlns:a16="http://schemas.microsoft.com/office/drawing/2014/main" id="{7D526365-0DA7-C0E8-A7B6-A9E30F2D043F}"/>
                  </a:ext>
                </a:extLst>
              </p:cNvPr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829;p44">
                <a:extLst>
                  <a:ext uri="{FF2B5EF4-FFF2-40B4-BE49-F238E27FC236}">
                    <a16:creationId xmlns:a16="http://schemas.microsoft.com/office/drawing/2014/main" id="{74E87F80-87BE-C82E-C1B2-BCE789EE9D9B}"/>
                  </a:ext>
                </a:extLst>
              </p:cNvPr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830;p44">
                <a:extLst>
                  <a:ext uri="{FF2B5EF4-FFF2-40B4-BE49-F238E27FC236}">
                    <a16:creationId xmlns:a16="http://schemas.microsoft.com/office/drawing/2014/main" id="{4A1B12BE-5881-56E8-C375-7ADB5559C586}"/>
                  </a:ext>
                </a:extLst>
              </p:cNvPr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831;p44">
              <a:extLst>
                <a:ext uri="{FF2B5EF4-FFF2-40B4-BE49-F238E27FC236}">
                  <a16:creationId xmlns:a16="http://schemas.microsoft.com/office/drawing/2014/main" id="{C773257A-81C3-B804-766E-FC1191649443}"/>
                </a:ext>
              </a:extLst>
            </p:cNvPr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" name="Google Shape;832;p44">
            <a:extLst>
              <a:ext uri="{FF2B5EF4-FFF2-40B4-BE49-F238E27FC236}">
                <a16:creationId xmlns:a16="http://schemas.microsoft.com/office/drawing/2014/main" id="{E4A2F639-B578-62D0-C3FE-70C2DD64EAB8}"/>
              </a:ext>
            </a:extLst>
          </p:cNvPr>
          <p:cNvGrpSpPr/>
          <p:nvPr/>
        </p:nvGrpSpPr>
        <p:grpSpPr>
          <a:xfrm>
            <a:off x="9806427" y="5309884"/>
            <a:ext cx="700840" cy="374197"/>
            <a:chOff x="2026995" y="4170588"/>
            <a:chExt cx="525630" cy="280648"/>
          </a:xfrm>
        </p:grpSpPr>
        <p:grpSp>
          <p:nvGrpSpPr>
            <p:cNvPr id="99" name="Google Shape;833;p44">
              <a:extLst>
                <a:ext uri="{FF2B5EF4-FFF2-40B4-BE49-F238E27FC236}">
                  <a16:creationId xmlns:a16="http://schemas.microsoft.com/office/drawing/2014/main" id="{14D7FBC8-4650-1F2F-6AC9-3C90800F4554}"/>
                </a:ext>
              </a:extLst>
            </p:cNvPr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01" name="Google Shape;834;p44">
                <a:extLst>
                  <a:ext uri="{FF2B5EF4-FFF2-40B4-BE49-F238E27FC236}">
                    <a16:creationId xmlns:a16="http://schemas.microsoft.com/office/drawing/2014/main" id="{AF5B6627-6BCD-AD03-E9C6-B1FD9B74C7E6}"/>
                  </a:ext>
                </a:extLst>
              </p:cNvPr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835;p44">
                <a:extLst>
                  <a:ext uri="{FF2B5EF4-FFF2-40B4-BE49-F238E27FC236}">
                    <a16:creationId xmlns:a16="http://schemas.microsoft.com/office/drawing/2014/main" id="{D5EF8F36-7963-11BD-2642-4F8207056CF5}"/>
                  </a:ext>
                </a:extLst>
              </p:cNvPr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836;p44">
                <a:extLst>
                  <a:ext uri="{FF2B5EF4-FFF2-40B4-BE49-F238E27FC236}">
                    <a16:creationId xmlns:a16="http://schemas.microsoft.com/office/drawing/2014/main" id="{9B6DC4CF-D812-E3E1-A174-F34ADD59B427}"/>
                  </a:ext>
                </a:extLst>
              </p:cNvPr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837;p44">
                <a:extLst>
                  <a:ext uri="{FF2B5EF4-FFF2-40B4-BE49-F238E27FC236}">
                    <a16:creationId xmlns:a16="http://schemas.microsoft.com/office/drawing/2014/main" id="{0419B7F4-3611-656C-C6C0-3629E63B7105}"/>
                  </a:ext>
                </a:extLst>
              </p:cNvPr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838;p44">
                <a:extLst>
                  <a:ext uri="{FF2B5EF4-FFF2-40B4-BE49-F238E27FC236}">
                    <a16:creationId xmlns:a16="http://schemas.microsoft.com/office/drawing/2014/main" id="{15902F29-A646-9EB9-594A-44DFA0716702}"/>
                  </a:ext>
                </a:extLst>
              </p:cNvPr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839;p44">
                <a:extLst>
                  <a:ext uri="{FF2B5EF4-FFF2-40B4-BE49-F238E27FC236}">
                    <a16:creationId xmlns:a16="http://schemas.microsoft.com/office/drawing/2014/main" id="{FB8D9575-4D19-9E54-93E3-BC8C5A5F493B}"/>
                  </a:ext>
                </a:extLst>
              </p:cNvPr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0" name="Google Shape;840;p44">
              <a:extLst>
                <a:ext uri="{FF2B5EF4-FFF2-40B4-BE49-F238E27FC236}">
                  <a16:creationId xmlns:a16="http://schemas.microsoft.com/office/drawing/2014/main" id="{74D3513A-0158-943B-075C-4B09F7B12A54}"/>
                </a:ext>
              </a:extLst>
            </p:cNvPr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07" name="Google Shape;286;p39">
            <a:extLst>
              <a:ext uri="{FF2B5EF4-FFF2-40B4-BE49-F238E27FC236}">
                <a16:creationId xmlns:a16="http://schemas.microsoft.com/office/drawing/2014/main" id="{6723DE48-2339-585B-CD93-70DFF8B9921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05734" y="1198013"/>
            <a:ext cx="6474932" cy="453370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F89920C-2DBF-1988-4526-3B31E6F7078D}"/>
              </a:ext>
            </a:extLst>
          </p:cNvPr>
          <p:cNvSpPr txBox="1"/>
          <p:nvPr/>
        </p:nvSpPr>
        <p:spPr>
          <a:xfrm>
            <a:off x="1494851" y="2038440"/>
            <a:ext cx="1472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8000" b="1" kern="0" dirty="0">
                <a:solidFill>
                  <a:srgbClr val="FFFFFF"/>
                </a:solidFill>
                <a:latin typeface="UTM Avo" panose="02040603050506020204" pitchFamily="18"/>
                <a:sym typeface="Arial"/>
              </a:rPr>
              <a:t>01</a:t>
            </a:r>
            <a:endParaRPr lang="en-US" sz="8000" b="1" kern="0" dirty="0">
              <a:solidFill>
                <a:srgbClr val="FFFFFF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D182118-9263-C597-3B51-B84E877767C3}"/>
              </a:ext>
            </a:extLst>
          </p:cNvPr>
          <p:cNvSpPr txBox="1"/>
          <p:nvPr/>
        </p:nvSpPr>
        <p:spPr>
          <a:xfrm>
            <a:off x="3265547" y="1560128"/>
            <a:ext cx="8393141" cy="2279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5067" b="1" kern="0" dirty="0">
                <a:solidFill>
                  <a:srgbClr val="C00000"/>
                </a:solidFill>
                <a:latin typeface="UTM Avo" panose="02040603050506020204" pitchFamily="18"/>
                <a:sym typeface="Arial"/>
              </a:rPr>
              <a:t>NGUYÊN NHÂN GÂY 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5067" b="1" kern="0" dirty="0">
                <a:solidFill>
                  <a:srgbClr val="C00000"/>
                </a:solidFill>
                <a:latin typeface="UTM Avo" panose="02040603050506020204" pitchFamily="18"/>
                <a:sym typeface="Arial"/>
              </a:rPr>
              <a:t>Ô NHIỄM NGUỒN NƯỚC</a:t>
            </a:r>
            <a:endParaRPr lang="en-US" sz="5067" b="1" kern="0" dirty="0">
              <a:solidFill>
                <a:srgbClr val="C00000"/>
              </a:solidFill>
              <a:latin typeface="UTM Avo" panose="02040603050506020204" pitchFamily="18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841023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2627617-8332-57B1-D16A-A62BCD7C8102}"/>
              </a:ext>
            </a:extLst>
          </p:cNvPr>
          <p:cNvGrpSpPr/>
          <p:nvPr/>
        </p:nvGrpSpPr>
        <p:grpSpPr>
          <a:xfrm>
            <a:off x="63826" y="1238998"/>
            <a:ext cx="5331133" cy="784800"/>
            <a:chOff x="399342" y="247839"/>
            <a:chExt cx="3998350" cy="588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3DF5EC-2EEA-E3D6-97FA-F36C582A6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42" y="247839"/>
              <a:ext cx="824041" cy="5886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FBB8A3-3E40-98D2-2A56-E220A2212093}"/>
                </a:ext>
              </a:extLst>
            </p:cNvPr>
            <p:cNvSpPr txBox="1"/>
            <p:nvPr/>
          </p:nvSpPr>
          <p:spPr>
            <a:xfrm>
              <a:off x="1223382" y="434435"/>
              <a:ext cx="317431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vi-VN" sz="2667" b="1" kern="0" dirty="0">
                  <a:solidFill>
                    <a:srgbClr val="E6753A">
                      <a:lumMod val="50000"/>
                    </a:srgbClr>
                  </a:solidFill>
                  <a:latin typeface="UTM Avo" panose="02040603050506020204" pitchFamily="18"/>
                  <a:sym typeface="Arial"/>
                </a:rPr>
                <a:t>Thảo luận nhóm 4 HS</a:t>
              </a:r>
              <a:endParaRPr lang="en-US" sz="2667" b="1" kern="0" dirty="0">
                <a:solidFill>
                  <a:srgbClr val="E6753A">
                    <a:lumMod val="50000"/>
                  </a:srgbClr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95A58B2-6D96-4C4B-DF31-CCFA7AC7BF8C}"/>
              </a:ext>
            </a:extLst>
          </p:cNvPr>
          <p:cNvSpPr/>
          <p:nvPr/>
        </p:nvSpPr>
        <p:spPr>
          <a:xfrm>
            <a:off x="715337" y="1957315"/>
            <a:ext cx="8954443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Q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uan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sát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hình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trong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SGK </a:t>
            </a:r>
            <a:r>
              <a:rPr lang="vi-VN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trang 13 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và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trả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lời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câu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hỏi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: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43F777-33E4-9DB5-0775-A7B55E771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11" y="2490567"/>
            <a:ext cx="5534327" cy="4233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1AB0A79-A9A4-7CCA-927D-234CB359D45F}"/>
              </a:ext>
            </a:extLst>
          </p:cNvPr>
          <p:cNvSpPr/>
          <p:nvPr/>
        </p:nvSpPr>
        <p:spPr>
          <a:xfrm>
            <a:off x="285750" y="2504709"/>
            <a:ext cx="5269229" cy="3786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Nêu những nguyên nhân ô nhiễm nguồn nước trong hình bên.</a:t>
            </a:r>
          </a:p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Theo em, những nguồn nước bị ô nhiễm này gây ra tác hại gì?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893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EB5E8A5-1BF8-BD9D-F099-D186F8D950FA}"/>
              </a:ext>
            </a:extLst>
          </p:cNvPr>
          <p:cNvSpPr txBox="1"/>
          <p:nvPr/>
        </p:nvSpPr>
        <p:spPr>
          <a:xfrm>
            <a:off x="9555129" y="417800"/>
            <a:ext cx="249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3200" b="1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D30C126-BB75-1EEE-BF03-45E923E21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90" y="1474470"/>
            <a:ext cx="3153693" cy="24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A50AF3F-E590-9C8D-2477-23D986C04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89" y="4171950"/>
            <a:ext cx="4244011" cy="256200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44E68AA-85A1-C8AC-F9E2-79E18EC0CE71}"/>
              </a:ext>
            </a:extLst>
          </p:cNvPr>
          <p:cNvSpPr/>
          <p:nvPr/>
        </p:nvSpPr>
        <p:spPr>
          <a:xfrm>
            <a:off x="5719015" y="1458809"/>
            <a:ext cx="5585788" cy="1379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Nước biển bị ô nhiễm do dầu tràn từ tàu. </a:t>
            </a:r>
            <a:endParaRPr lang="en-US" sz="3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72892A9E-0F77-7E1B-5722-3D3868613A8F}"/>
              </a:ext>
            </a:extLst>
          </p:cNvPr>
          <p:cNvSpPr/>
          <p:nvPr/>
        </p:nvSpPr>
        <p:spPr>
          <a:xfrm>
            <a:off x="4535180" y="2096481"/>
            <a:ext cx="843592" cy="3212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BB6B12-D45A-81BD-78FF-D6E1BED10FF9}"/>
              </a:ext>
            </a:extLst>
          </p:cNvPr>
          <p:cNvSpPr/>
          <p:nvPr/>
        </p:nvSpPr>
        <p:spPr>
          <a:xfrm>
            <a:off x="6188130" y="3663400"/>
            <a:ext cx="5252503" cy="2071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ước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sông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bị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ô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nhiễm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do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rác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thải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vứt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xuống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kênh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mương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hoặc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sông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</a:t>
            </a:r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C8BA0AE2-AD2E-45D4-D921-5838D68C4E55}"/>
              </a:ext>
            </a:extLst>
          </p:cNvPr>
          <p:cNvSpPr/>
          <p:nvPr/>
        </p:nvSpPr>
        <p:spPr>
          <a:xfrm>
            <a:off x="5186249" y="4775056"/>
            <a:ext cx="843592" cy="3212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71EA2D8-8C2F-98D3-6C01-D9E30E0344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8659" y="2417691"/>
            <a:ext cx="1260202" cy="133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4511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 animBg="1"/>
      <p:bldP spid="50" grpId="0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EB5E8A5-1BF8-BD9D-F099-D186F8D950FA}"/>
              </a:ext>
            </a:extLst>
          </p:cNvPr>
          <p:cNvSpPr txBox="1"/>
          <p:nvPr/>
        </p:nvSpPr>
        <p:spPr>
          <a:xfrm>
            <a:off x="9555129" y="417800"/>
            <a:ext cx="249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3200" b="1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E8BF7A-ABD8-3478-C3B5-4D5EB420F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1530509"/>
            <a:ext cx="3920490" cy="2538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14C6BC-1FFB-B598-CD2D-8666D1CF9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9" y="4148467"/>
            <a:ext cx="3920491" cy="25380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5E10BE-3C8A-EC76-302C-84448657BCA8}"/>
              </a:ext>
            </a:extLst>
          </p:cNvPr>
          <p:cNvSpPr/>
          <p:nvPr/>
        </p:nvSpPr>
        <p:spPr>
          <a:xfrm>
            <a:off x="5717851" y="1405233"/>
            <a:ext cx="5485111" cy="2005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ước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thải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từ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nhà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máy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chưa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qua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xử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lí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xả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ra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môi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trường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gây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ô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nhiễm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EEA0572D-21EA-E893-5500-AFEB3B79E4F4}"/>
              </a:ext>
            </a:extLst>
          </p:cNvPr>
          <p:cNvSpPr/>
          <p:nvPr/>
        </p:nvSpPr>
        <p:spPr>
          <a:xfrm>
            <a:off x="4861190" y="1858307"/>
            <a:ext cx="856661" cy="3132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826D08-C8B7-69C1-C244-40856F7F614C}"/>
              </a:ext>
            </a:extLst>
          </p:cNvPr>
          <p:cNvSpPr/>
          <p:nvPr/>
        </p:nvSpPr>
        <p:spPr>
          <a:xfrm>
            <a:off x="5717851" y="4170806"/>
            <a:ext cx="5477836" cy="2005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ước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dưới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ruộng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bị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ô</a:t>
            </a:r>
            <a:r>
              <a:rPr lang="vi-VN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nhiễm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do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thuốc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trừ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sâu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chứa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độc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t</a:t>
            </a:r>
            <a:r>
              <a:rPr lang="vi-VN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ố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ng</a:t>
            </a:r>
            <a:r>
              <a:rPr lang="vi-VN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ấ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m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xuống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 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2FE8208-E3F0-CDB8-48B3-524D40A89DBB}"/>
              </a:ext>
            </a:extLst>
          </p:cNvPr>
          <p:cNvSpPr/>
          <p:nvPr/>
        </p:nvSpPr>
        <p:spPr>
          <a:xfrm>
            <a:off x="4861190" y="5083088"/>
            <a:ext cx="856661" cy="3132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6C0F61-7548-A3A9-97BE-8F05A1F53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154" y="5384072"/>
            <a:ext cx="1128846" cy="143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696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EB5E8A5-1BF8-BD9D-F099-D186F8D950FA}"/>
              </a:ext>
            </a:extLst>
          </p:cNvPr>
          <p:cNvSpPr txBox="1"/>
          <p:nvPr/>
        </p:nvSpPr>
        <p:spPr>
          <a:xfrm>
            <a:off x="9555129" y="417800"/>
            <a:ext cx="249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3200" b="1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BFE53E-3AEE-50C9-29CE-856C20A43E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41"/>
          <a:stretch/>
        </p:blipFill>
        <p:spPr>
          <a:xfrm>
            <a:off x="5755760" y="868679"/>
            <a:ext cx="6218858" cy="4904783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E19015-79EC-5CA1-D79D-5ED54B82E932}"/>
              </a:ext>
            </a:extLst>
          </p:cNvPr>
          <p:cNvGrpSpPr/>
          <p:nvPr/>
        </p:nvGrpSpPr>
        <p:grpSpPr>
          <a:xfrm>
            <a:off x="297712" y="1585812"/>
            <a:ext cx="4919331" cy="3544186"/>
            <a:chOff x="212651" y="1189359"/>
            <a:chExt cx="3689498" cy="2658139"/>
          </a:xfrm>
        </p:grpSpPr>
        <p:sp>
          <p:nvSpPr>
            <p:cNvPr id="4" name="Oval Callout 3">
              <a:extLst>
                <a:ext uri="{FF2B5EF4-FFF2-40B4-BE49-F238E27FC236}">
                  <a16:creationId xmlns:a16="http://schemas.microsoft.com/office/drawing/2014/main" id="{EC7D4DCC-240E-061F-9659-47987568F0E2}"/>
                </a:ext>
              </a:extLst>
            </p:cNvPr>
            <p:cNvSpPr/>
            <p:nvPr/>
          </p:nvSpPr>
          <p:spPr>
            <a:xfrm>
              <a:off x="212651" y="1189359"/>
              <a:ext cx="3689498" cy="2658139"/>
            </a:xfrm>
            <a:prstGeom prst="wedgeEllipseCallout">
              <a:avLst>
                <a:gd name="adj1" fmla="val 46875"/>
                <a:gd name="adj2" fmla="val 47759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 dirty="0">
                <a:solidFill>
                  <a:srgbClr val="D4FBFF"/>
                </a:solidFill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C3245-0821-CBC5-F6C5-845E89C82029}"/>
                </a:ext>
              </a:extLst>
            </p:cNvPr>
            <p:cNvSpPr/>
            <p:nvPr/>
          </p:nvSpPr>
          <p:spPr>
            <a:xfrm>
              <a:off x="396062" y="1574988"/>
              <a:ext cx="3301410" cy="20285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933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Nguồn nước bị ô nhiễm gây bệnh và làm chết cá, động vật sử dụng.</a:t>
              </a:r>
              <a:endParaRPr lang="en-US" sz="2933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D54357-A792-E2F2-6C62-DCC07727A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140" y="5129999"/>
            <a:ext cx="1789813" cy="16132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0115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SLIDE_THUMBNAIL_REFRESH" val="1"/>
  <p:tag name="ARTICULATE_PROJECT_OPEN" val="0"/>
  <p:tag name="ARTICULATE_SLIDE_COUNT" val="3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Tin học 4.potx" id="{B31132BE-9B1E-4740-8A6C-BEDFD421B589}" vid="{30DA43B8-8E28-426A-8218-D5FF1104A920}"/>
    </a:ext>
  </a:extLst>
</a:theme>
</file>

<file path=ppt/theme/theme3.xml><?xml version="1.0" encoding="utf-8"?>
<a:theme xmlns:a="http://schemas.openxmlformats.org/drawingml/2006/main" name="Science Subject for Elementary - 5th Grade: Water &amp; Earth by Slidesgo">
  <a:themeElements>
    <a:clrScheme name="Simple Light">
      <a:dk1>
        <a:srgbClr val="191919"/>
      </a:dk1>
      <a:lt1>
        <a:srgbClr val="FFFFFF"/>
      </a:lt1>
      <a:dk2>
        <a:srgbClr val="303F8F"/>
      </a:dk2>
      <a:lt2>
        <a:srgbClr val="4DE5F4"/>
      </a:lt2>
      <a:accent1>
        <a:srgbClr val="B4F5FC"/>
      </a:accent1>
      <a:accent2>
        <a:srgbClr val="FFC800"/>
      </a:accent2>
      <a:accent3>
        <a:srgbClr val="E6753A"/>
      </a:accent3>
      <a:accent4>
        <a:srgbClr val="37803E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323</TotalTime>
  <Words>1350</Words>
  <Application>Microsoft Office PowerPoint</Application>
  <PresentationFormat>Widescreen</PresentationFormat>
  <Paragraphs>166</Paragraphs>
  <Slides>37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Bebas Neue</vt:lpstr>
      <vt:lpstr>Calibri</vt:lpstr>
      <vt:lpstr>Jua</vt:lpstr>
      <vt:lpstr>Nunito Light</vt:lpstr>
      <vt:lpstr>Quicksand Medium</vt:lpstr>
      <vt:lpstr>Roboto Condensed Light</vt:lpstr>
      <vt:lpstr>UTM Avo</vt:lpstr>
      <vt:lpstr>Wingdings</vt:lpstr>
      <vt:lpstr>Office Theme</vt:lpstr>
      <vt:lpstr>1_Office Theme</vt:lpstr>
      <vt:lpstr>Science Subject for Elementary - 5th Grade: Water &amp;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Thuynt</cp:lastModifiedBy>
  <cp:revision>46</cp:revision>
  <dcterms:modified xsi:type="dcterms:W3CDTF">2023-11-30T09:53:47Z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