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415" r:id="rId2"/>
    <p:sldId id="269" r:id="rId3"/>
    <p:sldId id="348" r:id="rId4"/>
    <p:sldId id="312" r:id="rId5"/>
    <p:sldId id="311" r:id="rId6"/>
    <p:sldId id="328" r:id="rId7"/>
    <p:sldId id="327" r:id="rId8"/>
    <p:sldId id="329" r:id="rId9"/>
    <p:sldId id="310" r:id="rId10"/>
    <p:sldId id="367" r:id="rId11"/>
    <p:sldId id="368" r:id="rId12"/>
    <p:sldId id="362" r:id="rId13"/>
    <p:sldId id="417" r:id="rId14"/>
    <p:sldId id="363" r:id="rId15"/>
    <p:sldId id="319" r:id="rId16"/>
    <p:sldId id="418" r:id="rId17"/>
    <p:sldId id="420" r:id="rId18"/>
    <p:sldId id="421"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1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34021" units="1/cm"/>
          <inkml:channelProperty channel="T" name="resolution" value="1" units="1/dev"/>
        </inkml:channelProperties>
      </inkml:inkSource>
      <inkml:timestamp xml:id="ts0" timeString="2025-09-24T00:37:32.079"/>
    </inkml:context>
    <inkml:brush xml:id="br0">
      <inkml:brushProperty name="width" value="0.05292" units="cm"/>
      <inkml:brushProperty name="height" value="0.05292" units="cm"/>
      <inkml:brushProperty name="color" value="#FF0000"/>
    </inkml:brush>
  </inkml:definitions>
  <inkml:trace contextRef="#ctx0" brushRef="#br0">0 6297 0</inkml:trace>
  <inkml:trace contextRef="#ctx0" brushRef="#br0" timeOffset="887.38">0 6297 0,'35'0'31,"-17"0"0</inkml:trace>
  <inkml:trace contextRef="#ctx0" brushRef="#br0" timeOffset="1822.45">0 6597 0,'18'0'31,"35"0"0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729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6135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00974C-5E57-417B-8B65-564F9AB6F89F}" type="slidenum">
              <a:rPr lang="en-US" smtClean="0"/>
              <a:t>13</a:t>
            </a:fld>
            <a:endParaRPr lang="en-US"/>
          </a:p>
        </p:txBody>
      </p:sp>
    </p:spTree>
    <p:extLst>
      <p:ext uri="{BB962C8B-B14F-4D97-AF65-F5344CB8AC3E}">
        <p14:creationId xmlns:p14="http://schemas.microsoft.com/office/powerpoint/2010/main" val="330930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9/25/2025</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80241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0EE8B64-155A-B809-554E-9C7883D15B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0.jp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notesSlide" Target="../notesSlides/notesSlide11.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53.png"/><Relationship Id="rId5" Type="http://schemas.openxmlformats.org/officeDocument/2006/relationships/image" Target="../media/image2.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microsoft.com/office/2007/relationships/hdphoto" Target="../media/hdphoto3.wdp"/><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4.png"/><Relationship Id="rId10" Type="http://schemas.microsoft.com/office/2007/relationships/hdphoto" Target="../media/hdphoto2.wdp"/><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1.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slide" Target="slide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slide" Target="slide3.xml"/><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customXml" Target="../ink/ink1.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GIF"/><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18" Type="http://schemas.openxmlformats.org/officeDocument/2006/relationships/image" Target="../media/image33.GIF"/><Relationship Id="rId3" Type="http://schemas.openxmlformats.org/officeDocument/2006/relationships/image" Target="../media/image10.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30.png"/><Relationship Id="rId17"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18.png"/><Relationship Id="rId20"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1.png"/><Relationship Id="rId15" Type="http://schemas.microsoft.com/office/2007/relationships/hdphoto" Target="../media/hdphoto8.wdp"/><Relationship Id="rId23" Type="http://schemas.openxmlformats.org/officeDocument/2006/relationships/image" Target="../media/image37.png"/><Relationship Id="rId10" Type="http://schemas.openxmlformats.org/officeDocument/2006/relationships/image" Target="../media/image13.png"/><Relationship Id="rId19" Type="http://schemas.openxmlformats.org/officeDocument/2006/relationships/image" Target="../media/image34.png"/><Relationship Id="rId4" Type="http://schemas.microsoft.com/office/2007/relationships/hdphoto" Target="../media/hdphoto1.wdp"/><Relationship Id="rId9" Type="http://schemas.microsoft.com/office/2007/relationships/hdphoto" Target="../media/hdphoto6.wdp"/><Relationship Id="rId14" Type="http://schemas.openxmlformats.org/officeDocument/2006/relationships/image" Target="../media/image31.png"/><Relationship Id="rId22"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96079"/>
            <a:ext cx="11768992" cy="5933660"/>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742661" y="2381311"/>
            <a:ext cx="8706678" cy="2456506"/>
          </a:xfrm>
          <a:prstGeom prst="rect">
            <a:avLst/>
          </a:prstGeom>
          <a:noFill/>
        </p:spPr>
        <p:txBody>
          <a:bodyPr wrap="square" rtlCol="0">
            <a:spAutoFit/>
          </a:bodyPr>
          <a:lstStyle/>
          <a:p>
            <a:pPr algn="ctr">
              <a:lnSpc>
                <a:spcPct val="150000"/>
              </a:lnSpc>
            </a:pP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Tuần</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3: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Luyện</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từ</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và</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câu</a:t>
            </a:r>
            <a:endParaRPr lang="en-US" sz="5400" dirty="0">
              <a:solidFill>
                <a:srgbClr val="FF0000"/>
              </a:solidFill>
              <a:effectLst>
                <a:outerShdw blurRad="38100" dist="38100" dir="2700000" algn="tl">
                  <a:srgbClr val="000000">
                    <a:alpha val="43137"/>
                  </a:srgbClr>
                </a:outerShdw>
              </a:effectLst>
              <a:latin typeface="UTM Avo" panose="02040603050506020204" pitchFamily="18" charset="0"/>
            </a:endParaRPr>
          </a:p>
          <a:p>
            <a:pPr algn="ctr">
              <a:lnSpc>
                <a:spcPct val="150000"/>
              </a:lnSpc>
            </a:pP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Danh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từ</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chung</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danh</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từ</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5400" dirty="0" err="1">
                <a:solidFill>
                  <a:srgbClr val="FF0000"/>
                </a:solidFill>
                <a:effectLst>
                  <a:outerShdw blurRad="38100" dist="38100" dir="2700000" algn="tl">
                    <a:srgbClr val="000000">
                      <a:alpha val="43137"/>
                    </a:srgbClr>
                  </a:outerShdw>
                </a:effectLst>
                <a:latin typeface="UTM Avo" panose="02040603050506020204" pitchFamily="18" charset="0"/>
              </a:rPr>
              <a:t>riêng</a:t>
            </a:r>
            <a:r>
              <a:rPr lang="en-US" sz="5400" dirty="0">
                <a:solidFill>
                  <a:srgbClr val="FF0000"/>
                </a:solidFill>
                <a:effectLst>
                  <a:outerShdw blurRad="38100" dist="38100" dir="2700000" algn="tl">
                    <a:srgbClr val="000000">
                      <a:alpha val="43137"/>
                    </a:srgbClr>
                  </a:outerShdw>
                </a:effectLst>
                <a:latin typeface="UTM Avo" panose="02040603050506020204" pitchFamily="18" charset="0"/>
              </a:rPr>
              <a:t>.</a:t>
            </a:r>
            <a:endParaRPr lang="en-US" sz="54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9AAEB-F503-443A-90CC-CD4293DA3597}"/>
              </a:ext>
            </a:extLst>
          </p:cNvPr>
          <p:cNvSpPr txBox="1"/>
          <p:nvPr/>
        </p:nvSpPr>
        <p:spPr>
          <a:xfrm>
            <a:off x="3048000" y="1986945"/>
            <a:ext cx="6096000" cy="1569660"/>
          </a:xfrm>
          <a:prstGeom prst="rect">
            <a:avLst/>
          </a:prstGeom>
          <a:noFill/>
        </p:spPr>
        <p:txBody>
          <a:bodyPr wrap="square">
            <a:spAutoFit/>
          </a:bodyPr>
          <a:lstStyle/>
          <a:p>
            <a:pPr algn="ctr"/>
            <a:r>
              <a:rPr lang="en-US" sz="9600" b="1" dirty="0" err="1">
                <a:solidFill>
                  <a:srgbClr val="00B050"/>
                </a:solidFill>
                <a:latin typeface="Cambria" panose="02040503050406030204" pitchFamily="18" charset="0"/>
                <a:ea typeface="Cambria" panose="02040503050406030204" pitchFamily="18" charset="0"/>
              </a:rPr>
              <a:t>Khám</a:t>
            </a:r>
            <a:r>
              <a:rPr lang="en-US" sz="9600" b="1" dirty="0">
                <a:solidFill>
                  <a:srgbClr val="00B050"/>
                </a:solidFill>
                <a:latin typeface="Cambria" panose="02040503050406030204" pitchFamily="18" charset="0"/>
                <a:ea typeface="Cambria" panose="02040503050406030204" pitchFamily="18" charset="0"/>
              </a:rPr>
              <a:t> </a:t>
            </a:r>
            <a:r>
              <a:rPr lang="en-US" sz="9600" b="1" dirty="0" err="1">
                <a:solidFill>
                  <a:srgbClr val="00B050"/>
                </a:solidFill>
                <a:latin typeface="Cambria" panose="02040503050406030204" pitchFamily="18" charset="0"/>
                <a:ea typeface="Cambria" panose="02040503050406030204" pitchFamily="18" charset="0"/>
              </a:rPr>
              <a:t>phá</a:t>
            </a:r>
            <a:endParaRPr lang="en-US" sz="9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175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60427D-8549-BD53-F297-7425B6B0ACD1}"/>
              </a:ext>
            </a:extLst>
          </p:cNvPr>
          <p:cNvSpPr/>
          <p:nvPr/>
        </p:nvSpPr>
        <p:spPr>
          <a:xfrm>
            <a:off x="184935" y="133565"/>
            <a:ext cx="11774184" cy="64316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D42F4E3-BDFC-64B7-005A-28F5B7917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4" name="Rectangle 3">
            <a:extLst>
              <a:ext uri="{FF2B5EF4-FFF2-40B4-BE49-F238E27FC236}">
                <a16:creationId xmlns:a16="http://schemas.microsoft.com/office/drawing/2014/main" id="{11213830-041B-5E50-A557-94E84BA95AAA}"/>
              </a:ext>
            </a:extLst>
          </p:cNvPr>
          <p:cNvSpPr/>
          <p:nvPr/>
        </p:nvSpPr>
        <p:spPr>
          <a:xfrm>
            <a:off x="59872" y="292856"/>
            <a:ext cx="4242707" cy="6494085"/>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a:t>
            </a:r>
            <a:endParaRPr lang="en-US" altLang="en-US" sz="3200" b="1" dirty="0">
              <a:solidFill>
                <a:srgbClr val="0033CC"/>
              </a:solidFill>
              <a:latin typeface="+mj-lt"/>
              <a:cs typeface="Times New Roman" panose="02020603050405020304" pitchFamily="18" charset="0"/>
            </a:endParaRPr>
          </a:p>
        </p:txBody>
      </p:sp>
      <p:pic>
        <p:nvPicPr>
          <p:cNvPr id="8" name="Picture 2">
            <a:extLst>
              <a:ext uri="{FF2B5EF4-FFF2-40B4-BE49-F238E27FC236}">
                <a16:creationId xmlns:a16="http://schemas.microsoft.com/office/drawing/2014/main" id="{6230C7D2-203D-A48F-1F6A-8EEED52E9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E61670-4D86-2098-B8EA-29C6C9627231}"/>
              </a:ext>
            </a:extLst>
          </p:cNvPr>
          <p:cNvSpPr txBox="1"/>
          <p:nvPr/>
        </p:nvSpPr>
        <p:spPr>
          <a:xfrm>
            <a:off x="753691" y="798672"/>
            <a:ext cx="10945215" cy="4217180"/>
          </a:xfrm>
          <a:prstGeom prst="rect">
            <a:avLst/>
          </a:prstGeom>
          <a:noFill/>
        </p:spPr>
        <p:txBody>
          <a:bodyPr wrap="square">
            <a:spAutoFit/>
          </a:bodyPr>
          <a:lstStyle/>
          <a:p>
            <a:pPr algn="just">
              <a:lnSpc>
                <a:spcPct val="150000"/>
              </a:lnSpc>
              <a:spcAft>
                <a:spcPts val="0"/>
              </a:spcAft>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54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I. </a:t>
            </a:r>
            <a:r>
              <a:rPr lang="en-US" sz="54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Nhận</a:t>
            </a:r>
            <a:r>
              <a:rPr lang="en-US" sz="54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54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xét</a:t>
            </a:r>
            <a:endParaRPr lang="en-US" sz="54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rabicPeriod"/>
            </a:pP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a:t>
            </a:r>
            <a:r>
              <a:rPr lang="vi-VN"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ìm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vi-VN"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câu sau:</a:t>
            </a:r>
            <a:endParaRPr lang="en-US" sz="3200" b="1"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Minh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thêm</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mới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cô</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bạn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rấ</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ngộ</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Thi</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Ca</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2.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câu</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được</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viết</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hoa</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sao</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2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5014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pic>
        <p:nvPicPr>
          <p:cNvPr id="2" name="Picture 2">
            <a:extLst>
              <a:ext uri="{FF2B5EF4-FFF2-40B4-BE49-F238E27FC236}">
                <a16:creationId xmlns:a16="http://schemas.microsoft.com/office/drawing/2014/main" id="{052C8A54-CD7E-27C2-829D-83CA23268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dolls&#10;&#10;Description automatically generated with low confidence">
            <a:extLst>
              <a:ext uri="{FF2B5EF4-FFF2-40B4-BE49-F238E27FC236}">
                <a16:creationId xmlns:a16="http://schemas.microsoft.com/office/drawing/2014/main" id="{461E5FB1-F62F-E0B8-FA34-D1EC70F0019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148741EC-4E08-01F2-3C79-9855985A42E1}"/>
              </a:ext>
            </a:extLst>
          </p:cNvPr>
          <p:cNvSpPr txBox="1"/>
          <p:nvPr/>
        </p:nvSpPr>
        <p:spPr>
          <a:xfrm>
            <a:off x="2171700" y="1347789"/>
            <a:ext cx="9911587" cy="830997"/>
          </a:xfrm>
          <a:prstGeom prst="rect">
            <a:avLst/>
          </a:prstGeom>
          <a:noFill/>
        </p:spPr>
        <p:txBody>
          <a:bodyPr wrap="square">
            <a:spAutoFit/>
          </a:bodyPr>
          <a:lstStyle/>
          <a:p>
            <a:pPr defTabSz="1219170">
              <a:buClr>
                <a:srgbClr val="E6FFFD"/>
              </a:buClr>
            </a:pP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việc</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nhóm</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và</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báo</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cáo</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kết</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quả</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9381D-ACDD-7D8D-DC6C-2EB18D4B45D0}"/>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6A7E8B2-C2BB-8B41-ED5C-9F3FCD8DC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9"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36BF81-99F8-B7CE-7263-62B6AE21F4F7}"/>
              </a:ext>
            </a:extLst>
          </p:cNvPr>
          <p:cNvSpPr txBox="1"/>
          <p:nvPr/>
        </p:nvSpPr>
        <p:spPr>
          <a:xfrm>
            <a:off x="763020" y="505464"/>
            <a:ext cx="10945215" cy="3709349"/>
          </a:xfrm>
          <a:prstGeom prst="rect">
            <a:avLst/>
          </a:prstGeom>
          <a:ln>
            <a:noFill/>
          </a:ln>
        </p:spPr>
        <p:style>
          <a:lnRef idx="1">
            <a:schemeClr val="dk1"/>
          </a:lnRef>
          <a:fillRef idx="0">
            <a:schemeClr val="dk1"/>
          </a:fillRef>
          <a:effectRef idx="0">
            <a:schemeClr val="dk1"/>
          </a:effectRef>
          <a:fontRef idx="minor">
            <a:schemeClr val="tx1"/>
          </a:fontRef>
        </p:style>
        <p:txBody>
          <a:bodyPr wrap="square">
            <a:spAutoFit/>
          </a:bodyPr>
          <a:lstStyle/>
          <a:p>
            <a:pPr algn="just">
              <a:lnSpc>
                <a:spcPct val="150000"/>
              </a:lnSpc>
              <a:spcAft>
                <a:spcPts val="0"/>
              </a:spcAft>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54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rabicPeriod"/>
            </a:pP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a:t>
            </a:r>
            <a:r>
              <a:rPr lang="vi-VN"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ìm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vi-VN"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câu sau:</a:t>
            </a:r>
            <a:endParaRPr lang="en-US" sz="3200" b="1"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Minh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thêm</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mới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cô</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bạn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rấ</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ngộ</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Thi</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Ca</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2.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câu</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được</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viết</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hoa</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b="1" kern="100" dirty="0" err="1">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sao</a:t>
            </a:r>
            <a:r>
              <a:rPr lang="en-US" sz="3200" b="1" kern="100" dirty="0">
                <a:solidFill>
                  <a:srgbClr val="00B050"/>
                </a:solidFill>
                <a:effectLst/>
                <a:latin typeface="UTM Avo" panose="02040603050506020204" pitchFamily="18" charset="0"/>
                <a:ea typeface="Calibri" panose="020F0502020204030204" pitchFamily="34"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9C1F5832-DB17-61C3-6039-3CD5389104C6}"/>
              </a:ext>
            </a:extLst>
          </p:cNvPr>
          <p:cNvCxnSpPr>
            <a:cxnSpLocks/>
          </p:cNvCxnSpPr>
          <p:nvPr/>
        </p:nvCxnSpPr>
        <p:spPr>
          <a:xfrm>
            <a:off x="963254" y="2632894"/>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D5094E-001C-C8AD-AED9-DE2E087C9D0B}"/>
              </a:ext>
            </a:extLst>
          </p:cNvPr>
          <p:cNvCxnSpPr>
            <a:cxnSpLocks/>
          </p:cNvCxnSpPr>
          <p:nvPr/>
        </p:nvCxnSpPr>
        <p:spPr>
          <a:xfrm>
            <a:off x="4127003" y="2683592"/>
            <a:ext cx="13947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1A48F5-0EE6-A2BB-699D-190B3FB0487D}"/>
              </a:ext>
            </a:extLst>
          </p:cNvPr>
          <p:cNvCxnSpPr>
            <a:cxnSpLocks/>
          </p:cNvCxnSpPr>
          <p:nvPr/>
        </p:nvCxnSpPr>
        <p:spPr>
          <a:xfrm>
            <a:off x="1685925" y="2632894"/>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8340F0-FB6C-FD54-55C9-7C3CD985648C}"/>
              </a:ext>
            </a:extLst>
          </p:cNvPr>
          <p:cNvCxnSpPr>
            <a:cxnSpLocks/>
          </p:cNvCxnSpPr>
          <p:nvPr/>
        </p:nvCxnSpPr>
        <p:spPr>
          <a:xfrm>
            <a:off x="8269543" y="2642112"/>
            <a:ext cx="1057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8FFD18-2217-81C7-9802-48BBAC35EFCD}"/>
              </a:ext>
            </a:extLst>
          </p:cNvPr>
          <p:cNvCxnSpPr>
            <a:cxnSpLocks/>
          </p:cNvCxnSpPr>
          <p:nvPr/>
        </p:nvCxnSpPr>
        <p:spPr>
          <a:xfrm>
            <a:off x="10498086" y="2659626"/>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EC692D-6908-C733-A684-40990A040A19}"/>
              </a:ext>
            </a:extLst>
          </p:cNvPr>
          <p:cNvCxnSpPr>
            <a:cxnSpLocks/>
          </p:cNvCxnSpPr>
          <p:nvPr/>
        </p:nvCxnSpPr>
        <p:spPr>
          <a:xfrm>
            <a:off x="1706511" y="3429000"/>
            <a:ext cx="962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222B7C-3BFC-658F-693A-49AD1515969E}"/>
              </a:ext>
            </a:extLst>
          </p:cNvPr>
          <p:cNvSpPr txBox="1"/>
          <p:nvPr/>
        </p:nvSpPr>
        <p:spPr>
          <a:xfrm>
            <a:off x="847725" y="4041581"/>
            <a:ext cx="1049655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Những</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danh</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từ</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được</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viết</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hoa</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 Minh, </a:t>
            </a:r>
            <a:r>
              <a:rPr kumimoji="0" lang="en-US" sz="32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Thi</a:t>
            </a:r>
            <a:r>
              <a:rPr kumimoji="0" lang="en-US" sz="32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Ca.</a:t>
            </a:r>
            <a:endParaRPr kumimoji="0" lang="en-US" sz="3200" b="1" i="0" u="none" strike="noStrike" kern="1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724236D-D6A6-1E37-80B0-3226C4AE61DF}"/>
              </a:ext>
            </a:extLst>
          </p:cNvPr>
          <p:cNvSpPr txBox="1"/>
          <p:nvPr/>
        </p:nvSpPr>
        <p:spPr>
          <a:xfrm>
            <a:off x="488146" y="4697179"/>
            <a:ext cx="8458200" cy="584775"/>
          </a:xfrm>
          <a:prstGeom prst="rect">
            <a:avLst/>
          </a:prstGeom>
          <a:noFill/>
        </p:spPr>
        <p:txBody>
          <a:bodyPr wrap="square" rtlCol="0">
            <a:spAutoFit/>
          </a:bodyPr>
          <a:lstStyle/>
          <a:p>
            <a:r>
              <a:rPr lang="en-US" sz="3200" b="1" dirty="0">
                <a:solidFill>
                  <a:srgbClr val="00B050"/>
                </a:solidFill>
              </a:rPr>
              <a:t>- </a:t>
            </a:r>
            <a:r>
              <a:rPr lang="en-US" sz="3200" b="1" dirty="0" err="1">
                <a:solidFill>
                  <a:srgbClr val="00B050"/>
                </a:solidFill>
              </a:rPr>
              <a:t>Vì</a:t>
            </a:r>
            <a:r>
              <a:rPr lang="en-US" sz="3200" b="1" dirty="0">
                <a:solidFill>
                  <a:srgbClr val="00B050"/>
                </a:solidFill>
              </a:rPr>
              <a:t>: </a:t>
            </a:r>
            <a:r>
              <a:rPr lang="en-US" sz="3200" b="1" dirty="0" err="1">
                <a:solidFill>
                  <a:srgbClr val="00B050"/>
                </a:solidFill>
              </a:rPr>
              <a:t>Đó</a:t>
            </a:r>
            <a:r>
              <a:rPr lang="en-US" sz="3200" b="1" dirty="0">
                <a:solidFill>
                  <a:srgbClr val="00B050"/>
                </a:solidFill>
              </a:rPr>
              <a:t> </a:t>
            </a:r>
            <a:r>
              <a:rPr lang="en-US" sz="3200" b="1" dirty="0" err="1">
                <a:solidFill>
                  <a:srgbClr val="00B050"/>
                </a:solidFill>
              </a:rPr>
              <a:t>là</a:t>
            </a:r>
            <a:r>
              <a:rPr lang="en-US" sz="3200" b="1" dirty="0">
                <a:solidFill>
                  <a:srgbClr val="00B050"/>
                </a:solidFill>
              </a:rPr>
              <a:t> </a:t>
            </a:r>
            <a:r>
              <a:rPr lang="en-US" sz="3200" b="1" dirty="0" err="1">
                <a:solidFill>
                  <a:srgbClr val="00B050"/>
                </a:solidFill>
              </a:rPr>
              <a:t>tên</a:t>
            </a:r>
            <a:r>
              <a:rPr lang="en-US" sz="3200" b="1" dirty="0">
                <a:solidFill>
                  <a:srgbClr val="00B050"/>
                </a:solidFill>
              </a:rPr>
              <a:t> </a:t>
            </a:r>
            <a:r>
              <a:rPr lang="en-US" sz="3200" b="1" dirty="0" err="1">
                <a:solidFill>
                  <a:srgbClr val="00B050"/>
                </a:solidFill>
              </a:rPr>
              <a:t>riêng</a:t>
            </a:r>
            <a:r>
              <a:rPr lang="en-US" sz="3200" b="1" dirty="0">
                <a:solidFill>
                  <a:srgbClr val="00B050"/>
                </a:solidFill>
              </a:rPr>
              <a:t> </a:t>
            </a:r>
            <a:r>
              <a:rPr lang="en-US" sz="3200" b="1" dirty="0" err="1">
                <a:solidFill>
                  <a:srgbClr val="00B050"/>
                </a:solidFill>
              </a:rPr>
              <a:t>của</a:t>
            </a:r>
            <a:r>
              <a:rPr lang="en-US" sz="3200" b="1" dirty="0">
                <a:solidFill>
                  <a:srgbClr val="00B050"/>
                </a:solidFill>
              </a:rPr>
              <a:t> </a:t>
            </a:r>
            <a:r>
              <a:rPr lang="en-US" sz="3200" b="1" dirty="0" err="1">
                <a:solidFill>
                  <a:srgbClr val="00B050"/>
                </a:solidFill>
              </a:rPr>
              <a:t>một</a:t>
            </a:r>
            <a:r>
              <a:rPr lang="en-US" sz="3200" b="1" dirty="0">
                <a:solidFill>
                  <a:srgbClr val="00B050"/>
                </a:solidFill>
              </a:rPr>
              <a:t> </a:t>
            </a:r>
            <a:r>
              <a:rPr lang="en-US" sz="3200" b="1" dirty="0" err="1">
                <a:solidFill>
                  <a:srgbClr val="00B050"/>
                </a:solidFill>
              </a:rPr>
              <a:t>người</a:t>
            </a:r>
            <a:r>
              <a:rPr lang="en-US" sz="3200" b="1" dirty="0">
                <a:solidFill>
                  <a:srgbClr val="00B050"/>
                </a:solidFill>
              </a:rPr>
              <a:t>.</a:t>
            </a:r>
          </a:p>
        </p:txBody>
      </p:sp>
      <p:sp>
        <p:nvSpPr>
          <p:cNvPr id="14" name="Right Brace 13">
            <a:extLst>
              <a:ext uri="{FF2B5EF4-FFF2-40B4-BE49-F238E27FC236}">
                <a16:creationId xmlns:a16="http://schemas.microsoft.com/office/drawing/2014/main" id="{6E899302-DBFE-42DC-AB99-D7675B19A492}"/>
              </a:ext>
            </a:extLst>
          </p:cNvPr>
          <p:cNvSpPr/>
          <p:nvPr/>
        </p:nvSpPr>
        <p:spPr>
          <a:xfrm rot="5400000">
            <a:off x="7544532" y="3657669"/>
            <a:ext cx="208559" cy="2230387"/>
          </a:xfrm>
          <a:prstGeom prst="rightBrace">
            <a:avLst>
              <a:gd name="adj1" fmla="val 35094"/>
              <a:gd name="adj2" fmla="val 48412"/>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8C47C337-7FBA-2586-EC44-4E4BB1203633}"/>
              </a:ext>
            </a:extLst>
          </p:cNvPr>
          <p:cNvSpPr txBox="1"/>
          <p:nvPr/>
        </p:nvSpPr>
        <p:spPr>
          <a:xfrm>
            <a:off x="6435142" y="4639923"/>
            <a:ext cx="4148986" cy="830997"/>
          </a:xfrm>
          <a:prstGeom prst="rect">
            <a:avLst/>
          </a:prstGeom>
          <a:noFill/>
        </p:spPr>
        <p:txBody>
          <a:bodyPr wrap="square" rtlCol="0">
            <a:spAutoFit/>
          </a:bodyPr>
          <a:lstStyle/>
          <a:p>
            <a:pPr algn="ctr"/>
            <a:r>
              <a:rPr lang="en-US" sz="4800" b="1" dirty="0">
                <a:solidFill>
                  <a:srgbClr val="FF0000"/>
                </a:solidFill>
              </a:rPr>
              <a:t>Danh </a:t>
            </a:r>
            <a:r>
              <a:rPr lang="en-US" sz="4800" b="1" dirty="0" err="1">
                <a:solidFill>
                  <a:srgbClr val="FF0000"/>
                </a:solidFill>
              </a:rPr>
              <a:t>từ</a:t>
            </a:r>
            <a:r>
              <a:rPr lang="en-US" sz="4800" b="1" dirty="0">
                <a:solidFill>
                  <a:srgbClr val="FF0000"/>
                </a:solidFill>
              </a:rPr>
              <a:t> </a:t>
            </a:r>
            <a:r>
              <a:rPr lang="en-US" sz="4800" b="1" dirty="0" err="1">
                <a:solidFill>
                  <a:srgbClr val="FF0000"/>
                </a:solidFill>
              </a:rPr>
              <a:t>riêng</a:t>
            </a:r>
            <a:endParaRPr lang="en-US" sz="4800" b="1" dirty="0">
              <a:solidFill>
                <a:srgbClr val="FF0000"/>
              </a:solidFill>
            </a:endParaRPr>
          </a:p>
        </p:txBody>
      </p:sp>
      <p:sp>
        <p:nvSpPr>
          <p:cNvPr id="16" name="TextBox 15">
            <a:extLst>
              <a:ext uri="{FF2B5EF4-FFF2-40B4-BE49-F238E27FC236}">
                <a16:creationId xmlns:a16="http://schemas.microsoft.com/office/drawing/2014/main" id="{44AB4B84-8929-3C12-35E7-8600741E42F6}"/>
              </a:ext>
            </a:extLst>
          </p:cNvPr>
          <p:cNvSpPr txBox="1"/>
          <p:nvPr/>
        </p:nvSpPr>
        <p:spPr>
          <a:xfrm>
            <a:off x="2114857" y="553640"/>
            <a:ext cx="3912317" cy="923330"/>
          </a:xfrm>
          <a:prstGeom prst="rect">
            <a:avLst/>
          </a:prstGeom>
          <a:noFill/>
        </p:spPr>
        <p:txBody>
          <a:bodyPr wrap="square" rtlCol="0">
            <a:spAutoFit/>
          </a:bodyPr>
          <a:lstStyle/>
          <a:p>
            <a:r>
              <a:rPr kumimoji="0" lang="en-US" sz="54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I. </a:t>
            </a:r>
            <a:r>
              <a:rPr kumimoji="0" lang="en-US" sz="54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Nhận</a:t>
            </a:r>
            <a:r>
              <a:rPr kumimoji="0" lang="en-US" sz="54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54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xét</a:t>
            </a:r>
            <a:endParaRPr lang="en-US" dirty="0"/>
          </a:p>
        </p:txBody>
      </p:sp>
      <p:sp>
        <p:nvSpPr>
          <p:cNvPr id="17" name="TextBox 16">
            <a:extLst>
              <a:ext uri="{FF2B5EF4-FFF2-40B4-BE49-F238E27FC236}">
                <a16:creationId xmlns:a16="http://schemas.microsoft.com/office/drawing/2014/main" id="{2850EF7D-27B3-8105-79B1-C4673CC40778}"/>
              </a:ext>
            </a:extLst>
          </p:cNvPr>
          <p:cNvSpPr txBox="1"/>
          <p:nvPr/>
        </p:nvSpPr>
        <p:spPr>
          <a:xfrm>
            <a:off x="685591" y="5469387"/>
            <a:ext cx="10496550" cy="830997"/>
          </a:xfrm>
          <a:prstGeom prst="rect">
            <a:avLst/>
          </a:prstGeom>
          <a:noFill/>
        </p:spPr>
        <p:txBody>
          <a:bodyPr wrap="square" rtlCol="0">
            <a:spAutoFit/>
          </a:bodyPr>
          <a:lstStyle/>
          <a:p>
            <a:r>
              <a:rPr lang="en-US" sz="3600" b="1" dirty="0">
                <a:solidFill>
                  <a:srgbClr val="00B050"/>
                </a:solidFill>
              </a:rPr>
              <a:t>-  </a:t>
            </a:r>
            <a:r>
              <a:rPr lang="en-US" sz="3600" b="1" dirty="0" err="1">
                <a:solidFill>
                  <a:srgbClr val="00B050"/>
                </a:solidFill>
              </a:rPr>
              <a:t>lớp</a:t>
            </a:r>
            <a:r>
              <a:rPr lang="en-US" sz="3600" b="1" dirty="0">
                <a:solidFill>
                  <a:srgbClr val="00B050"/>
                </a:solidFill>
              </a:rPr>
              <a:t>, </a:t>
            </a:r>
            <a:r>
              <a:rPr lang="en-US" sz="3600" b="1" dirty="0" err="1">
                <a:solidFill>
                  <a:srgbClr val="00B050"/>
                </a:solidFill>
              </a:rPr>
              <a:t>học</a:t>
            </a:r>
            <a:r>
              <a:rPr lang="en-US" sz="3600" b="1" dirty="0">
                <a:solidFill>
                  <a:srgbClr val="00B050"/>
                </a:solidFill>
              </a:rPr>
              <a:t> </a:t>
            </a:r>
            <a:r>
              <a:rPr lang="en-US" sz="3600" b="1" dirty="0" err="1">
                <a:solidFill>
                  <a:srgbClr val="00B050"/>
                </a:solidFill>
              </a:rPr>
              <a:t>sinh</a:t>
            </a:r>
            <a:r>
              <a:rPr lang="en-US" sz="3600" b="1" dirty="0">
                <a:solidFill>
                  <a:srgbClr val="00B050"/>
                </a:solidFill>
              </a:rPr>
              <a:t>, </a:t>
            </a:r>
            <a:r>
              <a:rPr lang="en-US" sz="3600" b="1" dirty="0" err="1">
                <a:solidFill>
                  <a:srgbClr val="00B050"/>
                </a:solidFill>
              </a:rPr>
              <a:t>cô</a:t>
            </a:r>
            <a:r>
              <a:rPr lang="en-US" sz="3600" b="1" dirty="0">
                <a:solidFill>
                  <a:srgbClr val="00B050"/>
                </a:solidFill>
              </a:rPr>
              <a:t> </a:t>
            </a:r>
            <a:r>
              <a:rPr lang="en-US" sz="3600" b="1" dirty="0" err="1">
                <a:solidFill>
                  <a:srgbClr val="00B050"/>
                </a:solidFill>
              </a:rPr>
              <a:t>bạn</a:t>
            </a:r>
            <a:r>
              <a:rPr lang="en-US" sz="3600" b="1" dirty="0">
                <a:solidFill>
                  <a:srgbClr val="00B050"/>
                </a:solidFill>
              </a:rPr>
              <a:t>, </a:t>
            </a:r>
            <a:r>
              <a:rPr lang="en-US" sz="3600" b="1" dirty="0" err="1">
                <a:solidFill>
                  <a:srgbClr val="00B050"/>
                </a:solidFill>
              </a:rPr>
              <a:t>tên</a:t>
            </a:r>
            <a:r>
              <a:rPr lang="en-US" sz="3600" b="1" dirty="0">
                <a:solidFill>
                  <a:srgbClr val="00B050"/>
                </a:solidFill>
              </a:rPr>
              <a:t> :  </a:t>
            </a:r>
            <a:r>
              <a:rPr lang="en-US" sz="4800" b="1" dirty="0" err="1">
                <a:solidFill>
                  <a:srgbClr val="FF0000"/>
                </a:solidFill>
              </a:rPr>
              <a:t>Là</a:t>
            </a:r>
            <a:r>
              <a:rPr lang="en-US" sz="4800" b="1" dirty="0">
                <a:solidFill>
                  <a:srgbClr val="FF0000"/>
                </a:solidFill>
              </a:rPr>
              <a:t> </a:t>
            </a:r>
            <a:r>
              <a:rPr lang="en-US" sz="4800" b="1" dirty="0" err="1">
                <a:solidFill>
                  <a:srgbClr val="FF0000"/>
                </a:solidFill>
              </a:rPr>
              <a:t>danh</a:t>
            </a:r>
            <a:r>
              <a:rPr lang="en-US" sz="4800" b="1" dirty="0">
                <a:solidFill>
                  <a:srgbClr val="FF0000"/>
                </a:solidFill>
              </a:rPr>
              <a:t> </a:t>
            </a:r>
            <a:r>
              <a:rPr lang="en-US" sz="4800" b="1" dirty="0" err="1">
                <a:solidFill>
                  <a:srgbClr val="FF0000"/>
                </a:solidFill>
              </a:rPr>
              <a:t>từ</a:t>
            </a:r>
            <a:r>
              <a:rPr lang="en-US" sz="4800" b="1" dirty="0">
                <a:solidFill>
                  <a:srgbClr val="FF0000"/>
                </a:solidFill>
              </a:rPr>
              <a:t> </a:t>
            </a:r>
            <a:r>
              <a:rPr lang="en-US" sz="4800" b="1" dirty="0" err="1">
                <a:solidFill>
                  <a:srgbClr val="FF0000"/>
                </a:solidFill>
              </a:rPr>
              <a:t>chung</a:t>
            </a:r>
            <a:r>
              <a:rPr lang="en-US" sz="4800" b="1" dirty="0">
                <a:solidFill>
                  <a:srgbClr val="FF0000"/>
                </a:solidFill>
              </a:rPr>
              <a:t> </a:t>
            </a:r>
          </a:p>
        </p:txBody>
      </p:sp>
    </p:spTree>
    <p:extLst>
      <p:ext uri="{BB962C8B-B14F-4D97-AF65-F5344CB8AC3E}">
        <p14:creationId xmlns:p14="http://schemas.microsoft.com/office/powerpoint/2010/main" val="14314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36688-E12B-EDF9-7206-F2E7A7554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C4B65-E3C2-5C0B-383A-BA8790BB623D}"/>
              </a:ext>
            </a:extLst>
          </p:cNvPr>
          <p:cNvSpPr txBox="1"/>
          <p:nvPr/>
        </p:nvSpPr>
        <p:spPr>
          <a:xfrm>
            <a:off x="1296219" y="1616827"/>
            <a:ext cx="9057456" cy="878830"/>
          </a:xfrm>
          <a:prstGeom prst="rect">
            <a:avLst/>
          </a:prstGeom>
          <a:noFill/>
        </p:spPr>
        <p:txBody>
          <a:bodyPr wrap="square">
            <a:spAutoFit/>
          </a:bodyPr>
          <a:lstStyle/>
          <a:p>
            <a:pPr indent="270510" algn="just" eaLnBrk="0" fontAlgn="base" hangingPunct="0">
              <a:lnSpc>
                <a:spcPct val="150000"/>
              </a:lnSpc>
              <a:spcBef>
                <a:spcPct val="0"/>
              </a:spcBef>
              <a:spcAft>
                <a:spcPct val="0"/>
              </a:spcAft>
            </a:pPr>
            <a:r>
              <a:rPr lang="pt-BR" sz="3800" b="1" dirty="0">
                <a:solidFill>
                  <a:srgbClr val="00B050"/>
                </a:solidFill>
                <a:latin typeface="UTM Avo" panose="02040603050506020204" pitchFamily="18" charset="0"/>
                <a:ea typeface="Times New Roman" panose="02020603050405020304" pitchFamily="18" charset="0"/>
              </a:rPr>
              <a:t>- Danh từ chung là tên của một loại sự vật. </a:t>
            </a:r>
            <a:endParaRPr lang="en-US" sz="3800" b="1" dirty="0">
              <a:solidFill>
                <a:srgbClr val="00B050"/>
              </a:solidFill>
              <a:latin typeface="UTM Avo" panose="02040603050506020204" pitchFamily="18" charset="0"/>
              <a:ea typeface="Times New Roman" panose="02020603050405020304" pitchFamily="18" charset="0"/>
            </a:endParaRPr>
          </a:p>
        </p:txBody>
      </p:sp>
      <p:pic>
        <p:nvPicPr>
          <p:cNvPr id="6" name="Picture 7" descr="Con Ong, Chú Ong Và Cái Biển - KhoThietKe.Net">
            <a:extLst>
              <a:ext uri="{FF2B5EF4-FFF2-40B4-BE49-F238E27FC236}">
                <a16:creationId xmlns:a16="http://schemas.microsoft.com/office/drawing/2014/main" id="{F8B793DA-69B5-7D96-7C64-4C1B0751C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0688" y="2771669"/>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6BE5662-D630-0F9A-C5B9-6F3C10260ED1}"/>
              </a:ext>
            </a:extLst>
          </p:cNvPr>
          <p:cNvSpPr txBox="1"/>
          <p:nvPr/>
        </p:nvSpPr>
        <p:spPr>
          <a:xfrm>
            <a:off x="1296219" y="2356490"/>
            <a:ext cx="8933631" cy="1755994"/>
          </a:xfrm>
          <a:prstGeom prst="rect">
            <a:avLst/>
          </a:prstGeom>
          <a:noFill/>
        </p:spPr>
        <p:txBody>
          <a:bodyPr wrap="square">
            <a:spAutoFit/>
          </a:bodyPr>
          <a:lstStyle/>
          <a:p>
            <a:pPr indent="270510" algn="just" eaLnBrk="0" fontAlgn="base" hangingPunct="0">
              <a:lnSpc>
                <a:spcPct val="150000"/>
              </a:lnSpc>
              <a:spcBef>
                <a:spcPct val="0"/>
              </a:spcBef>
              <a:spcAft>
                <a:spcPct val="0"/>
              </a:spcAft>
            </a:pPr>
            <a:r>
              <a:rPr lang="pt-BR" sz="3800" b="1" dirty="0">
                <a:solidFill>
                  <a:srgbClr val="00B050"/>
                </a:solidFill>
                <a:latin typeface="UTM Avo" panose="02040603050506020204" pitchFamily="18" charset="0"/>
                <a:ea typeface="Times New Roman" panose="02020603050405020304" pitchFamily="18" charset="0"/>
              </a:rPr>
              <a:t>- Danh từ riêng là tên riêng của một sự vật. Danh từ riêng được viết hoa. </a:t>
            </a:r>
            <a:endParaRPr lang="en-US" sz="3800" b="1" dirty="0">
              <a:solidFill>
                <a:srgbClr val="00B050"/>
              </a:solidFill>
              <a:latin typeface="UTM Avo" panose="020406030505060202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8862BAE3-5454-3027-81D4-A1BF89C8D507}"/>
              </a:ext>
            </a:extLst>
          </p:cNvPr>
          <p:cNvSpPr txBox="1"/>
          <p:nvPr/>
        </p:nvSpPr>
        <p:spPr>
          <a:xfrm>
            <a:off x="1682467" y="739663"/>
            <a:ext cx="3413408" cy="1003031"/>
          </a:xfrm>
          <a:prstGeom prst="rect">
            <a:avLst/>
          </a:prstGeom>
          <a:noFill/>
        </p:spPr>
        <p:txBody>
          <a:bodyPr wrap="square" rtlCol="0">
            <a:spAutoFit/>
          </a:bodyPr>
          <a:lstStyle/>
          <a:p>
            <a:pPr lvl="0" indent="270510" algn="just" eaLnBrk="0" fontAlgn="base" hangingPunct="0">
              <a:lnSpc>
                <a:spcPct val="150000"/>
              </a:lnSpc>
              <a:spcBef>
                <a:spcPct val="0"/>
              </a:spcBef>
              <a:spcAft>
                <a:spcPct val="0"/>
              </a:spcAft>
            </a:pPr>
            <a:r>
              <a:rPr lang="en-US" sz="4400" b="1" dirty="0">
                <a:solidFill>
                  <a:srgbClr val="FF0000"/>
                </a:solidFill>
                <a:latin typeface="UTM Avo" panose="02040603050506020204" pitchFamily="18" charset="0"/>
                <a:ea typeface="Times New Roman" panose="02020603050405020304" pitchFamily="18" charset="0"/>
              </a:rPr>
              <a:t>II. </a:t>
            </a:r>
            <a:r>
              <a:rPr lang="en-US" sz="4400" b="1" dirty="0" err="1">
                <a:solidFill>
                  <a:srgbClr val="FF0000"/>
                </a:solidFill>
                <a:latin typeface="UTM Avo" panose="02040603050506020204" pitchFamily="18" charset="0"/>
                <a:ea typeface="Times New Roman" panose="02020603050405020304" pitchFamily="18" charset="0"/>
              </a:rPr>
              <a:t>Bài</a:t>
            </a:r>
            <a:r>
              <a:rPr lang="en-US" sz="4400" b="1" dirty="0">
                <a:solidFill>
                  <a:srgbClr val="FF0000"/>
                </a:solidFill>
                <a:latin typeface="UTM Avo" panose="02040603050506020204" pitchFamily="18" charset="0"/>
                <a:ea typeface="Times New Roman" panose="02020603050405020304" pitchFamily="18" charset="0"/>
              </a:rPr>
              <a:t> </a:t>
            </a:r>
            <a:r>
              <a:rPr lang="en-US" sz="4400" b="1" dirty="0" err="1">
                <a:solidFill>
                  <a:srgbClr val="FF0000"/>
                </a:solidFill>
                <a:latin typeface="UTM Avo" panose="02040603050506020204" pitchFamily="18" charset="0"/>
                <a:ea typeface="Times New Roman" panose="02020603050405020304" pitchFamily="18" charset="0"/>
              </a:rPr>
              <a:t>học</a:t>
            </a:r>
            <a:r>
              <a:rPr lang="en-US" sz="4400" b="1" dirty="0">
                <a:solidFill>
                  <a:srgbClr val="FF0000"/>
                </a:solidFill>
                <a:latin typeface="UTM Avo" panose="02040603050506020204" pitchFamily="18" charset="0"/>
                <a:ea typeface="Times New Roman" panose="02020603050405020304" pitchFamily="18" charset="0"/>
              </a:rPr>
              <a:t> :</a:t>
            </a:r>
            <a:endParaRPr lang="pt-BR" sz="4400" b="1" dirty="0">
              <a:solidFill>
                <a:srgbClr val="FF000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3C033B-0812-2A52-4F28-01BE331357DF}"/>
              </a:ext>
            </a:extLst>
          </p:cNvPr>
          <p:cNvPicPr>
            <a:picLocks noChangeAspect="1"/>
          </p:cNvPicPr>
          <p:nvPr/>
        </p:nvPicPr>
        <p:blipFill>
          <a:blip r:embed="rId3"/>
          <a:stretch>
            <a:fillRect/>
          </a:stretch>
        </p:blipFill>
        <p:spPr>
          <a:xfrm>
            <a:off x="1" y="-122532"/>
            <a:ext cx="12192000" cy="69805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C3D0-0B36-64AD-FC54-58EEF1D69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C3C8FB-0B19-326C-4E74-69160E72707C}"/>
              </a:ext>
            </a:extLst>
          </p:cNvPr>
          <p:cNvSpPr txBox="1"/>
          <p:nvPr/>
        </p:nvSpPr>
        <p:spPr>
          <a:xfrm>
            <a:off x="787073" y="807214"/>
            <a:ext cx="11017224" cy="2790764"/>
          </a:xfrm>
          <a:prstGeom prst="rect">
            <a:avLst/>
          </a:prstGeom>
          <a:noFill/>
        </p:spPr>
        <p:txBody>
          <a:bodyPr wrap="square">
            <a:spAutoFit/>
          </a:bodyPr>
          <a:lstStyle/>
          <a:p>
            <a:pPr eaLnBrk="0" fontAlgn="base" hangingPunct="0">
              <a:lnSpc>
                <a:spcPct val="150000"/>
              </a:lnSpc>
              <a:spcBef>
                <a:spcPct val="0"/>
              </a:spcBef>
            </a:pPr>
            <a:r>
              <a:rPr lang="vi-VN"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1. Tìm danh từ trong các câu sau</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và</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xếp</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chúng</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thành</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hai</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nhóm</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Danh</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từ</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chung</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danh</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từ</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 </a:t>
            </a:r>
            <a:r>
              <a:rPr lang="en-US" sz="3000" b="1" kern="100" dirty="0" err="1">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riêng</a:t>
            </a:r>
            <a:r>
              <a:rPr lang="en-US" sz="3000" b="1" kern="100" dirty="0">
                <a:solidFill>
                  <a:schemeClr val="accent1">
                    <a:lumMod val="75000"/>
                  </a:schemeClr>
                </a:solidFill>
                <a:latin typeface="UTM Avo" panose="02040603050506020204" pitchFamily="18" charset="0"/>
                <a:ea typeface="Calibri" panose="020F0502020204030204" pitchFamily="34" charset="0"/>
                <a:cs typeface="Times New Roman" panose="02020603050405020304" pitchFamily="18" charset="0"/>
              </a:rPr>
              <a:t>.</a:t>
            </a:r>
            <a:endParaRPr lang="en-US" sz="3000" b="1" kern="100" dirty="0">
              <a:solidFill>
                <a:schemeClr val="accent1">
                  <a:lumMod val="75000"/>
                </a:schemeClr>
              </a:solidFill>
              <a:ea typeface="Calibri" panose="020F0502020204030204" pitchFamily="34" charset="0"/>
              <a:cs typeface="Times New Roman" panose="02020603050405020304" pitchFamily="18" charset="0"/>
            </a:endParaRPr>
          </a:p>
          <a:p>
            <a:pPr algn="just" eaLnBrk="0" fontAlgn="base" hangingPunct="0">
              <a:lnSpc>
                <a:spcPct val="150000"/>
              </a:lnSpc>
              <a:spcBef>
                <a:spcPct val="0"/>
              </a:spcBef>
            </a:pP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chị</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Phiêng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Quảng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làm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ruộng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Hôm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nay, A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Lềnh</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chở</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ngô</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cho</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vi-VN"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a:t>
            </a:r>
            <a:r>
              <a:rPr lang="en-US" sz="3000" kern="100" dirty="0">
                <a:solidFill>
                  <a:srgbClr val="7030A0"/>
                </a:solidFill>
                <a:ea typeface="Calibri" panose="020F0502020204030204" pitchFamily="34" charset="0"/>
                <a:cs typeface="Times New Roman" panose="02020603050405020304" pitchFamily="18" charset="0"/>
              </a:rPr>
              <a:t>                                      </a:t>
            </a:r>
            <a:endParaRPr lang="en-US" sz="2800" kern="100" dirty="0">
              <a:solidFill>
                <a:srgbClr val="00000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5426CE-F7E0-D0A4-E82D-EC64D0E79516}"/>
              </a:ext>
            </a:extLst>
          </p:cNvPr>
          <p:cNvSpPr txBox="1"/>
          <p:nvPr/>
        </p:nvSpPr>
        <p:spPr>
          <a:xfrm>
            <a:off x="2539762" y="-134381"/>
            <a:ext cx="3755923" cy="1085810"/>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sz="48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III. </a:t>
            </a:r>
            <a:r>
              <a:rPr kumimoji="0" lang="en-US" sz="48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Luyện</a:t>
            </a:r>
            <a:r>
              <a:rPr kumimoji="0" lang="en-US" sz="4800" b="1" i="0" u="none" strike="noStrike" kern="100" cap="none" spc="0" normalizeH="0" baseline="0" noProof="0" dirty="0">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4800" b="1" i="0" u="none" strike="noStrike" kern="100" cap="none" spc="0" normalizeH="0" baseline="0" noProof="0" dirty="0" err="1">
                <a:ln>
                  <a:noFill/>
                </a:ln>
                <a:solidFill>
                  <a:srgbClr val="00B050"/>
                </a:solidFill>
                <a:effectLst/>
                <a:uLnTx/>
                <a:uFillTx/>
                <a:latin typeface="UTM Avo" panose="02040603050506020204" pitchFamily="18" charset="0"/>
                <a:ea typeface="Calibri" panose="020F0502020204030204" pitchFamily="34" charset="0"/>
                <a:cs typeface="Times New Roman" panose="02020603050405020304" pitchFamily="18" charset="0"/>
              </a:rPr>
              <a:t>tập</a:t>
            </a:r>
            <a:endParaRPr kumimoji="0" lang="en-US" sz="4800" b="1" i="0" u="none" strike="noStrike" kern="100" cap="none" spc="0" normalizeH="0" baseline="0" noProof="0" dirty="0">
              <a:ln>
                <a:noFill/>
              </a:ln>
              <a:solidFill>
                <a:srgbClr val="00B050"/>
              </a:solidFill>
              <a:effectLst/>
              <a:uLnTx/>
              <a:uFillTx/>
              <a:latin typeface="Calibri"/>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E72C22F-84FE-59CC-7408-8D1303C94936}"/>
              </a:ext>
            </a:extLst>
          </p:cNvPr>
          <p:cNvCxnSpPr/>
          <p:nvPr/>
        </p:nvCxnSpPr>
        <p:spPr>
          <a:xfrm>
            <a:off x="1327355" y="1455174"/>
            <a:ext cx="186812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F00682-3A0F-62A5-DF98-A072102B0DF3}"/>
              </a:ext>
            </a:extLst>
          </p:cNvPr>
          <p:cNvPicPr>
            <a:picLocks noChangeAspect="1"/>
          </p:cNvPicPr>
          <p:nvPr/>
        </p:nvPicPr>
        <p:blipFill>
          <a:blip r:embed="rId3"/>
          <a:stretch>
            <a:fillRect/>
          </a:stretch>
        </p:blipFill>
        <p:spPr>
          <a:xfrm>
            <a:off x="6554928" y="1455174"/>
            <a:ext cx="4217847" cy="81635"/>
          </a:xfrm>
          <a:prstGeom prst="rect">
            <a:avLst/>
          </a:prstGeom>
        </p:spPr>
      </p:pic>
      <p:cxnSp>
        <p:nvCxnSpPr>
          <p:cNvPr id="13" name="Straight Connector 12">
            <a:extLst>
              <a:ext uri="{FF2B5EF4-FFF2-40B4-BE49-F238E27FC236}">
                <a16:creationId xmlns:a16="http://schemas.microsoft.com/office/drawing/2014/main" id="{24BEF78D-4C1D-5B01-A067-0FB4B5C0DB0A}"/>
              </a:ext>
            </a:extLst>
          </p:cNvPr>
          <p:cNvCxnSpPr/>
          <p:nvPr/>
        </p:nvCxnSpPr>
        <p:spPr>
          <a:xfrm>
            <a:off x="1781175" y="2838450"/>
            <a:ext cx="10096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CA0968-247D-3DC5-BF6D-EA8E788D93A3}"/>
              </a:ext>
            </a:extLst>
          </p:cNvPr>
          <p:cNvCxnSpPr>
            <a:cxnSpLocks/>
          </p:cNvCxnSpPr>
          <p:nvPr/>
        </p:nvCxnSpPr>
        <p:spPr>
          <a:xfrm>
            <a:off x="3343275" y="2838450"/>
            <a:ext cx="5143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B9A7DE-AEC0-647C-2661-19696751EDDE}"/>
              </a:ext>
            </a:extLst>
          </p:cNvPr>
          <p:cNvCxnSpPr>
            <a:cxnSpLocks/>
          </p:cNvCxnSpPr>
          <p:nvPr/>
        </p:nvCxnSpPr>
        <p:spPr>
          <a:xfrm>
            <a:off x="4991100" y="2838450"/>
            <a:ext cx="21145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17E1B5-9D5B-A618-CC5C-C6FE7A1BCDF3}"/>
              </a:ext>
            </a:extLst>
          </p:cNvPr>
          <p:cNvCxnSpPr/>
          <p:nvPr/>
        </p:nvCxnSpPr>
        <p:spPr>
          <a:xfrm>
            <a:off x="7915275" y="2838450"/>
            <a:ext cx="10096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CCFA65-1741-30F3-B898-F9BB1DD45170}"/>
              </a:ext>
            </a:extLst>
          </p:cNvPr>
          <p:cNvCxnSpPr>
            <a:cxnSpLocks/>
          </p:cNvCxnSpPr>
          <p:nvPr/>
        </p:nvCxnSpPr>
        <p:spPr>
          <a:xfrm>
            <a:off x="9147413" y="2876550"/>
            <a:ext cx="124436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24555A-FAFD-72F1-CA38-764A8AE198AA}"/>
              </a:ext>
            </a:extLst>
          </p:cNvPr>
          <p:cNvCxnSpPr/>
          <p:nvPr/>
        </p:nvCxnSpPr>
        <p:spPr>
          <a:xfrm>
            <a:off x="10677525" y="2876550"/>
            <a:ext cx="10096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E08148-F21A-570C-0319-09308113D751}"/>
              </a:ext>
            </a:extLst>
          </p:cNvPr>
          <p:cNvCxnSpPr>
            <a:cxnSpLocks/>
          </p:cNvCxnSpPr>
          <p:nvPr/>
        </p:nvCxnSpPr>
        <p:spPr>
          <a:xfrm>
            <a:off x="1552575" y="3524250"/>
            <a:ext cx="5524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1F18E1-06EE-C43F-1E4B-57638AC44532}"/>
              </a:ext>
            </a:extLst>
          </p:cNvPr>
          <p:cNvCxnSpPr/>
          <p:nvPr/>
        </p:nvCxnSpPr>
        <p:spPr>
          <a:xfrm>
            <a:off x="3857625" y="3543300"/>
            <a:ext cx="10096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A4C9F56-15CD-6FF7-5DD4-701E29DB565F}"/>
              </a:ext>
            </a:extLst>
          </p:cNvPr>
          <p:cNvSpPr txBox="1"/>
          <p:nvPr/>
        </p:nvSpPr>
        <p:spPr>
          <a:xfrm>
            <a:off x="9482137" y="3239155"/>
            <a:ext cx="1357313" cy="523220"/>
          </a:xfrm>
          <a:prstGeom prst="rect">
            <a:avLst/>
          </a:prstGeom>
          <a:noFill/>
        </p:spPr>
        <p:txBody>
          <a:bodyPr wrap="square" rtlCol="0">
            <a:spAutoFit/>
          </a:bodyPr>
          <a:lstStyle/>
          <a:p>
            <a:r>
              <a:rPr kumimoji="0" lang="en-US" sz="2800" b="0" i="1" u="none" strike="noStrike" kern="10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Tô Hoài</a:t>
            </a:r>
            <a:endParaRPr lang="en-US" dirty="0"/>
          </a:p>
        </p:txBody>
      </p:sp>
      <p:sp>
        <p:nvSpPr>
          <p:cNvPr id="27" name="TextBox 26">
            <a:extLst>
              <a:ext uri="{FF2B5EF4-FFF2-40B4-BE49-F238E27FC236}">
                <a16:creationId xmlns:a16="http://schemas.microsoft.com/office/drawing/2014/main" id="{191D9959-9070-8AEC-31D8-8BAE42D4B2E2}"/>
              </a:ext>
            </a:extLst>
          </p:cNvPr>
          <p:cNvSpPr txBox="1"/>
          <p:nvPr/>
        </p:nvSpPr>
        <p:spPr>
          <a:xfrm>
            <a:off x="1123949" y="4115381"/>
            <a:ext cx="3362325" cy="646331"/>
          </a:xfrm>
          <a:prstGeom prst="rect">
            <a:avLst/>
          </a:prstGeom>
          <a:noFill/>
        </p:spPr>
        <p:txBody>
          <a:bodyPr wrap="square" rtlCol="0">
            <a:spAutoFit/>
          </a:bodyPr>
          <a:lstStyle/>
          <a:p>
            <a:r>
              <a:rPr lang="en-US" sz="3600" b="1" dirty="0">
                <a:solidFill>
                  <a:schemeClr val="accent1">
                    <a:lumMod val="75000"/>
                  </a:schemeClr>
                </a:solidFill>
              </a:rPr>
              <a:t>- Danh </a:t>
            </a:r>
            <a:r>
              <a:rPr lang="en-US" sz="3600" b="1" dirty="0" err="1">
                <a:solidFill>
                  <a:schemeClr val="accent1">
                    <a:lumMod val="75000"/>
                  </a:schemeClr>
                </a:solidFill>
              </a:rPr>
              <a:t>từ</a:t>
            </a:r>
            <a:r>
              <a:rPr lang="en-US" sz="3600" b="1" dirty="0">
                <a:solidFill>
                  <a:schemeClr val="accent1">
                    <a:lumMod val="75000"/>
                  </a:schemeClr>
                </a:solidFill>
              </a:rPr>
              <a:t> </a:t>
            </a:r>
            <a:r>
              <a:rPr lang="en-US" sz="3600" b="1" dirty="0" err="1">
                <a:solidFill>
                  <a:schemeClr val="accent1">
                    <a:lumMod val="75000"/>
                  </a:schemeClr>
                </a:solidFill>
              </a:rPr>
              <a:t>chung</a:t>
            </a:r>
            <a:endParaRPr lang="en-US" sz="3600" b="1" dirty="0">
              <a:solidFill>
                <a:schemeClr val="accent1">
                  <a:lumMod val="75000"/>
                </a:schemeClr>
              </a:solidFill>
            </a:endParaRPr>
          </a:p>
        </p:txBody>
      </p:sp>
      <p:sp>
        <p:nvSpPr>
          <p:cNvPr id="28" name="TextBox 27">
            <a:extLst>
              <a:ext uri="{FF2B5EF4-FFF2-40B4-BE49-F238E27FC236}">
                <a16:creationId xmlns:a16="http://schemas.microsoft.com/office/drawing/2014/main" id="{61994CAD-6978-77ED-31C6-269A5005F059}"/>
              </a:ext>
            </a:extLst>
          </p:cNvPr>
          <p:cNvSpPr txBox="1"/>
          <p:nvPr/>
        </p:nvSpPr>
        <p:spPr>
          <a:xfrm>
            <a:off x="1123949" y="4906974"/>
            <a:ext cx="3248024" cy="646331"/>
          </a:xfrm>
          <a:prstGeom prst="rect">
            <a:avLst/>
          </a:prstGeom>
          <a:noFill/>
        </p:spPr>
        <p:txBody>
          <a:bodyPr wrap="square" rtlCol="0">
            <a:spAutoFit/>
          </a:bodyPr>
          <a:lstStyle/>
          <a:p>
            <a:r>
              <a:rPr lang="en-US" sz="3600" b="1" dirty="0">
                <a:solidFill>
                  <a:schemeClr val="accent1">
                    <a:lumMod val="75000"/>
                  </a:schemeClr>
                </a:solidFill>
              </a:rPr>
              <a:t>- Danh </a:t>
            </a:r>
            <a:r>
              <a:rPr lang="en-US" sz="3600" b="1" dirty="0" err="1">
                <a:solidFill>
                  <a:schemeClr val="accent1">
                    <a:lumMod val="75000"/>
                  </a:schemeClr>
                </a:solidFill>
              </a:rPr>
              <a:t>từ</a:t>
            </a:r>
            <a:r>
              <a:rPr lang="en-US" sz="3600" b="1" dirty="0">
                <a:solidFill>
                  <a:schemeClr val="accent1">
                    <a:lumMod val="75000"/>
                  </a:schemeClr>
                </a:solidFill>
              </a:rPr>
              <a:t> </a:t>
            </a:r>
            <a:r>
              <a:rPr lang="en-US" sz="3600" b="1" dirty="0" err="1">
                <a:solidFill>
                  <a:schemeClr val="accent1">
                    <a:lumMod val="75000"/>
                  </a:schemeClr>
                </a:solidFill>
              </a:rPr>
              <a:t>riêng</a:t>
            </a:r>
            <a:r>
              <a:rPr lang="en-US" sz="3600" b="1" dirty="0">
                <a:solidFill>
                  <a:schemeClr val="accent1">
                    <a:lumMod val="75000"/>
                  </a:schemeClr>
                </a:solidFill>
              </a:rPr>
              <a:t>:</a:t>
            </a:r>
          </a:p>
        </p:txBody>
      </p:sp>
      <p:cxnSp>
        <p:nvCxnSpPr>
          <p:cNvPr id="41" name="Straight Connector 40">
            <a:extLst>
              <a:ext uri="{FF2B5EF4-FFF2-40B4-BE49-F238E27FC236}">
                <a16:creationId xmlns:a16="http://schemas.microsoft.com/office/drawing/2014/main" id="{AF4A27F1-E92E-D7ED-D29F-D3EBEA901779}"/>
              </a:ext>
            </a:extLst>
          </p:cNvPr>
          <p:cNvCxnSpPr/>
          <p:nvPr/>
        </p:nvCxnSpPr>
        <p:spPr>
          <a:xfrm>
            <a:off x="6177789" y="331911"/>
            <a:ext cx="52545" cy="6858000"/>
          </a:xfrm>
          <a:prstGeom prst="line">
            <a:avLst/>
          </a:prstGeom>
          <a:noFill/>
          <a:ln w="9525" cap="flat" cmpd="sng" algn="ctr">
            <a:solidFill>
              <a:srgbClr val="BBE0E3">
                <a:shade val="95000"/>
                <a:satMod val="105000"/>
              </a:srgbClr>
            </a:solidFill>
            <a:prstDash val="solid"/>
          </a:ln>
          <a:effectLst/>
        </p:spPr>
      </p:cxnSp>
      <p:sp>
        <p:nvSpPr>
          <p:cNvPr id="42" name="TextBox 41">
            <a:extLst>
              <a:ext uri="{FF2B5EF4-FFF2-40B4-BE49-F238E27FC236}">
                <a16:creationId xmlns:a16="http://schemas.microsoft.com/office/drawing/2014/main" id="{CCB84C18-A63A-9F0F-BCED-7138E0B6621C}"/>
              </a:ext>
            </a:extLst>
          </p:cNvPr>
          <p:cNvSpPr txBox="1"/>
          <p:nvPr/>
        </p:nvSpPr>
        <p:spPr>
          <a:xfrm>
            <a:off x="4486274" y="4136602"/>
            <a:ext cx="2205216"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bố</a:t>
            </a:r>
            <a:r>
              <a:rPr lang="en-US" sz="3600" dirty="0">
                <a:solidFill>
                  <a:srgbClr val="00B050"/>
                </a:solidFill>
                <a:latin typeface="UTM Avo" panose="02040603050506020204" pitchFamily="18" charset="0"/>
                <a:cs typeface="Times New Roman" panose="02020603050405020304" pitchFamily="18" charset="0"/>
              </a:rPr>
              <a:t> </a:t>
            </a:r>
            <a:r>
              <a:rPr lang="en-US" sz="3600" dirty="0" err="1">
                <a:solidFill>
                  <a:srgbClr val="00B050"/>
                </a:solidFill>
                <a:latin typeface="UTM Avo" panose="02040603050506020204" pitchFamily="18" charset="0"/>
                <a:cs typeface="Times New Roman" panose="02020603050405020304" pitchFamily="18" charset="0"/>
              </a:rPr>
              <a:t>mẹ</a:t>
            </a:r>
            <a:r>
              <a:rPr lang="en-US" sz="3600" dirty="0">
                <a:solidFill>
                  <a:srgbClr val="00B050"/>
                </a:solidFill>
                <a:latin typeface="UTM Avo" panose="020406030505060202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FC0D4706-212C-2CE3-F29D-24F39BF9461C}"/>
              </a:ext>
            </a:extLst>
          </p:cNvPr>
          <p:cNvSpPr txBox="1"/>
          <p:nvPr/>
        </p:nvSpPr>
        <p:spPr>
          <a:xfrm>
            <a:off x="5980684" y="4125985"/>
            <a:ext cx="1844040"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chị</a:t>
            </a:r>
            <a:r>
              <a:rPr lang="en-US" sz="3600" dirty="0">
                <a:solidFill>
                  <a:srgbClr val="00B050"/>
                </a:solidFill>
                <a:latin typeface="UTM Avo" panose="0204060305050602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C429D766-5452-A465-5D0E-116C9AC07426}"/>
              </a:ext>
            </a:extLst>
          </p:cNvPr>
          <p:cNvSpPr txBox="1"/>
          <p:nvPr/>
        </p:nvSpPr>
        <p:spPr>
          <a:xfrm>
            <a:off x="6864506" y="4099367"/>
            <a:ext cx="3459480"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ruộng</a:t>
            </a:r>
            <a:r>
              <a:rPr lang="en-US" sz="3600" dirty="0">
                <a:solidFill>
                  <a:srgbClr val="00B050"/>
                </a:solidFill>
                <a:latin typeface="UTM Avo" panose="02040603050506020204" pitchFamily="18" charset="0"/>
                <a:cs typeface="Times New Roman" panose="02020603050405020304" pitchFamily="18" charset="0"/>
              </a:rPr>
              <a:t>;</a:t>
            </a:r>
          </a:p>
        </p:txBody>
      </p:sp>
      <p:sp>
        <p:nvSpPr>
          <p:cNvPr id="45" name="TextBox 44">
            <a:extLst>
              <a:ext uri="{FF2B5EF4-FFF2-40B4-BE49-F238E27FC236}">
                <a16:creationId xmlns:a16="http://schemas.microsoft.com/office/drawing/2014/main" id="{A59955B3-5012-EE64-66B5-4A1790FCB5C8}"/>
              </a:ext>
            </a:extLst>
          </p:cNvPr>
          <p:cNvSpPr txBox="1"/>
          <p:nvPr/>
        </p:nvSpPr>
        <p:spPr>
          <a:xfrm>
            <a:off x="8243714" y="4102299"/>
            <a:ext cx="3459480"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hôm</a:t>
            </a:r>
            <a:r>
              <a:rPr lang="en-US" sz="3600" dirty="0">
                <a:solidFill>
                  <a:srgbClr val="00B050"/>
                </a:solidFill>
                <a:latin typeface="UTM Avo" panose="02040603050506020204" pitchFamily="18" charset="0"/>
                <a:cs typeface="Times New Roman" panose="02020603050405020304" pitchFamily="18" charset="0"/>
              </a:rPr>
              <a:t> nay;</a:t>
            </a:r>
          </a:p>
        </p:txBody>
      </p:sp>
      <p:sp>
        <p:nvSpPr>
          <p:cNvPr id="46" name="TextBox 45">
            <a:extLst>
              <a:ext uri="{FF2B5EF4-FFF2-40B4-BE49-F238E27FC236}">
                <a16:creationId xmlns:a16="http://schemas.microsoft.com/office/drawing/2014/main" id="{7FE77998-99C2-EC9C-E9BC-57B906D74B15}"/>
              </a:ext>
            </a:extLst>
          </p:cNvPr>
          <p:cNvSpPr txBox="1"/>
          <p:nvPr/>
        </p:nvSpPr>
        <p:spPr>
          <a:xfrm>
            <a:off x="5933449" y="4942316"/>
            <a:ext cx="3548688"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Phiêng</a:t>
            </a:r>
            <a:r>
              <a:rPr lang="en-US" sz="3600" dirty="0">
                <a:solidFill>
                  <a:srgbClr val="00B050"/>
                </a:solidFill>
                <a:latin typeface="UTM Avo" panose="02040603050506020204" pitchFamily="18" charset="0"/>
                <a:cs typeface="Times New Roman" panose="02020603050405020304" pitchFamily="18" charset="0"/>
              </a:rPr>
              <a:t> </a:t>
            </a:r>
            <a:r>
              <a:rPr lang="en-US" sz="3600" dirty="0" err="1">
                <a:solidFill>
                  <a:srgbClr val="00B050"/>
                </a:solidFill>
                <a:latin typeface="UTM Avo" panose="02040603050506020204" pitchFamily="18" charset="0"/>
                <a:cs typeface="Times New Roman" panose="02020603050405020304" pitchFamily="18" charset="0"/>
              </a:rPr>
              <a:t>Quảng</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8498BD1-059B-ACA1-E421-6442E2939426}"/>
              </a:ext>
            </a:extLst>
          </p:cNvPr>
          <p:cNvSpPr txBox="1"/>
          <p:nvPr/>
        </p:nvSpPr>
        <p:spPr>
          <a:xfrm>
            <a:off x="4371973" y="4924645"/>
            <a:ext cx="2836541" cy="646331"/>
          </a:xfrm>
          <a:prstGeom prst="rect">
            <a:avLst/>
          </a:prstGeom>
          <a:noFill/>
        </p:spPr>
        <p:txBody>
          <a:bodyPr wrap="square" rtlCol="0">
            <a:spAutoFit/>
          </a:bodyPr>
          <a:lstStyle/>
          <a:p>
            <a:pPr eaLnBrk="0" fontAlgn="base" hangingPunct="0">
              <a:spcBef>
                <a:spcPct val="0"/>
              </a:spcBef>
              <a:spcAft>
                <a:spcPct val="0"/>
              </a:spcAft>
            </a:pPr>
            <a:r>
              <a:rPr lang="en-US" sz="3600" dirty="0">
                <a:solidFill>
                  <a:srgbClr val="00B050"/>
                </a:solidFill>
                <a:latin typeface="UTM Avo" panose="02040603050506020204" pitchFamily="18" charset="0"/>
                <a:cs typeface="Times New Roman" panose="02020603050405020304" pitchFamily="18" charset="0"/>
              </a:rPr>
              <a:t>A </a:t>
            </a:r>
            <a:r>
              <a:rPr lang="en-US" sz="3600" dirty="0" err="1">
                <a:solidFill>
                  <a:srgbClr val="00B050"/>
                </a:solidFill>
                <a:latin typeface="UTM Avo" panose="02040603050506020204" pitchFamily="18" charset="0"/>
                <a:cs typeface="Times New Roman" panose="02020603050405020304" pitchFamily="18" charset="0"/>
              </a:rPr>
              <a:t>Lềnh</a:t>
            </a:r>
            <a:r>
              <a:rPr lang="en-US" sz="3600" dirty="0">
                <a:solidFill>
                  <a:srgbClr val="00B050"/>
                </a:solidFill>
                <a:latin typeface="UTM Avo" panose="020406030505060202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F2DA0218-283B-A80F-B83C-3113A15EC8C9}"/>
              </a:ext>
            </a:extLst>
          </p:cNvPr>
          <p:cNvSpPr txBox="1"/>
          <p:nvPr/>
        </p:nvSpPr>
        <p:spPr>
          <a:xfrm>
            <a:off x="10116072" y="4125985"/>
            <a:ext cx="3459480" cy="646331"/>
          </a:xfrm>
          <a:prstGeom prst="rect">
            <a:avLst/>
          </a:prstGeom>
          <a:noFill/>
        </p:spPr>
        <p:txBody>
          <a:bodyPr wrap="square" rtlCol="0">
            <a:spAutoFit/>
          </a:bodyPr>
          <a:lstStyle/>
          <a:p>
            <a:pPr eaLnBrk="0" fontAlgn="base" hangingPunct="0">
              <a:spcBef>
                <a:spcPct val="0"/>
              </a:spcBef>
              <a:spcAft>
                <a:spcPct val="0"/>
              </a:spcAft>
            </a:pPr>
            <a:r>
              <a:rPr lang="en-US" sz="3600" dirty="0" err="1">
                <a:solidFill>
                  <a:srgbClr val="00B050"/>
                </a:solidFill>
                <a:latin typeface="UTM Avo" panose="02040603050506020204" pitchFamily="18" charset="0"/>
                <a:cs typeface="Times New Roman" panose="02020603050405020304" pitchFamily="18" charset="0"/>
              </a:rPr>
              <a:t>ngô</a:t>
            </a:r>
            <a:endParaRPr lang="en-US" sz="3600" dirty="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8583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Vertic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inVertical)">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arn(inVertical)">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barn(inVertical)">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barn(inVertical)">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CC005-0223-59A7-2376-702D633F4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2517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BC3A9A-C8D6-BB7E-C330-9AC9B5A1B719}"/>
              </a:ext>
            </a:extLst>
          </p:cNvPr>
          <p:cNvSpPr txBox="1"/>
          <p:nvPr/>
        </p:nvSpPr>
        <p:spPr>
          <a:xfrm>
            <a:off x="893676" y="1053552"/>
            <a:ext cx="10404648" cy="2499467"/>
          </a:xfrm>
          <a:prstGeom prst="rect">
            <a:avLst/>
          </a:prstGeom>
          <a:noFill/>
        </p:spPr>
        <p:txBody>
          <a:bodyPr wrap="square">
            <a:spAutoFit/>
          </a:bodyPr>
          <a:lstStyle/>
          <a:p>
            <a:pPr algn="just" eaLnBrk="0" fontAlgn="base" hangingPunct="0">
              <a:lnSpc>
                <a:spcPct val="150000"/>
              </a:lnSpc>
              <a:spcBef>
                <a:spcPct val="0"/>
              </a:spcBef>
              <a:spcAft>
                <a:spcPts val="800"/>
              </a:spcAft>
            </a:pPr>
            <a:r>
              <a:rPr lang="vi-VN"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2. Viết một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đoạn</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văn</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ngắn</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(2-3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câu</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về</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quê</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hương</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em</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hoặc</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nơi</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em</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ở).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Chỉ</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ra</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các</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danh</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từ</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chung</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và</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danh</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từ</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riêng</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trong</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đoạn</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văn</a:t>
            </a:r>
            <a:r>
              <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r>
              <a:rPr lang="en-US" sz="3600" b="1" kern="100" dirty="0" err="1">
                <a:solidFill>
                  <a:srgbClr val="00B050"/>
                </a:solidFill>
                <a:latin typeface="UTM Avo" panose="02040603050506020204" pitchFamily="18" charset="0"/>
                <a:ea typeface="Calibri" panose="020F0502020204030204" pitchFamily="34" charset="0"/>
                <a:cs typeface="Times New Roman" panose="02020603050405020304" pitchFamily="18" charset="0"/>
              </a:rPr>
              <a:t>đó</a:t>
            </a:r>
            <a:r>
              <a:rPr lang="vi-VN"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rPr>
              <a:t>. </a:t>
            </a:r>
            <a:endParaRPr lang="en-US" sz="3600" b="1" kern="100" dirty="0">
              <a:solidFill>
                <a:srgbClr val="00B050"/>
              </a:solidFill>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53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80385-071C-25DB-A04D-F0DBC8B85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2517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015F93-7645-6C81-7EB3-554AB70D0256}"/>
              </a:ext>
            </a:extLst>
          </p:cNvPr>
          <p:cNvSpPr txBox="1"/>
          <p:nvPr/>
        </p:nvSpPr>
        <p:spPr>
          <a:xfrm>
            <a:off x="895350" y="1280870"/>
            <a:ext cx="10306050" cy="3622787"/>
          </a:xfrm>
          <a:prstGeom prst="rect">
            <a:avLst/>
          </a:prstGeom>
          <a:noFill/>
        </p:spPr>
        <p:txBody>
          <a:bodyPr wrap="square">
            <a:spAutoFit/>
          </a:bodyPr>
          <a:lstStyle/>
          <a:p>
            <a:pPr algn="just" eaLnBrk="0" fontAlgn="base" hangingPunct="0">
              <a:lnSpc>
                <a:spcPct val="107000"/>
              </a:lnSpc>
              <a:spcBef>
                <a:spcPct val="0"/>
              </a:spcBef>
              <a:spcAft>
                <a:spcPts val="800"/>
              </a:spcAft>
            </a:pPr>
            <a:r>
              <a:rPr lang="en-US" sz="3600" i="1" dirty="0" err="1">
                <a:solidFill>
                  <a:srgbClr val="0070C0"/>
                </a:solidFill>
                <a:latin typeface="UTM Avo" panose="02040603050506020204" pitchFamily="18" charset="0"/>
                <a:ea typeface="Times New Roman" panose="02020603050405020304" pitchFamily="18" charset="0"/>
              </a:rPr>
              <a:t>Ví</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Dụ</a:t>
            </a:r>
            <a:r>
              <a:rPr lang="en-US" sz="3600" i="1" dirty="0">
                <a:solidFill>
                  <a:srgbClr val="0070C0"/>
                </a:solidFill>
                <a:latin typeface="UTM Avo" panose="02040603050506020204" pitchFamily="18" charset="0"/>
                <a:ea typeface="Times New Roman" panose="02020603050405020304" pitchFamily="18" charset="0"/>
              </a:rPr>
              <a:t>: Em </a:t>
            </a:r>
            <a:r>
              <a:rPr lang="en-US" sz="3600" i="1" dirty="0" err="1">
                <a:solidFill>
                  <a:srgbClr val="0070C0"/>
                </a:solidFill>
                <a:latin typeface="UTM Avo" panose="02040603050506020204" pitchFamily="18" charset="0"/>
                <a:ea typeface="Times New Roman" panose="02020603050405020304" pitchFamily="18" charset="0"/>
              </a:rPr>
              <a:t>sinh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ra</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và</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lớn</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lên</a:t>
            </a:r>
            <a:r>
              <a:rPr lang="en-US" sz="3600" i="1" dirty="0">
                <a:solidFill>
                  <a:srgbClr val="0070C0"/>
                </a:solidFill>
                <a:latin typeface="UTM Avo" panose="02040603050506020204" pitchFamily="18" charset="0"/>
                <a:ea typeface="Times New Roman" panose="02020603050405020304" pitchFamily="18" charset="0"/>
              </a:rPr>
              <a:t> ở Chí Linh – </a:t>
            </a:r>
            <a:r>
              <a:rPr lang="en-US" sz="3600" i="1" dirty="0" err="1">
                <a:solidFill>
                  <a:srgbClr val="0070C0"/>
                </a:solidFill>
                <a:latin typeface="UTM Avo" panose="02040603050506020204" pitchFamily="18" charset="0"/>
                <a:ea typeface="Times New Roman" panose="02020603050405020304" pitchFamily="18" charset="0"/>
              </a:rPr>
              <a:t>Hải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Dương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cũ</a:t>
            </a:r>
            <a:r>
              <a:rPr lang="en-US" sz="3600" i="1" dirty="0">
                <a:solidFill>
                  <a:srgbClr val="0070C0"/>
                </a:solidFill>
                <a:latin typeface="UTM Avo" panose="02040603050506020204" pitchFamily="18" charset="0"/>
                <a:ea typeface="Times New Roman" panose="02020603050405020304" pitchFamily="18" charset="0"/>
              </a:rPr>
              <a:t> - </a:t>
            </a:r>
            <a:r>
              <a:rPr lang="en-US" sz="3600" i="1" dirty="0" err="1">
                <a:solidFill>
                  <a:srgbClr val="0070C0"/>
                </a:solidFill>
                <a:latin typeface="UTM Avo" panose="02040603050506020204" pitchFamily="18" charset="0"/>
                <a:ea typeface="Times New Roman" panose="02020603050405020304" pitchFamily="18" charset="0"/>
              </a:rPr>
              <a:t>một</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vùng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quê</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thanh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bình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và</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nhiều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cảnh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đẹp</a:t>
            </a:r>
            <a:r>
              <a:rPr lang="en-US" sz="3600" i="1" dirty="0">
                <a:solidFill>
                  <a:srgbClr val="0070C0"/>
                </a:solidFill>
                <a:latin typeface="UTM Avo" panose="02040603050506020204" pitchFamily="18" charset="0"/>
                <a:ea typeface="Times New Roman" panose="02020603050405020304" pitchFamily="18" charset="0"/>
              </a:rPr>
              <a:t>. Em </a:t>
            </a:r>
            <a:r>
              <a:rPr lang="en-US" sz="3600" i="1" dirty="0" err="1">
                <a:solidFill>
                  <a:srgbClr val="0070C0"/>
                </a:solidFill>
                <a:latin typeface="UTM Avo" panose="02040603050506020204" pitchFamily="18" charset="0"/>
                <a:ea typeface="Times New Roman" panose="02020603050405020304" pitchFamily="18" charset="0"/>
              </a:rPr>
              <a:t>yêu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những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dãy</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núi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đồi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nối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tiếp</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nhau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xanh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mướt</a:t>
            </a:r>
            <a:r>
              <a:rPr lang="en-US" sz="3600" i="1" dirty="0">
                <a:solidFill>
                  <a:srgbClr val="0070C0"/>
                </a:solidFill>
                <a:latin typeface="UTM Avo" panose="02040603050506020204" pitchFamily="18" charset="0"/>
                <a:ea typeface="Times New Roman" panose="02020603050405020304" pitchFamily="18" charset="0"/>
              </a:rPr>
              <a:t>. Em </a:t>
            </a:r>
            <a:r>
              <a:rPr lang="en-US" sz="3600" i="1" dirty="0" err="1">
                <a:solidFill>
                  <a:srgbClr val="0070C0"/>
                </a:solidFill>
                <a:latin typeface="UTM Avo" panose="02040603050506020204" pitchFamily="18" charset="0"/>
                <a:ea typeface="Times New Roman" panose="02020603050405020304" pitchFamily="18" charset="0"/>
              </a:rPr>
              <a:t>yêu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bầu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không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khí</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trong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lành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và</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nguồn</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nước</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trong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vắt</a:t>
            </a:r>
            <a:r>
              <a:rPr lang="en-US" sz="3600" i="1" dirty="0">
                <a:solidFill>
                  <a:srgbClr val="0070C0"/>
                </a:solidFill>
                <a:latin typeface="UTM Avo" panose="02040603050506020204" pitchFamily="18" charset="0"/>
                <a:ea typeface="Times New Roman" panose="02020603050405020304" pitchFamily="18" charset="0"/>
              </a:rPr>
              <a:t>. Em </a:t>
            </a:r>
            <a:r>
              <a:rPr lang="en-US" sz="3600" i="1" dirty="0" err="1">
                <a:solidFill>
                  <a:srgbClr val="0070C0"/>
                </a:solidFill>
                <a:latin typeface="UTM Avo" panose="02040603050506020204" pitchFamily="18" charset="0"/>
                <a:ea typeface="Times New Roman" panose="02020603050405020304" pitchFamily="18" charset="0"/>
              </a:rPr>
              <a:t>hạnh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phúc</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vì</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được</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sống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với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những</a:t>
            </a:r>
            <a:r>
              <a:rPr lang="en-US" sz="3600" i="1" dirty="0">
                <a:solidFill>
                  <a:srgbClr val="0070C0"/>
                </a:solidFill>
                <a:latin typeface="UTM Avo" panose="02040603050506020204" pitchFamily="18" charset="0"/>
                <a:ea typeface="Times New Roman" panose="02020603050405020304" pitchFamily="18" charset="0"/>
              </a:rPr>
              <a:t> con </a:t>
            </a:r>
            <a:r>
              <a:rPr lang="en-US" sz="3600" i="1" dirty="0" err="1">
                <a:solidFill>
                  <a:srgbClr val="0070C0"/>
                </a:solidFill>
                <a:latin typeface="UTM Avo" panose="02040603050506020204" pitchFamily="18" charset="0"/>
                <a:ea typeface="Times New Roman" panose="02020603050405020304" pitchFamily="18" charset="0"/>
              </a:rPr>
              <a:t>người</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luôn</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nhiệt</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tình</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và</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ấm</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áp</a:t>
            </a:r>
            <a:r>
              <a:rPr lang="en-US" sz="3600" i="1" dirty="0">
                <a:solidFill>
                  <a:srgbClr val="0070C0"/>
                </a:solidFill>
                <a:latin typeface="UTM Avo" panose="02040603050506020204" pitchFamily="18" charset="0"/>
                <a:ea typeface="Times New Roman" panose="02020603050405020304" pitchFamily="18" charset="0"/>
              </a:rPr>
              <a:t>. Em </a:t>
            </a:r>
            <a:r>
              <a:rPr lang="en-US" sz="3600" i="1" dirty="0" err="1">
                <a:solidFill>
                  <a:srgbClr val="0070C0"/>
                </a:solidFill>
                <a:latin typeface="UTM Avo" panose="02040603050506020204" pitchFamily="18" charset="0"/>
                <a:ea typeface="Times New Roman" panose="02020603050405020304" pitchFamily="18" charset="0"/>
              </a:rPr>
              <a:t>rất</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yêu</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quê</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hương</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của</a:t>
            </a:r>
            <a:r>
              <a:rPr lang="en-US" sz="3600" i="1" dirty="0">
                <a:solidFill>
                  <a:srgbClr val="0070C0"/>
                </a:solidFill>
                <a:latin typeface="UTM Avo" panose="02040603050506020204" pitchFamily="18" charset="0"/>
                <a:ea typeface="Times New Roman" panose="02020603050405020304" pitchFamily="18" charset="0"/>
              </a:rPr>
              <a:t> </a:t>
            </a:r>
            <a:r>
              <a:rPr lang="en-US" sz="3600" i="1" dirty="0" err="1">
                <a:solidFill>
                  <a:srgbClr val="0070C0"/>
                </a:solidFill>
                <a:latin typeface="UTM Avo" panose="02040603050506020204" pitchFamily="18" charset="0"/>
                <a:ea typeface="Times New Roman" panose="02020603050405020304" pitchFamily="18" charset="0"/>
              </a:rPr>
              <a:t>em</a:t>
            </a:r>
            <a:r>
              <a:rPr lang="en-US" sz="3600" i="1" dirty="0">
                <a:solidFill>
                  <a:srgbClr val="0070C0"/>
                </a:solidFill>
                <a:latin typeface="UTM Avo" panose="02040603050506020204" pitchFamily="18" charset="0"/>
                <a:ea typeface="Times New Roman" panose="02020603050405020304" pitchFamily="18" charset="0"/>
              </a:rPr>
              <a:t>.</a:t>
            </a:r>
            <a:endParaRPr lang="en-US" sz="3600" dirty="0">
              <a:solidFill>
                <a:srgbClr val="0070C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64654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sp>
        <p:nvSpPr>
          <p:cNvPr id="5" name="TextBox 4">
            <a:extLst>
              <a:ext uri="{FF2B5EF4-FFF2-40B4-BE49-F238E27FC236}">
                <a16:creationId xmlns:a16="http://schemas.microsoft.com/office/drawing/2014/main" id="{A6D13BD2-8220-787E-FD88-4B4F40D16FFF}"/>
              </a:ext>
            </a:extLst>
          </p:cNvPr>
          <p:cNvSpPr txBox="1"/>
          <p:nvPr/>
        </p:nvSpPr>
        <p:spPr>
          <a:xfrm>
            <a:off x="4625358" y="554181"/>
            <a:ext cx="4581123" cy="707886"/>
          </a:xfrm>
          <a:prstGeom prst="rect">
            <a:avLst/>
          </a:prstGeom>
          <a:noFill/>
        </p:spPr>
        <p:txBody>
          <a:bodyPr wrap="square" rtlCol="0">
            <a:spAutoFit/>
          </a:bodyPr>
          <a:lstStyle/>
          <a:p>
            <a:r>
              <a:rPr lang="en-US" sz="4000" b="1">
                <a:latin typeface="UTM Loko"/>
              </a:rPr>
              <a:t>Trò chơi: Hái táo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128"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893865" y="0"/>
            <a:ext cx="4359786" cy="4359786"/>
          </a:xfrm>
          <a:prstGeom prst="rect">
            <a:avLst/>
          </a:prstGeom>
        </p:spPr>
      </p:pic>
      <p:sp>
        <p:nvSpPr>
          <p:cNvPr id="3" name="Text Box 7"/>
          <p:cNvSpPr txBox="1">
            <a:spLocks noChangeArrowheads="1"/>
          </p:cNvSpPr>
          <p:nvPr/>
        </p:nvSpPr>
        <p:spPr bwMode="auto">
          <a:xfrm>
            <a:off x="3104403" y="1885696"/>
            <a:ext cx="748421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zh-CN" sz="4000" b="1" dirty="0" err="1">
                <a:latin typeface="Cambria" panose="02040503050406030204" pitchFamily="18" charset="0"/>
                <a:ea typeface="Cambria" panose="02040503050406030204" pitchFamily="18" charset="0"/>
                <a:cs typeface="Times New Roman" panose="02020603050405020304" pitchFamily="18" charset="0"/>
              </a:rPr>
              <a:t>Đâu</a:t>
            </a:r>
            <a:r>
              <a:rPr lang="en-US" altLang="zh-CN" sz="4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zh-CN" sz="4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latin typeface="Cambria" panose="02040503050406030204" pitchFamily="18" charset="0"/>
                <a:ea typeface="Cambria" panose="02040503050406030204" pitchFamily="18" charset="0"/>
                <a:cs typeface="Times New Roman" panose="02020603050405020304" pitchFamily="18" charset="0"/>
              </a:rPr>
              <a:t>danh</a:t>
            </a:r>
            <a:r>
              <a:rPr lang="en-US" altLang="zh-CN" sz="40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000" b="1" dirty="0">
                <a:latin typeface="Cambria" panose="02040503050406030204" pitchFamily="18" charset="0"/>
                <a:ea typeface="Cambria" panose="02040503050406030204" pitchFamily="18" charset="0"/>
                <a:cs typeface="Times New Roman" panose="02020603050405020304" pitchFamily="18" charset="0"/>
              </a:rPr>
              <a:t>:</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A.chăm</a:t>
            </a:r>
            <a:r>
              <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chỉ</a:t>
            </a:r>
            <a:r>
              <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rPr>
              <a:t>              B.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viết</a:t>
            </a:r>
            <a:endPar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endParaRPr>
          </a:p>
          <a:p>
            <a:pPr marR="0" lvl="0" algn="just" defTabSz="457200" rtl="0" eaLnBrk="1" fontAlgn="auto" latinLnBrk="0" hangingPunct="1">
              <a:lnSpc>
                <a:spcPct val="100000"/>
              </a:lnSpc>
              <a:spcBef>
                <a:spcPts val="0"/>
              </a:spcBef>
              <a:spcAft>
                <a:spcPts val="0"/>
              </a:spcAft>
              <a:buClrTx/>
              <a:buSzTx/>
              <a:tabLst/>
              <a:defRPr/>
            </a:pPr>
            <a:r>
              <a:rPr kumimoji="0" lang="en-US" altLang="zh-CN"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C.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học</a:t>
            </a:r>
            <a:r>
              <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sinh</a:t>
            </a:r>
            <a:r>
              <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rPr>
              <a:t>              D.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học</a:t>
            </a:r>
            <a:r>
              <a:rPr lang="en-US" altLang="zh-CN" sz="36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3600" dirty="0" err="1">
                <a:latin typeface="Cambria" panose="02040503050406030204" pitchFamily="18" charset="0"/>
                <a:ea typeface="字体视界-狮子座体" panose="02000500000000000000" pitchFamily="2" charset="-122"/>
                <a:cs typeface="Times New Roman" panose="02020603050405020304" pitchFamily="18" charset="0"/>
              </a:rPr>
              <a:t>tập</a:t>
            </a: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332771" y="1875069"/>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pic>
        <p:nvPicPr>
          <p:cNvPr id="14" name="Picture 1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7" name="Picture 6">
            <a:extLst>
              <a:ext uri="{FF2B5EF4-FFF2-40B4-BE49-F238E27FC236}">
                <a16:creationId xmlns:a16="http://schemas.microsoft.com/office/drawing/2014/main" id="{CA52B489-7E69-ED5C-3257-31A5344B749E}"/>
              </a:ext>
            </a:extLst>
          </p:cNvPr>
          <p:cNvPicPr>
            <a:picLocks noChangeAspect="1"/>
          </p:cNvPicPr>
          <p:nvPr/>
        </p:nvPicPr>
        <p:blipFill>
          <a:blip r:embed="rId7"/>
          <a:stretch>
            <a:fillRect/>
          </a:stretch>
        </p:blipFill>
        <p:spPr>
          <a:xfrm>
            <a:off x="2412679" y="2846781"/>
            <a:ext cx="1268078" cy="116443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2552" y="375701"/>
            <a:ext cx="3783245" cy="3783245"/>
          </a:xfrm>
          <a:prstGeom prst="rect">
            <a:avLst/>
          </a:prstGeom>
        </p:spPr>
      </p:pic>
      <p:sp>
        <p:nvSpPr>
          <p:cNvPr id="6" name="Text Box 7"/>
          <p:cNvSpPr txBox="1">
            <a:spLocks noChangeArrowheads="1"/>
          </p:cNvSpPr>
          <p:nvPr/>
        </p:nvSpPr>
        <p:spPr bwMode="auto">
          <a:xfrm>
            <a:off x="2734029" y="697663"/>
            <a:ext cx="804827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Nhóm</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nào</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sau</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đây</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không</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danh</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800" b="1" dirty="0">
                <a:latin typeface="Cambria" panose="02040503050406030204" pitchFamily="18" charset="0"/>
                <a:ea typeface="Cambria" panose="02040503050406030204" pitchFamily="18" charset="0"/>
                <a:cs typeface="Times New Roman" panose="02020603050405020304" pitchFamily="18" charset="0"/>
              </a:rPr>
              <a:t>?</a:t>
            </a:r>
          </a:p>
          <a:p>
            <a:pPr marR="0" lvl="0" algn="l" defTabSz="457200" rtl="0" eaLnBrk="1" fontAlgn="auto" latinLnBrk="0" hangingPunct="1">
              <a:lnSpc>
                <a:spcPct val="100000"/>
              </a:lnSpc>
              <a:spcBef>
                <a:spcPts val="0"/>
              </a:spcBef>
              <a:spcAft>
                <a:spcPts val="0"/>
              </a:spcAft>
              <a:buClrTx/>
              <a:buSzTx/>
              <a:tabLst/>
              <a:defRPr/>
            </a:pP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lang="zh-CN" altLang="en-US" sz="4800" dirty="0">
                <a:latin typeface="Cambria" panose="02040503050406030204" pitchFamily="18" charset="0"/>
                <a:ea typeface="字体视界-狮子座体" panose="02000500000000000000" pitchFamily="2" charset="-122"/>
                <a:cs typeface="Times New Roman" panose="02020603050405020304" pitchFamily="18" charset="0"/>
              </a:rPr>
              <a:t>              </a:t>
            </a:r>
            <a:endPar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B.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Từ</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chỉ</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thời</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gian</a:t>
            </a:r>
            <a:endPar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rPr>
              <a:t>C. </a:t>
            </a:r>
            <a:r>
              <a:rPr lang="en-US" altLang="zh-CN" sz="4800" dirty="0" err="1">
                <a:latin typeface="Cambria" panose="02040503050406030204" pitchFamily="18" charset="0"/>
                <a:ea typeface="字体视界-狮子座体" panose="02000500000000000000" pitchFamily="2" charset="-122"/>
                <a:cs typeface="Times New Roman" panose="02020603050405020304" pitchFamily="18" charset="0"/>
              </a:rPr>
              <a:t>Từ</a:t>
            </a:r>
            <a:r>
              <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4800" dirty="0" err="1">
                <a:latin typeface="Cambria" panose="02040503050406030204" pitchFamily="18" charset="0"/>
                <a:ea typeface="字体视界-狮子座体" panose="02000500000000000000" pitchFamily="2" charset="-122"/>
                <a:cs typeface="Times New Roman" panose="02020603050405020304" pitchFamily="18" charset="0"/>
              </a:rPr>
              <a:t>chỉ</a:t>
            </a:r>
            <a:r>
              <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4800" dirty="0" err="1">
                <a:latin typeface="Cambria" panose="02040503050406030204" pitchFamily="18" charset="0"/>
                <a:ea typeface="字体视界-狮子座体" panose="02000500000000000000" pitchFamily="2" charset="-122"/>
                <a:cs typeface="Times New Roman" panose="02020603050405020304" pitchFamily="18" charset="0"/>
              </a:rPr>
              <a:t>hiện</a:t>
            </a:r>
            <a:r>
              <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4800" dirty="0" err="1">
                <a:latin typeface="Cambria" panose="02040503050406030204" pitchFamily="18" charset="0"/>
                <a:ea typeface="字体视界-狮子座体" panose="02000500000000000000" pitchFamily="2" charset="-122"/>
                <a:cs typeface="Times New Roman" panose="02020603050405020304" pitchFamily="18" charset="0"/>
              </a:rPr>
              <a:t>tượng</a:t>
            </a:r>
            <a:endParaRPr lang="en-US" altLang="zh-CN" sz="4800" dirty="0">
              <a:latin typeface="Cambria" panose="02040503050406030204" pitchFamily="18" charset="0"/>
              <a:ea typeface="字体视界-狮子座体" panose="02000500000000000000" pitchFamily="2" charset="-122"/>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D.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Từ</a:t>
            </a:r>
            <a:r>
              <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 </a:t>
            </a:r>
            <a:r>
              <a:rPr kumimoji="0" lang="en-US" altLang="zh-CN" sz="4800" b="0" i="0" u="none" strike="noStrike" kern="1200" cap="none" spc="300" normalizeH="0" noProof="0" dirty="0" err="1">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rPr>
              <a:t>chỉ</a:t>
            </a:r>
            <a:r>
              <a:rPr lang="en-US" altLang="zh-CN" sz="4800" noProof="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4800" noProof="0" dirty="0" err="1">
                <a:latin typeface="Cambria" panose="02040503050406030204" pitchFamily="18" charset="0"/>
                <a:ea typeface="字体视界-狮子座体" panose="02000500000000000000" pitchFamily="2" charset="-122"/>
                <a:cs typeface="Times New Roman" panose="02020603050405020304" pitchFamily="18" charset="0"/>
              </a:rPr>
              <a:t>hoạt</a:t>
            </a:r>
            <a:r>
              <a:rPr lang="en-US" altLang="zh-CN" sz="4800" noProof="0" dirty="0">
                <a:latin typeface="Cambria" panose="02040503050406030204" pitchFamily="18" charset="0"/>
                <a:ea typeface="字体视界-狮子座体" panose="02000500000000000000" pitchFamily="2" charset="-122"/>
                <a:cs typeface="Times New Roman" panose="02020603050405020304" pitchFamily="18" charset="0"/>
              </a:rPr>
              <a:t> </a:t>
            </a:r>
            <a:r>
              <a:rPr lang="en-US" altLang="zh-CN" sz="4800" noProof="0" dirty="0" err="1">
                <a:latin typeface="Cambria" panose="02040503050406030204" pitchFamily="18" charset="0"/>
                <a:ea typeface="字体视界-狮子座体" panose="02000500000000000000" pitchFamily="2" charset="-122"/>
                <a:cs typeface="Times New Roman" panose="02020603050405020304" pitchFamily="18" charset="0"/>
              </a:rPr>
              <a:t>động</a:t>
            </a:r>
            <a:endParaRPr kumimoji="0" lang="en-US" altLang="zh-CN" sz="4800" b="0" i="0" u="none" strike="noStrike" kern="1200" cap="none" spc="30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 Box 8"/>
          <p:cNvSpPr txBox="1">
            <a:spLocks noChangeArrowheads="1"/>
          </p:cNvSpPr>
          <p:nvPr/>
        </p:nvSpPr>
        <p:spPr bwMode="auto">
          <a:xfrm>
            <a:off x="-309856" y="199855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pic>
        <p:nvPicPr>
          <p:cNvPr id="11" name="Picture 10">
            <a:hlinkClick r:id="rId5" action="ppaction://hlinksldjump"/>
          </p:cNvPr>
          <p:cNvPicPr>
            <a:picLocks noChangeAspect="1"/>
          </p:cNvPicPr>
          <p:nvPr/>
        </p:nvPicPr>
        <p:blipFill>
          <a:blip r:embed="rId6"/>
          <a:stretch>
            <a:fillRect/>
          </a:stretch>
        </p:blipFill>
        <p:spPr>
          <a:xfrm>
            <a:off x="9977919" y="3166723"/>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2528378" y="4302959"/>
            <a:ext cx="1262219" cy="11644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8C841020-0BAF-2F0E-49A9-4DAB52250802}"/>
                  </a:ext>
                </a:extLst>
              </p14:cNvPr>
              <p14:cNvContentPartPr/>
              <p14:nvPr/>
            </p14:nvContentPartPr>
            <p14:xfrm>
              <a:off x="0" y="2266920"/>
              <a:ext cx="25920" cy="108360"/>
            </p14:xfrm>
          </p:contentPart>
        </mc:Choice>
        <mc:Fallback xmlns="">
          <p:pic>
            <p:nvPicPr>
              <p:cNvPr id="2" name="Ink 1">
                <a:extLst>
                  <a:ext uri="{FF2B5EF4-FFF2-40B4-BE49-F238E27FC236}">
                    <a16:creationId xmlns:a16="http://schemas.microsoft.com/office/drawing/2014/main" id="{8C841020-0BAF-2F0E-49A9-4DAB52250802}"/>
                  </a:ext>
                </a:extLst>
              </p:cNvPr>
              <p:cNvPicPr/>
              <p:nvPr/>
            </p:nvPicPr>
            <p:blipFill>
              <a:blip r:embed="rId10"/>
              <a:stretch>
                <a:fillRect/>
              </a:stretch>
            </p:blipFill>
            <p:spPr>
              <a:xfrm>
                <a:off x="-9360" y="2257560"/>
                <a:ext cx="44640" cy="127080"/>
              </a:xfrm>
              <a:prstGeom prst="rect">
                <a:avLst/>
              </a:prstGeom>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10155" y="-687230"/>
            <a:ext cx="4829630" cy="4829630"/>
          </a:xfrm>
          <a:prstGeom prst="rect">
            <a:avLst/>
          </a:prstGeom>
          <a:noFill/>
          <a:ln>
            <a:noFill/>
          </a:ln>
          <a:effectLst/>
        </p:spPr>
      </p:pic>
      <p:sp>
        <p:nvSpPr>
          <p:cNvPr id="3" name="Text Box 7"/>
          <p:cNvSpPr txBox="1">
            <a:spLocks noChangeArrowheads="1"/>
          </p:cNvSpPr>
          <p:nvPr/>
        </p:nvSpPr>
        <p:spPr bwMode="auto">
          <a:xfrm>
            <a:off x="2586745" y="771262"/>
            <a:ext cx="773712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4400" dirty="0">
                <a:latin typeface="Cambria" panose="02040503050406030204" pitchFamily="18" charset="0"/>
                <a:ea typeface="Cambria" panose="02040503050406030204" pitchFamily="18" charset="0"/>
                <a:cs typeface="Times New Roman" panose="02020603050405020304" pitchFamily="18" charset="0"/>
              </a:rPr>
              <a:t>Danh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400" dirty="0">
                <a:latin typeface="Cambria" panose="02040503050406030204" pitchFamily="18" charset="0"/>
                <a:ea typeface="Cambria" panose="02040503050406030204" pitchFamily="18" charset="0"/>
                <a:cs typeface="Times New Roman" panose="02020603050405020304" pitchFamily="18" charset="0"/>
              </a:rPr>
              <a:t> “ </a:t>
            </a:r>
            <a:r>
              <a:rPr lang="en-US" altLang="zh-CN" sz="4400" b="1" dirty="0" err="1">
                <a:latin typeface="Cambria" panose="02040503050406030204" pitchFamily="18" charset="0"/>
                <a:ea typeface="Cambria" panose="02040503050406030204" pitchFamily="18" charset="0"/>
                <a:cs typeface="Times New Roman" panose="02020603050405020304" pitchFamily="18" charset="0"/>
              </a:rPr>
              <a:t>tình</a:t>
            </a:r>
            <a:r>
              <a:rPr lang="en-US" altLang="zh-CN" sz="4400" b="1" dirty="0">
                <a:latin typeface="Cambria" panose="02040503050406030204" pitchFamily="18" charset="0"/>
                <a:ea typeface="Cambria" panose="02040503050406030204" pitchFamily="18" charset="0"/>
                <a:cs typeface="Times New Roman" panose="02020603050405020304" pitchFamily="18" charset="0"/>
              </a:rPr>
              <a:t> </a:t>
            </a:r>
            <a:r>
              <a:rPr lang="en-US" altLang="zh-CN" sz="4400" b="1" dirty="0" err="1">
                <a:latin typeface="Cambria" panose="02040503050406030204" pitchFamily="18" charset="0"/>
                <a:ea typeface="Cambria" panose="02040503050406030204" pitchFamily="18" charset="0"/>
                <a:cs typeface="Times New Roman" panose="02020603050405020304" pitchFamily="18" charset="0"/>
              </a:rPr>
              <a:t>bạn</a:t>
            </a:r>
            <a:r>
              <a:rPr lang="en-US" altLang="zh-CN" sz="440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thuộc</a:t>
            </a:r>
            <a:r>
              <a:rPr lang="en-US" altLang="zh-CN" sz="440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nhóm</a:t>
            </a:r>
            <a:r>
              <a:rPr lang="en-US" altLang="zh-CN" sz="440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danh</a:t>
            </a:r>
            <a:r>
              <a:rPr lang="en-US" altLang="zh-CN" sz="440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40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dirty="0" err="1">
                <a:latin typeface="Cambria" panose="02040503050406030204" pitchFamily="18" charset="0"/>
                <a:ea typeface="Cambria" panose="02040503050406030204" pitchFamily="18" charset="0"/>
                <a:cs typeface="Times New Roman" panose="02020603050405020304" pitchFamily="18" charset="0"/>
              </a:rPr>
              <a:t>nào</a:t>
            </a:r>
            <a:r>
              <a:rPr lang="en-US" altLang="zh-CN" sz="4400" dirty="0">
                <a:latin typeface="Cambria" panose="02040503050406030204" pitchFamily="18" charset="0"/>
                <a:ea typeface="Cambria" panose="02040503050406030204" pitchFamily="18" charset="0"/>
                <a:cs typeface="Times New Roman" panose="02020603050405020304" pitchFamily="18" charset="0"/>
              </a:rPr>
              <a:t>?</a:t>
            </a:r>
          </a:p>
          <a:p>
            <a:pPr marL="742950" marR="0" lvl="0" indent="-742950" algn="l" defTabSz="457200" rtl="0" eaLnBrk="1" fontAlgn="auto" latinLnBrk="0" hangingPunct="1">
              <a:lnSpc>
                <a:spcPct val="100000"/>
              </a:lnSpc>
              <a:spcBef>
                <a:spcPts val="0"/>
              </a:spcBef>
              <a:spcAft>
                <a:spcPts val="0"/>
              </a:spcAft>
              <a:buClrTx/>
              <a:buSzTx/>
              <a:buFontTx/>
              <a:buAutoNum type="alphaUcPeriod"/>
              <a:tabLst/>
              <a:defRPr/>
            </a:pP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Danh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khái</a:t>
            </a:r>
            <a:r>
              <a:rPr kumimoji="0" lang="en-US" altLang="zh-CN" sz="4400" b="0" i="0" u="none" strike="noStrike" kern="1200" cap="none" spc="30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niệm</a:t>
            </a:r>
            <a:r>
              <a:rPr kumimoji="0" lang="en-US" altLang="zh-CN" sz="4400" b="0" i="0" u="none" strike="noStrike" kern="1200" cap="none" spc="30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R="0" lvl="0" algn="l" defTabSz="457200" rtl="0" eaLnBrk="1" fontAlgn="auto" latinLnBrk="0" hangingPunct="1">
              <a:lnSpc>
                <a:spcPct val="100000"/>
              </a:lnSpc>
              <a:spcBef>
                <a:spcPts val="0"/>
              </a:spcBef>
              <a:spcAft>
                <a:spcPts val="0"/>
              </a:spcAft>
              <a:buClrTx/>
              <a:buSzTx/>
              <a:tabLst/>
              <a:defRPr/>
            </a:pP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B. Danh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chỉ</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người</a:t>
            </a:r>
            <a:endParaRPr lang="en-US" altLang="zh-CN" sz="4400" noProof="0" dirty="0">
              <a:latin typeface="Cambria" panose="02040503050406030204" pitchFamily="18" charset="0"/>
              <a:ea typeface="Cambria" panose="02040503050406030204" pitchFamily="18"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altLang="zh-CN" sz="4400" b="0" i="0" u="none" strike="noStrike" kern="1200" cap="none" spc="300" normalizeH="0" baseline="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a:t>
            </a:r>
            <a:r>
              <a:rPr kumimoji="0" lang="en-US" altLang="zh-CN" sz="4400" b="0" i="0" u="none" strike="noStrike" kern="1200" cap="none" spc="300" normalizeH="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Danh </a:t>
            </a:r>
            <a:r>
              <a:rPr kumimoji="0" lang="en-US" altLang="zh-CN" sz="4400" b="0" i="0" u="none" strike="noStrike" kern="1200" cap="none" spc="300" normalizeH="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zh-CN" sz="4400" b="0" i="0" u="none" strike="noStrike" kern="1200" cap="none" spc="300" normalizeH="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zh-CN" sz="4400" b="0" i="0" u="none" strike="noStrike" kern="1200" cap="none" spc="300" normalizeH="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endParaRPr kumimoji="0" lang="en-US" altLang="zh-CN" sz="4400" b="0" i="0" u="none" strike="noStrike" kern="1200" cap="none" spc="300" normalizeH="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R="0" lvl="0" algn="l" defTabSz="457200" rtl="0" eaLnBrk="1" fontAlgn="auto" latinLnBrk="0" hangingPunct="1">
              <a:lnSpc>
                <a:spcPct val="100000"/>
              </a:lnSpc>
              <a:spcBef>
                <a:spcPts val="0"/>
              </a:spcBef>
              <a:spcAft>
                <a:spcPts val="0"/>
              </a:spcAft>
              <a:buClrTx/>
              <a:buSzTx/>
              <a:tabLst/>
              <a:defRPr/>
            </a:pPr>
            <a:r>
              <a:rPr lang="en-US" altLang="zh-CN" sz="4400" baseline="0" noProof="0" dirty="0">
                <a:latin typeface="Cambria" panose="02040503050406030204" pitchFamily="18" charset="0"/>
                <a:ea typeface="Cambria" panose="02040503050406030204" pitchFamily="18" charset="0"/>
                <a:cs typeface="Times New Roman" panose="02020603050405020304" pitchFamily="18" charset="0"/>
              </a:rPr>
              <a:t>D.</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Danh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từ</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chỉ</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hiện</a:t>
            </a:r>
            <a:r>
              <a:rPr lang="en-US" altLang="zh-CN" sz="4400" noProof="0" dirty="0">
                <a:latin typeface="Cambria" panose="02040503050406030204" pitchFamily="18" charset="0"/>
                <a:ea typeface="Cambria" panose="02040503050406030204" pitchFamily="18" charset="0"/>
                <a:cs typeface="Times New Roman" panose="02020603050405020304" pitchFamily="18" charset="0"/>
              </a:rPr>
              <a:t> </a:t>
            </a:r>
            <a:r>
              <a:rPr lang="en-US" altLang="zh-CN" sz="4400" noProof="0" dirty="0" err="1">
                <a:latin typeface="Cambria" panose="02040503050406030204" pitchFamily="18" charset="0"/>
                <a:ea typeface="Cambria" panose="02040503050406030204" pitchFamily="18" charset="0"/>
                <a:cs typeface="Times New Roman" panose="02020603050405020304" pitchFamily="18" charset="0"/>
              </a:rPr>
              <a:t>tượng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4889" y="2440660"/>
            <a:ext cx="1885790" cy="1885790"/>
          </a:xfrm>
          <a:prstGeom prst="rect">
            <a:avLst/>
          </a:prstGeom>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2288039" y="1915957"/>
            <a:ext cx="1137486" cy="1049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p:cNvSpPr txBox="1">
            <a:spLocks noChangeArrowheads="1"/>
          </p:cNvSpPr>
          <p:nvPr/>
        </p:nvSpPr>
        <p:spPr bwMode="auto">
          <a:xfrm>
            <a:off x="-112309" y="1671219"/>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subTnLst>
                                    <p:audio>
                                      <p:cMediaNode vol="100000">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533651" y="826765"/>
            <a:ext cx="828675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r>
              <a:rPr lang="en-US" sz="4000" dirty="0" err="1">
                <a:latin typeface=".ProTeacher03 Cabin Bold" panose="00000800000000000000" pitchFamily="2" charset="0"/>
              </a:rPr>
              <a:t>Câu</a:t>
            </a:r>
            <a:r>
              <a:rPr lang="en-US" sz="4000" dirty="0">
                <a:latin typeface=".ProTeacher03 Cabin Bold" panose="00000800000000000000" pitchFamily="2" charset="0"/>
              </a:rPr>
              <a:t> </a:t>
            </a:r>
            <a:r>
              <a:rPr lang="en-US" sz="4000" dirty="0" err="1">
                <a:latin typeface=".ProTeacher03 Cabin Bold" panose="00000800000000000000" pitchFamily="2" charset="0"/>
              </a:rPr>
              <a:t>nào</a:t>
            </a:r>
            <a:r>
              <a:rPr lang="en-US" sz="4000" dirty="0">
                <a:latin typeface=".ProTeacher03 Cabin Bold" panose="00000800000000000000" pitchFamily="2" charset="0"/>
              </a:rPr>
              <a:t> </a:t>
            </a:r>
            <a:r>
              <a:rPr lang="en-US" sz="4000" dirty="0" err="1">
                <a:latin typeface=".ProTeacher03 Cabin Bold" panose="00000800000000000000" pitchFamily="2" charset="0"/>
              </a:rPr>
              <a:t>sau</a:t>
            </a:r>
            <a:r>
              <a:rPr lang="en-US" sz="4000" dirty="0">
                <a:latin typeface=".ProTeacher03 Cabin Bold" panose="00000800000000000000" pitchFamily="2" charset="0"/>
              </a:rPr>
              <a:t> </a:t>
            </a:r>
            <a:r>
              <a:rPr lang="en-US" sz="4000" dirty="0" err="1">
                <a:latin typeface=".ProTeacher03 Cabin Bold" panose="00000800000000000000" pitchFamily="2" charset="0"/>
              </a:rPr>
              <a:t>đây</a:t>
            </a:r>
            <a:r>
              <a:rPr lang="en-US" sz="4000" dirty="0">
                <a:latin typeface=".ProTeacher03 Cabin Bold" panose="00000800000000000000" pitchFamily="2" charset="0"/>
              </a:rPr>
              <a:t> </a:t>
            </a:r>
            <a:r>
              <a:rPr lang="en-US" sz="4000" dirty="0" err="1">
                <a:latin typeface=".ProTeacher03 Cabin Bold" panose="00000800000000000000" pitchFamily="2" charset="0"/>
              </a:rPr>
              <a:t>có</a:t>
            </a:r>
            <a:r>
              <a:rPr lang="en-US" sz="4000" dirty="0">
                <a:latin typeface=".ProTeacher03 Cabin Bold" panose="00000800000000000000" pitchFamily="2" charset="0"/>
              </a:rPr>
              <a:t> </a:t>
            </a:r>
            <a:r>
              <a:rPr lang="en-US" sz="4000" dirty="0" err="1">
                <a:latin typeface=".ProTeacher03 Cabin Bold" panose="00000800000000000000" pitchFamily="2" charset="0"/>
              </a:rPr>
              <a:t>chứa</a:t>
            </a:r>
            <a:r>
              <a:rPr lang="en-US" sz="4000" dirty="0">
                <a:latin typeface=".ProTeacher03 Cabin Bold" panose="00000800000000000000" pitchFamily="2" charset="0"/>
              </a:rPr>
              <a:t> </a:t>
            </a:r>
            <a:r>
              <a:rPr lang="en-US" sz="4000" dirty="0" err="1">
                <a:latin typeface=".ProTeacher03 Cabin Bold" panose="00000800000000000000" pitchFamily="2" charset="0"/>
              </a:rPr>
              <a:t>tên</a:t>
            </a:r>
            <a:r>
              <a:rPr lang="en-US" sz="4000" dirty="0">
                <a:latin typeface=".ProTeacher03 Cabin Bold" panose="00000800000000000000" pitchFamily="2" charset="0"/>
              </a:rPr>
              <a:t> </a:t>
            </a:r>
            <a:r>
              <a:rPr lang="en-US" sz="4000" dirty="0" err="1">
                <a:latin typeface=".ProTeacher03 Cabin Bold" panose="00000800000000000000" pitchFamily="2" charset="0"/>
              </a:rPr>
              <a:t>riêng</a:t>
            </a:r>
            <a:r>
              <a:rPr lang="en-US" sz="4000" dirty="0">
                <a:latin typeface=".ProTeacher03 Cabin Bold" panose="00000800000000000000" pitchFamily="2" charset="0"/>
              </a:rPr>
              <a:t> </a:t>
            </a:r>
            <a:r>
              <a:rPr lang="en-US" sz="4000" dirty="0" err="1">
                <a:latin typeface=".ProTeacher03 Cabin Bold" panose="00000800000000000000" pitchFamily="2" charset="0"/>
              </a:rPr>
              <a:t>của</a:t>
            </a:r>
            <a:r>
              <a:rPr lang="en-US" sz="4000" dirty="0">
                <a:latin typeface=".ProTeacher03 Cabin Bold" panose="00000800000000000000" pitchFamily="2" charset="0"/>
              </a:rPr>
              <a:t> </a:t>
            </a:r>
            <a:r>
              <a:rPr lang="en-US" sz="4000" dirty="0" err="1">
                <a:latin typeface=".ProTeacher03 Cabin Bold" panose="00000800000000000000" pitchFamily="2" charset="0"/>
              </a:rPr>
              <a:t>một</a:t>
            </a:r>
            <a:r>
              <a:rPr lang="en-US" sz="4000" dirty="0">
                <a:latin typeface=".ProTeacher03 Cabin Bold" panose="00000800000000000000" pitchFamily="2" charset="0"/>
              </a:rPr>
              <a:t> </a:t>
            </a:r>
            <a:r>
              <a:rPr lang="en-US" sz="4000" dirty="0" err="1">
                <a:latin typeface=".ProTeacher03 Cabin Bold" panose="00000800000000000000" pitchFamily="2" charset="0"/>
              </a:rPr>
              <a:t>người</a:t>
            </a:r>
            <a:r>
              <a:rPr lang="en-US" sz="4000" dirty="0">
                <a:latin typeface=".ProTeacher03 Cabin Bold" panose="00000800000000000000" pitchFamily="2" charset="0"/>
              </a:rPr>
              <a:t>?</a:t>
            </a:r>
            <a:endParaRPr lang="vi-VN" sz="4000" dirty="0">
              <a:latin typeface=".ProTeacher03 Cabin Bold" panose="00000800000000000000" pitchFamily="2" charset="0"/>
            </a:endParaRPr>
          </a:p>
          <a:p>
            <a:r>
              <a:rPr lang="vi-VN" sz="4000" dirty="0">
                <a:latin typeface=".ProTeacher03 Cabin Bold" panose="00000800000000000000" pitchFamily="2" charset="0"/>
              </a:rPr>
              <a:t>A.Gia đình em sống rất hạnh phúc.</a:t>
            </a:r>
          </a:p>
          <a:p>
            <a:r>
              <a:rPr lang="vi-VN" sz="4000" dirty="0">
                <a:latin typeface=".ProTeacher03 Cabin Bold" panose="00000800000000000000" pitchFamily="2" charset="0"/>
              </a:rPr>
              <a:t>B.Em trai của em tên là Nam.</a:t>
            </a:r>
          </a:p>
          <a:p>
            <a:r>
              <a:rPr lang="vi-VN" sz="4000" dirty="0">
                <a:latin typeface=".ProTeacher03 Cabin Bold" panose="00000800000000000000" pitchFamily="2" charset="0"/>
              </a:rPr>
              <a:t>C.Bố em là bộ đội, còn mẹ em là giáo viên.</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633604"/>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2065578" y="3027367"/>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0" y="-635883"/>
            <a:ext cx="2767876" cy="2767876"/>
          </a:xfrm>
          <a:prstGeom prst="rect">
            <a:avLst/>
          </a:prstGeom>
        </p:spPr>
      </p:pic>
      <p:sp>
        <p:nvSpPr>
          <p:cNvPr id="9" name="Text Box 8"/>
          <p:cNvSpPr txBox="1">
            <a:spLocks noChangeArrowheads="1"/>
          </p:cNvSpPr>
          <p:nvPr/>
        </p:nvSpPr>
        <p:spPr bwMode="auto">
          <a:xfrm>
            <a:off x="0" y="650176"/>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pic>
        <p:nvPicPr>
          <p:cNvPr id="4" name="Picture 3">
            <a:extLst>
              <a:ext uri="{FF2B5EF4-FFF2-40B4-BE49-F238E27FC236}">
                <a16:creationId xmlns:a16="http://schemas.microsoft.com/office/drawing/2014/main" id="{9CBCC4F1-A585-F014-E065-743B84C69D9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82935" y="-116170"/>
            <a:ext cx="5142228" cy="1934282"/>
          </a:xfrm>
          <a:prstGeom prst="rect">
            <a:avLst/>
          </a:prstGeom>
        </p:spPr>
      </p:pic>
      <p:pic>
        <p:nvPicPr>
          <p:cNvPr id="7" name="Picture 6">
            <a:extLst>
              <a:ext uri="{FF2B5EF4-FFF2-40B4-BE49-F238E27FC236}">
                <a16:creationId xmlns:a16="http://schemas.microsoft.com/office/drawing/2014/main" id="{86DE1FB7-71BF-B80F-A2F5-7CFCDC5761C6}"/>
              </a:ext>
            </a:extLst>
          </p:cNvPr>
          <p:cNvPicPr>
            <a:picLocks noChangeAspect="1"/>
          </p:cNvPicPr>
          <p:nvPr/>
        </p:nvPicPr>
        <p:blipFill>
          <a:blip r:embed="rId23"/>
          <a:stretch>
            <a:fillRect/>
          </a:stretch>
        </p:blipFill>
        <p:spPr>
          <a:xfrm>
            <a:off x="-321211" y="577586"/>
            <a:ext cx="5787165" cy="1207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32" presetClass="emph" presetSubtype="0" fill="hold" nodeType="afterEffect">
                                  <p:stCondLst>
                                    <p:cond delay="0"/>
                                  </p:stCondLst>
                                  <p:childTnLst>
                                    <p:animRot by="120000">
                                      <p:cBhvr>
                                        <p:cTn id="58" dur="100" fill="hold">
                                          <p:stCondLst>
                                            <p:cond delay="0"/>
                                          </p:stCondLst>
                                        </p:cTn>
                                        <p:tgtEl>
                                          <p:spTgt spid="37"/>
                                        </p:tgtEl>
                                        <p:attrNameLst>
                                          <p:attrName>r</p:attrName>
                                        </p:attrNameLst>
                                      </p:cBhvr>
                                    </p:animRot>
                                    <p:animRot by="-240000">
                                      <p:cBhvr>
                                        <p:cTn id="59" dur="200" fill="hold">
                                          <p:stCondLst>
                                            <p:cond delay="200"/>
                                          </p:stCondLst>
                                        </p:cTn>
                                        <p:tgtEl>
                                          <p:spTgt spid="37"/>
                                        </p:tgtEl>
                                        <p:attrNameLst>
                                          <p:attrName>r</p:attrName>
                                        </p:attrNameLst>
                                      </p:cBhvr>
                                    </p:animRot>
                                    <p:animRot by="240000">
                                      <p:cBhvr>
                                        <p:cTn id="60" dur="200" fill="hold">
                                          <p:stCondLst>
                                            <p:cond delay="400"/>
                                          </p:stCondLst>
                                        </p:cTn>
                                        <p:tgtEl>
                                          <p:spTgt spid="37"/>
                                        </p:tgtEl>
                                        <p:attrNameLst>
                                          <p:attrName>r</p:attrName>
                                        </p:attrNameLst>
                                      </p:cBhvr>
                                    </p:animRot>
                                    <p:animRot by="-240000">
                                      <p:cBhvr>
                                        <p:cTn id="61" dur="200" fill="hold">
                                          <p:stCondLst>
                                            <p:cond delay="600"/>
                                          </p:stCondLst>
                                        </p:cTn>
                                        <p:tgtEl>
                                          <p:spTgt spid="37"/>
                                        </p:tgtEl>
                                        <p:attrNameLst>
                                          <p:attrName>r</p:attrName>
                                        </p:attrNameLst>
                                      </p:cBhvr>
                                    </p:animRot>
                                    <p:animRot by="120000">
                                      <p:cBhvr>
                                        <p:cTn id="62" dur="200" fill="hold">
                                          <p:stCondLst>
                                            <p:cond delay="800"/>
                                          </p:stCondLst>
                                        </p:cTn>
                                        <p:tgtEl>
                                          <p:spTgt spid="37"/>
                                        </p:tgtEl>
                                        <p:attrNameLst>
                                          <p:attrName>r</p:attrName>
                                        </p:attrNameLst>
                                      </p:cBhvr>
                                    </p:animRot>
                                  </p:childTnLst>
                                </p:cTn>
                              </p:par>
                            </p:childTnLst>
                          </p:cTn>
                        </p:par>
                        <p:par>
                          <p:cTn id="63" fill="hold">
                            <p:stCondLst>
                              <p:cond delay="1500"/>
                            </p:stCondLst>
                            <p:childTnLst>
                              <p:par>
                                <p:cTn id="64" presetID="56" presetClass="path" presetSubtype="0" accel="50000" decel="50000" fill="hold" nodeType="afterEffect">
                                  <p:stCondLst>
                                    <p:cond delay="0"/>
                                  </p:stCondLst>
                                  <p:childTnLst>
                                    <p:animMotion origin="layout" path="M 2.70833E-6 3.7037E-6 L 0.26797 0.20532 " pathEditMode="relative" rAng="0" ptsTypes="AA">
                                      <p:cBhvr>
                                        <p:cTn id="65" dur="2000" fill="hold"/>
                                        <p:tgtEl>
                                          <p:spTgt spid="37"/>
                                        </p:tgtEl>
                                        <p:attrNameLst>
                                          <p:attrName>ppt_x</p:attrName>
                                          <p:attrName>ppt_y</p:attrName>
                                        </p:attrNameLst>
                                      </p:cBhvr>
                                      <p:rCtr x="13398" y="10255"/>
                                    </p:animMotion>
                                  </p:childTnLst>
                                </p:cTn>
                              </p:par>
                            </p:childTnLst>
                          </p:cTn>
                        </p:par>
                        <p:par>
                          <p:cTn id="66" fill="hold">
                            <p:stCondLst>
                              <p:cond delay="3500"/>
                            </p:stCondLst>
                            <p:childTnLst>
                              <p:par>
                                <p:cTn id="67" presetID="32" presetClass="emph" presetSubtype="0" fill="hold" nodeType="afterEffect">
                                  <p:stCondLst>
                                    <p:cond delay="0"/>
                                  </p:stCondLst>
                                  <p:childTnLst>
                                    <p:animRot by="120000">
                                      <p:cBhvr>
                                        <p:cTn id="68" dur="100" fill="hold">
                                          <p:stCondLst>
                                            <p:cond delay="0"/>
                                          </p:stCondLst>
                                        </p:cTn>
                                        <p:tgtEl>
                                          <p:spTgt spid="38"/>
                                        </p:tgtEl>
                                        <p:attrNameLst>
                                          <p:attrName>r</p:attrName>
                                        </p:attrNameLst>
                                      </p:cBhvr>
                                    </p:animRot>
                                    <p:animRot by="-240000">
                                      <p:cBhvr>
                                        <p:cTn id="69" dur="200" fill="hold">
                                          <p:stCondLst>
                                            <p:cond delay="200"/>
                                          </p:stCondLst>
                                        </p:cTn>
                                        <p:tgtEl>
                                          <p:spTgt spid="38"/>
                                        </p:tgtEl>
                                        <p:attrNameLst>
                                          <p:attrName>r</p:attrName>
                                        </p:attrNameLst>
                                      </p:cBhvr>
                                    </p:animRot>
                                    <p:animRot by="240000">
                                      <p:cBhvr>
                                        <p:cTn id="70" dur="200" fill="hold">
                                          <p:stCondLst>
                                            <p:cond delay="400"/>
                                          </p:stCondLst>
                                        </p:cTn>
                                        <p:tgtEl>
                                          <p:spTgt spid="38"/>
                                        </p:tgtEl>
                                        <p:attrNameLst>
                                          <p:attrName>r</p:attrName>
                                        </p:attrNameLst>
                                      </p:cBhvr>
                                    </p:animRot>
                                    <p:animRot by="-240000">
                                      <p:cBhvr>
                                        <p:cTn id="71" dur="200" fill="hold">
                                          <p:stCondLst>
                                            <p:cond delay="600"/>
                                          </p:stCondLst>
                                        </p:cTn>
                                        <p:tgtEl>
                                          <p:spTgt spid="38"/>
                                        </p:tgtEl>
                                        <p:attrNameLst>
                                          <p:attrName>r</p:attrName>
                                        </p:attrNameLst>
                                      </p:cBhvr>
                                    </p:animRot>
                                    <p:animRot by="120000">
                                      <p:cBhvr>
                                        <p:cTn id="72" dur="200" fill="hold">
                                          <p:stCondLst>
                                            <p:cond delay="800"/>
                                          </p:stCondLst>
                                        </p:cTn>
                                        <p:tgtEl>
                                          <p:spTgt spid="38"/>
                                        </p:tgtEl>
                                        <p:attrNameLst>
                                          <p:attrName>r</p:attrName>
                                        </p:attrNameLst>
                                      </p:cBhvr>
                                    </p:animRot>
                                  </p:childTnLst>
                                </p:cTn>
                              </p:par>
                            </p:childTnLst>
                          </p:cTn>
                        </p:par>
                        <p:par>
                          <p:cTn id="73" fill="hold">
                            <p:stCondLst>
                              <p:cond delay="4500"/>
                            </p:stCondLst>
                            <p:childTnLst>
                              <p:par>
                                <p:cTn id="74" presetID="56" presetClass="path" presetSubtype="0" accel="50000" decel="50000" fill="hold" nodeType="afterEffect">
                                  <p:stCondLst>
                                    <p:cond delay="0"/>
                                  </p:stCondLst>
                                  <p:childTnLst>
                                    <p:animMotion origin="layout" path="M -2.70833E-6 -3.7037E-7 L 0.27097 0.33588 " pathEditMode="relative" rAng="0" ptsTypes="AA">
                                      <p:cBhvr>
                                        <p:cTn id="75"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DD623-F8E3-5D84-92A5-1222F9CAF6FD}"/>
              </a:ext>
            </a:extLst>
          </p:cNvPr>
          <p:cNvPicPr>
            <a:picLocks noChangeAspect="1"/>
          </p:cNvPicPr>
          <p:nvPr/>
        </p:nvPicPr>
        <p:blipFill>
          <a:blip r:embed="rId3"/>
          <a:stretch>
            <a:fillRect/>
          </a:stretch>
        </p:blipFill>
        <p:spPr>
          <a:xfrm>
            <a:off x="1480928" y="956857"/>
            <a:ext cx="9230144" cy="4944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966</TotalTime>
  <Words>640</Words>
  <Application>Microsoft Office PowerPoint</Application>
  <PresentationFormat>Widescreen</PresentationFormat>
  <Paragraphs>72</Paragraphs>
  <Slides>19</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等线</vt:lpstr>
      <vt:lpstr>.ProTeacher03 Cabin Bold</vt:lpstr>
      <vt:lpstr>Arial</vt:lpstr>
      <vt:lpstr>Calibri</vt:lpstr>
      <vt:lpstr>Cambria</vt:lpstr>
      <vt:lpstr>Times New Roman</vt:lpstr>
      <vt:lpstr>UTM Avo</vt:lpstr>
      <vt:lpstr>UTM Loko</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Huyen</cp:lastModifiedBy>
  <cp:revision>74</cp:revision>
  <dcterms:created xsi:type="dcterms:W3CDTF">2023-08-10T04:53:54Z</dcterms:created>
  <dcterms:modified xsi:type="dcterms:W3CDTF">2025-09-24T22:05:56Z</dcterms:modified>
  <cp:category>9Slide.vn</cp:category>
</cp:coreProperties>
</file>