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7" r:id="rId7"/>
    <p:sldId id="260" r:id="rId8"/>
    <p:sldId id="268" r:id="rId9"/>
    <p:sldId id="263" r:id="rId10"/>
    <p:sldId id="264" r:id="rId11"/>
    <p:sldId id="269" r:id="rId12"/>
    <p:sldId id="265" r:id="rId13"/>
    <p:sldId id="271" r:id="rId14"/>
    <p:sldId id="270" r:id="rId15"/>
    <p:sldId id="266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02/09/2024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296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02/09/2024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888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02/09/2024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04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02/09/2024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218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02/09/2024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120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02/09/2024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859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02/09/2024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492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02/09/2024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576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02/09/2024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21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02/09/2024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349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02/09/2024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924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9C6BA-74C1-4459-9B78-813915F95C4B}" type="datetimeFigureOut">
              <a:rPr lang="vi-VN" smtClean="0"/>
              <a:t>02/09/2024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419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ộng Powerpoint đẹ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919"/>
            <a:ext cx="12192000" cy="69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9729" y="461200"/>
            <a:ext cx="3642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TOÁN LỚP 5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73" y="4447308"/>
            <a:ext cx="2563091" cy="25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37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165" y="0"/>
            <a:ext cx="2076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u="sng" dirty="0" smtClean="0"/>
              <a:t>Bài 1</a:t>
            </a:r>
            <a:r>
              <a:rPr lang="vi-VN" sz="3200" dirty="0" smtClean="0"/>
              <a:t>. Số?</a:t>
            </a:r>
            <a:endParaRPr lang="vi-VN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1811828"/>
                  </p:ext>
                </p:extLst>
              </p:nvPr>
            </p:nvGraphicFramePr>
            <p:xfrm>
              <a:off x="577273" y="830502"/>
              <a:ext cx="10852727" cy="46143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623">
                      <a:extLst>
                        <a:ext uri="{9D8B030D-6E8A-4147-A177-3AD203B41FA5}">
                          <a16:colId xmlns:a16="http://schemas.microsoft.com/office/drawing/2014/main" val="597378542"/>
                        </a:ext>
                      </a:extLst>
                    </a:gridCol>
                    <a:gridCol w="2194777">
                      <a:extLst>
                        <a:ext uri="{9D8B030D-6E8A-4147-A177-3AD203B41FA5}">
                          <a16:colId xmlns:a16="http://schemas.microsoft.com/office/drawing/2014/main" val="2717524477"/>
                        </a:ext>
                      </a:extLst>
                    </a:gridCol>
                    <a:gridCol w="2334571">
                      <a:extLst>
                        <a:ext uri="{9D8B030D-6E8A-4147-A177-3AD203B41FA5}">
                          <a16:colId xmlns:a16="http://schemas.microsoft.com/office/drawing/2014/main" val="4222322814"/>
                        </a:ext>
                      </a:extLst>
                    </a:gridCol>
                    <a:gridCol w="2208756">
                      <a:extLst>
                        <a:ext uri="{9D8B030D-6E8A-4147-A177-3AD203B41FA5}">
                          <a16:colId xmlns:a16="http://schemas.microsoft.com/office/drawing/2014/main" val="2005679100"/>
                        </a:ext>
                      </a:extLst>
                    </a:gridCol>
                  </a:tblGrid>
                  <a:tr h="822487">
                    <a:tc>
                      <a:txBody>
                        <a:bodyPr/>
                        <a:lstStyle/>
                        <a:p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Hiệu </a:t>
                          </a:r>
                          <a:r>
                            <a:rPr lang="vi-VN" sz="3600" baseline="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hai </a:t>
                          </a:r>
                          <a:r>
                            <a:rPr lang="vi-VN" sz="3600" baseline="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số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80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192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1000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8907404"/>
                      </a:ext>
                    </a:extLst>
                  </a:tr>
                  <a:tr h="1441883">
                    <a:tc>
                      <a:txBody>
                        <a:bodyPr/>
                        <a:lstStyle/>
                        <a:p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Tỉ số</a:t>
                          </a:r>
                          <a:r>
                            <a:rPr lang="vi-VN" sz="3600" baseline="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của hai số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36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36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vi-VN" sz="3600" b="1" i="0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3600" b="1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36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36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num>
                                  <m:den>
                                    <m:r>
                                      <a:rPr lang="vi-VN" sz="3600" b="1" i="0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3600" b="1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b="1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1 : </a:t>
                          </a:r>
                          <a:r>
                            <a:rPr lang="vi-VN" sz="3600" b="1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5</a:t>
                          </a:r>
                          <a:endParaRPr lang="vi-VN" sz="3600" b="1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4431165"/>
                      </a:ext>
                    </a:extLst>
                  </a:tr>
                  <a:tr h="11749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Số </a:t>
                          </a:r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lớn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3600869"/>
                      </a:ext>
                    </a:extLst>
                  </a:tr>
                  <a:tr h="11749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Số </a:t>
                          </a:r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bé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971725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1811828"/>
                  </p:ext>
                </p:extLst>
              </p:nvPr>
            </p:nvGraphicFramePr>
            <p:xfrm>
              <a:off x="577273" y="830502"/>
              <a:ext cx="10852727" cy="46143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623">
                      <a:extLst>
                        <a:ext uri="{9D8B030D-6E8A-4147-A177-3AD203B41FA5}">
                          <a16:colId xmlns:a16="http://schemas.microsoft.com/office/drawing/2014/main" val="597378542"/>
                        </a:ext>
                      </a:extLst>
                    </a:gridCol>
                    <a:gridCol w="2194777">
                      <a:extLst>
                        <a:ext uri="{9D8B030D-6E8A-4147-A177-3AD203B41FA5}">
                          <a16:colId xmlns:a16="http://schemas.microsoft.com/office/drawing/2014/main" val="2717524477"/>
                        </a:ext>
                      </a:extLst>
                    </a:gridCol>
                    <a:gridCol w="2334571">
                      <a:extLst>
                        <a:ext uri="{9D8B030D-6E8A-4147-A177-3AD203B41FA5}">
                          <a16:colId xmlns:a16="http://schemas.microsoft.com/office/drawing/2014/main" val="4222322814"/>
                        </a:ext>
                      </a:extLst>
                    </a:gridCol>
                    <a:gridCol w="2208756">
                      <a:extLst>
                        <a:ext uri="{9D8B030D-6E8A-4147-A177-3AD203B41FA5}">
                          <a16:colId xmlns:a16="http://schemas.microsoft.com/office/drawing/2014/main" val="2005679100"/>
                        </a:ext>
                      </a:extLst>
                    </a:gridCol>
                  </a:tblGrid>
                  <a:tr h="822487">
                    <a:tc>
                      <a:txBody>
                        <a:bodyPr/>
                        <a:lstStyle/>
                        <a:p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Hiệu </a:t>
                          </a:r>
                          <a:r>
                            <a:rPr lang="vi-VN" sz="3600" baseline="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hai </a:t>
                          </a:r>
                          <a:r>
                            <a:rPr lang="vi-VN" sz="3600" baseline="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số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80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192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1000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8907404"/>
                      </a:ext>
                    </a:extLst>
                  </a:tr>
                  <a:tr h="1441883">
                    <a:tc>
                      <a:txBody>
                        <a:bodyPr/>
                        <a:lstStyle/>
                        <a:p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Tỉ số</a:t>
                          </a:r>
                          <a:r>
                            <a:rPr lang="vi-VN" sz="3600" baseline="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của hai số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7778" t="-63291" r="-208056" b="-1637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69792" t="-63291" r="-95052" b="-1637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b="1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1 : </a:t>
                          </a:r>
                          <a:r>
                            <a:rPr lang="vi-VN" sz="3600" b="1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5</a:t>
                          </a:r>
                          <a:endParaRPr lang="vi-VN" sz="3600" b="1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4431165"/>
                      </a:ext>
                    </a:extLst>
                  </a:tr>
                  <a:tr h="11749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Số </a:t>
                          </a:r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lớn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3600869"/>
                      </a:ext>
                    </a:extLst>
                  </a:tr>
                  <a:tr h="11749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Số </a:t>
                          </a:r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bé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97172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5247320" y="3306459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</a:rPr>
              <a:t>144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5561" y="439881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</a:rPr>
              <a:t>64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3883" y="341514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</a:rPr>
              <a:t>704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3882" y="4480579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</a:rPr>
              <a:t>512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56993" y="3332798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</a:rPr>
              <a:t>1 250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26740" y="445979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</a:rPr>
              <a:t>250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19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33454" y="64777"/>
                <a:ext cx="11850727" cy="1774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u="sng" dirty="0" smtClean="0">
                    <a:solidFill>
                      <a:srgbClr val="002060"/>
                    </a:solidFill>
                  </a:rPr>
                  <a:t>Bài 2</a:t>
                </a:r>
                <a:r>
                  <a:rPr lang="vi-VN" sz="3200" dirty="0" smtClean="0">
                    <a:solidFill>
                      <a:srgbClr val="002060"/>
                    </a:solidFill>
                  </a:rPr>
                  <a:t>. </a:t>
                </a:r>
                <a:r>
                  <a:rPr lang="vi-VN" sz="3200" dirty="0" smtClean="0">
                    <a:solidFill>
                      <a:srgbClr val="002060"/>
                    </a:solidFill>
                  </a:rPr>
                  <a:t>Cuộn dây màu đỏ dài hơn cuộn dây màu xanh là 50m. Biết rằng cuộn dây màu xanh dài bằng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3200" dirty="0" smtClean="0">
                    <a:solidFill>
                      <a:srgbClr val="002060"/>
                    </a:solidFill>
                  </a:rPr>
                  <a:t> </a:t>
                </a:r>
                <a:r>
                  <a:rPr lang="vi-VN" sz="3200" dirty="0" smtClean="0">
                    <a:solidFill>
                      <a:srgbClr val="002060"/>
                    </a:solidFill>
                  </a:rPr>
                  <a:t>cuộn dây màu đỏ. </a:t>
                </a:r>
                <a:r>
                  <a:rPr lang="vi-VN" sz="3200" dirty="0" smtClean="0">
                    <a:solidFill>
                      <a:srgbClr val="002060"/>
                    </a:solidFill>
                  </a:rPr>
                  <a:t>Tính </a:t>
                </a:r>
                <a:r>
                  <a:rPr lang="vi-VN" sz="3200" dirty="0" smtClean="0">
                    <a:solidFill>
                      <a:srgbClr val="002060"/>
                    </a:solidFill>
                  </a:rPr>
                  <a:t>độ dài mỗi cuộn dây</a:t>
                </a:r>
                <a:r>
                  <a:rPr lang="vi-VN" sz="3200" dirty="0" smtClean="0">
                    <a:solidFill>
                      <a:srgbClr val="002060"/>
                    </a:solidFill>
                  </a:rPr>
                  <a:t>.</a:t>
                </a:r>
                <a:endParaRPr lang="vi-VN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54" y="64777"/>
                <a:ext cx="11850727" cy="1774653"/>
              </a:xfrm>
              <a:prstGeom prst="rect">
                <a:avLst/>
              </a:prstGeom>
              <a:blipFill>
                <a:blip r:embed="rId2"/>
                <a:stretch>
                  <a:fillRect l="-1337" t="-4467" r="-1646" b="-106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90944" y="1563749"/>
            <a:ext cx="116932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u="sng" dirty="0" smtClean="0">
                <a:solidFill>
                  <a:srgbClr val="0070C0"/>
                </a:solidFill>
              </a:rPr>
              <a:t>Bài giải</a:t>
            </a:r>
          </a:p>
          <a:p>
            <a:r>
              <a:rPr lang="vi-VN" sz="3200" dirty="0" smtClean="0">
                <a:solidFill>
                  <a:srgbClr val="0070C0"/>
                </a:solidFill>
              </a:rPr>
              <a:t>Cuộn dây màu xanh:</a:t>
            </a:r>
            <a:endParaRPr lang="vi-VN" sz="3200" dirty="0" smtClean="0">
              <a:solidFill>
                <a:srgbClr val="0070C0"/>
              </a:solidFill>
            </a:endParaRPr>
          </a:p>
          <a:p>
            <a:r>
              <a:rPr lang="vi-VN" sz="3200" dirty="0" smtClean="0">
                <a:solidFill>
                  <a:srgbClr val="0070C0"/>
                </a:solidFill>
              </a:rPr>
              <a:t>Cuộn dây màu đỏ:</a:t>
            </a:r>
            <a:endParaRPr lang="vi-VN" sz="32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 smtClean="0">
                <a:solidFill>
                  <a:srgbClr val="0070C0"/>
                </a:solidFill>
              </a:rPr>
              <a:t>Hiệu </a:t>
            </a:r>
            <a:r>
              <a:rPr lang="vi-VN" sz="3200" dirty="0" smtClean="0">
                <a:solidFill>
                  <a:srgbClr val="0070C0"/>
                </a:solidFill>
              </a:rPr>
              <a:t>số phần bằng nhau là:    </a:t>
            </a:r>
            <a:r>
              <a:rPr lang="vi-VN" sz="3200" dirty="0" smtClean="0">
                <a:solidFill>
                  <a:srgbClr val="0070C0"/>
                </a:solidFill>
              </a:rPr>
              <a:t>8 – 3 = 5 (phần</a:t>
            </a:r>
            <a:r>
              <a:rPr lang="vi-VN" sz="3200" dirty="0" smtClean="0">
                <a:solidFill>
                  <a:srgbClr val="0070C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vi-VN" sz="3200" dirty="0" smtClean="0">
                <a:solidFill>
                  <a:srgbClr val="0070C0"/>
                </a:solidFill>
              </a:rPr>
              <a:t>Giá trị của mỗi phần bằng nhau là:  </a:t>
            </a:r>
            <a:r>
              <a:rPr lang="vi-VN" sz="3200" dirty="0" smtClean="0">
                <a:solidFill>
                  <a:srgbClr val="0070C0"/>
                </a:solidFill>
              </a:rPr>
              <a:t>50 : 5 = 10 (m)</a:t>
            </a:r>
            <a:endParaRPr lang="vi-VN" sz="32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 smtClean="0">
                <a:solidFill>
                  <a:srgbClr val="0070C0"/>
                </a:solidFill>
              </a:rPr>
              <a:t>Độ dài cuộn dây màu xanh là: 10 × 3 = 30 (m)</a:t>
            </a:r>
          </a:p>
          <a:p>
            <a:pPr>
              <a:lnSpc>
                <a:spcPct val="150000"/>
              </a:lnSpc>
            </a:pPr>
            <a:r>
              <a:rPr lang="vi-VN" sz="3200" dirty="0" smtClean="0">
                <a:solidFill>
                  <a:srgbClr val="0070C0"/>
                </a:solidFill>
              </a:rPr>
              <a:t>Độ dài cuộn dây màu đỏ là: 10 × 8 = 80 (m)</a:t>
            </a:r>
            <a:endParaRPr lang="vi-VN" sz="32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 smtClean="0">
                <a:solidFill>
                  <a:srgbClr val="0070C0"/>
                </a:solidFill>
              </a:rPr>
              <a:t>                  </a:t>
            </a:r>
            <a:r>
              <a:rPr lang="vi-VN" sz="3200" u="sng" dirty="0" smtClean="0">
                <a:solidFill>
                  <a:srgbClr val="0070C0"/>
                </a:solidFill>
              </a:rPr>
              <a:t>Đáp </a:t>
            </a:r>
            <a:r>
              <a:rPr lang="vi-VN" sz="3200" u="sng" dirty="0" smtClean="0">
                <a:solidFill>
                  <a:srgbClr val="0070C0"/>
                </a:solidFill>
              </a:rPr>
              <a:t>số</a:t>
            </a:r>
            <a:r>
              <a:rPr lang="vi-VN" sz="3200" dirty="0" smtClean="0">
                <a:solidFill>
                  <a:srgbClr val="0070C0"/>
                </a:solidFill>
              </a:rPr>
              <a:t>: </a:t>
            </a:r>
            <a:r>
              <a:rPr lang="vi-VN" sz="3200" dirty="0" smtClean="0">
                <a:solidFill>
                  <a:srgbClr val="0070C0"/>
                </a:solidFill>
              </a:rPr>
              <a:t>cuộn dây xanh: 30m, cuộn dây đỏ: 80m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16200000">
            <a:off x="8130465" y="717385"/>
            <a:ext cx="398870" cy="3755733"/>
          </a:xfrm>
          <a:prstGeom prst="rightBrace">
            <a:avLst>
              <a:gd name="adj1" fmla="val 8333"/>
              <a:gd name="adj2" fmla="val 50738"/>
            </a:avLst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7367126" y="1985777"/>
            <a:ext cx="108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 smtClean="0">
                <a:solidFill>
                  <a:srgbClr val="002060"/>
                </a:solidFill>
              </a:rPr>
              <a:t>50m</a:t>
            </a:r>
            <a:endParaRPr lang="vi-VN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4290337" y="2241209"/>
            <a:ext cx="5931285" cy="730585"/>
            <a:chOff x="4290337" y="2241209"/>
            <a:chExt cx="5931285" cy="730585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295663" y="2241211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74535" y="2241210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695360" y="2241209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444658" y="2248134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295663" y="2355748"/>
              <a:ext cx="21489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09518" y="2726120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988390" y="2726119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709215" y="2726118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458513" y="2733043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290337" y="2841939"/>
              <a:ext cx="59312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206657" y="2722894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963331" y="2713079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716804" y="2736267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464948" y="2726118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0221622" y="2716303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973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ga.com.vn/media/news/2707_nen-powerpoint-hoc-tap-dep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12963" y="384202"/>
            <a:ext cx="314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Vận dụng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2982" y="1672398"/>
            <a:ext cx="9190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</a:rPr>
              <a:t>Tiết học vừa rồi chúng ta đã được học nội dung gì?</a:t>
            </a:r>
            <a:endParaRPr lang="vi-VN" sz="3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5124" name="Picture 4" descr="https://lh3.googleusercontent.com/-5Mq6N4Dqb20/WsHOzXIU6-I/AAAAAAAACAs/9NC76SswuYMIa58-gk1m7pHQoEi-az15ACHMYCw/h136/6-mau_slide_powerpoint_dep_ctu.vn_(12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7" y="1394804"/>
            <a:ext cx="9048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782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7766" y="4156364"/>
            <a:ext cx="11748652" cy="1676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7030A0"/>
                </a:solidFill>
              </a:rPr>
              <a:t>Lưu ý: Có thể gộp bước 3 vào bước 4 và 5. Bước 4 và 5 cũng có thể thay đổi thứ tự.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41663"/>
            <a:ext cx="117140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“</a:t>
            </a: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Tìm hai số khi biết tổng và tỉ số của hai số đó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”</a:t>
            </a:r>
            <a:endParaRPr lang="vi-VN" sz="32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1: Vẽ sơ 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đồ  </a:t>
            </a:r>
            <a:endParaRPr lang="vi-VN" sz="32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2: Tìm 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hiệu </a:t>
            </a: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số phần bằng 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nhau  </a:t>
            </a:r>
            <a:endParaRPr lang="vi-VN" sz="32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3: Tìm giá trị một 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phần  </a:t>
            </a:r>
            <a:endParaRPr lang="vi-VN" sz="32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+ Bước 4: Tìm số bé  </a:t>
            </a:r>
            <a:endParaRPr lang="vi-VN" sz="3200" dirty="0" smtClean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+ </a:t>
            </a: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Bước 5: Tìm số 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lớn  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766" y="858983"/>
            <a:ext cx="12039600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+ </a:t>
            </a: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Bước 1: Vẽ sơ 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đồ  </a:t>
            </a:r>
            <a:endParaRPr lang="vi-VN" sz="3200" dirty="0" smtClean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+ Bước 2: Tìm hiệu số phần bằng nhau  </a:t>
            </a:r>
            <a:endParaRPr lang="vi-VN" sz="3200" dirty="0" smtClean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+ </a:t>
            </a: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Bước 3: 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Số bé = 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Hiệu </a:t>
            </a:r>
            <a:r>
              <a:rPr lang="vi-VN" sz="3200" kern="1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: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Hiệu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số phần bằng nhau </a:t>
            </a:r>
            <a:r>
              <a:rPr lang="vi-VN" sz="3200" kern="1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x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số phần của số bé</a:t>
            </a:r>
            <a:endParaRPr lang="vi-VN" sz="32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4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: </a:t>
            </a: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Số 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lớn </a:t>
            </a: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= 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Hiệu </a:t>
            </a:r>
            <a:r>
              <a:rPr lang="vi-VN" sz="3200" kern="100" dirty="0">
                <a:solidFill>
                  <a:srgbClr val="FF0000"/>
                </a:solidFill>
                <a:ea typeface="Times New Roman" panose="02020603050405020304" pitchFamily="18" charset="0"/>
              </a:rPr>
              <a:t>:</a:t>
            </a: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Hiệu số </a:t>
            </a: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phần bằng nhau </a:t>
            </a:r>
            <a:r>
              <a:rPr lang="vi-VN" sz="3200" kern="100" dirty="0">
                <a:solidFill>
                  <a:srgbClr val="FF0000"/>
                </a:solidFill>
                <a:ea typeface="Times New Roman" panose="02020603050405020304" pitchFamily="18" charset="0"/>
              </a:rPr>
              <a:t>x</a:t>
            </a: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 số phần của số 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lớn</a:t>
            </a:r>
          </a:p>
          <a:p>
            <a:pPr>
              <a:lnSpc>
                <a:spcPct val="150000"/>
              </a:lnSpc>
            </a:pPr>
            <a:r>
              <a:rPr lang="vi-VN" sz="3200" kern="100" dirty="0" smtClean="0">
                <a:solidFill>
                  <a:srgbClr val="002060"/>
                </a:solidFill>
                <a:ea typeface="Courier New" panose="02070309020205020404" pitchFamily="49" charset="0"/>
              </a:rPr>
              <a:t>(Hoặc: Số lớn = </a:t>
            </a:r>
            <a:r>
              <a:rPr lang="vi-VN" sz="3200" kern="100" dirty="0" smtClean="0">
                <a:solidFill>
                  <a:srgbClr val="002060"/>
                </a:solidFill>
                <a:ea typeface="Courier New" panose="02070309020205020404" pitchFamily="49" charset="0"/>
              </a:rPr>
              <a:t>Số bé + Hiệu)</a:t>
            </a:r>
            <a:endParaRPr lang="vi-VN" sz="32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endParaRPr lang="vi-VN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ga.com.vn/media/news/2707_nen-powerpoint-hoc-tap-dep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12963" y="384202"/>
            <a:ext cx="314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Vận dụng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124" name="Picture 4" descr="https://lh3.googleusercontent.com/-5Mq6N4Dqb20/WsHOzXIU6-I/AAAAAAAACAs/9NC76SswuYMIa58-gk1m7pHQoEi-az15ACHMYCw/h136/6-mau_slide_powerpoint_dep_ctu.vn_(12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7" y="1394804"/>
            <a:ext cx="9048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3855" y="1856766"/>
            <a:ext cx="94261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/>
              <a:t>So sánh các bước giải của dạng toán tìm hai số khi biết tổng </a:t>
            </a:r>
            <a:r>
              <a:rPr lang="vi-VN" sz="3600" dirty="0" smtClean="0"/>
              <a:t>và tỉ </a:t>
            </a:r>
            <a:r>
              <a:rPr lang="vi-VN" sz="3600" dirty="0"/>
              <a:t>số với dạng toán tìm hai số khi biết </a:t>
            </a:r>
            <a:r>
              <a:rPr lang="vi-VN" sz="3600"/>
              <a:t>hiệu </a:t>
            </a:r>
            <a:r>
              <a:rPr lang="vi-VN" sz="3600" smtClean="0"/>
              <a:t>và tỉ số của hai số đó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843575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ộng Powerpoint đẹ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4180" y="4409745"/>
            <a:ext cx="6690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 bạn luôn học tốt!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2" descr="Ảnh động Powerpoint CT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01" y="776122"/>
            <a:ext cx="1493117" cy="14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Powerpoint CT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483" y="891857"/>
            <a:ext cx="1493117" cy="14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Ảnh động Powerpoint CT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0" y="305068"/>
            <a:ext cx="1493117" cy="14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Powerpoint CT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42" y="420803"/>
            <a:ext cx="1493117" cy="14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65" y="4409745"/>
            <a:ext cx="2676525" cy="2686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01" y="5451694"/>
            <a:ext cx="4314825" cy="2686050"/>
          </a:xfrm>
          <a:prstGeom prst="rect">
            <a:avLst/>
          </a:prstGeom>
        </p:spPr>
      </p:pic>
      <p:pic>
        <p:nvPicPr>
          <p:cNvPr id="1028" name="Picture 4" descr="Ảnh động Powerpoint CTU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5484746"/>
            <a:ext cx="7143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Ảnh động Powerpoint CT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01" y="5451694"/>
            <a:ext cx="80010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76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ga.com.vn/media/news/2707_nen-slide-chu-de-giao-duc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91773" y="333793"/>
            <a:ext cx="3632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KHỞI ĐỘNG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5285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6944" y="-62713"/>
            <a:ext cx="75103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Quan sát tranh và trả lời câu hỏi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36173" y="642848"/>
            <a:ext cx="5371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mấy loại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màu?</a:t>
            </a:r>
            <a:endParaRPr lang="vi-VN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8715" y="1970961"/>
            <a:ext cx="55394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to hơn hộp nhỏ bao nhiêu chiếc bút màu? </a:t>
            </a:r>
            <a:endParaRPr lang="vi-VN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491" y="3749722"/>
            <a:ext cx="1166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giữa số bút màu của hộp to và số bút màu của hộp nhỏ là bao nhiêu? </a:t>
            </a:r>
            <a:endParaRPr lang="vi-VN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7" y="5614119"/>
            <a:ext cx="120337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làm thế nào để tìm hai số khi biết Hiệu và tỉ số của hai số 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đó?</a:t>
            </a:r>
            <a:endParaRPr lang="vi-VN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09490" y="642848"/>
            <a:ext cx="6291309" cy="314634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9490" y="4902885"/>
            <a:ext cx="1166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toán yêu cầu làm gì?</a:t>
            </a:r>
            <a:endParaRPr lang="vi-VN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93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ga.com.vn/media/news/2707_nen-powerpoint-hoc-tap-d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01469"/>
            <a:ext cx="10515600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</a:t>
            </a:r>
            <a:r>
              <a:rPr lang="vi-V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8. </a:t>
            </a:r>
            <a:r>
              <a:rPr lang="vi-V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Tìm hai số khi biết </a:t>
            </a:r>
            <a:r>
              <a:rPr lang="vi-V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hiệu và </a:t>
            </a:r>
            <a:r>
              <a:rPr lang="vi-V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tỉ số của hai số đó</a:t>
            </a:r>
          </a:p>
          <a:p>
            <a:pPr algn="ctr">
              <a:lnSpc>
                <a:spcPct val="150000"/>
              </a:lnSpc>
            </a:pPr>
            <a:r>
              <a:rPr lang="vi-V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(tiết 1) 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2837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ga.com.vn/media/news/2707_nen-powerpoint-hoc-tap-dep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19"/>
            <a:ext cx="12192000" cy="68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92983" y="749068"/>
            <a:ext cx="6611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Hình thành kiến thức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279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0838" y="-94428"/>
                <a:ext cx="11819466" cy="1931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3200" u="sng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Bài toán</a:t>
                </a:r>
                <a:r>
                  <a:rPr lang="nl-NL" sz="3200" u="sng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nl-NL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vi-VN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của hai số là </a:t>
                </a:r>
                <a:r>
                  <a:rPr lang="vi-VN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24. </a:t>
                </a:r>
                <a:r>
                  <a:rPr lang="vi-VN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Tỉ số của hai số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60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Tìm hai số đó.</a:t>
                </a:r>
                <a:endParaRPr lang="vi-VN" sz="3600" b="0" i="1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8" y="-94428"/>
                <a:ext cx="11819466" cy="1931041"/>
              </a:xfrm>
              <a:prstGeom prst="rect">
                <a:avLst/>
              </a:prstGeom>
              <a:blipFill>
                <a:blip r:embed="rId2"/>
                <a:stretch>
                  <a:fillRect l="-1289" r="-1341" b="-9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1619991"/>
            <a:ext cx="120811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 smtClean="0">
                <a:solidFill>
                  <a:srgbClr val="7030A0"/>
                </a:solidFill>
              </a:rPr>
              <a:t>Đề xuất cách làm: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Coi số bé gồm </a:t>
            </a:r>
            <a:r>
              <a:rPr lang="vi-VN" sz="3200" dirty="0" smtClean="0"/>
              <a:t>3 </a:t>
            </a:r>
            <a:r>
              <a:rPr lang="vi-VN" sz="3200" dirty="0" smtClean="0"/>
              <a:t>phần bằng nhau thì số bé gồm </a:t>
            </a:r>
            <a:r>
              <a:rPr lang="vi-VN" sz="3200" dirty="0" smtClean="0"/>
              <a:t>5 </a:t>
            </a:r>
            <a:r>
              <a:rPr lang="vi-VN" sz="3200" dirty="0" smtClean="0"/>
              <a:t>phần như thế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Hiệu </a:t>
            </a:r>
            <a:r>
              <a:rPr lang="vi-VN" sz="3200" dirty="0" smtClean="0"/>
              <a:t>số phần bằng nhau là: 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Giá trị mỗi phần bằng nhau là: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Số bé là: 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Số lớn là:</a:t>
            </a:r>
            <a:endParaRPr lang="vi-VN" sz="3200" dirty="0"/>
          </a:p>
        </p:txBody>
      </p:sp>
      <p:sp>
        <p:nvSpPr>
          <p:cNvPr id="16" name="Rectangle 15"/>
          <p:cNvSpPr/>
          <p:nvPr/>
        </p:nvSpPr>
        <p:spPr>
          <a:xfrm>
            <a:off x="5307391" y="3042922"/>
            <a:ext cx="3087705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 smtClean="0">
                <a:solidFill>
                  <a:srgbClr val="FF0000"/>
                </a:solidFill>
              </a:rPr>
              <a:t>5 – 3 = 2 (phần</a:t>
            </a:r>
            <a:r>
              <a:rPr lang="vi-VN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27350" y="3782676"/>
            <a:ext cx="2132315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 smtClean="0">
                <a:solidFill>
                  <a:srgbClr val="FF0000"/>
                </a:solidFill>
              </a:rPr>
              <a:t>24 </a:t>
            </a:r>
            <a:r>
              <a:rPr lang="vi-VN" sz="3200" dirty="0">
                <a:solidFill>
                  <a:srgbClr val="FF0000"/>
                </a:solidFill>
              </a:rPr>
              <a:t>: </a:t>
            </a:r>
            <a:r>
              <a:rPr lang="vi-VN" sz="3200" dirty="0" smtClean="0">
                <a:solidFill>
                  <a:srgbClr val="FF0000"/>
                </a:solidFill>
              </a:rPr>
              <a:t>2 </a:t>
            </a:r>
            <a:r>
              <a:rPr lang="vi-VN" sz="3200" dirty="0">
                <a:solidFill>
                  <a:srgbClr val="FF0000"/>
                </a:solidFill>
              </a:rPr>
              <a:t>= </a:t>
            </a:r>
            <a:r>
              <a:rPr lang="vi-VN" sz="3200" dirty="0" smtClean="0">
                <a:solidFill>
                  <a:srgbClr val="FF0000"/>
                </a:solidFill>
              </a:rPr>
              <a:t>12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11826" y="4494629"/>
            <a:ext cx="22589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 smtClean="0">
                <a:solidFill>
                  <a:srgbClr val="FF0000"/>
                </a:solidFill>
              </a:rPr>
              <a:t>12 </a:t>
            </a:r>
            <a:r>
              <a:rPr lang="vi-VN" sz="3200" dirty="0">
                <a:solidFill>
                  <a:srgbClr val="FF0000"/>
                </a:solidFill>
              </a:rPr>
              <a:t>× </a:t>
            </a:r>
            <a:r>
              <a:rPr lang="vi-VN" sz="3200" dirty="0" smtClean="0">
                <a:solidFill>
                  <a:srgbClr val="FF0000"/>
                </a:solidFill>
              </a:rPr>
              <a:t>3 </a:t>
            </a:r>
            <a:r>
              <a:rPr lang="vi-VN" sz="3200" dirty="0">
                <a:solidFill>
                  <a:srgbClr val="FF0000"/>
                </a:solidFill>
              </a:rPr>
              <a:t>= </a:t>
            </a:r>
            <a:r>
              <a:rPr lang="vi-VN" sz="3200" dirty="0" smtClean="0">
                <a:solidFill>
                  <a:srgbClr val="FF0000"/>
                </a:solidFill>
              </a:rPr>
              <a:t>36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65889" y="5259476"/>
            <a:ext cx="225895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 smtClean="0">
                <a:solidFill>
                  <a:srgbClr val="FF0000"/>
                </a:solidFill>
              </a:rPr>
              <a:t>12 </a:t>
            </a:r>
            <a:r>
              <a:rPr lang="vi-VN" sz="3200" dirty="0">
                <a:solidFill>
                  <a:srgbClr val="FF0000"/>
                </a:solidFill>
              </a:rPr>
              <a:t>× </a:t>
            </a:r>
            <a:r>
              <a:rPr lang="vi-VN" sz="3200" dirty="0" smtClean="0">
                <a:solidFill>
                  <a:srgbClr val="FF0000"/>
                </a:solidFill>
              </a:rPr>
              <a:t>5 </a:t>
            </a:r>
            <a:r>
              <a:rPr lang="vi-VN" sz="3200" dirty="0">
                <a:solidFill>
                  <a:srgbClr val="FF0000"/>
                </a:solidFill>
              </a:rPr>
              <a:t>= </a:t>
            </a:r>
            <a:r>
              <a:rPr lang="vi-VN" sz="3200" dirty="0" smtClean="0">
                <a:solidFill>
                  <a:srgbClr val="FF0000"/>
                </a:solidFill>
              </a:rPr>
              <a:t>60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92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0838" y="-357671"/>
                <a:ext cx="11819466" cy="1940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3200" u="sng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Bài toán</a:t>
                </a:r>
                <a:r>
                  <a:rPr lang="nl-NL" sz="3200" u="sng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nl-NL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Tổng của hai số là 15. Tỉ số của hai số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60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Tìm hai số đó.</a:t>
                </a:r>
                <a:endParaRPr lang="vi-VN" sz="3600" b="0" i="1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8" y="-357671"/>
                <a:ext cx="11819466" cy="1940083"/>
              </a:xfrm>
              <a:prstGeom prst="rect">
                <a:avLst/>
              </a:prstGeom>
              <a:blipFill>
                <a:blip r:embed="rId2"/>
                <a:stretch>
                  <a:fillRect l="-1289" r="-1341" b="-87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967347" y="989827"/>
            <a:ext cx="86867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 smtClean="0">
                <a:solidFill>
                  <a:srgbClr val="7030A0"/>
                </a:solidFill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vi-VN" sz="3200" dirty="0" smtClean="0">
                <a:solidFill>
                  <a:srgbClr val="7030A0"/>
                </a:solidFill>
              </a:rPr>
              <a:t>Số bé:</a:t>
            </a:r>
          </a:p>
          <a:p>
            <a:pPr>
              <a:lnSpc>
                <a:spcPct val="150000"/>
              </a:lnSpc>
            </a:pPr>
            <a:r>
              <a:rPr lang="vi-VN" sz="3200" dirty="0" smtClean="0">
                <a:solidFill>
                  <a:srgbClr val="7030A0"/>
                </a:solidFill>
              </a:rPr>
              <a:t>Số lớn: 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Hiệu </a:t>
            </a:r>
            <a:r>
              <a:rPr lang="vi-VN" sz="3200" dirty="0" smtClean="0"/>
              <a:t>số phần bằng nhau là: 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Giá trị mỗi phần bằng nhau là: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Số bé là: 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Số lớn là:</a:t>
            </a:r>
            <a:endParaRPr lang="vi-VN" sz="3200" dirty="0"/>
          </a:p>
          <a:p>
            <a:pPr algn="ctr">
              <a:lnSpc>
                <a:spcPct val="150000"/>
              </a:lnSpc>
            </a:pPr>
            <a:r>
              <a:rPr lang="vi-VN" sz="3200" dirty="0" smtClean="0"/>
              <a:t>                             </a:t>
            </a:r>
            <a:r>
              <a:rPr lang="vi-VN" sz="3200" u="sng" dirty="0" smtClean="0"/>
              <a:t>Đáp số</a:t>
            </a:r>
            <a:r>
              <a:rPr lang="vi-VN" sz="3200" dirty="0" smtClean="0"/>
              <a:t>: số bé: </a:t>
            </a:r>
            <a:r>
              <a:rPr lang="vi-VN" sz="3200" dirty="0" smtClean="0"/>
              <a:t>36</a:t>
            </a:r>
            <a:r>
              <a:rPr lang="vi-VN" sz="3200" dirty="0" smtClean="0"/>
              <a:t>; số lớn: </a:t>
            </a:r>
            <a:r>
              <a:rPr lang="vi-VN" sz="3200" dirty="0" smtClean="0"/>
              <a:t>60</a:t>
            </a:r>
            <a:endParaRPr lang="vi-VN" sz="3200" dirty="0"/>
          </a:p>
        </p:txBody>
      </p:sp>
      <p:sp>
        <p:nvSpPr>
          <p:cNvPr id="16" name="Rectangle 15"/>
          <p:cNvSpPr/>
          <p:nvPr/>
        </p:nvSpPr>
        <p:spPr>
          <a:xfrm>
            <a:off x="7274736" y="3171611"/>
            <a:ext cx="3100529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</a:rPr>
              <a:t>5 – 3 = 2 (phần)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55407" y="3911365"/>
            <a:ext cx="2132315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</a:rPr>
              <a:t>24 : 2 = 12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06507" y="4617994"/>
            <a:ext cx="225895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</a:rPr>
              <a:t>12 × 3 = 36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06508" y="5379438"/>
            <a:ext cx="225895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</a:rPr>
              <a:t>12 × 5 = 60</a:t>
            </a:r>
            <a:endParaRPr lang="vi-VN" sz="3200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602936" y="2048665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81808" y="2048664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02633" y="2048663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02936" y="2166426"/>
            <a:ext cx="21212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02936" y="2781154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81808" y="2781153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02633" y="2781152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24221" y="2788077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02936" y="2898915"/>
            <a:ext cx="36463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 rot="16200000">
            <a:off x="6346607" y="1968046"/>
            <a:ext cx="228600" cy="1411459"/>
          </a:xfrm>
          <a:prstGeom prst="rightBrace">
            <a:avLst/>
          </a:prstGeom>
          <a:ln w="2857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TextBox 34"/>
          <p:cNvSpPr txBox="1"/>
          <p:nvPr/>
        </p:nvSpPr>
        <p:spPr>
          <a:xfrm>
            <a:off x="6082370" y="20067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/>
              <a:t>24</a:t>
            </a:r>
            <a:endParaRPr lang="vi-VN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1828702"/>
            <a:ext cx="154882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chemeClr val="accent6">
                    <a:lumMod val="50000"/>
                  </a:schemeClr>
                </a:solidFill>
              </a:rPr>
              <a:t>Bước 1</a:t>
            </a:r>
            <a:endParaRPr lang="vi-VN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09" y="3326590"/>
            <a:ext cx="154882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chemeClr val="accent6">
                    <a:lumMod val="50000"/>
                  </a:schemeClr>
                </a:solidFill>
              </a:rPr>
              <a:t>Bước 2</a:t>
            </a:r>
            <a:endParaRPr lang="vi-VN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4157587"/>
            <a:ext cx="154882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chemeClr val="accent6">
                    <a:lumMod val="50000"/>
                  </a:schemeClr>
                </a:solidFill>
              </a:rPr>
              <a:t>Bước 3</a:t>
            </a:r>
            <a:endParaRPr lang="vi-VN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54" y="4824478"/>
            <a:ext cx="154882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chemeClr val="accent6">
                    <a:lumMod val="50000"/>
                  </a:schemeClr>
                </a:solidFill>
              </a:rPr>
              <a:t>Bước 4</a:t>
            </a:r>
            <a:endParaRPr lang="vi-VN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5567831"/>
            <a:ext cx="154882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chemeClr val="accent6">
                    <a:lumMod val="50000"/>
                  </a:schemeClr>
                </a:solidFill>
              </a:rPr>
              <a:t>Bước 5</a:t>
            </a:r>
            <a:endParaRPr lang="vi-VN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728219" y="2048663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527733" y="2774226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249321" y="2781151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288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529" y="0"/>
            <a:ext cx="115685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6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“</a:t>
            </a:r>
            <a:r>
              <a:rPr lang="vi-VN" sz="36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Tìm hai số khi biết tổng và tỉ số của hai số đó</a:t>
            </a:r>
            <a:r>
              <a:rPr lang="vi-VN" sz="36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”</a:t>
            </a:r>
            <a:endParaRPr lang="vi-VN" sz="36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6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1: Vẽ sơ </a:t>
            </a:r>
            <a:r>
              <a:rPr lang="vi-VN" sz="36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đồ  </a:t>
            </a:r>
            <a:endParaRPr lang="vi-VN" sz="36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6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2: Tìm </a:t>
            </a:r>
            <a:r>
              <a:rPr lang="vi-VN" sz="36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hiệu số </a:t>
            </a:r>
            <a:r>
              <a:rPr lang="vi-VN" sz="36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phần bằng </a:t>
            </a:r>
            <a:r>
              <a:rPr lang="vi-VN" sz="36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nhau  </a:t>
            </a:r>
            <a:endParaRPr lang="vi-VN" sz="36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6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3: Tìm giá trị một </a:t>
            </a:r>
            <a:r>
              <a:rPr lang="vi-VN" sz="36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phần  </a:t>
            </a:r>
            <a:endParaRPr lang="vi-VN" sz="36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6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4: Tìm số </a:t>
            </a:r>
            <a:r>
              <a:rPr lang="vi-VN" sz="36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bé  </a:t>
            </a:r>
            <a:endParaRPr lang="vi-VN" sz="36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r>
              <a:rPr lang="vi-VN" sz="36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5: Tìm số </a:t>
            </a:r>
            <a:r>
              <a:rPr lang="vi-VN" sz="36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lớn  </a:t>
            </a:r>
            <a:endParaRPr lang="vi-V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3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ga.com.vn/media/news/2707_nen-powerpoint-hoc-tap-dep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19"/>
            <a:ext cx="12192000" cy="68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5282" y="749068"/>
            <a:ext cx="6726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Thực hành, luyện tập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2983" y="2233286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/>
              <a:t>Bài 1</a:t>
            </a:r>
            <a:endParaRPr lang="vi-VN" sz="3600" dirty="0"/>
          </a:p>
        </p:txBody>
      </p:sp>
      <p:pic>
        <p:nvPicPr>
          <p:cNvPr id="5124" name="Picture 4" descr="https://lh3.googleusercontent.com/-5Mq6N4Dqb20/WsHOzXIU6-I/AAAAAAAACAs/9NC76SswuYMIa58-gk1m7pHQoEi-az15ACHMYCw/h136/6-mau_slide_powerpoint_dep_ctu.vn_(12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8" y="1955692"/>
            <a:ext cx="9048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92983" y="3318343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/>
              <a:t>Bài 2</a:t>
            </a:r>
            <a:endParaRPr lang="vi-VN" sz="3600" dirty="0"/>
          </a:p>
        </p:txBody>
      </p:sp>
      <p:pic>
        <p:nvPicPr>
          <p:cNvPr id="9" name="Picture 4" descr="https://lh3.googleusercontent.com/-5Mq6N4Dqb20/WsHOzXIU6-I/AAAAAAAACAs/9NC76SswuYMIa58-gk1m7pHQoEi-az15ACHMYCw/h136/6-mau_slide_powerpoint_dep_ctu.vn_(12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8" y="3040749"/>
            <a:ext cx="9048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08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693</Words>
  <Application>Microsoft Office PowerPoint</Application>
  <PresentationFormat>Widescreen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VietNam.Com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72</cp:revision>
  <dcterms:created xsi:type="dcterms:W3CDTF">2024-07-09T14:01:24Z</dcterms:created>
  <dcterms:modified xsi:type="dcterms:W3CDTF">2024-09-02T15:10:48Z</dcterms:modified>
</cp:coreProperties>
</file>