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EF250-8C87-44B4-A033-16ED81CAA15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B63E8-0DDE-4647-89D9-149192A8FEA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946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10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522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441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410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919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433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662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405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498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602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595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E93A-DBC8-498C-9EBE-E37E08CED908}" type="datetimeFigureOut">
              <a:rPr lang="vi-VN" smtClean="0"/>
              <a:t>02/09/2024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E949E-FC5D-436A-97BD-EF9124C43D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628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Ảnh nền Powerpoint đóng vai trò quan trọng trong bài thuyết trì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AutoShape 4" descr="Ảnh nền Powerpoint đóng vai trò quan trọng trong bài thuyết trìn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18"/>
            <a:ext cx="12192000" cy="686391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444080" y="930717"/>
            <a:ext cx="44725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cap="none" spc="0" dirty="0" smtClean="0">
                <a:ln/>
                <a:solidFill>
                  <a:schemeClr val="accent4"/>
                </a:solidFill>
                <a:effectLst/>
              </a:rPr>
              <a:t>Toán – Lớp 5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810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3.googleusercontent.com/-TDylx5E138M/WsOH7KSqddI/AAAAAAAACVc/HlXFvj5c-hQIdLY9aFKyxJobtsYWCUQ6QCHMYCw/h136/1-ctu.vn_anh_dong_mau_slide_powerpoint_dep_(4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316" y="4467079"/>
            <a:ext cx="2777684" cy="250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3.googleusercontent.com/-zUyt9DLqquk/WsOLHtRjJvI/AAAAAAAAChc/j8TI_ZgchP831ZJKoa9Vqa08xGBrBdmSgCHMYCw/h136/4-ctu.vn_anh_dong_mau_slide_powerpoint_dep_(152)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8991" y="776385"/>
            <a:ext cx="2831694" cy="21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54178" y="293407"/>
            <a:ext cx="3677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Khởi động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7891" y="149811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3600" kern="100" dirty="0" smtClean="0">
                <a:solidFill>
                  <a:srgbClr val="7030A0"/>
                </a:solidFill>
                <a:ea typeface="Times New Roman" panose="02020603050405020304" pitchFamily="18" charset="0"/>
              </a:rPr>
              <a:t>Trò chơi </a:t>
            </a:r>
            <a:r>
              <a:rPr lang="vi-VN" sz="3600" kern="100" dirty="0">
                <a:solidFill>
                  <a:srgbClr val="7030A0"/>
                </a:solidFill>
                <a:ea typeface="Times New Roman" panose="02020603050405020304" pitchFamily="18" charset="0"/>
              </a:rPr>
              <a:t>Truyền </a:t>
            </a:r>
            <a:r>
              <a:rPr lang="vi-VN" sz="3600" kern="100" dirty="0" smtClean="0">
                <a:solidFill>
                  <a:srgbClr val="7030A0"/>
                </a:solidFill>
                <a:ea typeface="Times New Roman" panose="02020603050405020304" pitchFamily="18" charset="0"/>
              </a:rPr>
              <a:t>điện</a:t>
            </a:r>
            <a:endParaRPr lang="vi-VN" sz="3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5074" y="4337466"/>
            <a:ext cx="91386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kern="100" dirty="0" smtClean="0">
                <a:solidFill>
                  <a:srgbClr val="7030A0"/>
                </a:solidFill>
                <a:ea typeface="Times New Roman" panose="02020603050405020304" pitchFamily="18" charset="0"/>
              </a:rPr>
              <a:t>Nhắc lại các bước giải dạng toán tìm hai số khi biết tổng và tỉ số của hai số đó. </a:t>
            </a:r>
            <a:endParaRPr lang="vi-VN" sz="3600" dirty="0">
              <a:solidFill>
                <a:srgbClr val="7030A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425923" y="2179583"/>
            <a:ext cx="3279678" cy="2122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/>
              <a:t>Nhiệm vụ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6445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547" y="0"/>
            <a:ext cx="11568544" cy="304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“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Tìm hai số khi biết tổng và tỉ số của hai số đó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”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1: Vẽ sơ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đồ  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2: Tìm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tổng 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số phần bằng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nhau  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3: Tìm giá trị một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phần  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4: Tìm số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bé  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5: Tìm số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lớn  </a:t>
            </a:r>
            <a:endParaRPr lang="vi-VN" sz="32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184" y="3199388"/>
            <a:ext cx="11707088" cy="3539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+ 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Bước 1: Vẽ sơ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đồ  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2: Tìm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tổng 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số phần bằng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nhau  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3: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Số bé = Tổng </a:t>
            </a:r>
            <a:r>
              <a:rPr lang="vi-VN" sz="3200" kern="1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Tổng số phần bằng nhau </a:t>
            </a:r>
            <a:r>
              <a:rPr lang="vi-VN" sz="3200" kern="1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số phần của số bé</a:t>
            </a:r>
            <a:endParaRPr lang="vi-VN" sz="3200" dirty="0">
              <a:solidFill>
                <a:srgbClr val="002060"/>
              </a:solidFill>
              <a:ea typeface="Courier New" panose="02070309020205020404" pitchFamily="49" charset="0"/>
            </a:endParaRPr>
          </a:p>
          <a:p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+ Bước 4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: 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Số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lớn 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= Tổng </a:t>
            </a:r>
            <a:r>
              <a:rPr lang="vi-VN" sz="3200" kern="100" dirty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 Tổng số phần bằng nhau </a:t>
            </a:r>
            <a:r>
              <a:rPr lang="vi-VN" sz="3200" kern="100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vi-VN" sz="32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 số phần của số 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lớn</a:t>
            </a:r>
          </a:p>
          <a:p>
            <a:r>
              <a:rPr lang="vi-VN" sz="3200" kern="100" dirty="0" smtClean="0">
                <a:solidFill>
                  <a:srgbClr val="002060"/>
                </a:solidFill>
                <a:ea typeface="Courier New" panose="02070309020205020404" pitchFamily="49" charset="0"/>
              </a:rPr>
              <a:t>(Hoặc: Số lớn = Tổng </a:t>
            </a:r>
            <a:r>
              <a:rPr lang="vi-VN" sz="3200" kern="100" dirty="0" smtClean="0">
                <a:solidFill>
                  <a:srgbClr val="FF0000"/>
                </a:solidFill>
                <a:ea typeface="Courier New" panose="02070309020205020404" pitchFamily="49" charset="0"/>
              </a:rPr>
              <a:t>– </a:t>
            </a:r>
            <a:r>
              <a:rPr lang="vi-VN" sz="3200" kern="100" dirty="0" smtClean="0">
                <a:solidFill>
                  <a:srgbClr val="002060"/>
                </a:solidFill>
                <a:ea typeface="Courier New" panose="02070309020205020404" pitchFamily="49" charset="0"/>
              </a:rPr>
              <a:t>số bé</a:t>
            </a:r>
            <a:r>
              <a:rPr lang="vi-VN" sz="3200" kern="100" dirty="0" smtClean="0">
                <a:solidFill>
                  <a:srgbClr val="002060"/>
                </a:solidFill>
                <a:ea typeface="Courier New" panose="02070309020205020404" pitchFamily="49" charset="0"/>
              </a:rPr>
              <a:t>)</a:t>
            </a:r>
            <a:r>
              <a:rPr lang="vi-VN" sz="3200" kern="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endParaRPr lang="vi-V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18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39771"/>
            <a:ext cx="104463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9400" algn="ctr">
              <a:lnSpc>
                <a:spcPct val="150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70C0"/>
                </a:solidFill>
                <a:ea typeface="Times New Roman" panose="02020603050405020304" pitchFamily="18" charset="0"/>
              </a:rPr>
              <a:t>BÀI 7.  </a:t>
            </a:r>
            <a:r>
              <a:rPr lang="vi-VN" sz="3600" b="1" dirty="0">
                <a:solidFill>
                  <a:srgbClr val="FF0000"/>
                </a:solidFill>
                <a:ea typeface="Arial" panose="020B0604020202020204" pitchFamily="34" charset="0"/>
              </a:rPr>
              <a:t>TÌM HAI SỐ KHI </a:t>
            </a:r>
            <a:r>
              <a:rPr lang="vi-VN" sz="3600" b="1" dirty="0" smtClean="0">
                <a:solidFill>
                  <a:srgbClr val="FF0000"/>
                </a:solidFill>
                <a:ea typeface="Arial" panose="020B0604020202020204" pitchFamily="34" charset="0"/>
              </a:rPr>
              <a:t>BIẾT </a:t>
            </a:r>
            <a:r>
              <a:rPr lang="vi-VN" sz="3600" b="1" dirty="0">
                <a:solidFill>
                  <a:srgbClr val="FF0000"/>
                </a:solidFill>
                <a:ea typeface="Arial" panose="020B0604020202020204" pitchFamily="34" charset="0"/>
              </a:rPr>
              <a:t>TỔNG VÀ TỈ SỐ </a:t>
            </a:r>
            <a:r>
              <a:rPr lang="vi-VN" sz="3600" b="1" dirty="0" smtClean="0">
                <a:solidFill>
                  <a:srgbClr val="FF0000"/>
                </a:solidFill>
                <a:ea typeface="Arial" panose="020B0604020202020204" pitchFamily="34" charset="0"/>
              </a:rPr>
              <a:t>CỦA </a:t>
            </a:r>
            <a:r>
              <a:rPr lang="vi-VN" sz="3600" b="1" dirty="0">
                <a:solidFill>
                  <a:srgbClr val="FF0000"/>
                </a:solidFill>
                <a:ea typeface="Arial" panose="020B0604020202020204" pitchFamily="34" charset="0"/>
              </a:rPr>
              <a:t>HAI SỐ ĐÓ (TIẾT 2)</a:t>
            </a:r>
          </a:p>
        </p:txBody>
      </p:sp>
      <p:pic>
        <p:nvPicPr>
          <p:cNvPr id="3074" name="Picture 2" descr="https://lh3.googleusercontent.com/-Tk55LJDFflU/WsHNwwaiKSI/AAAAAAAAB6g/jFfcR8uLDVMfXANO8wdQVpwHcT3NMu_AQCHMYCw/h136/5-mau_slide_powerpoint_dep_ctu.vn_(27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3410"/>
            <a:ext cx="4467457" cy="276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9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66255" y="207818"/>
                <a:ext cx="11845636" cy="1280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u="sng" dirty="0" smtClean="0">
                    <a:solidFill>
                      <a:srgbClr val="0070C0"/>
                    </a:solidFill>
                  </a:rPr>
                  <a:t>Bài 3. </a:t>
                </a:r>
                <a:r>
                  <a:rPr lang="vi-VN" sz="3200" dirty="0" smtClean="0">
                    <a:solidFill>
                      <a:srgbClr val="0070C0"/>
                    </a:solidFill>
                  </a:rPr>
                  <a:t>Một kho chứa 540 tấn gạo bao gồm gạo nếp và gạo tẻ. Số gạo tẻ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vi-VN" sz="320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sz="3200" dirty="0" smtClean="0">
                    <a:solidFill>
                      <a:srgbClr val="0070C0"/>
                    </a:solidFill>
                  </a:rPr>
                  <a:t> số gạo nếp. Tính số tấn gạo mỗi loại.</a:t>
                </a:r>
                <a:endParaRPr lang="vi-VN" sz="32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55" y="207818"/>
                <a:ext cx="11845636" cy="1280928"/>
              </a:xfrm>
              <a:prstGeom prst="rect">
                <a:avLst/>
              </a:prstGeom>
              <a:blipFill>
                <a:blip r:embed="rId2"/>
                <a:stretch>
                  <a:fillRect l="-1287" t="-6190" r="-2265" b="-571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66256" y="1225501"/>
            <a:ext cx="118456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u="sng" dirty="0" smtClean="0"/>
              <a:t>Bài giải</a:t>
            </a:r>
          </a:p>
          <a:p>
            <a:r>
              <a:rPr lang="vi-VN" sz="3200" dirty="0" smtClean="0"/>
              <a:t>Gạo tẻ:</a:t>
            </a:r>
          </a:p>
          <a:p>
            <a:r>
              <a:rPr lang="vi-VN" sz="3200" dirty="0" smtClean="0"/>
              <a:t>Gạo nếp: </a:t>
            </a:r>
            <a:endParaRPr lang="vi-VN" sz="32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2164772" y="1892567"/>
            <a:ext cx="6206836" cy="236959"/>
            <a:chOff x="2164772" y="2155812"/>
            <a:chExt cx="6206836" cy="236959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64772" y="2155813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996045" y="2155813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868880" y="2155813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55573" y="2155812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56117" y="2155812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164772" y="2273575"/>
              <a:ext cx="620683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584371" y="2157244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471064" y="2157243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371608" y="2157243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164772" y="2460604"/>
            <a:ext cx="2590801" cy="235528"/>
            <a:chOff x="2164772" y="2723849"/>
            <a:chExt cx="2590801" cy="235528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164772" y="272385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996045" y="272385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868880" y="272385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755573" y="2723849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64772" y="2841612"/>
              <a:ext cx="25908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ight Brace 25"/>
          <p:cNvSpPr/>
          <p:nvPr/>
        </p:nvSpPr>
        <p:spPr>
          <a:xfrm>
            <a:off x="8506691" y="1593264"/>
            <a:ext cx="387927" cy="146858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TextBox 26"/>
          <p:cNvSpPr txBox="1"/>
          <p:nvPr/>
        </p:nvSpPr>
        <p:spPr>
          <a:xfrm>
            <a:off x="9213270" y="1971575"/>
            <a:ext cx="2493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/>
              <a:t>540 tấn gạo</a:t>
            </a:r>
            <a:endParaRPr lang="vi-VN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356808" y="2908036"/>
            <a:ext cx="922239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/>
              <a:t>Tổng số phần bằng nhau là: </a:t>
            </a:r>
          </a:p>
          <a:p>
            <a:r>
              <a:rPr lang="vi-VN" sz="3200" dirty="0" smtClean="0"/>
              <a:t>       7 + 3 = 10 (phần)</a:t>
            </a:r>
          </a:p>
          <a:p>
            <a:r>
              <a:rPr lang="vi-VN" sz="3200" dirty="0" smtClean="0"/>
              <a:t>Số tấn gạo tẻ là: </a:t>
            </a:r>
          </a:p>
          <a:p>
            <a:r>
              <a:rPr lang="vi-VN" sz="3200" dirty="0" smtClean="0"/>
              <a:t>       540 : 10 × 7 = 378 (tấn)</a:t>
            </a:r>
          </a:p>
          <a:p>
            <a:r>
              <a:rPr lang="vi-VN" sz="3200" dirty="0" smtClean="0"/>
              <a:t>Số tấn gạo nếp là: </a:t>
            </a:r>
          </a:p>
          <a:p>
            <a:r>
              <a:rPr lang="vi-VN" sz="3200" dirty="0" smtClean="0"/>
              <a:t>      540 : 10 × 3 = 162 (tấn)</a:t>
            </a:r>
          </a:p>
          <a:p>
            <a:r>
              <a:rPr lang="vi-VN" sz="3200" dirty="0" smtClean="0"/>
              <a:t>               </a:t>
            </a:r>
            <a:r>
              <a:rPr lang="vi-VN" sz="3200" u="sng" dirty="0" smtClean="0"/>
              <a:t>Đáp số: </a:t>
            </a:r>
            <a:r>
              <a:rPr lang="vi-VN" sz="3200" dirty="0" smtClean="0"/>
              <a:t>378 tấn gạo tẻ; 162 tấn gạo nếp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21663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1" y="-1"/>
            <a:ext cx="12159576" cy="68580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88665" y="2372249"/>
            <a:ext cx="31470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Vận dụng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150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501"/>
            <a:ext cx="11845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u="sng" dirty="0" smtClean="0">
                <a:solidFill>
                  <a:srgbClr val="0070C0"/>
                </a:solidFill>
              </a:rPr>
              <a:t>Bài 4. </a:t>
            </a:r>
            <a:r>
              <a:rPr lang="vi-VN" sz="3200" dirty="0" smtClean="0">
                <a:solidFill>
                  <a:srgbClr val="0070C0"/>
                </a:solidFill>
              </a:rPr>
              <a:t>Phúc và chị Linh tiết kiệm được 350 000 đồng. Số tiền tiết kiệm của chị Linh gấp 4 lần số tiền tiết kiệm của Phúc. Tính số tiền tiết kiệm được của mỗi người.</a:t>
            </a:r>
            <a:endParaRPr lang="vi-VN" sz="32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673" y="1442165"/>
            <a:ext cx="118456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u="sng" dirty="0" smtClean="0"/>
              <a:t>Bài giải</a:t>
            </a:r>
          </a:p>
          <a:p>
            <a:r>
              <a:rPr lang="vi-VN" sz="3200" dirty="0" smtClean="0"/>
              <a:t>Phúc:</a:t>
            </a:r>
          </a:p>
          <a:p>
            <a:r>
              <a:rPr lang="vi-VN" sz="3200" dirty="0" smtClean="0"/>
              <a:t>Chị Linh: </a:t>
            </a:r>
            <a:endParaRPr lang="vi-VN" sz="3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234045" y="2660266"/>
            <a:ext cx="3491345" cy="235528"/>
            <a:chOff x="2164772" y="2114247"/>
            <a:chExt cx="3491345" cy="23552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64772" y="2114248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996045" y="2114248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868880" y="2114248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55573" y="2114247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56117" y="2114247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164772" y="2232010"/>
              <a:ext cx="349134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2234045" y="2083348"/>
            <a:ext cx="831273" cy="235527"/>
            <a:chOff x="2164772" y="2682285"/>
            <a:chExt cx="831273" cy="23552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164772" y="2682285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996045" y="2682285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64772" y="2778030"/>
              <a:ext cx="8312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ight Brace 25"/>
          <p:cNvSpPr/>
          <p:nvPr/>
        </p:nvSpPr>
        <p:spPr>
          <a:xfrm>
            <a:off x="6042313" y="1988485"/>
            <a:ext cx="387927" cy="108228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TextBox 26"/>
          <p:cNvSpPr txBox="1"/>
          <p:nvPr/>
        </p:nvSpPr>
        <p:spPr>
          <a:xfrm>
            <a:off x="6700400" y="2218895"/>
            <a:ext cx="3058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70C0"/>
                </a:solidFill>
              </a:rPr>
              <a:t>350 000 đồng</a:t>
            </a:r>
            <a:endParaRPr lang="vi-VN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622399" y="3167833"/>
            <a:ext cx="1122775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/>
              <a:t>Tổng số phần bằng nhau là: </a:t>
            </a:r>
          </a:p>
          <a:p>
            <a:r>
              <a:rPr lang="vi-VN" sz="3200" dirty="0" smtClean="0"/>
              <a:t>       1 + 4 = 5 (phần)</a:t>
            </a:r>
          </a:p>
          <a:p>
            <a:r>
              <a:rPr lang="vi-VN" sz="3200" dirty="0" smtClean="0"/>
              <a:t>Số tiền tiết kiệm của Phúc là: </a:t>
            </a:r>
          </a:p>
          <a:p>
            <a:r>
              <a:rPr lang="vi-VN" sz="3200" dirty="0" smtClean="0"/>
              <a:t>     350 000 : 5 × 1 = 70 000 (đồng)</a:t>
            </a:r>
          </a:p>
          <a:p>
            <a:r>
              <a:rPr lang="vi-VN" sz="3200" dirty="0" smtClean="0"/>
              <a:t>Số tiền tiết kiệm của chị Linh là: </a:t>
            </a:r>
          </a:p>
          <a:p>
            <a:r>
              <a:rPr lang="vi-VN" sz="3200" smtClean="0"/>
              <a:t>      350 </a:t>
            </a:r>
            <a:r>
              <a:rPr lang="vi-VN" sz="3200" dirty="0" smtClean="0"/>
              <a:t>000 : 5 × 4 = 280 000 (đồng)</a:t>
            </a:r>
          </a:p>
          <a:p>
            <a:r>
              <a:rPr lang="vi-VN" sz="3200" dirty="0" smtClean="0"/>
              <a:t>               </a:t>
            </a:r>
            <a:r>
              <a:rPr lang="vi-VN" sz="3200" u="sng" dirty="0" smtClean="0"/>
              <a:t>Đáp số: </a:t>
            </a:r>
            <a:r>
              <a:rPr lang="vi-VN" sz="3200" dirty="0" smtClean="0"/>
              <a:t>Phúc: 70 000 đồng; chị Linh: 280 000 đồng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6177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399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VietNam.Com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MyPC</cp:lastModifiedBy>
  <cp:revision>12</cp:revision>
  <dcterms:created xsi:type="dcterms:W3CDTF">2024-09-02T13:28:19Z</dcterms:created>
  <dcterms:modified xsi:type="dcterms:W3CDTF">2024-09-02T14:42:32Z</dcterms:modified>
</cp:coreProperties>
</file>