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0" r:id="rId8"/>
    <p:sldId id="268" r:id="rId9"/>
    <p:sldId id="263" r:id="rId10"/>
    <p:sldId id="264" r:id="rId11"/>
    <p:sldId id="269" r:id="rId12"/>
    <p:sldId id="265" r:id="rId13"/>
    <p:sldId id="271" r:id="rId14"/>
    <p:sldId id="270" r:id="rId15"/>
    <p:sldId id="266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29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88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04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120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5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9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576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21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49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2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C6BA-74C1-4459-9B78-813915F95C4B}" type="datetimeFigureOut">
              <a:rPr lang="vi-VN" smtClean="0"/>
              <a:t>02/09/2024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8E9D-E437-42CF-AE42-B439EB4BDE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919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729" y="461200"/>
            <a:ext cx="3642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TOÁN LỚP 5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3" y="4447308"/>
            <a:ext cx="2563091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3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65" y="0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u="sng" dirty="0" smtClean="0"/>
              <a:t>Bài 1</a:t>
            </a:r>
            <a:r>
              <a:rPr lang="vi-VN" sz="3200" dirty="0" smtClean="0"/>
              <a:t>. </a:t>
            </a:r>
            <a:r>
              <a:rPr lang="vi-VN" sz="3200" dirty="0" smtClean="0"/>
              <a:t>Số?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358497"/>
                  </p:ext>
                </p:extLst>
              </p:nvPr>
            </p:nvGraphicFramePr>
            <p:xfrm>
              <a:off x="577273" y="830502"/>
              <a:ext cx="10852727" cy="4614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623">
                      <a:extLst>
                        <a:ext uri="{9D8B030D-6E8A-4147-A177-3AD203B41FA5}">
                          <a16:colId xmlns:a16="http://schemas.microsoft.com/office/drawing/2014/main" val="597378542"/>
                        </a:ext>
                      </a:extLst>
                    </a:gridCol>
                    <a:gridCol w="2194777">
                      <a:extLst>
                        <a:ext uri="{9D8B030D-6E8A-4147-A177-3AD203B41FA5}">
                          <a16:colId xmlns:a16="http://schemas.microsoft.com/office/drawing/2014/main" val="2717524477"/>
                        </a:ext>
                      </a:extLst>
                    </a:gridCol>
                    <a:gridCol w="2334571">
                      <a:extLst>
                        <a:ext uri="{9D8B030D-6E8A-4147-A177-3AD203B41FA5}">
                          <a16:colId xmlns:a16="http://schemas.microsoft.com/office/drawing/2014/main" val="4222322814"/>
                        </a:ext>
                      </a:extLst>
                    </a:gridCol>
                    <a:gridCol w="2208756">
                      <a:extLst>
                        <a:ext uri="{9D8B030D-6E8A-4147-A177-3AD203B41FA5}">
                          <a16:colId xmlns:a16="http://schemas.microsoft.com/office/drawing/2014/main" val="2005679100"/>
                        </a:ext>
                      </a:extLst>
                    </a:gridCol>
                  </a:tblGrid>
                  <a:tr h="822487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Tổng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21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999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332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907404"/>
                      </a:ext>
                    </a:extLst>
                  </a:tr>
                  <a:tr h="1441883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Tỉ số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3600" b="1" dirty="0" smtClean="0">
                                        <a:solidFill>
                                          <a:srgbClr val="0070C0"/>
                                        </a:solidFill>
                                        <a:latin typeface="+mn-lt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+mn-lt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vi-VN" sz="3600" b="1" i="0" dirty="0">
                                        <a:solidFill>
                                          <a:srgbClr val="0070C0"/>
                                        </a:solidFill>
                                        <a:latin typeface="+mn-lt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+mn-lt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3600" b="1" i="1" dirty="0" smtClean="0">
                                        <a:solidFill>
                                          <a:srgbClr val="0070C0"/>
                                        </a:solidFill>
                                        <a:latin typeface="+mn-lt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vi-VN" sz="3600" b="1" i="0" dirty="0" smtClean="0">
                                        <a:solidFill>
                                          <a:srgbClr val="0070C0"/>
                                        </a:solidFill>
                                        <a:latin typeface="+mn-lt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 : 3</a:t>
                          </a:r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431165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bé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600869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lớn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71725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4358497"/>
                  </p:ext>
                </p:extLst>
              </p:nvPr>
            </p:nvGraphicFramePr>
            <p:xfrm>
              <a:off x="577273" y="830502"/>
              <a:ext cx="10852727" cy="4614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623">
                      <a:extLst>
                        <a:ext uri="{9D8B030D-6E8A-4147-A177-3AD203B41FA5}">
                          <a16:colId xmlns:a16="http://schemas.microsoft.com/office/drawing/2014/main" val="597378542"/>
                        </a:ext>
                      </a:extLst>
                    </a:gridCol>
                    <a:gridCol w="2194777">
                      <a:extLst>
                        <a:ext uri="{9D8B030D-6E8A-4147-A177-3AD203B41FA5}">
                          <a16:colId xmlns:a16="http://schemas.microsoft.com/office/drawing/2014/main" val="2717524477"/>
                        </a:ext>
                      </a:extLst>
                    </a:gridCol>
                    <a:gridCol w="2334571">
                      <a:extLst>
                        <a:ext uri="{9D8B030D-6E8A-4147-A177-3AD203B41FA5}">
                          <a16:colId xmlns:a16="http://schemas.microsoft.com/office/drawing/2014/main" val="4222322814"/>
                        </a:ext>
                      </a:extLst>
                    </a:gridCol>
                    <a:gridCol w="2208756">
                      <a:extLst>
                        <a:ext uri="{9D8B030D-6E8A-4147-A177-3AD203B41FA5}">
                          <a16:colId xmlns:a16="http://schemas.microsoft.com/office/drawing/2014/main" val="2005679100"/>
                        </a:ext>
                      </a:extLst>
                    </a:gridCol>
                  </a:tblGrid>
                  <a:tr h="822487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Tổng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21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999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332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8907404"/>
                      </a:ext>
                    </a:extLst>
                  </a:tr>
                  <a:tr h="1441883">
                    <a:tc>
                      <a:txBody>
                        <a:bodyPr/>
                        <a:lstStyle/>
                        <a:p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Tỉ số</a:t>
                          </a:r>
                          <a:r>
                            <a:rPr lang="vi-VN" sz="3600" baseline="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 của hai số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778" t="-63291" r="-208056" b="-163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69792" t="-63291" r="-95052" b="-163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b="1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1 : 3</a:t>
                          </a:r>
                          <a:endParaRPr lang="vi-VN" sz="3600" b="1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4431165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bé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3600869"/>
                      </a:ext>
                    </a:extLst>
                  </a:tr>
                  <a:tr h="1174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vi-VN" sz="3600" dirty="0" smtClean="0">
                              <a:solidFill>
                                <a:srgbClr val="0070C0"/>
                              </a:solidFill>
                              <a:latin typeface="+mn-lt"/>
                            </a:rPr>
                            <a:t>Số lớn</a:t>
                          </a: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vi-VN" sz="3600" dirty="0">
                            <a:solidFill>
                              <a:srgbClr val="0070C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7172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444836" y="324196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6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561" y="439881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15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83" y="341514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222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7486" y="4429991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777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6993" y="333279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83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26740" y="445979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249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3455" y="138545"/>
                <a:ext cx="11850727" cy="1771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u="sng" dirty="0" smtClean="0">
                    <a:solidFill>
                      <a:srgbClr val="002060"/>
                    </a:solidFill>
                  </a:rPr>
                  <a:t>Bài 2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Anh Toàn sử dụng 36</a:t>
                </a:r>
                <a:r>
                  <a:rPr lang="vi-VN" sz="3200" b="1" dirty="0" smtClean="0">
                    <a:solidFill>
                      <a:srgbClr val="002060"/>
                    </a:solidFill>
                    <a:latin typeface="HP001 4 hàng" panose="020B0603050302020204" pitchFamily="34" charset="-93"/>
                  </a:rPr>
                  <a:t>l</a:t>
                </a:r>
                <a:r>
                  <a:rPr lang="vi-VN" sz="3200" dirty="0" smtClean="0">
                    <a:solidFill>
                      <a:srgbClr val="002060"/>
                    </a:solidFill>
                  </a:rPr>
                  <a:t> sơn xanh và sơn trắng để sơn toàn bộ căn phòng. Số lít sơn xanh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2060"/>
                    </a:solidFill>
                  </a:rPr>
                  <a:t> số lít sơn trắng. Tính số lít sơn mỗi loại.</a:t>
                </a:r>
                <a:endParaRPr lang="vi-VN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55" y="138545"/>
                <a:ext cx="11850727" cy="1771575"/>
              </a:xfrm>
              <a:prstGeom prst="rect">
                <a:avLst/>
              </a:prstGeom>
              <a:blipFill>
                <a:blip r:embed="rId2"/>
                <a:stretch>
                  <a:fillRect l="-1337" t="-7931" r="-1852" b="-106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0944" y="1563749"/>
            <a:ext cx="116932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 smtClean="0">
                <a:solidFill>
                  <a:srgbClr val="0070C0"/>
                </a:solidFill>
              </a:rPr>
              <a:t>Bài giải</a:t>
            </a:r>
          </a:p>
          <a:p>
            <a:r>
              <a:rPr lang="vi-VN" sz="3200" dirty="0" smtClean="0">
                <a:solidFill>
                  <a:srgbClr val="0070C0"/>
                </a:solidFill>
              </a:rPr>
              <a:t>Sơn xanh:</a:t>
            </a:r>
          </a:p>
          <a:p>
            <a:r>
              <a:rPr lang="vi-VN" sz="3200" dirty="0" smtClean="0">
                <a:solidFill>
                  <a:srgbClr val="0070C0"/>
                </a:solidFill>
              </a:rPr>
              <a:t>Sơn trắng: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Tổng số phần bằng nhau là:    4 + 5 = 9 (phần)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Giá trị của mỗi phần bằng nhau là:  36 : 9 = 4 (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 smtClean="0">
                <a:solidFill>
                  <a:srgbClr val="0070C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Số lít sơn xanh là: 4 × 4 = 16 </a:t>
            </a:r>
            <a:r>
              <a:rPr lang="vi-VN" sz="3200" dirty="0">
                <a:solidFill>
                  <a:srgbClr val="0070C0"/>
                </a:solidFill>
              </a:rPr>
              <a:t>(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) </a:t>
            </a:r>
            <a:endParaRPr lang="vi-VN" sz="3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Số lít sơn trắng là: 4 × 5 = 20 </a:t>
            </a:r>
            <a:r>
              <a:rPr lang="vi-VN" sz="3200" dirty="0">
                <a:solidFill>
                  <a:srgbClr val="0070C0"/>
                </a:solidFill>
              </a:rPr>
              <a:t>(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>
                <a:solidFill>
                  <a:srgbClr val="0070C0"/>
                </a:solidFill>
              </a:rPr>
              <a:t>) </a:t>
            </a:r>
            <a:endParaRPr lang="vi-VN" sz="32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</a:rPr>
              <a:t>                                       </a:t>
            </a:r>
            <a:r>
              <a:rPr lang="vi-VN" sz="3200" u="sng" dirty="0" smtClean="0">
                <a:solidFill>
                  <a:srgbClr val="0070C0"/>
                </a:solidFill>
              </a:rPr>
              <a:t>Đáp số</a:t>
            </a:r>
            <a:r>
              <a:rPr lang="vi-VN" sz="3200" dirty="0" smtClean="0">
                <a:solidFill>
                  <a:srgbClr val="0070C0"/>
                </a:solidFill>
              </a:rPr>
              <a:t>: 16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 smtClean="0">
                <a:solidFill>
                  <a:srgbClr val="0070C0"/>
                </a:solidFill>
              </a:rPr>
              <a:t> sơn xanh, 20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r>
              <a:rPr lang="vi-VN" sz="3200" dirty="0" smtClean="0">
                <a:solidFill>
                  <a:srgbClr val="0070C0"/>
                </a:solidFill>
              </a:rPr>
              <a:t> sơn trắng</a:t>
            </a:r>
            <a:endParaRPr lang="vi-VN" sz="3200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36136" y="2255065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15008" y="2255064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5833" y="225506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85131" y="2261988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36136" y="2369602"/>
            <a:ext cx="28971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33275" y="2251839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49991" y="2739974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28863" y="2739973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49688" y="2739972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98986" y="2746897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49991" y="2854511"/>
            <a:ext cx="36729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47130" y="2736748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2985" y="2736747"/>
            <a:ext cx="0" cy="235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6636327" y="2092030"/>
            <a:ext cx="290946" cy="104137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7300956" y="2383936"/>
            <a:ext cx="885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>
                <a:solidFill>
                  <a:srgbClr val="002060"/>
                </a:solidFill>
              </a:rPr>
              <a:t>36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-93"/>
              </a:rPr>
              <a:t>l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8697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2963" y="384202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2" y="1672398"/>
            <a:ext cx="919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Tiết học vừa rồi chúng ta đã được học nội dung gì?</a:t>
            </a:r>
            <a:endParaRPr lang="vi-VN" sz="3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1394804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78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5475" y="4225637"/>
            <a:ext cx="11748652" cy="1676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7030A0"/>
                </a:solidFill>
              </a:rPr>
              <a:t>Lưu ý: Có thể gộp bước 3 vào bước 4 và 5. Bước 4 và 5 cũng có thể thay đổi thứ tự.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41663"/>
            <a:ext cx="11714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“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Tìm hai số khi biết tổng và tỉ số của hai số đó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”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đồ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tổng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số phần bằng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nhau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Tìm giá trị một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phần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4: Tìm 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bé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5: Tìm 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 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5" y="166255"/>
            <a:ext cx="12039600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+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Bước 1: Vẽ sơ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đồ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tổng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số phần bằng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nhau  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Số bé = Tổng </a:t>
            </a:r>
            <a:r>
              <a:rPr lang="vi-VN" sz="3200" kern="1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Tổng số phần bằng nhau </a:t>
            </a:r>
            <a:r>
              <a:rPr lang="vi-VN" sz="3200" kern="1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số phần của số bé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: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 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= Tổng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: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Tổng số phần bằng nhau </a:t>
            </a:r>
            <a:r>
              <a:rPr lang="vi-VN" sz="3200" kern="100" dirty="0">
                <a:solidFill>
                  <a:srgbClr val="FF0000"/>
                </a:solidFill>
                <a:ea typeface="Times New Roman" panose="02020603050405020304" pitchFamily="18" charset="0"/>
              </a:rPr>
              <a:t>x</a:t>
            </a:r>
            <a:r>
              <a:rPr lang="vi-VN" sz="32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 số phần của số </a:t>
            </a:r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</a:t>
            </a:r>
          </a:p>
          <a:p>
            <a:pPr>
              <a:lnSpc>
                <a:spcPct val="150000"/>
              </a:lnSpc>
            </a:pPr>
            <a:r>
              <a:rPr lang="vi-VN" sz="3200" kern="100" dirty="0" smtClean="0">
                <a:solidFill>
                  <a:srgbClr val="002060"/>
                </a:solidFill>
                <a:ea typeface="Courier New" panose="02070309020205020404" pitchFamily="49" charset="0"/>
              </a:rPr>
              <a:t>(Hoặc: Số lớn = Tổng </a:t>
            </a:r>
            <a:r>
              <a:rPr lang="vi-VN" sz="3200" kern="100" dirty="0" smtClean="0">
                <a:solidFill>
                  <a:srgbClr val="FF0000"/>
                </a:solidFill>
                <a:ea typeface="Courier New" panose="02070309020205020404" pitchFamily="49" charset="0"/>
              </a:rPr>
              <a:t>– </a:t>
            </a:r>
            <a:r>
              <a:rPr lang="vi-VN" sz="3200" kern="100" dirty="0" smtClean="0">
                <a:solidFill>
                  <a:srgbClr val="002060"/>
                </a:solidFill>
                <a:ea typeface="Courier New" panose="02070309020205020404" pitchFamily="49" charset="0"/>
              </a:rPr>
              <a:t>số bé)</a:t>
            </a:r>
            <a:endParaRPr lang="vi-VN" sz="32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2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2963" y="384202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Vận dụng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" y="1394804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3855" y="1856766"/>
            <a:ext cx="9426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7030A0"/>
                </a:solidFill>
              </a:rPr>
              <a:t>Tìm </a:t>
            </a:r>
            <a:r>
              <a:rPr lang="vi-VN" sz="3600" dirty="0">
                <a:solidFill>
                  <a:srgbClr val="7030A0"/>
                </a:solidFill>
              </a:rPr>
              <a:t>thêm các bài toán có dạng cần tìm 2 số khi biết tổng và tỉ số của hai số đó và chuẩn bị cho tiết 2</a:t>
            </a:r>
            <a:endParaRPr lang="vi-VN" sz="3600" dirty="0">
              <a:solidFill>
                <a:srgbClr val="7030A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5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ộ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4180" y="4409745"/>
            <a:ext cx="669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bạn luôn học tốt!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1" y="776122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83" y="891857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0" y="305068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Powerpoint CT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2" y="420803"/>
            <a:ext cx="1493117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5" y="4409745"/>
            <a:ext cx="2676525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01" y="5451694"/>
            <a:ext cx="4314825" cy="2686050"/>
          </a:xfrm>
          <a:prstGeom prst="rect">
            <a:avLst/>
          </a:prstGeom>
        </p:spPr>
      </p:pic>
      <p:pic>
        <p:nvPicPr>
          <p:cNvPr id="1028" name="Picture 4" descr="Ảnh động Powerpoint CTU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5484746"/>
            <a:ext cx="714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Ảnh động Powerpoint CT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01" y="5451694"/>
            <a:ext cx="8001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7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ga.com.vn/media/news/2707_nen-slide-chu-de-giao-du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1773" y="333793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200" y="1225896"/>
            <a:ext cx="975359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dirty="0" smtClean="0"/>
              <a:t>Chia sẻ một tình huống liên quan đến tỉ số của hai số</a:t>
            </a:r>
            <a:endParaRPr lang="vi-VN" sz="3600" dirty="0" smtClean="0"/>
          </a:p>
        </p:txBody>
      </p:sp>
      <p:sp>
        <p:nvSpPr>
          <p:cNvPr id="8" name="Diamond 7"/>
          <p:cNvSpPr/>
          <p:nvPr/>
        </p:nvSpPr>
        <p:spPr>
          <a:xfrm>
            <a:off x="778933" y="1391235"/>
            <a:ext cx="694267" cy="856904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28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944" y="-62713"/>
            <a:ext cx="75103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 sát tranh và trả lời câu hỏi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173"/>
            <a:ext cx="6536173" cy="2947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6173" y="642848"/>
            <a:ext cx="5371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kern="100" dirty="0">
                <a:solidFill>
                  <a:srgbClr val="7030A0"/>
                </a:solidFill>
                <a:ea typeface="Times New Roman" panose="02020603050405020304" pitchFamily="18" charset="0"/>
              </a:rPr>
              <a:t>Tổng số bóng của cả hai loại là bao nhiêu quả?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8715" y="1970961"/>
            <a:ext cx="5539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Tỉ </a:t>
            </a:r>
            <a:r>
              <a:rPr lang="vi-VN" sz="3200" kern="1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số </a:t>
            </a:r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bóng xanh và </a:t>
            </a:r>
            <a:r>
              <a:rPr lang="vi-VN" sz="3200" kern="1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bóng đỏ </a:t>
            </a:r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bao nhiêu?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419" y="3789192"/>
            <a:ext cx="5809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Bài toán đưa ra đã cho biết gì?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419" y="4636015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Bài toán yêu cầu gì?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78" y="5482838"/>
            <a:ext cx="12033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kern="100" dirty="0">
                <a:solidFill>
                  <a:srgbClr val="0070C0"/>
                </a:solidFill>
                <a:ea typeface="Times New Roman" panose="02020603050405020304" pitchFamily="18" charset="0"/>
              </a:rPr>
              <a:t>Vậy làm thế nào để tìm hai số khi biết Tổng và tỉ số của hai số </a:t>
            </a:r>
            <a:r>
              <a:rPr lang="vi-VN" sz="3200" kern="1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đó?</a:t>
            </a:r>
            <a:endParaRPr lang="vi-VN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9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nen-powerpoint-hoc-tap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01469"/>
            <a:ext cx="10515600" cy="2865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</a:t>
            </a:r>
            <a:r>
              <a:rPr lang="vi-V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7. Tìm hai số khi biết tổng và tỉ số của hai số đó</a:t>
            </a:r>
            <a:endParaRPr lang="vi-VN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(tiết 1) 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2837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2983" y="749068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Hình thành kiến thức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27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838" y="-94428"/>
                <a:ext cx="11819466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nl-NL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Tổng của hai số là 15. Tỉ số của hai số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dirty="0" smtClean="0">
                            <a:solidFill>
                              <a:srgbClr val="0070C0"/>
                            </a:solidFill>
                          </a:rPr>
                        </m:ctrlPr>
                      </m:fPr>
                      <m:num>
                        <m:r>
                          <a:rPr lang="vi-VN" sz="3600" dirty="0" smtClean="0">
                            <a:solidFill>
                              <a:srgbClr val="0070C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vi-VN" sz="3600" i="0" dirty="0" smtClean="0">
                            <a:solidFill>
                              <a:srgbClr val="0070C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Tìm hai số đó.</a:t>
                </a:r>
                <a:endParaRPr lang="vi-VN" sz="3600" b="0" i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8" y="-94428"/>
                <a:ext cx="11819466" cy="1940083"/>
              </a:xfrm>
              <a:prstGeom prst="rect">
                <a:avLst/>
              </a:prstGeom>
              <a:blipFill>
                <a:blip r:embed="rId2"/>
                <a:stretch>
                  <a:fillRect l="-1289" r="-1341" b="-9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33792" y="361612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2861" y="361612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Tỉ số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7391" y="36161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419638" y="207723"/>
                <a:ext cx="183720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vi-VN" sz="36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vi-VN" sz="3600" dirty="0">
                            <a:solidFill>
                              <a:srgbClr val="FF00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dirty="0" smtClean="0">
                    <a:solidFill>
                      <a:srgbClr val="FF0000"/>
                    </a:solidFill>
                  </a:rPr>
                  <a:t>.</a:t>
                </a:r>
                <a:endParaRPr lang="vi-VN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38" y="207723"/>
                <a:ext cx="1837204" cy="892552"/>
              </a:xfrm>
              <a:prstGeom prst="rect">
                <a:avLst/>
              </a:prstGeom>
              <a:blipFill>
                <a:blip r:embed="rId3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1619991"/>
            <a:ext cx="120811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Đề xuất cách làm: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Coi số bé gồm 2 phần bằng nhau thì số bé gồm 3 phần như thế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Tổng số phần bằng nhau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Giá trị mỗi phần bằng nhau là: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bé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lớn là:</a:t>
            </a:r>
            <a:endParaRPr lang="vi-VN" sz="3200" dirty="0"/>
          </a:p>
        </p:txBody>
      </p:sp>
      <p:sp>
        <p:nvSpPr>
          <p:cNvPr id="16" name="Rectangle 15"/>
          <p:cNvSpPr/>
          <p:nvPr/>
        </p:nvSpPr>
        <p:spPr>
          <a:xfrm>
            <a:off x="5307391" y="3042922"/>
            <a:ext cx="310052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2 + 3 = 5 (phần)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27350" y="3782676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15 : 5 =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1826" y="4494629"/>
            <a:ext cx="1803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3 × 2 = 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65889" y="5259476"/>
            <a:ext cx="18036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3 × 3 = 9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92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0838" y="-357671"/>
                <a:ext cx="11819466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toán</a:t>
                </a:r>
                <a:r>
                  <a:rPr lang="nl-NL" sz="3200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Tổng của hai số là 15. Tỉ số của hai số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dirty="0" smtClean="0">
                            <a:solidFill>
                              <a:srgbClr val="0070C0"/>
                            </a:solidFill>
                          </a:rPr>
                        </m:ctrlPr>
                      </m:fPr>
                      <m:num>
                        <m:r>
                          <a:rPr lang="vi-VN" sz="3600" dirty="0" smtClean="0">
                            <a:solidFill>
                              <a:srgbClr val="0070C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vi-VN" sz="3600" i="0" dirty="0" smtClean="0">
                            <a:solidFill>
                              <a:srgbClr val="0070C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Tìm hai số đó.</a:t>
                </a:r>
                <a:endParaRPr lang="vi-VN" sz="3600" b="0" i="1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8" y="-357671"/>
                <a:ext cx="11819466" cy="1940083"/>
              </a:xfrm>
              <a:prstGeom prst="rect">
                <a:avLst/>
              </a:prstGeom>
              <a:blipFill>
                <a:blip r:embed="rId2"/>
                <a:stretch>
                  <a:fillRect l="-1289" r="-1341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833792" y="98369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2861" y="98369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Tỉ số 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7391" y="9836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419638" y="-55520"/>
                <a:ext cx="183720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 dirty="0" smtClean="0">
                            <a:solidFill>
                              <a:srgbClr val="FF0000"/>
                            </a:solidFill>
                          </a:rPr>
                        </m:ctrlPr>
                      </m:fPr>
                      <m:num>
                        <m:r>
                          <a:rPr lang="vi-VN" sz="3600" dirty="0">
                            <a:solidFill>
                              <a:srgbClr val="FF0000"/>
                            </a:solidFill>
                          </a:rPr>
                          <m:t>2</m:t>
                        </m:r>
                      </m:num>
                      <m:den>
                        <m:r>
                          <a:rPr lang="vi-VN" sz="3600" dirty="0">
                            <a:solidFill>
                              <a:srgbClr val="FF0000"/>
                            </a:solidFill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dirty="0" smtClean="0">
                    <a:solidFill>
                      <a:srgbClr val="FF0000"/>
                    </a:solidFill>
                  </a:rPr>
                  <a:t>.</a:t>
                </a:r>
                <a:endParaRPr lang="vi-VN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638" y="-55520"/>
                <a:ext cx="1837204" cy="892552"/>
              </a:xfrm>
              <a:prstGeom prst="rect">
                <a:avLst/>
              </a:prstGeom>
              <a:blipFill>
                <a:blip r:embed="rId3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67347" y="989827"/>
            <a:ext cx="86867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Số bé: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Số lớn: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Tổng số phần bằng nhau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Giá trị mỗi phần bằng nhau là: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bé là: </a:t>
            </a:r>
          </a:p>
          <a:p>
            <a:pPr>
              <a:lnSpc>
                <a:spcPct val="150000"/>
              </a:lnSpc>
            </a:pPr>
            <a:r>
              <a:rPr lang="vi-VN" sz="3200" dirty="0" smtClean="0"/>
              <a:t>Số lớn là:</a:t>
            </a:r>
            <a:endParaRPr lang="vi-VN" sz="3200" dirty="0"/>
          </a:p>
          <a:p>
            <a:pPr algn="ctr">
              <a:lnSpc>
                <a:spcPct val="150000"/>
              </a:lnSpc>
            </a:pPr>
            <a:r>
              <a:rPr lang="vi-VN" sz="3200" dirty="0" smtClean="0"/>
              <a:t>                             </a:t>
            </a:r>
            <a:r>
              <a:rPr lang="vi-VN" sz="3200" u="sng" dirty="0" smtClean="0"/>
              <a:t>Đáp số</a:t>
            </a:r>
            <a:r>
              <a:rPr lang="vi-VN" sz="3200" dirty="0" smtClean="0"/>
              <a:t>: số bé: 6; số lớn: 9</a:t>
            </a:r>
            <a:endParaRPr lang="vi-VN" sz="3200" dirty="0"/>
          </a:p>
        </p:txBody>
      </p:sp>
      <p:sp>
        <p:nvSpPr>
          <p:cNvPr id="16" name="Rectangle 15"/>
          <p:cNvSpPr/>
          <p:nvPr/>
        </p:nvSpPr>
        <p:spPr>
          <a:xfrm>
            <a:off x="7274736" y="3171611"/>
            <a:ext cx="310052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2 + 3 = 5 (phần)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55407" y="3911365"/>
            <a:ext cx="1904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15 : 5 =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06507" y="4617994"/>
            <a:ext cx="1803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3 × 2 = 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6508" y="5379438"/>
            <a:ext cx="18036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</a:rPr>
              <a:t>3 × 3 = 9</a:t>
            </a:r>
            <a:endParaRPr lang="vi-VN" sz="32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602936" y="2048663"/>
            <a:ext cx="1399697" cy="235529"/>
            <a:chOff x="1565564" y="2410689"/>
            <a:chExt cx="1399697" cy="23552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565564" y="2410691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44436" y="2410690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5261" y="2410689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65564" y="2528452"/>
              <a:ext cx="13996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602936" y="2781152"/>
            <a:ext cx="2121285" cy="242452"/>
            <a:chOff x="1607515" y="3131125"/>
            <a:chExt cx="2121285" cy="24245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607515" y="3131127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86387" y="3131126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07212" y="3131125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28800" y="3138050"/>
              <a:ext cx="0" cy="235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07515" y="3248888"/>
              <a:ext cx="212128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/>
          <p:cNvSpPr/>
          <p:nvPr/>
        </p:nvSpPr>
        <p:spPr>
          <a:xfrm>
            <a:off x="5971309" y="1787233"/>
            <a:ext cx="346364" cy="12363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TextBox 34"/>
          <p:cNvSpPr txBox="1"/>
          <p:nvPr/>
        </p:nvSpPr>
        <p:spPr>
          <a:xfrm>
            <a:off x="6508477" y="21130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/>
              <a:t>15</a:t>
            </a:r>
            <a:endParaRPr lang="vi-VN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828702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1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09" y="3326590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2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157587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3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4" y="4824478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4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567831"/>
            <a:ext cx="15488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chemeClr val="accent6">
                    <a:lumMod val="50000"/>
                  </a:schemeClr>
                </a:solidFill>
              </a:rPr>
              <a:t>Bước 5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29" y="0"/>
            <a:ext cx="11568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“</a:t>
            </a: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Tìm hai số khi biết tổng và tỉ số của hai số đó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”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1: Vẽ sơ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đồ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2: Tìm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tổng </a:t>
            </a: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số phần bằng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nhau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3: Tìm giá trị một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phần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4: Tìm số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bé  </a:t>
            </a:r>
            <a:endParaRPr lang="vi-VN" sz="3600" dirty="0">
              <a:solidFill>
                <a:srgbClr val="002060"/>
              </a:solidFill>
              <a:ea typeface="Courier New" panose="02070309020205020404" pitchFamily="49" charset="0"/>
            </a:endParaRPr>
          </a:p>
          <a:p>
            <a:r>
              <a:rPr lang="vi-VN" sz="3600" kern="100" dirty="0">
                <a:solidFill>
                  <a:srgbClr val="002060"/>
                </a:solidFill>
                <a:ea typeface="Times New Roman" panose="02020603050405020304" pitchFamily="18" charset="0"/>
              </a:rPr>
              <a:t>+ Bước 5: Tìm số </a:t>
            </a:r>
            <a:r>
              <a:rPr lang="vi-VN" sz="3600" kern="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lớn  </a:t>
            </a:r>
            <a:endParaRPr lang="vi-VN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ga.com.vn/media/news/2707_nen-powerpoint-hoc-tap-dep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19"/>
            <a:ext cx="12192000" cy="687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282" y="749068"/>
            <a:ext cx="672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Thực hành, luyện tập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983" y="2233286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/>
              <a:t>Bài 1</a:t>
            </a:r>
            <a:endParaRPr lang="vi-VN" sz="3600" dirty="0"/>
          </a:p>
        </p:txBody>
      </p:sp>
      <p:pic>
        <p:nvPicPr>
          <p:cNvPr id="5124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1955692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2983" y="331834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/>
              <a:t>Bài </a:t>
            </a:r>
            <a:r>
              <a:rPr lang="vi-VN" sz="3600" dirty="0" smtClean="0"/>
              <a:t>2</a:t>
            </a:r>
            <a:endParaRPr lang="vi-VN" sz="3600" dirty="0"/>
          </a:p>
        </p:txBody>
      </p:sp>
      <p:pic>
        <p:nvPicPr>
          <p:cNvPr id="9" name="Picture 4" descr="https://lh3.googleusercontent.com/-5Mq6N4Dqb20/WsHOzXIU6-I/AAAAAAAACAs/9NC76SswuYMIa58-gk1m7pHQoEi-az15ACHMYCw/h136/6-mau_slide_powerpoint_dep_ctu.vn_(12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8" y="3040749"/>
            <a:ext cx="9048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08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690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Courier New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59</cp:revision>
  <dcterms:created xsi:type="dcterms:W3CDTF">2024-07-09T14:01:24Z</dcterms:created>
  <dcterms:modified xsi:type="dcterms:W3CDTF">2024-09-02T13:27:08Z</dcterms:modified>
</cp:coreProperties>
</file>