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6" r:id="rId5"/>
    <p:sldId id="259" r:id="rId6"/>
    <p:sldId id="262" r:id="rId7"/>
    <p:sldId id="265" r:id="rId8"/>
    <p:sldId id="264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ACE-9A3C-4FC8-83DE-1C797830F590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4576-36B3-4C64-AC7B-5763038969F8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ACE-9A3C-4FC8-83DE-1C797830F590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4576-36B3-4C64-AC7B-5763038969F8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ACE-9A3C-4FC8-83DE-1C797830F590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4576-36B3-4C64-AC7B-5763038969F8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ACE-9A3C-4FC8-83DE-1C797830F590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4576-36B3-4C64-AC7B-5763038969F8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ACE-9A3C-4FC8-83DE-1C797830F590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4576-36B3-4C64-AC7B-5763038969F8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ACE-9A3C-4FC8-83DE-1C797830F590}" type="datetimeFigureOut">
              <a:rPr lang="vi-VN" smtClean="0"/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4576-36B3-4C64-AC7B-5763038969F8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ACE-9A3C-4FC8-83DE-1C797830F590}" type="datetimeFigureOut">
              <a:rPr lang="vi-VN" smtClean="0"/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4576-36B3-4C64-AC7B-5763038969F8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ACE-9A3C-4FC8-83DE-1C797830F590}" type="datetimeFigureOut">
              <a:rPr lang="vi-VN" smtClean="0"/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4576-36B3-4C64-AC7B-5763038969F8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ACE-9A3C-4FC8-83DE-1C797830F590}" type="datetimeFigureOut">
              <a:rPr lang="vi-VN" smtClean="0"/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4576-36B3-4C64-AC7B-5763038969F8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ACE-9A3C-4FC8-83DE-1C797830F590}" type="datetimeFigureOut">
              <a:rPr lang="vi-VN" smtClean="0"/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4576-36B3-4C64-AC7B-5763038969F8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ACE-9A3C-4FC8-83DE-1C797830F590}" type="datetimeFigureOut">
              <a:rPr lang="vi-VN" smtClean="0"/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4576-36B3-4C64-AC7B-5763038969F8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44ACE-9A3C-4FC8-83DE-1C797830F590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24576-36B3-4C64-AC7B-5763038969F8}" type="slidenum">
              <a:rPr lang="vi-VN" smtClean="0"/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7.png"/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ga.com.vn/media/news/2707_anh-nen-hoc-tap-lam-slide-ppt5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184514" y="2620971"/>
            <a:ext cx="38229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Toán – Lớp 5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07818" y="0"/>
                <a:ext cx="11794115" cy="5716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 smtClean="0">
                    <a:solidFill>
                      <a:srgbClr val="0070C0"/>
                    </a:solidFill>
                  </a:rPr>
                  <a:t>Bài 5.</a:t>
                </a:r>
                <a:r>
                  <a:rPr lang="vi-VN" sz="3200" dirty="0"/>
                  <a:t> </a:t>
                </a:r>
                <a:r>
                  <a:rPr lang="vi-VN" sz="3200" dirty="0">
                    <a:solidFill>
                      <a:srgbClr val="002060"/>
                    </a:solidFill>
                  </a:rPr>
                  <a:t>Số vở của Minh bằng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vi-VN" sz="320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vi-VN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vi-VN" sz="3200" dirty="0" smtClean="0">
                    <a:solidFill>
                      <a:srgbClr val="002060"/>
                    </a:solidFill>
                  </a:rPr>
                  <a:t>số vở </a:t>
                </a:r>
                <a:r>
                  <a:rPr lang="vi-VN" sz="3200" dirty="0">
                    <a:solidFill>
                      <a:srgbClr val="002060"/>
                    </a:solidFill>
                  </a:rPr>
                  <a:t>của Khuê. </a:t>
                </a:r>
                <a:endParaRPr lang="vi-VN" sz="3200" dirty="0" smtClean="0">
                  <a:solidFill>
                    <a:srgbClr val="002060"/>
                  </a:solidFill>
                </a:endParaRPr>
              </a:p>
              <a:p>
                <a:r>
                  <a:rPr lang="vi-VN" sz="3200" dirty="0" smtClean="0">
                    <a:solidFill>
                      <a:srgbClr val="002060"/>
                    </a:solidFill>
                  </a:rPr>
                  <a:t> </a:t>
                </a:r>
                <a:r>
                  <a:rPr lang="vi-VN" sz="3200" dirty="0">
                    <a:solidFill>
                      <a:srgbClr val="002060"/>
                    </a:solidFill>
                  </a:rPr>
                  <a:t>Quan sát sơ đồ đoạn thẳng biểu diễn số vở của hai bạn: </a:t>
                </a:r>
                <a:endParaRPr lang="vi-VN" sz="3200" dirty="0" smtClean="0">
                  <a:solidFill>
                    <a:srgbClr val="002060"/>
                  </a:solidFill>
                </a:endParaRPr>
              </a:p>
              <a:p>
                <a:r>
                  <a:rPr lang="vi-VN" sz="3200" dirty="0">
                    <a:solidFill>
                      <a:srgbClr val="002060"/>
                    </a:solidFill>
                  </a:rPr>
                  <a:t> </a:t>
                </a:r>
                <a:r>
                  <a:rPr lang="vi-VN" sz="3200" dirty="0" smtClean="0">
                    <a:solidFill>
                      <a:srgbClr val="002060"/>
                    </a:solidFill>
                  </a:rPr>
                  <a:t>Số </a:t>
                </a:r>
                <a:r>
                  <a:rPr lang="vi-VN" sz="3200" dirty="0">
                    <a:solidFill>
                      <a:srgbClr val="002060"/>
                    </a:solidFill>
                  </a:rPr>
                  <a:t>vở của Minh: </a:t>
                </a:r>
                <a:endParaRPr lang="vi-VN" sz="3200" dirty="0" smtClean="0">
                  <a:solidFill>
                    <a:srgbClr val="002060"/>
                  </a:solidFill>
                </a:endParaRPr>
              </a:p>
              <a:p>
                <a:r>
                  <a:rPr lang="vi-VN" sz="3200" dirty="0" smtClean="0">
                    <a:solidFill>
                      <a:srgbClr val="002060"/>
                    </a:solidFill>
                  </a:rPr>
                  <a:t> </a:t>
                </a:r>
                <a:r>
                  <a:rPr lang="vi-VN" sz="3200" dirty="0">
                    <a:solidFill>
                      <a:srgbClr val="002060"/>
                    </a:solidFill>
                  </a:rPr>
                  <a:t>Số vở của Khuê: </a:t>
                </a:r>
                <a:endParaRPr lang="vi-VN" sz="3200" dirty="0" smtClean="0">
                  <a:solidFill>
                    <a:srgbClr val="002060"/>
                  </a:solidFill>
                </a:endParaRPr>
              </a:p>
              <a:p>
                <a:endParaRPr lang="vi-VN" sz="3200" dirty="0" smtClean="0">
                  <a:solidFill>
                    <a:srgbClr val="002060"/>
                  </a:solidFill>
                </a:endParaRPr>
              </a:p>
              <a:p>
                <a:r>
                  <a:rPr lang="vi-VN" sz="3200" dirty="0" smtClean="0">
                    <a:solidFill>
                      <a:srgbClr val="002060"/>
                    </a:solidFill>
                  </a:rPr>
                  <a:t>Hãy </a:t>
                </a:r>
                <a:r>
                  <a:rPr lang="vi-VN" sz="3200" dirty="0">
                    <a:solidFill>
                      <a:srgbClr val="002060"/>
                    </a:solidFill>
                  </a:rPr>
                  <a:t>viết tiếp vào chỗ chấm cho thích hợp</a:t>
                </a:r>
                <a:r>
                  <a:rPr lang="vi-VN" sz="3200" dirty="0" smtClean="0">
                    <a:solidFill>
                      <a:srgbClr val="002060"/>
                    </a:solidFill>
                  </a:rPr>
                  <a:t>:</a:t>
                </a:r>
                <a:endParaRPr lang="vi-VN" sz="3200" dirty="0" smtClean="0">
                  <a:solidFill>
                    <a:srgbClr val="002060"/>
                  </a:solidFill>
                </a:endParaRPr>
              </a:p>
              <a:p>
                <a:r>
                  <a:rPr lang="vi-VN" sz="3200" dirty="0" smtClean="0">
                    <a:solidFill>
                      <a:srgbClr val="002060"/>
                    </a:solidFill>
                  </a:rPr>
                  <a:t>a) Tỉ </a:t>
                </a:r>
                <a:r>
                  <a:rPr lang="vi-VN" sz="3200" dirty="0">
                    <a:solidFill>
                      <a:srgbClr val="002060"/>
                    </a:solidFill>
                  </a:rPr>
                  <a:t>số giữa số vở của Minh và số vở của Khuê </a:t>
                </a:r>
                <a:r>
                  <a:rPr lang="vi-VN" sz="3200" dirty="0" smtClean="0">
                    <a:solidFill>
                      <a:srgbClr val="002060"/>
                    </a:solidFill>
                  </a:rPr>
                  <a:t>là ...... </a:t>
                </a:r>
                <a:endParaRPr lang="vi-VN" sz="3200" dirty="0" smtClean="0">
                  <a:solidFill>
                    <a:srgbClr val="002060"/>
                  </a:solidFill>
                </a:endParaRPr>
              </a:p>
              <a:p>
                <a:endParaRPr lang="vi-VN" sz="3200" dirty="0" smtClean="0">
                  <a:solidFill>
                    <a:srgbClr val="002060"/>
                  </a:solidFill>
                </a:endParaRPr>
              </a:p>
              <a:p>
                <a:r>
                  <a:rPr lang="vi-VN" sz="3200" dirty="0" smtClean="0">
                    <a:solidFill>
                      <a:srgbClr val="002060"/>
                    </a:solidFill>
                  </a:rPr>
                  <a:t>b</a:t>
                </a:r>
                <a:r>
                  <a:rPr lang="vi-VN" sz="3200" dirty="0">
                    <a:solidFill>
                      <a:srgbClr val="002060"/>
                    </a:solidFill>
                  </a:rPr>
                  <a:t>) Tỉ số giữa số vở của Khuê và số vở của Minh là </a:t>
                </a:r>
                <a:r>
                  <a:rPr lang="vi-VN" sz="3200" dirty="0" smtClean="0">
                    <a:solidFill>
                      <a:srgbClr val="002060"/>
                    </a:solidFill>
                  </a:rPr>
                  <a:t>......</a:t>
                </a:r>
                <a:endParaRPr lang="vi-VN" sz="3200" dirty="0" smtClean="0">
                  <a:solidFill>
                    <a:srgbClr val="002060"/>
                  </a:solidFill>
                </a:endParaRPr>
              </a:p>
              <a:p>
                <a:endParaRPr lang="vi-VN" sz="3200" dirty="0" smtClean="0">
                  <a:solidFill>
                    <a:srgbClr val="002060"/>
                  </a:solidFill>
                </a:endParaRPr>
              </a:p>
              <a:p>
                <a:r>
                  <a:rPr lang="vi-VN" sz="3200" dirty="0" smtClean="0">
                    <a:solidFill>
                      <a:srgbClr val="002060"/>
                    </a:solidFill>
                  </a:rPr>
                  <a:t>c</a:t>
                </a:r>
                <a:r>
                  <a:rPr lang="vi-VN" sz="3200" dirty="0">
                    <a:solidFill>
                      <a:srgbClr val="002060"/>
                    </a:solidFill>
                  </a:rPr>
                  <a:t>) Tỉ số giữa số vở của Minh và tổng số vở của hai bạn là</a:t>
                </a:r>
                <a:r>
                  <a:rPr lang="vi-VN" sz="3200" dirty="0" smtClean="0">
                    <a:solidFill>
                      <a:srgbClr val="002060"/>
                    </a:solidFill>
                  </a:rPr>
                  <a:t> .....</a:t>
                </a:r>
                <a:endParaRPr lang="vi-VN" sz="32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18" y="0"/>
                <a:ext cx="11794115" cy="5716245"/>
              </a:xfrm>
              <a:prstGeom prst="rect">
                <a:avLst/>
              </a:prstGeom>
              <a:blipFill rotWithShape="1">
                <a:blip r:embed="rId1"/>
                <a:stretch>
                  <a:fillRect l="-1" r="4" b="1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3740838" y="1375003"/>
            <a:ext cx="1752600" cy="235527"/>
            <a:chOff x="4256808" y="1731822"/>
            <a:chExt cx="1752600" cy="235527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4256808" y="1731822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115791" y="1731822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002481" y="1731822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256808" y="1849585"/>
              <a:ext cx="1752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3740838" y="1895353"/>
            <a:ext cx="4440389" cy="249369"/>
            <a:chOff x="4236026" y="2230598"/>
            <a:chExt cx="4440389" cy="249369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8676415" y="2230598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242953" y="2244440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115791" y="2244440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88626" y="2244440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861464" y="2244439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775863" y="2244439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4236026" y="2369151"/>
              <a:ext cx="4440389" cy="69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9497517" y="2946901"/>
                <a:ext cx="2268570" cy="89255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vi-VN" sz="3600" dirty="0" smtClean="0">
                    <a:solidFill>
                      <a:srgbClr val="FF0000"/>
                    </a:solidFill>
                  </a:rPr>
                  <a:t>2 : 5 hay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600" smtClean="0">
                            <a:solidFill>
                              <a:srgbClr val="FF0000"/>
                            </a:solidFill>
                          </a:rPr>
                        </m:ctrlPr>
                      </m:fPr>
                      <m:num>
                        <m:r>
                          <a:rPr lang="vi-VN" sz="36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vi-VN" sz="360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vi-VN" sz="3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7517" y="2946901"/>
                <a:ext cx="2268570" cy="892552"/>
              </a:xfrm>
              <a:prstGeom prst="rect">
                <a:avLst/>
              </a:prstGeom>
              <a:blipFill rotWithShape="1">
                <a:blip r:embed="rId2"/>
                <a:stretch>
                  <a:fillRect l="-20" t="-56" r="8" b="27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9497517" y="3944426"/>
                <a:ext cx="2268570" cy="89255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vi-VN" sz="3600" dirty="0" smtClean="0">
                    <a:solidFill>
                      <a:srgbClr val="FF0000"/>
                    </a:solidFill>
                  </a:rPr>
                  <a:t>5 : 2 hay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600" smtClean="0">
                            <a:solidFill>
                              <a:srgbClr val="FF0000"/>
                            </a:solidFill>
                          </a:rPr>
                        </m:ctrlPr>
                      </m:fPr>
                      <m:num>
                        <m:r>
                          <a:rPr lang="vi-VN" sz="3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vi-VN" sz="3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vi-VN" sz="3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7517" y="3944426"/>
                <a:ext cx="2268570" cy="892552"/>
              </a:xfrm>
              <a:prstGeom prst="rect">
                <a:avLst/>
              </a:prstGeom>
              <a:blipFill rotWithShape="1">
                <a:blip r:embed="rId3"/>
                <a:stretch>
                  <a:fillRect l="-20" t="-49" r="8" b="2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4826747" y="5686397"/>
                <a:ext cx="2268570" cy="89255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vi-VN" sz="3600" dirty="0" smtClean="0">
                    <a:solidFill>
                      <a:srgbClr val="FF0000"/>
                    </a:solidFill>
                  </a:rPr>
                  <a:t>2 : 7 hay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600" smtClean="0">
                            <a:solidFill>
                              <a:srgbClr val="FF0000"/>
                            </a:solidFill>
                          </a:rPr>
                        </m:ctrlPr>
                      </m:fPr>
                      <m:num>
                        <m:r>
                          <a:rPr lang="vi-VN" sz="3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vi-VN" sz="3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vi-VN" sz="3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747" y="5686397"/>
                <a:ext cx="2268570" cy="892552"/>
              </a:xfrm>
              <a:prstGeom prst="rect">
                <a:avLst/>
              </a:prstGeom>
              <a:blipFill rotWithShape="1">
                <a:blip r:embed="rId4"/>
                <a:stretch>
                  <a:fillRect l="-5" t="-68" r="20" b="39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-i13kJL0Y9Hc/WsOH_mD6IhI/AAAAAAAACVs/7TEPvzYAedopi5IPWJ960XAJxlHi8cpVgCHMYCw/h136/1-ctu.vn_anh_dong_mau_slide_powerpoint_dep_(8).gif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93" y="0"/>
            <a:ext cx="2199698" cy="2337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lh3.googleusercontent.com/-i13kJL0Y9Hc/WsOH_mD6IhI/AAAAAAAACVs/7TEPvzYAedopi5IPWJ960XAJxlHi8cpVgCHMYCw/h136/1-ctu.vn_anh_dong_mau_slide_powerpoint_dep_(8).gif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1693" y="4705350"/>
            <a:ext cx="2199698" cy="2337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399800" y="245260"/>
            <a:ext cx="2439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Củng cố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6617" y="1322769"/>
            <a:ext cx="940616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350" indent="-6350" algn="just">
              <a:lnSpc>
                <a:spcPct val="150000"/>
              </a:lnSpc>
              <a:spcAft>
                <a:spcPts val="0"/>
              </a:spcAft>
            </a:pPr>
            <a:r>
              <a:rPr lang="vi-VN" sz="3600" dirty="0"/>
              <a:t>Qua bài này, các em biết thêm được </a:t>
            </a:r>
            <a:r>
              <a:rPr lang="vi-VN" sz="3600" dirty="0" smtClean="0"/>
              <a:t>điều </a:t>
            </a:r>
            <a:r>
              <a:rPr lang="vi-VN" sz="3600" dirty="0"/>
              <a:t>gì?</a:t>
            </a:r>
            <a:endParaRPr lang="vi-VN" sz="3600" dirty="0">
              <a:solidFill>
                <a:srgbClr val="002060"/>
              </a:solidFill>
              <a:effectLst/>
              <a:ea typeface="Courier New" panose="02070309020205020404" pitchFamily="49" charset="0"/>
              <a:cs typeface="Segoe UI Semibold" panose="020B07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2821" y="2397026"/>
            <a:ext cx="11147733" cy="23083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vi-VN" sz="36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Dặn dò: </a:t>
            </a:r>
            <a:r>
              <a:rPr lang="vi-VN" sz="3600" dirty="0"/>
              <a:t>ôn </a:t>
            </a:r>
            <a:r>
              <a:rPr lang="vi-VN" sz="3600" dirty="0" smtClean="0"/>
              <a:t>về tỉ </a:t>
            </a:r>
            <a:r>
              <a:rPr lang="vi-VN" sz="3600" dirty="0"/>
              <a:t>số của hai số, cách đọc, viết các tỉ số; quan sát sơ đồ đoạn thẳng </a:t>
            </a:r>
            <a:r>
              <a:rPr lang="vi-VN" sz="3600" dirty="0" smtClean="0"/>
              <a:t>biểu </a:t>
            </a:r>
            <a:r>
              <a:rPr lang="vi-VN" sz="3600" dirty="0"/>
              <a:t>diễn tỉ số </a:t>
            </a:r>
            <a:r>
              <a:rPr lang="vi-VN" sz="3600" dirty="0" smtClean="0"/>
              <a:t>của </a:t>
            </a:r>
            <a:r>
              <a:rPr lang="vi-VN" sz="3600" dirty="0"/>
              <a:t>hai số rồi tìm cách chuyển dịch về ngôn ngữ tỉ số của hai số. </a:t>
            </a:r>
            <a:endParaRPr lang="vi-VN" sz="3600" dirty="0"/>
          </a:p>
        </p:txBody>
      </p:sp>
      <p:sp>
        <p:nvSpPr>
          <p:cNvPr id="2" name="Rectangle 1"/>
          <p:cNvSpPr/>
          <p:nvPr/>
        </p:nvSpPr>
        <p:spPr>
          <a:xfrm>
            <a:off x="562821" y="5045472"/>
            <a:ext cx="9204634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vi-VN" sz="3600" kern="100" dirty="0">
                <a:ea typeface="Times New Roman" panose="02020603050405020304" pitchFamily="18" charset="0"/>
              </a:rPr>
              <a:t>Tìm tình huống thực tế liên quan </a:t>
            </a:r>
            <a:r>
              <a:rPr lang="vi-VN" sz="3600" kern="100" dirty="0" smtClean="0">
                <a:ea typeface="Times New Roman" panose="02020603050405020304" pitchFamily="18" charset="0"/>
              </a:rPr>
              <a:t>đến tỉ số của </a:t>
            </a:r>
            <a:r>
              <a:rPr lang="vi-VN" sz="3600" kern="100" dirty="0">
                <a:ea typeface="Times New Roman" panose="02020603050405020304" pitchFamily="18" charset="0"/>
              </a:rPr>
              <a:t>hai số, hôm sau chia sé với các bạn. </a:t>
            </a:r>
            <a:endParaRPr lang="vi-VN" sz="36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Ảnh động Powerpoint CTU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772" y="5403273"/>
            <a:ext cx="1389590" cy="145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Ảnh động Powerpoint CTU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73" y="4211953"/>
            <a:ext cx="2452255" cy="167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3195" y="5376429"/>
            <a:ext cx="4314825" cy="2686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362" y="5376429"/>
            <a:ext cx="4314825" cy="26860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41630" y="576942"/>
            <a:ext cx="36327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KHỞI ĐỘNG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2280" y="1773528"/>
            <a:ext cx="6633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chơi: Ai nhanh hơn?</a:t>
            </a:r>
            <a:endParaRPr lang="vi-VN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81734" y="1742750"/>
            <a:ext cx="900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 smtClean="0">
                <a:solidFill>
                  <a:srgbClr val="0070C0"/>
                </a:solidFill>
                <a:sym typeface="Wingdings 2" panose="05020102010507070707" pitchFamily="18" charset="2"/>
              </a:rPr>
              <a:t></a:t>
            </a:r>
            <a:endParaRPr lang="vi-VN" sz="40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20826" y="2561215"/>
            <a:ext cx="8536884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 khi nghe câu hỏi, bạn nào giơ tay trước sẽ được quyền trả lời</a:t>
            </a:r>
            <a:endParaRPr lang="vi-VN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13476" y="510559"/>
            <a:ext cx="63401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Tỉ số của 3 và 5 là bao nhiêu?</a:t>
            </a:r>
            <a:endParaRPr lang="vi-VN" sz="3600" dirty="0">
              <a:solidFill>
                <a:srgbClr val="002060"/>
              </a:solidFill>
              <a:effectLst/>
              <a:ea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64666" y="2531869"/>
            <a:ext cx="64684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vi-VN" sz="3600" kern="100" dirty="0">
                <a:solidFill>
                  <a:srgbClr val="002060"/>
                </a:solidFill>
                <a:ea typeface="Times New Roman" panose="02020603050405020304" pitchFamily="18" charset="0"/>
              </a:rPr>
              <a:t>Tỉ số của 5 và 3 là bao nhiêu? </a:t>
            </a:r>
            <a:endParaRPr lang="vi-VN" sz="3600" dirty="0">
              <a:solidFill>
                <a:srgbClr val="002060"/>
              </a:solidFill>
              <a:effectLst/>
              <a:ea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2204244" y="4553181"/>
                <a:ext cx="4079885" cy="11375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3600" kern="100" dirty="0">
                    <a:solidFill>
                      <a:srgbClr val="002060"/>
                    </a:solidFill>
                    <a:ea typeface="Times New Roman" panose="02020603050405020304" pitchFamily="18" charset="0"/>
                  </a:rPr>
                  <a:t>Đ</a:t>
                </a:r>
                <a:r>
                  <a:rPr lang="vi-VN" sz="3600" kern="100" dirty="0" smtClean="0">
                    <a:solidFill>
                      <a:srgbClr val="002060"/>
                    </a:solidFill>
                    <a:ea typeface="Times New Roman" panose="02020603050405020304" pitchFamily="18" charset="0"/>
                  </a:rPr>
                  <a:t>ọc</a:t>
                </a:r>
                <a:r>
                  <a:rPr lang="vi-VN" sz="3600" kern="100" dirty="0">
                    <a:solidFill>
                      <a:srgbClr val="002060"/>
                    </a:solidFill>
                    <a:ea typeface="Times New Roman" panose="02020603050405020304" pitchFamily="18" charset="0"/>
                  </a:rPr>
                  <a:t>: Tỉ số </a:t>
                </a:r>
                <a:r>
                  <a:rPr lang="vi-VN" sz="3600" kern="100" dirty="0" smtClean="0">
                    <a:solidFill>
                      <a:srgbClr val="002060"/>
                    </a:solidFill>
                    <a:ea typeface="Times New Roman" panose="02020603050405020304" pitchFamily="18" charset="0"/>
                  </a:rPr>
                  <a:t>3 : 7</a:t>
                </a:r>
                <a:r>
                  <a:rPr lang="vi-VN" sz="3600" kern="100" dirty="0">
                    <a:solidFill>
                      <a:srgbClr val="002060"/>
                    </a:solidFill>
                    <a:ea typeface="Times New Roman" panose="02020603050405020304" pitchFamily="18" charset="0"/>
                  </a:rPr>
                  <a:t>; </a:t>
                </a:r>
                <a:r>
                  <a:rPr lang="vi-VN" sz="3600" kern="100" dirty="0" smtClean="0">
                    <a:solidFill>
                      <a:srgbClr val="002060"/>
                    </a:solidFill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4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8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vi-VN" sz="480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vi-VN" sz="4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244" y="4553181"/>
                <a:ext cx="4079885" cy="1137556"/>
              </a:xfrm>
              <a:prstGeom prst="rect">
                <a:avLst/>
              </a:prstGeom>
              <a:blipFill rotWithShape="1">
                <a:blip r:embed="rId1"/>
                <a:stretch>
                  <a:fillRect l="-4" t="-20" r="4" b="44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/>
          <p:nvPr/>
        </p:nvSpPr>
        <p:spPr>
          <a:xfrm>
            <a:off x="0" y="389934"/>
            <a:ext cx="2019300" cy="1164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 smtClean="0">
                <a:solidFill>
                  <a:schemeClr val="bg1"/>
                </a:solidFill>
              </a:rPr>
              <a:t>Câu 1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0" y="2471557"/>
            <a:ext cx="2019300" cy="1164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 smtClean="0">
                <a:solidFill>
                  <a:schemeClr val="bg1"/>
                </a:solidFill>
              </a:rPr>
              <a:t>Câu 2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4553180"/>
            <a:ext cx="2019300" cy="1164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 smtClean="0">
                <a:solidFill>
                  <a:schemeClr val="bg1"/>
                </a:solidFill>
              </a:rPr>
              <a:t>Câu 3</a:t>
            </a:r>
            <a:endParaRPr lang="vi-VN" sz="36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ounded Rectangle 7"/>
              <p:cNvSpPr/>
              <p:nvPr/>
            </p:nvSpPr>
            <p:spPr>
              <a:xfrm>
                <a:off x="8353673" y="151139"/>
                <a:ext cx="3558897" cy="1433889"/>
              </a:xfrm>
              <a:prstGeom prst="round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3600" dirty="0" smtClean="0"/>
                  <a:t>3 : 5 hay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4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400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vi-VN" sz="4400" i="0" dirty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vi-VN" sz="4400" dirty="0"/>
              </a:p>
            </p:txBody>
          </p:sp>
        </mc:Choice>
        <mc:Fallback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673" y="151139"/>
                <a:ext cx="3558897" cy="1433889"/>
              </a:xfrm>
              <a:prstGeom prst="roundRect">
                <a:avLst/>
              </a:prstGeom>
              <a:blipFill rotWithShape="1">
                <a:blip r:embed="rId2"/>
                <a:stretch>
                  <a:fillRect l="-185" t="-443" r="-161" b="-438"/>
                </a:stretch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ounded Rectangle 11"/>
              <p:cNvSpPr/>
              <p:nvPr/>
            </p:nvSpPr>
            <p:spPr>
              <a:xfrm>
                <a:off x="8487023" y="2172510"/>
                <a:ext cx="3558897" cy="1433889"/>
              </a:xfrm>
              <a:prstGeom prst="round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3600" dirty="0" smtClean="0"/>
                  <a:t>5 : 3 hay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4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400" b="0" i="0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vi-VN" sz="4400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vi-VN" sz="4400" dirty="0"/>
              </a:p>
            </p:txBody>
          </p:sp>
        </mc:Choice>
        <mc:Fallback>
          <p:sp>
            <p:nvSpPr>
              <p:cNvPr id="12" name="Rounded 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7023" y="2172510"/>
                <a:ext cx="3558897" cy="1433889"/>
              </a:xfrm>
              <a:prstGeom prst="roundRect">
                <a:avLst/>
              </a:prstGeom>
              <a:blipFill rotWithShape="1">
                <a:blip r:embed="rId3"/>
                <a:stretch>
                  <a:fillRect l="-185" t="-455" r="-161" b="-427"/>
                </a:stretch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ounded Rectangle 12"/>
          <p:cNvSpPr/>
          <p:nvPr/>
        </p:nvSpPr>
        <p:spPr>
          <a:xfrm>
            <a:off x="7225387" y="4553179"/>
            <a:ext cx="4038358" cy="1433889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vi-VN" sz="3600" dirty="0" smtClean="0"/>
              <a:t>Tỉ số của b</a:t>
            </a:r>
            <a:r>
              <a:rPr lang="vi-VN" sz="3600" dirty="0" smtClean="0"/>
              <a:t>a </a:t>
            </a:r>
            <a:r>
              <a:rPr lang="en-US" altLang="vi-VN" sz="3600" dirty="0" smtClean="0"/>
              <a:t>và </a:t>
            </a:r>
            <a:r>
              <a:rPr lang="vi-VN" sz="3600" dirty="0" smtClean="0"/>
              <a:t>bảy ; </a:t>
            </a:r>
            <a:endParaRPr lang="vi-VN" sz="3600" dirty="0" smtClean="0"/>
          </a:p>
          <a:p>
            <a:pPr algn="ctr"/>
            <a:r>
              <a:rPr lang="en-US" altLang="vi-VN" sz="3600" dirty="0" smtClean="0"/>
              <a:t>tỉ số của </a:t>
            </a:r>
            <a:r>
              <a:rPr lang="vi-VN" sz="3600" dirty="0" smtClean="0"/>
              <a:t>bốn </a:t>
            </a:r>
            <a:r>
              <a:rPr lang="en-US" altLang="vi-VN" sz="3600" dirty="0" smtClean="0"/>
              <a:t>và </a:t>
            </a:r>
            <a:r>
              <a:rPr lang="vi-VN" sz="3600" dirty="0" smtClean="0"/>
              <a:t>ba</a:t>
            </a:r>
            <a:endParaRPr lang="vi-VN" sz="44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9" grpId="0" animBg="1"/>
      <p:bldP spid="10" grpId="0" animBg="1"/>
      <p:bldP spid="8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lh3.googleusercontent.com/-i13kJL0Y9Hc/WsOH_mD6IhI/AAAAAAAACVs/7TEPvzYAedopi5IPWJ960XAJxlHi8cpVgCHMYCw/h136/1-ctu.vn_anh_dong_mau_slide_powerpoint_dep_(8).gif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93" y="0"/>
            <a:ext cx="2199698" cy="2337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34145" y="1649034"/>
            <a:ext cx="7088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u="sng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Toán</a:t>
            </a:r>
            <a:r>
              <a:rPr lang="vi-VN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: Giới thiệu tỉ số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71308" y="2632958"/>
            <a:ext cx="1629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(Tiết 2)</a:t>
            </a:r>
            <a:endParaRPr lang="vi-VN" sz="3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https://lh3.googleusercontent.com/-i13kJL0Y9Hc/WsOH_mD6IhI/AAAAAAAACVs/7TEPvzYAedopi5IPWJ960XAJxlHi8cpVgCHMYCw/h136/1-ctu.vn_anh_dong_mau_slide_powerpoint_dep_(8).gif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1920" y="4677984"/>
            <a:ext cx="2199698" cy="2337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28425" y="722852"/>
            <a:ext cx="28232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400" dirty="0" smtClean="0">
                <a:solidFill>
                  <a:srgbClr val="FF0000"/>
                </a:solidFill>
              </a:rPr>
              <a:t>Luyện tập </a:t>
            </a:r>
            <a:endParaRPr lang="vi-VN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180" y="-27546"/>
            <a:ext cx="1186641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3600" u="sng" dirty="0" smtClean="0">
                <a:solidFill>
                  <a:srgbClr val="002060"/>
                </a:solidFill>
              </a:rPr>
              <a:t>Bài 3</a:t>
            </a:r>
            <a:r>
              <a:rPr lang="vi-VN" sz="3600" dirty="0" smtClean="0">
                <a:solidFill>
                  <a:srgbClr val="002060"/>
                </a:solidFill>
              </a:rPr>
              <a:t>. </a:t>
            </a:r>
            <a:r>
              <a:rPr lang="vi-VN" sz="3600" dirty="0">
                <a:solidFill>
                  <a:srgbClr val="002060"/>
                </a:solidFill>
              </a:rPr>
              <a:t>Có 4 chiếc cúc màu xanh, 5 chiếc cúc màu đỏ. </a:t>
            </a:r>
            <a:r>
              <a:rPr lang="vi-VN" sz="3600" dirty="0">
                <a:solidFill>
                  <a:srgbClr val="7030A0"/>
                </a:solidFill>
              </a:rPr>
              <a:t>Hãy viết tiếp vào chỗ chấm cho thích hợp: </a:t>
            </a:r>
            <a:endParaRPr lang="vi-VN" sz="36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vi-VN" sz="3600" dirty="0" smtClean="0">
                <a:solidFill>
                  <a:srgbClr val="002060"/>
                </a:solidFill>
              </a:rPr>
              <a:t>a) Tỉ </a:t>
            </a:r>
            <a:r>
              <a:rPr lang="vi-VN" sz="3600" dirty="0">
                <a:solidFill>
                  <a:srgbClr val="002060"/>
                </a:solidFill>
              </a:rPr>
              <a:t>số của số cúc màu xanh và số cúc màu đỏ </a:t>
            </a:r>
            <a:r>
              <a:rPr lang="vi-VN" sz="3600" dirty="0" smtClean="0">
                <a:solidFill>
                  <a:srgbClr val="002060"/>
                </a:solidFill>
              </a:rPr>
              <a:t>là .........</a:t>
            </a:r>
            <a:endParaRPr lang="vi-VN" sz="36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vi-VN" sz="3600" dirty="0" smtClean="0">
                <a:solidFill>
                  <a:srgbClr val="002060"/>
                </a:solidFill>
              </a:rPr>
              <a:t> </a:t>
            </a:r>
            <a:endParaRPr lang="vi-VN" sz="36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vi-VN" sz="3600" dirty="0" smtClean="0">
                <a:solidFill>
                  <a:srgbClr val="002060"/>
                </a:solidFill>
              </a:rPr>
              <a:t>b</a:t>
            </a:r>
            <a:r>
              <a:rPr lang="vi-VN" sz="3600" dirty="0">
                <a:solidFill>
                  <a:srgbClr val="002060"/>
                </a:solidFill>
              </a:rPr>
              <a:t>) Tỉ số của số cúc màu đỏ và số cúc màu xanh là </a:t>
            </a:r>
            <a:r>
              <a:rPr lang="vi-VN" sz="3600" dirty="0" smtClean="0">
                <a:solidFill>
                  <a:srgbClr val="002060"/>
                </a:solidFill>
              </a:rPr>
              <a:t>..........</a:t>
            </a:r>
            <a:endParaRPr lang="vi-VN" sz="36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endParaRPr lang="vi-VN" sz="36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vi-VN" sz="3600" dirty="0" smtClean="0">
                <a:solidFill>
                  <a:srgbClr val="002060"/>
                </a:solidFill>
              </a:rPr>
              <a:t>c</a:t>
            </a:r>
            <a:r>
              <a:rPr lang="vi-VN" sz="3600" dirty="0">
                <a:solidFill>
                  <a:srgbClr val="002060"/>
                </a:solidFill>
              </a:rPr>
              <a:t>) Tỉ số của số cúc màu xanh và tổng số chiếc cúc </a:t>
            </a:r>
            <a:r>
              <a:rPr lang="vi-VN" sz="3600" dirty="0" smtClean="0">
                <a:solidFill>
                  <a:srgbClr val="002060"/>
                </a:solidFill>
              </a:rPr>
              <a:t>là.......</a:t>
            </a:r>
            <a:endParaRPr lang="vi-VN" sz="36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810001" y="2376035"/>
                <a:ext cx="2331087" cy="11572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600" dirty="0" smtClean="0">
                    <a:solidFill>
                      <a:srgbClr val="FF0000"/>
                    </a:solidFill>
                  </a:rPr>
                  <a:t>4 : 5 hay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vi-VN" sz="480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vi-VN" sz="4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1" y="2376035"/>
                <a:ext cx="2331087" cy="1157240"/>
              </a:xfrm>
              <a:prstGeom prst="rect">
                <a:avLst/>
              </a:prstGeom>
              <a:blipFill rotWithShape="1">
                <a:blip r:embed="rId1"/>
                <a:stretch>
                  <a:fillRect t="-43" r="-926" b="12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810001" y="3952182"/>
                <a:ext cx="2331087" cy="11572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600" dirty="0" smtClean="0">
                    <a:solidFill>
                      <a:srgbClr val="FF0000"/>
                    </a:solidFill>
                  </a:rPr>
                  <a:t>5 : 4 hay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vi-VN" sz="4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vi-VN" sz="4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1" y="3952182"/>
                <a:ext cx="2331087" cy="1157240"/>
              </a:xfrm>
              <a:prstGeom prst="rect">
                <a:avLst/>
              </a:prstGeom>
              <a:blipFill rotWithShape="1">
                <a:blip r:embed="rId2"/>
                <a:stretch>
                  <a:fillRect t="-50" r="-926" b="18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685309" y="5689315"/>
                <a:ext cx="2331087" cy="11572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600" dirty="0" smtClean="0">
                    <a:solidFill>
                      <a:srgbClr val="FF0000"/>
                    </a:solidFill>
                  </a:rPr>
                  <a:t>4 </a:t>
                </a:r>
                <a:r>
                  <a:rPr lang="vi-VN" sz="3600" dirty="0" smtClean="0">
                    <a:solidFill>
                      <a:srgbClr val="FF0000"/>
                    </a:solidFill>
                  </a:rPr>
                  <a:t>: </a:t>
                </a:r>
                <a:r>
                  <a:rPr lang="vi-VN" sz="3600" dirty="0" smtClean="0">
                    <a:solidFill>
                      <a:srgbClr val="FF0000"/>
                    </a:solidFill>
                  </a:rPr>
                  <a:t>9 </a:t>
                </a:r>
                <a:r>
                  <a:rPr lang="vi-VN" sz="3600" dirty="0" smtClean="0">
                    <a:solidFill>
                      <a:srgbClr val="FF0000"/>
                    </a:solidFill>
                  </a:rPr>
                  <a:t>hay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4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vi-VN" sz="4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vi-VN" sz="4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5309" y="5689315"/>
                <a:ext cx="2331087" cy="1157240"/>
              </a:xfrm>
              <a:prstGeom prst="rect">
                <a:avLst/>
              </a:prstGeom>
              <a:blipFill rotWithShape="1">
                <a:blip r:embed="rId3"/>
                <a:stretch>
                  <a:fillRect l="-17" t="-30" r="-909" b="54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91855" y="611970"/>
            <a:ext cx="82638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kern="100" dirty="0">
                <a:solidFill>
                  <a:srgbClr val="0070C0"/>
                </a:solidFill>
                <a:ea typeface="Times New Roman" panose="02020603050405020304" pitchFamily="18" charset="0"/>
              </a:rPr>
              <a:t>Muốn tìm tỉ số của 2 số ta làm thế nào?</a:t>
            </a:r>
            <a:endParaRPr lang="vi-VN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24692"/>
            <a:ext cx="117348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u="sng" dirty="0" smtClean="0">
                <a:solidFill>
                  <a:srgbClr val="002060"/>
                </a:solidFill>
              </a:rPr>
              <a:t>Bài 4.</a:t>
            </a:r>
            <a:r>
              <a:rPr lang="vi-VN" sz="3200" dirty="0" smtClean="0">
                <a:solidFill>
                  <a:srgbClr val="002060"/>
                </a:solidFill>
              </a:rPr>
              <a:t> </a:t>
            </a:r>
            <a:r>
              <a:rPr lang="vi-VN" sz="3200" dirty="0">
                <a:solidFill>
                  <a:srgbClr val="002060"/>
                </a:solidFill>
              </a:rPr>
              <a:t>Số tiền tiết kiệm của Châu gấp 4 lần số tiền tiết kiệm của Nguyên. Quan sát sơ đồ đoạn thẳng biểu diễn số tiền tiết kiệm của hai bạn: </a:t>
            </a:r>
            <a:endParaRPr lang="vi-VN" sz="3200" dirty="0" smtClean="0">
              <a:solidFill>
                <a:srgbClr val="002060"/>
              </a:solidFill>
            </a:endParaRPr>
          </a:p>
          <a:p>
            <a:pPr algn="just"/>
            <a:r>
              <a:rPr lang="vi-VN" sz="3200" dirty="0" smtClean="0">
                <a:solidFill>
                  <a:srgbClr val="002060"/>
                </a:solidFill>
              </a:rPr>
              <a:t>Số </a:t>
            </a:r>
            <a:r>
              <a:rPr lang="vi-VN" sz="3200" dirty="0">
                <a:solidFill>
                  <a:srgbClr val="002060"/>
                </a:solidFill>
              </a:rPr>
              <a:t>tiền của Châu: </a:t>
            </a:r>
            <a:endParaRPr lang="vi-VN" sz="3200" dirty="0" smtClean="0">
              <a:solidFill>
                <a:srgbClr val="002060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vi-VN" sz="3200" dirty="0" smtClean="0">
                <a:solidFill>
                  <a:srgbClr val="002060"/>
                </a:solidFill>
              </a:rPr>
              <a:t>Số </a:t>
            </a:r>
            <a:r>
              <a:rPr lang="vi-VN" sz="3200" dirty="0">
                <a:solidFill>
                  <a:srgbClr val="002060"/>
                </a:solidFill>
              </a:rPr>
              <a:t>tiền của Nguyên: </a:t>
            </a:r>
            <a:endParaRPr lang="vi-VN" sz="3200" dirty="0" smtClean="0">
              <a:solidFill>
                <a:srgbClr val="002060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vi-VN" sz="3200" dirty="0" smtClean="0">
                <a:solidFill>
                  <a:srgbClr val="7030A0"/>
                </a:solidFill>
              </a:rPr>
              <a:t>Hãy </a:t>
            </a:r>
            <a:r>
              <a:rPr lang="vi-VN" sz="3200" dirty="0">
                <a:solidFill>
                  <a:srgbClr val="7030A0"/>
                </a:solidFill>
              </a:rPr>
              <a:t>viết tiếp vào chỗ chấm cho thích hợp: </a:t>
            </a:r>
            <a:endParaRPr lang="vi-VN" sz="32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vi-VN" sz="3200" dirty="0" smtClean="0">
                <a:solidFill>
                  <a:srgbClr val="002060"/>
                </a:solidFill>
              </a:rPr>
              <a:t>a) Tỉ </a:t>
            </a:r>
            <a:r>
              <a:rPr lang="vi-VN" sz="3200" dirty="0">
                <a:solidFill>
                  <a:srgbClr val="002060"/>
                </a:solidFill>
              </a:rPr>
              <a:t>số giữa số tiền tiết kiệm của Nguyên và số tiền tiết kiệm của Châu là </a:t>
            </a:r>
            <a:r>
              <a:rPr lang="vi-VN" sz="3200" dirty="0" smtClean="0">
                <a:solidFill>
                  <a:srgbClr val="002060"/>
                </a:solidFill>
              </a:rPr>
              <a:t>.................</a:t>
            </a:r>
            <a:endParaRPr lang="vi-VN" sz="32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vi-VN" sz="3200" kern="0" dirty="0" smtClean="0">
                <a:solidFill>
                  <a:srgbClr val="002060"/>
                </a:solidFill>
              </a:rPr>
              <a:t>b</a:t>
            </a:r>
            <a:r>
              <a:rPr lang="vi-VN" sz="3200" kern="0" dirty="0">
                <a:solidFill>
                  <a:srgbClr val="002060"/>
                </a:solidFill>
              </a:rPr>
              <a:t>) Tỉ số giữa số tiền tiết kiệm của Châu và số tiền tiết kiệm của Nguyên </a:t>
            </a:r>
            <a:r>
              <a:rPr lang="vi-VN" sz="3200" kern="0" dirty="0" smtClean="0">
                <a:solidFill>
                  <a:srgbClr val="002060"/>
                </a:solidFill>
              </a:rPr>
              <a:t>là  ...................</a:t>
            </a:r>
            <a:endParaRPr lang="vi-VN" sz="3200" dirty="0">
              <a:solidFill>
                <a:srgbClr val="00206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249881" y="1731821"/>
            <a:ext cx="3539837" cy="235528"/>
            <a:chOff x="4772893" y="2092039"/>
            <a:chExt cx="3539837" cy="235528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4779820" y="2092040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680368" y="2092040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525493" y="2092040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398331" y="2092039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8312730" y="2092039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772893" y="2216725"/>
              <a:ext cx="353291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4256808" y="2272144"/>
            <a:ext cx="914399" cy="235527"/>
            <a:chOff x="4779820" y="2549235"/>
            <a:chExt cx="914399" cy="23552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4779820" y="2549235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694219" y="2549235"/>
              <a:ext cx="0" cy="2355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779820" y="2673922"/>
              <a:ext cx="91439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2521529" y="4081349"/>
                <a:ext cx="2525050" cy="88992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vi-VN" sz="3600" dirty="0" smtClean="0">
                    <a:solidFill>
                      <a:srgbClr val="FF0000"/>
                    </a:solidFill>
                  </a:rPr>
                  <a:t> 1 : 4 hay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600" smtClean="0">
                            <a:solidFill>
                              <a:srgbClr val="FF0000"/>
                            </a:solidFill>
                          </a:rPr>
                        </m:ctrlPr>
                      </m:fPr>
                      <m:num>
                        <m:r>
                          <a:rPr lang="vi-VN" sz="36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vi-VN" sz="360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sz="3600" dirty="0" smtClean="0">
                    <a:solidFill>
                      <a:srgbClr val="FF0000"/>
                    </a:solidFill>
                  </a:rPr>
                  <a:t> </a:t>
                </a:r>
                <a:endParaRPr lang="vi-VN" sz="3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1529" y="4081349"/>
                <a:ext cx="2525050" cy="889924"/>
              </a:xfrm>
              <a:prstGeom prst="rect">
                <a:avLst/>
              </a:prstGeom>
              <a:blipFill rotWithShape="1">
                <a:blip r:embed="rId1"/>
                <a:stretch>
                  <a:fillRect l="-23" t="-23" r="-4392" b="55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2188957" y="5544188"/>
                <a:ext cx="2525050" cy="88992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vi-VN" sz="3600" dirty="0" smtClean="0">
                    <a:solidFill>
                      <a:srgbClr val="FF0000"/>
                    </a:solidFill>
                  </a:rPr>
                  <a:t> 4 : 1 hay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600" smtClean="0">
                            <a:solidFill>
                              <a:srgbClr val="FF0000"/>
                            </a:solidFill>
                          </a:rPr>
                        </m:ctrlPr>
                      </m:fPr>
                      <m:num>
                        <m:r>
                          <a:rPr lang="vi-VN" sz="3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vi-VN" sz="3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vi-VN" sz="3600" dirty="0" smtClean="0">
                    <a:solidFill>
                      <a:srgbClr val="FF0000"/>
                    </a:solidFill>
                  </a:rPr>
                  <a:t> </a:t>
                </a:r>
                <a:endParaRPr lang="vi-VN" sz="3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8957" y="5544188"/>
                <a:ext cx="2525050" cy="889924"/>
              </a:xfrm>
              <a:prstGeom prst="rect">
                <a:avLst/>
              </a:prstGeom>
              <a:blipFill rotWithShape="1">
                <a:blip r:embed="rId2"/>
                <a:stretch>
                  <a:fillRect l="-4" r="-4410" b="33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68436" y="415636"/>
            <a:ext cx="4419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4400" dirty="0" smtClean="0">
                <a:solidFill>
                  <a:srgbClr val="FF0000"/>
                </a:solidFill>
              </a:rPr>
              <a:t>Vận dụng</a:t>
            </a:r>
            <a:endParaRPr lang="vi-VN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1829</Words>
  <Application>WPS Presentation</Application>
  <PresentationFormat>Widescreen</PresentationFormat>
  <Paragraphs>89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</vt:lpstr>
      <vt:lpstr>SimSun</vt:lpstr>
      <vt:lpstr>Wingdings</vt:lpstr>
      <vt:lpstr>Wingdings 2</vt:lpstr>
      <vt:lpstr>Times New Roman</vt:lpstr>
      <vt:lpstr>Courier New</vt:lpstr>
      <vt:lpstr>Cambria Math</vt:lpstr>
      <vt:lpstr>Segoe UI Semibold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VietNam.Com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MyPC</dc:creator>
  <cp:lastModifiedBy>Đoàn Thu Thủy doanthuy2023</cp:lastModifiedBy>
  <cp:revision>60</cp:revision>
  <dcterms:created xsi:type="dcterms:W3CDTF">2024-08-27T13:12:00Z</dcterms:created>
  <dcterms:modified xsi:type="dcterms:W3CDTF">2025-09-23T01:40:33Z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46196CE9DE3F41DEB08DE4EECBC149F7_12</vt:lpwstr>
  </property>
  <property fmtid="{D5CDD505-2E9C-101B-9397-08002B2CF9AE}" pid="3" name="KSOProductBuildVer">
    <vt:lpwstr>1033-12.2.0.22549</vt:lpwstr>
  </property>
</Properties>
</file>