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#9Slide03 BoosterNextFYBlack" panose="02000A03000000020004" pitchFamily="2" charset="-93"/>
      <p:regular r:id="rId17"/>
    </p:embeddedFont>
    <p:embeddedFont>
      <p:font typeface="#9Slide05 Motion Picture" panose="02000000000000000000" pitchFamily="2" charset="-93"/>
      <p:regular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3968803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183421" y="883375"/>
              <a:ext cx="2954655" cy="1650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dirty="0" err="1">
                  <a:latin typeface="#9Slide03 BoosterNextFYBlack" panose="02000A03000000020004" pitchFamily="2" charset="-93"/>
                </a:rPr>
                <a:t>Hoạt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600" dirty="0" err="1">
                  <a:latin typeface="#9Slide03 BoosterNextFYBlack" panose="02000A03000000020004" pitchFamily="2" charset="-93"/>
                </a:rPr>
                <a:t>động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1:</a:t>
              </a:r>
            </a:p>
            <a:p>
              <a:pPr algn="ctr">
                <a:lnSpc>
                  <a:spcPct val="150000"/>
                </a:lnSpc>
              </a:pPr>
              <a:r>
                <a:rPr lang="en-GB" sz="3600" dirty="0" err="1">
                  <a:latin typeface="#9Slide03 BoosterNextFYBlack" panose="02000A03000000020004" pitchFamily="2" charset="-93"/>
                </a:rPr>
                <a:t>Chuẩn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600" dirty="0" err="1">
                  <a:latin typeface="#9Slide03 BoosterNextFYBlack" panose="02000A03000000020004" pitchFamily="2" charset="-93"/>
                </a:rPr>
                <a:t>bị</a:t>
              </a:r>
              <a:endParaRPr lang="vi-VN" sz="3600" dirty="0">
                <a:latin typeface="#9Slide03 BoosterNextFYBlack" panose="02000A03000000020004" pitchFamily="2" charset="-93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5114227" y="753242"/>
            <a:ext cx="5849429" cy="1166998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2"/>
                </a:solidFill>
              </a:rPr>
              <a:t>Em cần lưu ý gì khi viết đoạn văn?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5114227" y="2001434"/>
            <a:ext cx="5849430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 nêu được những đặc điểm nổi bật của nhân vật và thể hiện được tình cảm của em với nhân vật đó.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Sắp xếp  các ý theo trình tự hợp lí.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 xong, đọc lại, sửa các lỗi về cấu tạo và nội dung đoạn văn, lỗi dùng từ, đặt câu, chính tả,...</a:t>
            </a:r>
          </a:p>
        </p:txBody>
      </p:sp>
    </p:spTree>
    <p:extLst>
      <p:ext uri="{BB962C8B-B14F-4D97-AF65-F5344CB8AC3E}">
        <p14:creationId xmlns:p14="http://schemas.microsoft.com/office/powerpoint/2010/main" val="187767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3968803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44761" y="883375"/>
              <a:ext cx="3231975" cy="1650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dirty="0" err="1">
                  <a:latin typeface="#9Slide03 BoosterNextFYBlack" panose="02000A03000000020004" pitchFamily="2" charset="-93"/>
                </a:rPr>
                <a:t>Hoạt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600" dirty="0" err="1">
                  <a:latin typeface="#9Slide03 BoosterNextFYBlack" panose="02000A03000000020004" pitchFamily="2" charset="-93"/>
                </a:rPr>
                <a:t>động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2:</a:t>
              </a:r>
            </a:p>
            <a:p>
              <a:pPr algn="ctr">
                <a:lnSpc>
                  <a:spcPct val="150000"/>
                </a:lnSpc>
              </a:pPr>
              <a:r>
                <a:rPr lang="en-GB" sz="3600" dirty="0" err="1">
                  <a:latin typeface="#9Slide03 BoosterNextFYBlack" panose="02000A03000000020004" pitchFamily="2" charset="-93"/>
                </a:rPr>
                <a:t>Viết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600" dirty="0" err="1">
                  <a:latin typeface="#9Slide03 BoosterNextFYBlack" panose="02000A03000000020004" pitchFamily="2" charset="-93"/>
                </a:rPr>
                <a:t>đoạn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600" dirty="0" err="1">
                  <a:latin typeface="#9Slide03 BoosterNextFYBlack" panose="02000A03000000020004" pitchFamily="2" charset="-93"/>
                </a:rPr>
                <a:t>văn</a:t>
              </a:r>
              <a:endParaRPr lang="vi-VN" sz="3600" dirty="0">
                <a:latin typeface="#9Slide03 BoosterNextFYBlack" panose="02000A03000000020004" pitchFamily="2" charset="-93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75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0" y="836071"/>
            <a:ext cx="4338923" cy="2634744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391766" y="565996"/>
              <a:ext cx="4039888" cy="2216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200" dirty="0" err="1">
                  <a:latin typeface="#9Slide03 BoosterNextFYBlack" panose="02000A03000000020004" pitchFamily="2" charset="-93"/>
                </a:rPr>
                <a:t>Hoạt</a:t>
              </a:r>
              <a:r>
                <a:rPr lang="en-GB" sz="32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200" dirty="0" err="1">
                  <a:latin typeface="#9Slide03 BoosterNextFYBlack" panose="02000A03000000020004" pitchFamily="2" charset="-93"/>
                </a:rPr>
                <a:t>động</a:t>
              </a:r>
              <a:r>
                <a:rPr lang="en-GB" sz="3200" dirty="0">
                  <a:latin typeface="#9Slide03 BoosterNextFYBlack" panose="02000A03000000020004" pitchFamily="2" charset="-93"/>
                </a:rPr>
                <a:t> 3:</a:t>
              </a:r>
            </a:p>
            <a:p>
              <a:pPr algn="ctr">
                <a:lnSpc>
                  <a:spcPct val="150000"/>
                </a:lnSpc>
              </a:pPr>
              <a:r>
                <a:rPr lang="en-GB" sz="3200" dirty="0" err="1">
                  <a:latin typeface="#9Slide03 BoosterNextFYBlack" panose="02000A03000000020004" pitchFamily="2" charset="-93"/>
                </a:rPr>
                <a:t>Trình</a:t>
              </a:r>
              <a:r>
                <a:rPr lang="en-GB" sz="32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200" dirty="0" err="1">
                  <a:latin typeface="#9Slide03 BoosterNextFYBlack" panose="02000A03000000020004" pitchFamily="2" charset="-93"/>
                </a:rPr>
                <a:t>bày</a:t>
              </a:r>
              <a:r>
                <a:rPr lang="en-GB" sz="32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200" dirty="0" err="1">
                  <a:latin typeface="#9Slide03 BoosterNextFYBlack" panose="02000A03000000020004" pitchFamily="2" charset="-93"/>
                </a:rPr>
                <a:t>đoạn</a:t>
              </a:r>
              <a:r>
                <a:rPr lang="en-GB" sz="32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200" dirty="0" err="1">
                  <a:latin typeface="#9Slide03 BoosterNextFYBlack" panose="02000A03000000020004" pitchFamily="2" charset="-93"/>
                </a:rPr>
                <a:t>văn</a:t>
              </a:r>
              <a:r>
                <a:rPr lang="en-GB" sz="3200" dirty="0">
                  <a:latin typeface="#9Slide03 BoosterNextFYBlack" panose="02000A03000000020004" pitchFamily="2" charset="-93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GB" sz="3200" dirty="0" err="1">
                  <a:latin typeface="#9Slide03 BoosterNextFYBlack" panose="02000A03000000020004" pitchFamily="2" charset="-93"/>
                </a:rPr>
                <a:t>đã</a:t>
              </a:r>
              <a:r>
                <a:rPr lang="en-GB" sz="32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200" dirty="0" err="1">
                  <a:latin typeface="#9Slide03 BoosterNextFYBlack" panose="02000A03000000020004" pitchFamily="2" charset="-93"/>
                </a:rPr>
                <a:t>viết</a:t>
              </a:r>
              <a:endParaRPr lang="vi-VN" sz="3200" dirty="0">
                <a:latin typeface="#9Slide03 BoosterNextFYBlack" panose="02000A03000000020004" pitchFamily="2" charset="-93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BBCDCB-FB36-84AE-02DD-7B5302A5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677" y="2624029"/>
            <a:ext cx="5541744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1289304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Bình chọn đoạn văn hay trong nhóm 4  theo kĩ thuật  Lẩu băng chuyền </a:t>
              </a:r>
              <a:endParaRPr lang="vi-VN" sz="3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16A719-46DE-0C16-A630-DDD3D0C427CA}"/>
              </a:ext>
            </a:extLst>
          </p:cNvPr>
          <p:cNvGrpSpPr/>
          <p:nvPr/>
        </p:nvGrpSpPr>
        <p:grpSpPr>
          <a:xfrm>
            <a:off x="698510" y="1462832"/>
            <a:ext cx="2264782" cy="2277116"/>
            <a:chOff x="698510" y="1462832"/>
            <a:chExt cx="2264782" cy="227711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3AB06DA-6586-54D9-EF6E-699825949372}"/>
                </a:ext>
              </a:extLst>
            </p:cNvPr>
            <p:cNvSpPr/>
            <p:nvPr/>
          </p:nvSpPr>
          <p:spPr>
            <a:xfrm>
              <a:off x="698510" y="1462832"/>
              <a:ext cx="2264782" cy="2277116"/>
            </a:xfrm>
            <a:custGeom>
              <a:avLst/>
              <a:gdLst/>
              <a:ahLst/>
              <a:cxnLst/>
              <a:rect l="l" t="t" r="r" b="b"/>
              <a:pathLst>
                <a:path w="2264782" h="2277116">
                  <a:moveTo>
                    <a:pt x="0" y="0"/>
                  </a:moveTo>
                  <a:lnTo>
                    <a:pt x="2264782" y="0"/>
                  </a:lnTo>
                  <a:lnTo>
                    <a:pt x="2264782" y="2277117"/>
                  </a:lnTo>
                  <a:lnTo>
                    <a:pt x="0" y="2277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484C49-0B7A-DA02-B107-997CBF236691}"/>
                </a:ext>
              </a:extLst>
            </p:cNvPr>
            <p:cNvSpPr txBox="1"/>
            <p:nvPr/>
          </p:nvSpPr>
          <p:spPr>
            <a:xfrm>
              <a:off x="791994" y="3032062"/>
              <a:ext cx="20778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oosterNextFYBlack" panose="02000A03000000020004" pitchFamily="2" charset="-93"/>
                  <a:ea typeface="Calibri" panose="020F0502020204030204" pitchFamily="34" charset="0"/>
                  <a:cs typeface="Calibri" panose="020F0502020204030204" pitchFamily="34" charset="0"/>
                </a:rPr>
                <a:t>Tiêu</a:t>
              </a:r>
              <a:r>
                <a:rPr lang="en-GB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oosterNextFYBlack" panose="02000A03000000020004" pitchFamily="2" charset="-93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oosterNextFYBlack" panose="02000A03000000020004" pitchFamily="2" charset="-93"/>
                  <a:ea typeface="Calibri" panose="020F0502020204030204" pitchFamily="34" charset="0"/>
                  <a:cs typeface="Calibri" panose="020F0502020204030204" pitchFamily="34" charset="0"/>
                </a:rPr>
                <a:t>chí</a:t>
              </a:r>
              <a:endPara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-93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24B355-B71D-1A90-1744-A85AAFFB4C8B}"/>
              </a:ext>
            </a:extLst>
          </p:cNvPr>
          <p:cNvSpPr txBox="1"/>
          <p:nvPr/>
        </p:nvSpPr>
        <p:spPr>
          <a:xfrm>
            <a:off x="3056776" y="2547179"/>
            <a:ext cx="863879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Đoạn văn đủ các phần: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Mở đoạn, thân đoạn, kết đoạn.</a:t>
            </a:r>
          </a:p>
          <a:p>
            <a:r>
              <a:rPr lang="vi-VN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Nêu đủ, sinh động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 nét tiêu biểu về ngoại hình và  hoạt động, tính cách của nhân vật .</a:t>
            </a:r>
          </a:p>
          <a:p>
            <a:r>
              <a:rPr lang="vi-VN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+Thể hiện tình cảm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 mình với nhân vật đó . </a:t>
            </a:r>
          </a:p>
          <a:p>
            <a:r>
              <a:rPr lang="vi-VN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Sắp xếp ý hợp lí; dùng từ ngữ hình ảnh sinh động 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 </a:t>
            </a:r>
            <a:r>
              <a:rPr lang="vi-VN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biện pháp tu từ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hay; câu đúng ngữ pháp; viết đúng chính tả ... </a:t>
            </a:r>
          </a:p>
        </p:txBody>
      </p:sp>
    </p:spTree>
    <p:extLst>
      <p:ext uri="{BB962C8B-B14F-4D97-AF65-F5344CB8AC3E}">
        <p14:creationId xmlns:p14="http://schemas.microsoft.com/office/powerpoint/2010/main" val="52102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865376"/>
            <a:ext cx="9564624" cy="1289304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Các nhóm báo cáo kết quả bình chọn 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2855816"/>
              <a:ext cx="568255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Cấu tạo đoạn văn giới thiệu </a:t>
              </a:r>
              <a:r>
                <a:rPr lang="en-GB" sz="4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nhân vật văn học gồm mấy phần? Là những phần nào?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8798EA-D95A-AC71-3BCA-67074EB740E0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DB6F6D-6F1C-ABA8-D6E0-5BE5B3417E93}"/>
                </a:ext>
              </a:extLst>
            </p:cNvPr>
            <p:cNvSpPr txBox="1"/>
            <p:nvPr/>
          </p:nvSpPr>
          <p:spPr>
            <a:xfrm>
              <a:off x="1000906" y="2929387"/>
              <a:ext cx="609447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Phần mở đoạn nêu những gì? Bạn hãy nêu câu mở đoạn về nhân vật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784666" y="1984248"/>
            <a:ext cx="6917265" cy="4153021"/>
            <a:chOff x="784666" y="1984248"/>
            <a:chExt cx="6917265" cy="415302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784666" y="3090281"/>
              <a:ext cx="6912902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Trong phần thân đoạn bạn giới thiệu những gì của nhân vật ? </a:t>
              </a:r>
            </a:p>
            <a:p>
              <a:pPr algn="ctr"/>
              <a:endParaRPr lang="vi-VN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439A3C3-4448-7180-642A-55D002E373AA}"/>
              </a:ext>
            </a:extLst>
          </p:cNvPr>
          <p:cNvGrpSpPr/>
          <p:nvPr/>
        </p:nvGrpSpPr>
        <p:grpSpPr>
          <a:xfrm>
            <a:off x="4736592" y="199033"/>
            <a:ext cx="2265364" cy="923330"/>
            <a:chOff x="4736592" y="199033"/>
            <a:chExt cx="2265364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32D7F3-42B1-2EB9-BFA6-85D2500911F2}"/>
                </a:ext>
              </a:extLst>
            </p:cNvPr>
            <p:cNvSpPr txBox="1"/>
            <p:nvPr/>
          </p:nvSpPr>
          <p:spPr>
            <a:xfrm>
              <a:off x="4736592" y="199033"/>
              <a:ext cx="2265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#9Slide05 Motion Picture" panose="02000000000000000000" pitchFamily="2" charset="-93"/>
                </a:rPr>
                <a:t>Tiếng</a:t>
              </a:r>
              <a:r>
                <a:rPr lang="en-GB" sz="5400" dirty="0">
                  <a:ln w="190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#9Slide05 Motion Picture" panose="02000000000000000000" pitchFamily="2" charset="-93"/>
                </a:rPr>
                <a:t> </a:t>
              </a:r>
              <a:r>
                <a:rPr lang="en-GB" sz="54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#9Slide05 Motion Picture" panose="02000000000000000000" pitchFamily="2" charset="-93"/>
                </a:rPr>
                <a:t>Việt</a:t>
              </a:r>
              <a:endParaRPr lang="vi-VN" sz="5400" dirty="0">
                <a:ln w="190500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#9Slide05 Motion Picture" panose="02000000000000000000" pitchFamily="2" charset="-93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7FDEF-2EB1-2BF1-B7AB-CF79E667C921}"/>
                </a:ext>
              </a:extLst>
            </p:cNvPr>
            <p:cNvSpPr txBox="1"/>
            <p:nvPr/>
          </p:nvSpPr>
          <p:spPr>
            <a:xfrm>
              <a:off x="4736592" y="199033"/>
              <a:ext cx="2265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gradFill>
                    <a:gsLst>
                      <a:gs pos="0">
                        <a:srgbClr val="0070C0"/>
                      </a:gs>
                      <a:gs pos="68000">
                        <a:srgbClr val="FFC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#9Slide05 Motion Picture" panose="02000000000000000000" pitchFamily="2" charset="-93"/>
                </a:rPr>
                <a:t>Tiếng</a:t>
              </a:r>
              <a:r>
                <a:rPr lang="en-GB" sz="5400" dirty="0">
                  <a:gradFill>
                    <a:gsLst>
                      <a:gs pos="0">
                        <a:srgbClr val="0070C0"/>
                      </a:gs>
                      <a:gs pos="68000">
                        <a:srgbClr val="FFC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#9Slide05 Motion Picture" panose="02000000000000000000" pitchFamily="2" charset="-93"/>
                </a:rPr>
                <a:t> </a:t>
              </a:r>
              <a:r>
                <a:rPr lang="en-GB" sz="5400" dirty="0" err="1">
                  <a:gradFill>
                    <a:gsLst>
                      <a:gs pos="0">
                        <a:srgbClr val="0070C0"/>
                      </a:gs>
                      <a:gs pos="68000">
                        <a:srgbClr val="FFC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#9Slide05 Motion Picture" panose="02000000000000000000" pitchFamily="2" charset="-93"/>
                </a:rPr>
                <a:t>Việt</a:t>
              </a:r>
              <a:endParaRPr lang="vi-VN" sz="5400" dirty="0">
                <a:gradFill>
                  <a:gsLst>
                    <a:gs pos="0">
                      <a:srgbClr val="0070C0"/>
                    </a:gs>
                    <a:gs pos="68000">
                      <a:srgbClr val="FFC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#9Slide05 Motion Picture" panose="02000000000000000000" pitchFamily="2" charset="-93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6A592-7BE7-53EF-A955-7E32518BC1FE}"/>
              </a:ext>
            </a:extLst>
          </p:cNvPr>
          <p:cNvGrpSpPr/>
          <p:nvPr/>
        </p:nvGrpSpPr>
        <p:grpSpPr>
          <a:xfrm>
            <a:off x="1873758" y="964970"/>
            <a:ext cx="8794242" cy="2308324"/>
            <a:chOff x="1873758" y="964970"/>
            <a:chExt cx="8794242" cy="23083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A97A56-1029-E635-6CD3-C54AD10D50E9}"/>
                </a:ext>
              </a:extLst>
            </p:cNvPr>
            <p:cNvSpPr txBox="1"/>
            <p:nvPr/>
          </p:nvSpPr>
          <p:spPr>
            <a:xfrm>
              <a:off x="1873758" y="964970"/>
              <a:ext cx="8794242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7200" dirty="0">
                  <a:ln w="190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#9Slide05 Motion Picture" panose="02000000000000000000" pitchFamily="2" charset="-93"/>
                </a:rPr>
                <a:t>Luyện tập viết đoạn văn giới thiệu một nhân vật văn học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FF2559-9A17-044D-BC0A-10E8C555E790}"/>
                </a:ext>
              </a:extLst>
            </p:cNvPr>
            <p:cNvSpPr txBox="1"/>
            <p:nvPr/>
          </p:nvSpPr>
          <p:spPr>
            <a:xfrm>
              <a:off x="1873758" y="964970"/>
              <a:ext cx="8794242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7200" dirty="0">
                  <a:gradFill>
                    <a:gsLst>
                      <a:gs pos="0">
                        <a:srgbClr val="00B050"/>
                      </a:gs>
                      <a:gs pos="84000">
                        <a:srgbClr val="FF6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#9Slide05 Motion Picture" panose="02000000000000000000" pitchFamily="2" charset="-93"/>
                </a:rPr>
                <a:t>Luyện tập viết đoạn văn giới thiệu một nhân vật văn học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44EE94-6E4B-6450-2D81-D9E7F4C5358E}"/>
              </a:ext>
            </a:extLst>
          </p:cNvPr>
          <p:cNvSpPr txBox="1"/>
          <p:nvPr/>
        </p:nvSpPr>
        <p:spPr>
          <a:xfrm>
            <a:off x="4886706" y="3248095"/>
            <a:ext cx="6131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5 Motion Picture" panose="02000000000000000000" pitchFamily="2" charset="-93"/>
              </a:rPr>
              <a:t>(Thực hành viết)</a:t>
            </a:r>
          </a:p>
        </p:txBody>
      </p:sp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EF863-47D5-00A7-DFC7-4C267D1A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74" y="2296020"/>
            <a:ext cx="7942590" cy="2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696468" y="969264"/>
            <a:ext cx="107990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 bài trang 13 SGK Tiếng Việt lớp 5 Tập 1:</a:t>
            </a:r>
          </a:p>
          <a:p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các ý đã tìm ở Bài viết 2, hãy viết đoạn văn giới thiệu một nhân vật văn học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3968803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183421" y="883375"/>
              <a:ext cx="2954655" cy="1650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dirty="0" err="1">
                  <a:latin typeface="#9Slide03 BoosterNextFYBlack" panose="02000A03000000020004" pitchFamily="2" charset="-93"/>
                </a:rPr>
                <a:t>Hoạt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600" dirty="0" err="1">
                  <a:latin typeface="#9Slide03 BoosterNextFYBlack" panose="02000A03000000020004" pitchFamily="2" charset="-93"/>
                </a:rPr>
                <a:t>động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1:</a:t>
              </a:r>
            </a:p>
            <a:p>
              <a:pPr algn="ctr">
                <a:lnSpc>
                  <a:spcPct val="150000"/>
                </a:lnSpc>
              </a:pPr>
              <a:r>
                <a:rPr lang="en-GB" sz="3600" dirty="0" err="1">
                  <a:latin typeface="#9Slide03 BoosterNextFYBlack" panose="02000A03000000020004" pitchFamily="2" charset="-93"/>
                </a:rPr>
                <a:t>Chuẩn</a:t>
              </a:r>
              <a:r>
                <a:rPr lang="en-GB" sz="3600" dirty="0">
                  <a:latin typeface="#9Slide03 BoosterNextFYBlack" panose="02000A03000000020004" pitchFamily="2" charset="-93"/>
                </a:rPr>
                <a:t> </a:t>
              </a:r>
              <a:r>
                <a:rPr lang="en-GB" sz="3600" dirty="0" err="1">
                  <a:latin typeface="#9Slide03 BoosterNextFYBlack" panose="02000A03000000020004" pitchFamily="2" charset="-93"/>
                </a:rPr>
                <a:t>bị</a:t>
              </a:r>
              <a:endParaRPr lang="vi-VN" sz="3600" dirty="0">
                <a:latin typeface="#9Slide03 BoosterNextFYBlack" panose="02000A03000000020004" pitchFamily="2" charset="-93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5689118" y="1337988"/>
            <a:ext cx="5201385" cy="1094316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accent2"/>
                </a:solidFill>
              </a:rPr>
              <a:t>Bài yêu cầu gì?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3940328" y="2824394"/>
            <a:ext cx="7370799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 đoạn văn </a:t>
            </a:r>
            <a:r>
              <a:rPr lang="vi-V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giới thiệu một nhân vật văn học</a:t>
            </a: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mà em yêu thích . </a:t>
            </a: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404</Words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#9Slide05 Motion Picture</vt:lpstr>
      <vt:lpstr>Times New Roman</vt:lpstr>
      <vt:lpstr>#9Slide03 BoosterNextFYBlack</vt:lpstr>
      <vt:lpstr>Arial</vt:lpstr>
      <vt:lpstr>Aptos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2024-08-14T06:45:03Z</dcterms:created>
  <dcterms:modified xsi:type="dcterms:W3CDTF">2024-08-14T12:13:26Z</dcterms:modified>
</cp:coreProperties>
</file>