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3" r:id="rId1"/>
    <p:sldMasterId id="2147483707" r:id="rId2"/>
    <p:sldMasterId id="2147483713" r:id="rId3"/>
    <p:sldMasterId id="2147483735" r:id="rId4"/>
    <p:sldMasterId id="2147483747" r:id="rId5"/>
    <p:sldMasterId id="2147483759" r:id="rId6"/>
  </p:sldMasterIdLst>
  <p:notesMasterIdLst>
    <p:notesMasterId r:id="rId23"/>
  </p:notesMasterIdLst>
  <p:sldIdLst>
    <p:sldId id="385" r:id="rId7"/>
    <p:sldId id="259" r:id="rId8"/>
    <p:sldId id="376" r:id="rId9"/>
    <p:sldId id="378" r:id="rId10"/>
    <p:sldId id="380" r:id="rId11"/>
    <p:sldId id="382" r:id="rId12"/>
    <p:sldId id="384" r:id="rId13"/>
    <p:sldId id="257" r:id="rId14"/>
    <p:sldId id="297" r:id="rId15"/>
    <p:sldId id="372" r:id="rId16"/>
    <p:sldId id="358" r:id="rId17"/>
    <p:sldId id="256" r:id="rId18"/>
    <p:sldId id="373" r:id="rId19"/>
    <p:sldId id="258" r:id="rId20"/>
    <p:sldId id="260" r:id="rId21"/>
    <p:sldId id="38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0941" autoAdjust="0"/>
  </p:normalViewPr>
  <p:slideViewPr>
    <p:cSldViewPr snapToGrid="0">
      <p:cViewPr varScale="1">
        <p:scale>
          <a:sx n="66" d="100"/>
          <a:sy n="66" d="100"/>
        </p:scale>
        <p:origin x="900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57729C-FB61-4457-88F0-85B73B740D9B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A16A7C-6A41-4F49-AF5C-98C4453B9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720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1493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8972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3722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8123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3272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70086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851897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9/20/2025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625543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9/20/2025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7179874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7384927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717010932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5717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40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47905-26D5-4AAD-B9AA-0768E6AC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04625-889A-4B5E-91DF-886F4BF9A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DD92D-CB11-4825-A48A-651A8410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2DDC4-A3D2-4682-8945-C0DA250DA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8F52F-B27B-49CB-A3E9-CD723026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654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88476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D51D3-81D0-47D0-AFBB-001ADDD33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BC757-CD1E-4576-A47C-CB261696F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8A03A0-58CF-4752-9C67-37DF396D5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38A83D-B1BD-46AF-9B04-690C8CE8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369FEE-1515-4398-953A-3B8604E0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5AF395-FE11-4E4D-8D74-BFCA29B7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749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58389-E235-40B6-936E-696FC8944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4DAA47-EFF5-4C2F-9FDC-F931255CB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21C54-9AE0-411F-9D51-FEFD85BFD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FFB7A6-68BD-4C89-BA50-7D80DB075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DE108A-A856-441A-966E-3E2BB7188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5D45AB-AD0C-43BD-9C71-577057BE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C994C8-55A9-4DE7-A292-E46EFB61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0AFCDF-7718-40FD-9C0C-F867AE62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7848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A30F2-0C34-4AAF-BD4B-54C04629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8AC8DE-6E65-40FA-970C-7DD78403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6379B1-A738-45D1-9C4D-7A96F3D6F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3EE0E8-8B6F-4941-AE51-E8A78DF2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6357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7FD9B6-FCA8-493A-8121-06350FF8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BAF242-37ED-4A7C-8CB1-E0E05373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786D51-30FA-4C5E-AA2C-4F456027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145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A13A2-0F07-409B-831B-72D749F7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E48B1-9887-47FC-8B33-EFB791754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22928A-5C9B-4E0E-ACA5-DAC8E8FE6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497BF-46D2-4ED7-92A6-A0DF26DB8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C497B6-F20A-41CF-BF5E-E84D9A71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0B5738-71BB-4769-8CEA-5E666A5E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7511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FE272-8DF8-4794-AC33-8E0DC535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5D5AD1-1ACC-41B3-9D01-029208B9B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274EE8-8D24-4E30-85CE-3EAE8BCBF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C8062-9A78-4204-B41B-1281F0529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8CE470-79B5-4EC6-A8D6-3CDD3BC8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23C154-4DC8-4458-89AB-A8E9B3F9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8773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62CCB-63AE-4BC5-882D-1818C3CE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D9169F-AF3E-40B1-BC18-85A4C7B10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1AE00-ACD7-4A15-B185-BC11A1F04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37F78-7CCD-411A-9584-8030271C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8F386-8401-4BD2-A118-F02C56B8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8844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4702B4-D98D-4F11-BE96-F1FF275EA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53901C-0C8D-4F10-9997-6AE651BBC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520DE-DAA5-40CC-A3CE-E592942F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7F7B6-A811-4FA8-B655-68D93BFD5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84E9-52C2-4612-8A21-06EFD27E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3924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0420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92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39630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5430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6096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550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5255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9660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3408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7601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1606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9796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962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530630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2630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4756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1966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2490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4006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8666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5759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959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9085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435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882298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21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24602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47807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49375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4559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00660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3100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70749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63171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797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384023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284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9120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3246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716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3393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2311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A2E02D-E0E2-4A80-8F57-8FE31FB5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E03057-A137-4B19-865C-2FC72969C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FA37F-7CDF-4AA6-93AE-94B3FA4F4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D6ECB-C279-47B4-8FA3-DE1ADCE7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48301-85C3-4A8E-BC22-25CE7E8FE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742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60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637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40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6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6.gif"/><Relationship Id="rId4" Type="http://schemas.openxmlformats.org/officeDocument/2006/relationships/image" Target="../media/image3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36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gif"/><Relationship Id="rId5" Type="http://schemas.openxmlformats.org/officeDocument/2006/relationships/image" Target="../media/image38.gif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6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gif"/><Relationship Id="rId5" Type="http://schemas.openxmlformats.org/officeDocument/2006/relationships/image" Target="../media/image38.gif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6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gif"/><Relationship Id="rId5" Type="http://schemas.openxmlformats.org/officeDocument/2006/relationships/image" Target="../media/image38.gif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3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3.xml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4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5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6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4.xml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4.png"/><Relationship Id="rId11" Type="http://schemas.microsoft.com/office/2007/relationships/hdphoto" Target="../media/hdphoto2.wdp"/><Relationship Id="rId5" Type="http://schemas.openxmlformats.org/officeDocument/2006/relationships/image" Target="../media/image23.png"/><Relationship Id="rId10" Type="http://schemas.openxmlformats.org/officeDocument/2006/relationships/image" Target="../media/image17.png"/><Relationship Id="rId4" Type="http://schemas.openxmlformats.org/officeDocument/2006/relationships/image" Target="../media/image25.png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4237490" y="-7048332"/>
            <a:ext cx="3717021" cy="1351643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438400" y="2456250"/>
            <a:ext cx="9169063" cy="1667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39"/>
              </a:lnSpc>
            </a:pPr>
            <a:r>
              <a:rPr lang="en-US" sz="4500" b="1" dirty="0">
                <a:solidFill>
                  <a:srgbClr val="FF91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BÀI HỌC NGÀY HÔM NAY!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127740" y="-394155"/>
            <a:ext cx="3343371" cy="2844905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2400" y="3259419"/>
            <a:ext cx="2540000" cy="3591259"/>
          </a:xfrm>
          <a:prstGeom prst="rect">
            <a:avLst/>
          </a:prstGeom>
        </p:spPr>
      </p:pic>
      <p:grpSp>
        <p:nvGrpSpPr>
          <p:cNvPr id="8" name="Group 2"/>
          <p:cNvGrpSpPr/>
          <p:nvPr/>
        </p:nvGrpSpPr>
        <p:grpSpPr>
          <a:xfrm>
            <a:off x="4555740" y="4813796"/>
            <a:ext cx="4572000" cy="712970"/>
            <a:chOff x="0" y="0"/>
            <a:chExt cx="15434913" cy="2503857"/>
          </a:xfrm>
        </p:grpSpPr>
        <p:sp>
          <p:nvSpPr>
            <p:cNvPr id="9" name="Freeform 3"/>
            <p:cNvSpPr/>
            <p:nvPr/>
          </p:nvSpPr>
          <p:spPr>
            <a:xfrm>
              <a:off x="31750" y="31750"/>
              <a:ext cx="15371412" cy="2440357"/>
            </a:xfrm>
            <a:custGeom>
              <a:avLst/>
              <a:gdLst/>
              <a:ahLst/>
              <a:cxnLst/>
              <a:rect l="l" t="t" r="r" b="b"/>
              <a:pathLst>
                <a:path w="15371412" h="2440357">
                  <a:moveTo>
                    <a:pt x="15278703" y="2440357"/>
                  </a:moveTo>
                  <a:lnTo>
                    <a:pt x="92710" y="2440357"/>
                  </a:lnTo>
                  <a:cubicBezTo>
                    <a:pt x="41910" y="2440357"/>
                    <a:pt x="0" y="2398447"/>
                    <a:pt x="0" y="2347647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5277433" y="0"/>
                  </a:lnTo>
                  <a:cubicBezTo>
                    <a:pt x="15328233" y="0"/>
                    <a:pt x="15370142" y="41910"/>
                    <a:pt x="15370142" y="92710"/>
                  </a:cubicBezTo>
                  <a:lnTo>
                    <a:pt x="15370142" y="2346377"/>
                  </a:lnTo>
                  <a:cubicBezTo>
                    <a:pt x="15371412" y="2398447"/>
                    <a:pt x="15329503" y="2440357"/>
                    <a:pt x="15278703" y="244035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Freeform 4"/>
            <p:cNvSpPr/>
            <p:nvPr/>
          </p:nvSpPr>
          <p:spPr>
            <a:xfrm>
              <a:off x="0" y="0"/>
              <a:ext cx="15434912" cy="2503857"/>
            </a:xfrm>
            <a:custGeom>
              <a:avLst/>
              <a:gdLst/>
              <a:ahLst/>
              <a:cxnLst/>
              <a:rect l="l" t="t" r="r" b="b"/>
              <a:pathLst>
                <a:path w="15434912" h="2503857">
                  <a:moveTo>
                    <a:pt x="15310453" y="59690"/>
                  </a:moveTo>
                  <a:cubicBezTo>
                    <a:pt x="15346012" y="59690"/>
                    <a:pt x="15375223" y="88900"/>
                    <a:pt x="15375223" y="124460"/>
                  </a:cubicBezTo>
                  <a:lnTo>
                    <a:pt x="15375223" y="2379397"/>
                  </a:lnTo>
                  <a:cubicBezTo>
                    <a:pt x="15375223" y="2414957"/>
                    <a:pt x="15346012" y="2444167"/>
                    <a:pt x="15310453" y="2444167"/>
                  </a:cubicBezTo>
                  <a:lnTo>
                    <a:pt x="124460" y="2444167"/>
                  </a:lnTo>
                  <a:cubicBezTo>
                    <a:pt x="88900" y="2444167"/>
                    <a:pt x="59690" y="2414957"/>
                    <a:pt x="59690" y="2379397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5310453" y="59690"/>
                  </a:lnTo>
                  <a:moveTo>
                    <a:pt x="15310453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379397"/>
                  </a:lnTo>
                  <a:cubicBezTo>
                    <a:pt x="0" y="2447977"/>
                    <a:pt x="55880" y="2503857"/>
                    <a:pt x="124460" y="2503857"/>
                  </a:cubicBezTo>
                  <a:lnTo>
                    <a:pt x="15310453" y="2503857"/>
                  </a:lnTo>
                  <a:cubicBezTo>
                    <a:pt x="15379033" y="2503857"/>
                    <a:pt x="15434912" y="2447977"/>
                    <a:pt x="15434912" y="2379397"/>
                  </a:cubicBezTo>
                  <a:lnTo>
                    <a:pt x="15434912" y="124460"/>
                  </a:lnTo>
                  <a:cubicBezTo>
                    <a:pt x="15434912" y="55880"/>
                    <a:pt x="15379033" y="0"/>
                    <a:pt x="15310453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1" name="Rectangle 10"/>
          <p:cNvSpPr/>
          <p:nvPr/>
        </p:nvSpPr>
        <p:spPr>
          <a:xfrm>
            <a:off x="4775200" y="4954837"/>
            <a:ext cx="1781684" cy="430887"/>
          </a:xfrm>
          <a:prstGeom prst="rect">
            <a:avLst/>
          </a:prstGeom>
        </p:spPr>
        <p:txBody>
          <a:bodyPr wrap="none" lIns="60954" tIns="30477" rIns="60954" bIns="30477">
            <a:spAutoFit/>
          </a:bodyPr>
          <a:lstStyle/>
          <a:p>
            <a:r>
              <a:rPr lang="en-US" sz="2400" b="1" dirty="0" err="1">
                <a:latin typeface="Arial" pitchFamily="34" charset="0"/>
                <a:cs typeface="Arial" pitchFamily="34" charset="0"/>
              </a:rPr>
              <a:t>Giáo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viên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: </a:t>
            </a:r>
            <a:r>
              <a:rPr lang="vi-VN" sz="2400" b="1" dirty="0">
                <a:latin typeface="Arial" pitchFamily="34" charset="0"/>
                <a:cs typeface="Arial" pitchFamily="34" charset="0"/>
              </a:rPr>
              <a:t> 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298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7C4A268-2CFB-4BE4-9ADD-3176B227D6C2}"/>
              </a:ext>
            </a:extLst>
          </p:cNvPr>
          <p:cNvGrpSpPr/>
          <p:nvPr/>
        </p:nvGrpSpPr>
        <p:grpSpPr>
          <a:xfrm>
            <a:off x="1638300" y="331569"/>
            <a:ext cx="8153403" cy="1358183"/>
            <a:chOff x="511811" y="527283"/>
            <a:chExt cx="5834378" cy="8779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0AA87D9-8E5B-4C45-A1A4-C04B73E02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1811" y="527283"/>
              <a:ext cx="5834378" cy="8779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7B54FEF-35F4-4CC7-91C6-94A6D2AA8D40}"/>
                </a:ext>
              </a:extLst>
            </p:cNvPr>
            <p:cNvSpPr txBox="1"/>
            <p:nvPr/>
          </p:nvSpPr>
          <p:spPr>
            <a:xfrm>
              <a:off x="1196865" y="711756"/>
              <a:ext cx="4975336" cy="537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vi-VN" sz="2400" kern="0" dirty="0">
                  <a:solidFill>
                    <a:srgbClr val="213054">
                      <a:lumMod val="50000"/>
                    </a:srgbClr>
                  </a:solidFill>
                  <a:latin typeface="Arial" pitchFamily="34" charset="0"/>
                  <a:ea typeface="Arial-Rounded" panose="020B0500000000000000" pitchFamily="34" charset="0"/>
                  <a:cs typeface="Arial" pitchFamily="34" charset="0"/>
                  <a:sym typeface="Arial"/>
                </a:rPr>
                <a:t>Kể cho người thân về nhân vật </a:t>
              </a:r>
              <a:r>
                <a:rPr lang="en-US" sz="2400" kern="0" dirty="0" err="1">
                  <a:solidFill>
                    <a:srgbClr val="213054">
                      <a:lumMod val="50000"/>
                    </a:srgbClr>
                  </a:solidFill>
                  <a:latin typeface="Arial" pitchFamily="34" charset="0"/>
                  <a:ea typeface="Arial-Rounded" panose="020B0500000000000000" pitchFamily="34" charset="0"/>
                  <a:cs typeface="Arial" pitchFamily="34" charset="0"/>
                  <a:sym typeface="Arial"/>
                </a:rPr>
                <a:t>Mít</a:t>
              </a:r>
              <a:r>
                <a:rPr lang="en-US" sz="2400" kern="0" dirty="0">
                  <a:solidFill>
                    <a:srgbClr val="213054">
                      <a:lumMod val="50000"/>
                    </a:srgbClr>
                  </a:solidFill>
                  <a:latin typeface="Arial" pitchFamily="34" charset="0"/>
                  <a:ea typeface="Arial-Rounded" panose="020B0500000000000000" pitchFamily="34" charset="0"/>
                  <a:cs typeface="Arial" pitchFamily="34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213054">
                      <a:lumMod val="50000"/>
                    </a:srgbClr>
                  </a:solidFill>
                  <a:latin typeface="Arial" pitchFamily="34" charset="0"/>
                  <a:ea typeface="Arial-Rounded" panose="020B0500000000000000" pitchFamily="34" charset="0"/>
                  <a:cs typeface="Arial" pitchFamily="34" charset="0"/>
                  <a:sym typeface="Arial"/>
                </a:rPr>
                <a:t>làm</a:t>
              </a:r>
              <a:r>
                <a:rPr lang="en-US" sz="2400" kern="0" dirty="0">
                  <a:solidFill>
                    <a:srgbClr val="213054">
                      <a:lumMod val="50000"/>
                    </a:srgbClr>
                  </a:solidFill>
                  <a:latin typeface="Arial" pitchFamily="34" charset="0"/>
                  <a:ea typeface="Arial-Rounded" panose="020B0500000000000000" pitchFamily="34" charset="0"/>
                  <a:cs typeface="Arial" pitchFamily="34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213054">
                      <a:lumMod val="50000"/>
                    </a:srgbClr>
                  </a:solidFill>
                  <a:latin typeface="Arial" pitchFamily="34" charset="0"/>
                  <a:ea typeface="Arial-Rounded" panose="020B0500000000000000" pitchFamily="34" charset="0"/>
                  <a:cs typeface="Arial" pitchFamily="34" charset="0"/>
                  <a:sym typeface="Arial"/>
                </a:rPr>
                <a:t>thơ</a:t>
              </a:r>
              <a:r>
                <a:rPr lang="en-US" sz="2400" kern="0" dirty="0">
                  <a:solidFill>
                    <a:srgbClr val="213054">
                      <a:lumMod val="50000"/>
                    </a:srgbClr>
                  </a:solidFill>
                  <a:latin typeface="Arial" pitchFamily="34" charset="0"/>
                  <a:ea typeface="Arial-Rounded" panose="020B0500000000000000" pitchFamily="34" charset="0"/>
                  <a:cs typeface="Arial" pitchFamily="34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213054">
                      <a:lumMod val="50000"/>
                    </a:srgbClr>
                  </a:solidFill>
                  <a:latin typeface="Arial" pitchFamily="34" charset="0"/>
                  <a:ea typeface="Arial-Rounded" panose="020B0500000000000000" pitchFamily="34" charset="0"/>
                  <a:cs typeface="Arial" pitchFamily="34" charset="0"/>
                  <a:sym typeface="Arial"/>
                </a:rPr>
                <a:t>trong</a:t>
              </a:r>
              <a:r>
                <a:rPr lang="en-US" sz="2400" kern="0" dirty="0">
                  <a:solidFill>
                    <a:srgbClr val="213054">
                      <a:lumMod val="50000"/>
                    </a:srgbClr>
                  </a:solidFill>
                  <a:latin typeface="Arial" pitchFamily="34" charset="0"/>
                  <a:ea typeface="Arial-Rounded" panose="020B0500000000000000" pitchFamily="34" charset="0"/>
                  <a:cs typeface="Arial" pitchFamily="34" charset="0"/>
                  <a:sym typeface="Arial"/>
                </a:rPr>
                <a:t> </a:t>
              </a:r>
              <a:r>
                <a:rPr lang="vi-VN" sz="2400" kern="0" dirty="0">
                  <a:solidFill>
                    <a:srgbClr val="213054">
                      <a:lumMod val="50000"/>
                    </a:srgbClr>
                  </a:solidFill>
                  <a:latin typeface="Arial" pitchFamily="34" charset="0"/>
                  <a:ea typeface="Arial-Rounded" panose="020B0500000000000000" pitchFamily="34" charset="0"/>
                  <a:cs typeface="Arial" pitchFamily="34" charset="0"/>
                  <a:sym typeface="Arial"/>
                </a:rPr>
                <a:t>câu chuyện.</a:t>
              </a:r>
              <a:endParaRPr lang="en-US" sz="2400" kern="0" dirty="0">
                <a:solidFill>
                  <a:srgbClr val="213054">
                    <a:lumMod val="50000"/>
                  </a:srgb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471DA8E-357E-43C8-B15A-F2DD539329D7}"/>
              </a:ext>
            </a:extLst>
          </p:cNvPr>
          <p:cNvSpPr txBox="1"/>
          <p:nvPr/>
        </p:nvSpPr>
        <p:spPr>
          <a:xfrm>
            <a:off x="5715001" y="2098570"/>
            <a:ext cx="6077606" cy="4013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30000"/>
              </a:lnSpc>
              <a:buClr>
                <a:srgbClr val="000000"/>
              </a:buClr>
            </a:pPr>
            <a:r>
              <a:rPr lang="vi-VN" sz="2800" kern="0" dirty="0"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Wingdings" panose="05000000000000000000" pitchFamily="2" charset="2"/>
              </a:rPr>
              <a:t></a:t>
            </a:r>
            <a:r>
              <a:rPr lang="en-US" sz="2800" kern="0" dirty="0"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Wingdings" panose="05000000000000000000" pitchFamily="2" charset="2"/>
              </a:rPr>
              <a:t> Quan </a:t>
            </a:r>
            <a:r>
              <a:rPr lang="vi-VN" sz="2800" kern="0" dirty="0"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Wingdings" panose="05000000000000000000" pitchFamily="2" charset="2"/>
              </a:rPr>
              <a:t>sát và kể lại theo tranh minh họa</a:t>
            </a:r>
            <a:r>
              <a:rPr lang="en-US" sz="2800" kern="0" dirty="0"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.</a:t>
            </a:r>
          </a:p>
          <a:p>
            <a:pPr algn="just" defTabSz="1219170">
              <a:lnSpc>
                <a:spcPct val="130000"/>
              </a:lnSpc>
              <a:buClr>
                <a:srgbClr val="000000"/>
              </a:buClr>
            </a:pPr>
            <a:r>
              <a:rPr lang="en-US" sz="2800" kern="0" dirty="0"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Wingdings" panose="05000000000000000000" pitchFamily="2" charset="2"/>
              </a:rPr>
              <a:t> </a:t>
            </a:r>
            <a:r>
              <a:rPr lang="vi-VN" sz="2800" kern="0" dirty="0"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Wingdings" panose="05000000000000000000" pitchFamily="2" charset="2"/>
              </a:rPr>
              <a:t>Kể về </a:t>
            </a:r>
            <a:r>
              <a:rPr lang="en-US" sz="2800" kern="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Wingdings" panose="05000000000000000000" pitchFamily="2" charset="2"/>
              </a:rPr>
              <a:t>quá</a:t>
            </a:r>
            <a:r>
              <a:rPr lang="en-US" sz="2800" kern="0" dirty="0"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Wingdings" panose="05000000000000000000" pitchFamily="2" charset="2"/>
              </a:rPr>
              <a:t>trình</a:t>
            </a:r>
            <a:r>
              <a:rPr lang="en-US" sz="2800" kern="0" dirty="0"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Wingdings" panose="05000000000000000000" pitchFamily="2" charset="2"/>
              </a:rPr>
              <a:t>tập</a:t>
            </a:r>
            <a:r>
              <a:rPr lang="en-US" sz="2800" kern="0" dirty="0"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Wingdings" panose="05000000000000000000" pitchFamily="2" charset="2"/>
              </a:rPr>
              <a:t>làm</a:t>
            </a:r>
            <a:r>
              <a:rPr lang="en-US" sz="2800" kern="0" dirty="0"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Wingdings" panose="05000000000000000000" pitchFamily="2" charset="2"/>
              </a:rPr>
              <a:t>thơ</a:t>
            </a:r>
            <a:r>
              <a:rPr lang="en-US" sz="2800" kern="0" dirty="0"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Wingdings" panose="05000000000000000000" pitchFamily="2" charset="2"/>
              </a:rPr>
              <a:t>của</a:t>
            </a:r>
            <a:r>
              <a:rPr lang="en-US" sz="2800" kern="0" dirty="0"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Wingdings" panose="05000000000000000000" pitchFamily="2" charset="2"/>
              </a:rPr>
              <a:t>Mít</a:t>
            </a:r>
            <a:r>
              <a:rPr lang="vi-VN" sz="2800" kern="0" dirty="0"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Wingdings" panose="05000000000000000000" pitchFamily="2" charset="2"/>
              </a:rPr>
              <a:t>.</a:t>
            </a:r>
          </a:p>
          <a:p>
            <a:pPr algn="just" defTabSz="1219170">
              <a:lnSpc>
                <a:spcPct val="130000"/>
              </a:lnSpc>
              <a:buClr>
                <a:srgbClr val="000000"/>
              </a:buClr>
            </a:pPr>
            <a:r>
              <a:rPr lang="vi-VN" sz="2800" kern="0" dirty="0"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Wingdings" panose="05000000000000000000" pitchFamily="2" charset="2"/>
              </a:rPr>
              <a:t> Rút ra </a:t>
            </a:r>
            <a:r>
              <a:rPr lang="en-US" sz="2800" kern="0" dirty="0"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Wingdings" panose="05000000000000000000" pitchFamily="2" charset="2"/>
              </a:rPr>
              <a:t>ý </a:t>
            </a:r>
            <a:r>
              <a:rPr lang="en-US" sz="2800" kern="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Wingdings" panose="05000000000000000000" pitchFamily="2" charset="2"/>
              </a:rPr>
              <a:t>nghĩa</a:t>
            </a:r>
            <a:r>
              <a:rPr lang="en-US" sz="2800" kern="0" dirty="0"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Wingdings" panose="05000000000000000000" pitchFamily="2" charset="2"/>
              </a:rPr>
              <a:t>của</a:t>
            </a:r>
            <a:r>
              <a:rPr lang="en-US" sz="2800" kern="0" dirty="0"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Wingdings" panose="05000000000000000000" pitchFamily="2" charset="2"/>
              </a:rPr>
              <a:t>câu</a:t>
            </a:r>
            <a:r>
              <a:rPr lang="en-US" sz="2800" kern="0" dirty="0"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Wingdings" panose="05000000000000000000" pitchFamily="2" charset="2"/>
              </a:rPr>
              <a:t>chuyện</a:t>
            </a:r>
            <a:r>
              <a:rPr lang="vi-VN" sz="2800" kern="0" dirty="0"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Wingdings" panose="05000000000000000000" pitchFamily="2" charset="2"/>
              </a:rPr>
              <a:t>.</a:t>
            </a:r>
          </a:p>
          <a:p>
            <a:pPr algn="just" defTabSz="1219170">
              <a:lnSpc>
                <a:spcPct val="130000"/>
              </a:lnSpc>
              <a:buClr>
                <a:srgbClr val="000000"/>
              </a:buClr>
            </a:pPr>
            <a:r>
              <a:rPr lang="vi-VN" sz="2800" kern="0" dirty="0"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Wingdings" panose="05000000000000000000" pitchFamily="2" charset="2"/>
              </a:rPr>
              <a:t> Lắng nghe ý kiến của người thân sau khi nghe em kể. </a:t>
            </a:r>
            <a:endParaRPr lang="vi-VN" sz="2800" kern="0" dirty="0">
              <a:latin typeface="Arial" pitchFamily="34" charset="0"/>
              <a:ea typeface="Arial-Rounded" panose="020B0500000000000000" pitchFamily="34" charset="0"/>
              <a:cs typeface="Arial" pitchFamily="34" charset="0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448" b="94010" l="52782" r="97804">
                        <a14:foregroundMark x1="75037" y1="55729" x2="74305" y2="60677"/>
                        <a14:foregroundMark x1="78258" y1="57813" x2="80015" y2="60938"/>
                        <a14:foregroundMark x1="87482" y1="87240" x2="91581" y2="81771"/>
                        <a14:foregroundMark x1="88507" y1="82552" x2="91435" y2="83854"/>
                      </a14:backgroundRemoval>
                    </a14:imgEffect>
                  </a14:imgLayer>
                </a14:imgProps>
              </a:ext>
            </a:extLst>
          </a:blip>
          <a:srcRect l="52929" t="41876" b="8541"/>
          <a:stretch/>
        </p:blipFill>
        <p:spPr>
          <a:xfrm>
            <a:off x="758385" y="1348154"/>
            <a:ext cx="4158145" cy="24625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203" b="100000" l="0" r="42313">
                        <a14:foregroundMark x1="7760" y1="52995" x2="8126" y2="91276"/>
                        <a14:foregroundMark x1="7394" y1="56641" x2="14129" y2="87760"/>
                        <a14:foregroundMark x1="15081" y1="89453" x2="16471" y2="88281"/>
                        <a14:foregroundMark x1="1903" y1="66146" x2="6076" y2="67969"/>
                        <a14:foregroundMark x1="11786" y1="68359" x2="15081" y2="64063"/>
                        <a14:foregroundMark x1="19034" y1="58073" x2="17936" y2="71094"/>
                        <a14:foregroundMark x1="20791" y1="56641" x2="21376" y2="70182"/>
                        <a14:foregroundMark x1="18155" y1="46354" x2="19619" y2="49219"/>
                        <a14:foregroundMark x1="19693" y1="48047" x2="20425" y2="48958"/>
                        <a14:foregroundMark x1="15593" y1="63672" x2="16032" y2="63281"/>
                        <a14:foregroundMark x1="15227" y1="62500" x2="15373" y2="61589"/>
                        <a14:foregroundMark x1="16105" y1="56901" x2="16252" y2="53255"/>
                        <a14:foregroundMark x1="23426" y1="57682" x2="23280" y2="53646"/>
                        <a14:foregroundMark x1="24451" y1="56510" x2="27892" y2="63672"/>
                        <a14:foregroundMark x1="26647" y1="62109" x2="26428" y2="72396"/>
                        <a14:foregroundMark x1="28258" y1="57552" x2="29283" y2="71354"/>
                        <a14:foregroundMark x1="34114" y1="73047" x2="35286" y2="72917"/>
                        <a14:foregroundMark x1="34846" y1="72396" x2="35286" y2="55469"/>
                        <a14:foregroundMark x1="32943" y1="55339" x2="33455" y2="57552"/>
                        <a14:foregroundMark x1="37848" y1="65234" x2="39092" y2="72266"/>
                        <a14:foregroundMark x1="39165" y1="72396" x2="39165" y2="72396"/>
                        <a14:foregroundMark x1="34627" y1="39453" x2="37921" y2="39193"/>
                      </a14:backgroundRemoval>
                    </a14:imgEffect>
                  </a14:imgLayer>
                </a14:imgProps>
              </a:ext>
            </a:extLst>
          </a:blip>
          <a:srcRect t="31511" r="57760"/>
          <a:stretch/>
        </p:blipFill>
        <p:spPr>
          <a:xfrm>
            <a:off x="1218920" y="3708008"/>
            <a:ext cx="3978799" cy="362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035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743200" y="2921000"/>
            <a:ext cx="6604000" cy="1105535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</a:rPr>
              <a:t>Trò chơi củng cố</a:t>
            </a: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Ong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non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việc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học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87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chuyện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Mít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làm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thơ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những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nhân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vật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107065" y="5724062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A. </a:t>
            </a:r>
            <a:r>
              <a:rPr lang="en-US" sz="24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Mít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lvl="0">
              <a:defRPr/>
            </a:pPr>
            <a:r>
              <a:rPr 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    </a:t>
            </a:r>
            <a:r>
              <a:rPr lang="en-US" sz="24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Tuốt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049913" y="5724061"/>
            <a:ext cx="317226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B.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Mít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và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          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Hoa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lang="en-US" sz="2400" noProof="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iấy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399507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Mít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9334500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Mít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và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bố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mẹ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91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 b="1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Mít</a:t>
            </a:r>
            <a:r>
              <a:rPr lang="en-US" sz="28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28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28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thi</a:t>
            </a:r>
            <a:r>
              <a:rPr lang="en-US" sz="28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sĩ</a:t>
            </a:r>
            <a:r>
              <a:rPr lang="en-US" sz="28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Hoa</a:t>
            </a:r>
            <a:r>
              <a:rPr lang="en-US" sz="28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Giấy</a:t>
            </a:r>
            <a:r>
              <a:rPr lang="en-US" sz="28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28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8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28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1297" y="5724063"/>
            <a:ext cx="3137831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A. </a:t>
            </a:r>
            <a:r>
              <a:rPr lang="en-US" sz="24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bánh</a:t>
            </a:r>
            <a:endParaRPr lang="en-US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B. </a:t>
            </a:r>
            <a:r>
              <a:rPr lang="en-US" sz="24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thơ</a:t>
            </a:r>
            <a:endParaRPr lang="en-US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C. </a:t>
            </a:r>
            <a:r>
              <a:rPr lang="en-US" sz="24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nấu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ăn</a:t>
            </a:r>
            <a:endParaRPr lang="en-US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D. </a:t>
            </a:r>
            <a:r>
              <a:rPr lang="en-US" sz="24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bài</a:t>
            </a:r>
            <a:endParaRPr lang="en-US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42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Mít</a:t>
            </a:r>
            <a:r>
              <a:rPr lang="en-US" sz="2800" b="1" noProof="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noProof="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800" b="1" noProof="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noProof="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thơ</a:t>
            </a:r>
            <a:r>
              <a:rPr lang="en-US" sz="2800" b="1" noProof="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noProof="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lần</a:t>
            </a:r>
            <a:r>
              <a:rPr lang="en-US" sz="2800" b="1" noProof="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noProof="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này</a:t>
            </a:r>
            <a:r>
              <a:rPr lang="en-US" sz="2800" b="1" noProof="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noProof="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800" b="1" noProof="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noProof="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lần</a:t>
            </a:r>
            <a:r>
              <a:rPr lang="en-US" sz="2800" b="1" noProof="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noProof="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thứ</a:t>
            </a:r>
            <a:r>
              <a:rPr lang="en-US" sz="2800" b="1" noProof="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noProof="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mấy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72986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Thứ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tư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B. </a:t>
            </a:r>
            <a:r>
              <a:rPr lang="en-US" sz="24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Thứ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C. </a:t>
            </a:r>
            <a:r>
              <a:rPr lang="en-US" sz="24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Thứ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hai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Thứ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nhất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359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8616043" y="-848085"/>
            <a:ext cx="3922656" cy="219178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966092">
            <a:off x="7790741" y="2728935"/>
            <a:ext cx="6618183" cy="584882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978807" y="2002441"/>
            <a:ext cx="7637236" cy="3424648"/>
            <a:chOff x="0" y="0"/>
            <a:chExt cx="3697978" cy="55741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697978" cy="557412"/>
            </a:xfrm>
            <a:custGeom>
              <a:avLst/>
              <a:gdLst/>
              <a:ahLst/>
              <a:cxnLst/>
              <a:rect l="l" t="t" r="r" b="b"/>
              <a:pathLst>
                <a:path w="3697978" h="557412">
                  <a:moveTo>
                    <a:pt x="0" y="0"/>
                  </a:moveTo>
                  <a:lnTo>
                    <a:pt x="3697978" y="0"/>
                  </a:lnTo>
                  <a:lnTo>
                    <a:pt x="3697978" y="557412"/>
                  </a:lnTo>
                  <a:lnTo>
                    <a:pt x="0" y="55741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484136">
            <a:off x="8469004" y="3288445"/>
            <a:ext cx="2880839" cy="3378382"/>
          </a:xfrm>
          <a:prstGeom prst="rect">
            <a:avLst/>
          </a:prstGeom>
        </p:spPr>
      </p:pic>
      <p:sp>
        <p:nvSpPr>
          <p:cNvPr id="11" name="TextBox 4"/>
          <p:cNvSpPr txBox="1"/>
          <p:nvPr/>
        </p:nvSpPr>
        <p:spPr>
          <a:xfrm>
            <a:off x="1275781" y="2514600"/>
            <a:ext cx="7340262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rgbClr val="FF91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rgbClr val="FF91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 Ý THEO DÕI!</a:t>
            </a:r>
          </a:p>
        </p:txBody>
      </p:sp>
    </p:spTree>
    <p:extLst>
      <p:ext uri="{BB962C8B-B14F-4D97-AF65-F5344CB8AC3E}">
        <p14:creationId xmlns:p14="http://schemas.microsoft.com/office/powerpoint/2010/main" val="249154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404759" y="772054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4364527-9BA4-4EF3-BD6B-216A4DB2F5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71" r="26743"/>
          <a:stretch/>
        </p:blipFill>
        <p:spPr>
          <a:xfrm>
            <a:off x="6814991" y="3472661"/>
            <a:ext cx="4612351" cy="338533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763C397-0C8D-4D4F-80DF-05F146F625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71" r="26743"/>
          <a:stretch/>
        </p:blipFill>
        <p:spPr>
          <a:xfrm flipH="1">
            <a:off x="8925388" y="4535459"/>
            <a:ext cx="3189062" cy="234068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FBE018C-B768-45ED-AB07-13AC4723ED0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4" r="71083" b="46860"/>
          <a:stretch/>
        </p:blipFill>
        <p:spPr>
          <a:xfrm>
            <a:off x="481487" y="658251"/>
            <a:ext cx="3406282" cy="3495660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16AB0A7D-D719-4E7F-AFEB-80B3966410C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 rot="20680750">
            <a:off x="7829320" y="1456899"/>
            <a:ext cx="1935225" cy="287396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E7854D3-9C9C-4370-ABE5-4B27E2737DD0}"/>
              </a:ext>
            </a:extLst>
          </p:cNvPr>
          <p:cNvSpPr/>
          <p:nvPr/>
        </p:nvSpPr>
        <p:spPr>
          <a:xfrm>
            <a:off x="2024507" y="1989945"/>
            <a:ext cx="6900881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Kể</a:t>
            </a:r>
            <a:r>
              <a:rPr lang="en-US" sz="8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chuyện</a:t>
            </a:r>
            <a:endParaRPr lang="en-US" sz="80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i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Mít</a:t>
            </a:r>
            <a:r>
              <a:rPr lang="en-US" sz="8000" b="1" i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8000" b="1" i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sz="8000" b="1" i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8000" b="1" i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thơ</a:t>
            </a:r>
            <a:endParaRPr kumimoji="0" lang="en-US" sz="8000" b="1" i="1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58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59876" y="427056"/>
            <a:ext cx="104100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kern="0" dirty="0" err="1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Phân</a:t>
            </a:r>
            <a:r>
              <a:rPr lang="en-US" sz="3600" kern="0" dirty="0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vai</a:t>
            </a:r>
            <a:r>
              <a:rPr lang="en-US" sz="3600" kern="0" dirty="0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, </a:t>
            </a:r>
            <a:r>
              <a:rPr lang="en-US" sz="3600" kern="0" dirty="0" err="1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đọc</a:t>
            </a:r>
            <a:r>
              <a:rPr lang="en-US" sz="3600" kern="0" dirty="0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lại</a:t>
            </a:r>
            <a:r>
              <a:rPr lang="en-US" sz="3600" kern="0" dirty="0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truyện</a:t>
            </a:r>
            <a:r>
              <a:rPr lang="en-US" sz="3600" kern="0" dirty="0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Mít</a:t>
            </a:r>
            <a:r>
              <a:rPr lang="en-US" sz="3600" kern="0" dirty="0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làm</a:t>
            </a:r>
            <a:r>
              <a:rPr lang="en-US" sz="3600" kern="0" dirty="0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thơ</a:t>
            </a:r>
            <a:r>
              <a:rPr lang="en-US" sz="3600" kern="0" dirty="0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 (</a:t>
            </a:r>
            <a:r>
              <a:rPr lang="en-US" sz="3600" kern="0" dirty="0" err="1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các</a:t>
            </a:r>
            <a:r>
              <a:rPr lang="en-US" sz="3600" kern="0" dirty="0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vai</a:t>
            </a:r>
            <a:r>
              <a:rPr lang="en-US" sz="3600" kern="0" dirty="0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: </a:t>
            </a:r>
            <a:r>
              <a:rPr lang="en-US" sz="3600" kern="0" dirty="0" err="1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Người</a:t>
            </a:r>
            <a:r>
              <a:rPr lang="en-US" sz="3600" kern="0" dirty="0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dẫn</a:t>
            </a:r>
            <a:r>
              <a:rPr lang="en-US" sz="3600" kern="0" dirty="0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chuyện</a:t>
            </a:r>
            <a:r>
              <a:rPr lang="en-US" sz="3600" kern="0" dirty="0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, </a:t>
            </a:r>
            <a:r>
              <a:rPr lang="en-US" sz="3600" kern="0" dirty="0" err="1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Mít</a:t>
            </a:r>
            <a:r>
              <a:rPr lang="en-US" sz="3600" kern="0" dirty="0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, </a:t>
            </a:r>
            <a:r>
              <a:rPr lang="en-US" sz="3600" kern="0" dirty="0" err="1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Hoa</a:t>
            </a:r>
            <a:r>
              <a:rPr lang="en-US" sz="3600" kern="0" dirty="0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Giấy</a:t>
            </a:r>
            <a:r>
              <a:rPr lang="en-US" sz="3600" kern="0" dirty="0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, </a:t>
            </a:r>
            <a:r>
              <a:rPr lang="en-US" sz="3600" kern="0" dirty="0" err="1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Biết</a:t>
            </a:r>
            <a:r>
              <a:rPr lang="en-US" sz="3600" kern="0" dirty="0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Tuốt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4963" y="303945"/>
            <a:ext cx="81304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latin typeface="Arial" pitchFamily="34" charset="0"/>
                <a:cs typeface="Arial" pitchFamily="34" charset="0"/>
              </a:rPr>
              <a:t>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448" b="94010" l="52782" r="97804">
                        <a14:foregroundMark x1="75037" y1="55729" x2="74305" y2="60677"/>
                        <a14:foregroundMark x1="78258" y1="57813" x2="80015" y2="60938"/>
                        <a14:foregroundMark x1="87482" y1="87240" x2="91581" y2="81771"/>
                        <a14:foregroundMark x1="88507" y1="82552" x2="91435" y2="83854"/>
                      </a14:backgroundRemoval>
                    </a14:imgEffect>
                  </a14:imgLayer>
                </a14:imgProps>
              </a:ext>
            </a:extLst>
          </a:blip>
          <a:srcRect l="52929" t="41876" b="8541"/>
          <a:stretch/>
        </p:blipFill>
        <p:spPr>
          <a:xfrm>
            <a:off x="1059265" y="3020311"/>
            <a:ext cx="4428907" cy="26229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203" b="100000" l="0" r="42313">
                        <a14:foregroundMark x1="7760" y1="52995" x2="8126" y2="91276"/>
                        <a14:foregroundMark x1="7394" y1="56641" x2="14129" y2="87760"/>
                        <a14:foregroundMark x1="15081" y1="89453" x2="16471" y2="88281"/>
                        <a14:foregroundMark x1="1903" y1="66146" x2="6076" y2="67969"/>
                        <a14:foregroundMark x1="11786" y1="68359" x2="15081" y2="64063"/>
                        <a14:foregroundMark x1="19034" y1="58073" x2="17936" y2="71094"/>
                        <a14:foregroundMark x1="20791" y1="56641" x2="21376" y2="70182"/>
                        <a14:foregroundMark x1="18155" y1="46354" x2="19619" y2="49219"/>
                        <a14:foregroundMark x1="19693" y1="48047" x2="20425" y2="48958"/>
                        <a14:foregroundMark x1="15593" y1="63672" x2="16032" y2="63281"/>
                        <a14:foregroundMark x1="15227" y1="62500" x2="15373" y2="61589"/>
                        <a14:foregroundMark x1="16105" y1="56901" x2="16252" y2="53255"/>
                        <a14:foregroundMark x1="23426" y1="57682" x2="23280" y2="53646"/>
                        <a14:foregroundMark x1="24451" y1="56510" x2="27892" y2="63672"/>
                        <a14:foregroundMark x1="26647" y1="62109" x2="26428" y2="72396"/>
                        <a14:foregroundMark x1="28258" y1="57552" x2="29283" y2="71354"/>
                        <a14:foregroundMark x1="34114" y1="73047" x2="35286" y2="72917"/>
                        <a14:foregroundMark x1="34846" y1="72396" x2="35286" y2="55469"/>
                        <a14:foregroundMark x1="32943" y1="55339" x2="33455" y2="57552"/>
                        <a14:foregroundMark x1="37848" y1="65234" x2="39092" y2="72266"/>
                        <a14:foregroundMark x1="39165" y1="72396" x2="39165" y2="72396"/>
                        <a14:foregroundMark x1="34627" y1="39453" x2="37921" y2="39193"/>
                      </a14:backgroundRemoval>
                    </a14:imgEffect>
                  </a14:imgLayer>
                </a14:imgProps>
              </a:ext>
            </a:extLst>
          </a:blip>
          <a:srcRect t="31511" r="57760"/>
          <a:stretch/>
        </p:blipFill>
        <p:spPr>
          <a:xfrm>
            <a:off x="6672795" y="2518203"/>
            <a:ext cx="3978799" cy="362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464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8939" y="1489065"/>
            <a:ext cx="8578669" cy="417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Mít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cậu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bé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rất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ngộ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nghĩnh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lần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Mít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thi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sĩ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Hoa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Giấy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thơ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Hoa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Giấy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bảo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Thơ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phải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vần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Hai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tiếng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phần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cuối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giống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nhau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thì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gọi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bắt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vần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nhau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Cậu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tiếng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vần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bé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xem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!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240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Phé</a:t>
            </a:r>
            <a:r>
              <a:rPr lang="en-US" sz="24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Mít</a:t>
            </a:r>
            <a:r>
              <a:rPr lang="en-US" sz="24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240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Phé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Vần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thì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vần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nhưng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phải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nghĩa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chứ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Mình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hiểu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rồi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Thật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kì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diệu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!</a:t>
            </a:r>
          </a:p>
          <a:p>
            <a:pPr>
              <a:spcAft>
                <a:spcPts val="600"/>
              </a:spcAft>
            </a:pP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Mít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vò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đầu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bứt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tai.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tối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thì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bảo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thơ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hoàn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thành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3995123" y="0"/>
            <a:ext cx="372285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Mít</a:t>
            </a:r>
            <a:r>
              <a:rPr lang="en-US" sz="4400" b="1" dirty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làm</a:t>
            </a:r>
            <a:r>
              <a:rPr lang="en-US" sz="4400" b="1" dirty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thơ</a:t>
            </a:r>
            <a:endParaRPr lang="en-US" sz="4400" b="1" dirty="0">
              <a:ln w="9525">
                <a:noFill/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448" b="94010" l="52782" r="97804">
                        <a14:foregroundMark x1="75037" y1="55729" x2="74305" y2="60677"/>
                        <a14:foregroundMark x1="78258" y1="57813" x2="80015" y2="60938"/>
                        <a14:foregroundMark x1="87482" y1="87240" x2="91581" y2="81771"/>
                        <a14:foregroundMark x1="88507" y1="82552" x2="91435" y2="83854"/>
                      </a14:backgroundRemoval>
                    </a14:imgEffect>
                  </a14:imgLayer>
                </a14:imgProps>
              </a:ext>
            </a:extLst>
          </a:blip>
          <a:srcRect l="52929" t="41876" b="8541"/>
          <a:stretch/>
        </p:blipFill>
        <p:spPr>
          <a:xfrm>
            <a:off x="7717973" y="2047295"/>
            <a:ext cx="4428907" cy="2622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83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534" y="606008"/>
            <a:ext cx="11887306" cy="4847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Mít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gọi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tặng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thơ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thơ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tặng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Tuốt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spcAft>
                <a:spcPts val="600"/>
              </a:spcAft>
            </a:pPr>
            <a:r>
              <a:rPr lang="en-US" sz="240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4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hôm</a:t>
            </a:r>
            <a:r>
              <a:rPr lang="en-US" sz="24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4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dạo</a:t>
            </a:r>
            <a:r>
              <a:rPr lang="en-US" sz="24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qua </a:t>
            </a:r>
            <a:r>
              <a:rPr lang="en-US" sz="240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dòng</a:t>
            </a:r>
            <a:r>
              <a:rPr lang="en-US" sz="24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suối</a:t>
            </a:r>
            <a:endParaRPr lang="en-US" sz="2400" i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en-US" sz="240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24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Tuốt</a:t>
            </a:r>
            <a:r>
              <a:rPr lang="en-US" sz="24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nhảy</a:t>
            </a:r>
            <a:r>
              <a:rPr lang="en-US" sz="24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qua con </a:t>
            </a:r>
            <a:r>
              <a:rPr lang="en-US" sz="240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cá</a:t>
            </a:r>
            <a:r>
              <a:rPr lang="en-US" sz="24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chuối</a:t>
            </a:r>
            <a:endParaRPr lang="en-US" sz="2400" i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Tuốt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la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lên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Tớ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nhảy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qua con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cá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chuối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bao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giờ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Nói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vần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thôi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! –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Mít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giải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thích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Vần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thì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vần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cũng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phải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nghe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sự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thật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chứ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!</a:t>
            </a:r>
          </a:p>
          <a:p>
            <a:pPr>
              <a:spcAft>
                <a:spcPts val="600"/>
              </a:spcAft>
            </a:pP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muốn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nghe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thơ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Mít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nữa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Họ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Mít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định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chế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giễu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họ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dọa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chơi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Mít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spcAft>
                <a:spcPts val="600"/>
              </a:spcAft>
            </a:pP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lần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đầu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tiên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Mít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thơ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r">
              <a:spcAft>
                <a:spcPts val="600"/>
              </a:spcAft>
            </a:pP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Theo NÔ – XỐP (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Vũ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Ngọc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Bình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dịch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203" b="100000" l="0" r="42313">
                        <a14:foregroundMark x1="7760" y1="52995" x2="8126" y2="91276"/>
                        <a14:foregroundMark x1="7394" y1="56641" x2="14129" y2="87760"/>
                        <a14:foregroundMark x1="15081" y1="89453" x2="16471" y2="88281"/>
                        <a14:foregroundMark x1="1903" y1="66146" x2="6076" y2="67969"/>
                        <a14:foregroundMark x1="11786" y1="68359" x2="15081" y2="64063"/>
                        <a14:foregroundMark x1="19034" y1="58073" x2="17936" y2="71094"/>
                        <a14:foregroundMark x1="20791" y1="56641" x2="21376" y2="70182"/>
                        <a14:foregroundMark x1="18155" y1="46354" x2="19619" y2="49219"/>
                        <a14:foregroundMark x1="19693" y1="48047" x2="20425" y2="48958"/>
                        <a14:foregroundMark x1="15593" y1="63672" x2="16032" y2="63281"/>
                        <a14:foregroundMark x1="15227" y1="62500" x2="15373" y2="61589"/>
                        <a14:foregroundMark x1="16105" y1="56901" x2="16252" y2="53255"/>
                        <a14:foregroundMark x1="23426" y1="57682" x2="23280" y2="53646"/>
                        <a14:foregroundMark x1="24451" y1="56510" x2="27892" y2="63672"/>
                        <a14:foregroundMark x1="26647" y1="62109" x2="26428" y2="72396"/>
                        <a14:foregroundMark x1="28258" y1="57552" x2="29283" y2="71354"/>
                        <a14:foregroundMark x1="34114" y1="73047" x2="35286" y2="72917"/>
                        <a14:foregroundMark x1="34846" y1="72396" x2="35286" y2="55469"/>
                        <a14:foregroundMark x1="32943" y1="55339" x2="33455" y2="57552"/>
                        <a14:foregroundMark x1="37848" y1="65234" x2="39092" y2="72266"/>
                        <a14:foregroundMark x1="39165" y1="72396" x2="39165" y2="72396"/>
                        <a14:foregroundMark x1="34627" y1="39453" x2="37921" y2="39193"/>
                      </a14:backgroundRemoval>
                    </a14:imgEffect>
                  </a14:imgLayer>
                </a14:imgProps>
              </a:ext>
            </a:extLst>
          </a:blip>
          <a:srcRect t="31511" r="57760"/>
          <a:stretch/>
        </p:blipFill>
        <p:spPr>
          <a:xfrm>
            <a:off x="8076041" y="899160"/>
            <a:ext cx="3978799" cy="362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96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93269" y="390753"/>
            <a:ext cx="10638972" cy="1114037"/>
          </a:xfrm>
          <a:prstGeom prst="roundRect">
            <a:avLst/>
          </a:prstGeom>
          <a:solidFill>
            <a:srgbClr val="FDC2C1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 Light"/>
              </a:rPr>
              <a:t>             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vi-VN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Kể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đoạn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truyện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thích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vi-VN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Oval Callout 7"/>
          <p:cNvSpPr/>
          <p:nvPr/>
        </p:nvSpPr>
        <p:spPr>
          <a:xfrm>
            <a:off x="78709" y="2213067"/>
            <a:ext cx="4417091" cy="1444534"/>
          </a:xfrm>
          <a:prstGeom prst="wedgeEllipseCallout">
            <a:avLst>
              <a:gd name="adj1" fmla="val 61244"/>
              <a:gd name="adj2" fmla="val 3876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Mít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ai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  <a:endParaRPr lang="vi-VN" sz="2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loud Callout 10"/>
          <p:cNvSpPr/>
          <p:nvPr/>
        </p:nvSpPr>
        <p:spPr>
          <a:xfrm>
            <a:off x="7753350" y="1490869"/>
            <a:ext cx="4438650" cy="2457450"/>
          </a:xfrm>
          <a:prstGeom prst="cloudCallout">
            <a:avLst>
              <a:gd name="adj1" fmla="val -82041"/>
              <a:gd name="adj2" fmla="val 15392"/>
            </a:avLst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Mít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gặp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thi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sĩ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Hoa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giấy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  <a:endParaRPr lang="vi-VN" sz="2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05" y="316234"/>
            <a:ext cx="1237403" cy="12374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448" b="94010" l="52782" r="97804">
                        <a14:foregroundMark x1="75037" y1="55729" x2="74305" y2="60677"/>
                        <a14:foregroundMark x1="78258" y1="57813" x2="80015" y2="60938"/>
                        <a14:foregroundMark x1="87482" y1="87240" x2="91581" y2="81771"/>
                        <a14:foregroundMark x1="88507" y1="82552" x2="91435" y2="83854"/>
                      </a14:backgroundRemoval>
                    </a14:imgEffect>
                  </a14:imgLayer>
                </a14:imgProps>
              </a:ext>
            </a:extLst>
          </a:blip>
          <a:srcRect l="52929" t="41876" b="8541"/>
          <a:stretch/>
        </p:blipFill>
        <p:spPr>
          <a:xfrm>
            <a:off x="3264784" y="2935334"/>
            <a:ext cx="4428907" cy="2622905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7479324" y="4079630"/>
            <a:ext cx="3083168" cy="2555631"/>
          </a:xfrm>
          <a:prstGeom prst="wedgeRoundRectCallout">
            <a:avLst>
              <a:gd name="adj1" fmla="val -73695"/>
              <a:gd name="adj2" fmla="val -40368"/>
              <a:gd name="adj3" fmla="val 16667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Mít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điều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thơ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5470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93269" y="390753"/>
            <a:ext cx="10638972" cy="1114037"/>
          </a:xfrm>
          <a:prstGeom prst="roundRect">
            <a:avLst/>
          </a:prstGeom>
          <a:solidFill>
            <a:srgbClr val="FDC2C1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 Light"/>
              </a:rPr>
              <a:t>             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vi-VN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Kể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đoạn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truyện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thích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vi-VN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Oval Callout 7"/>
          <p:cNvSpPr/>
          <p:nvPr/>
        </p:nvSpPr>
        <p:spPr>
          <a:xfrm>
            <a:off x="-120438" y="1553637"/>
            <a:ext cx="4417091" cy="1444534"/>
          </a:xfrm>
          <a:prstGeom prst="wedgeEllipseCallout">
            <a:avLst>
              <a:gd name="adj1" fmla="val 53017"/>
              <a:gd name="adj2" fmla="val 66354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Mít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mời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ai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tặng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thơ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  <a:endParaRPr lang="vi-VN" sz="2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loud Callout 10"/>
          <p:cNvSpPr/>
          <p:nvPr/>
        </p:nvSpPr>
        <p:spPr>
          <a:xfrm>
            <a:off x="7753350" y="1490869"/>
            <a:ext cx="3735265" cy="2049500"/>
          </a:xfrm>
          <a:prstGeom prst="cloudCallout">
            <a:avLst>
              <a:gd name="adj1" fmla="val -86908"/>
              <a:gd name="adj2" fmla="val -3502"/>
            </a:avLst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Mít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tặng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Tuốt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thơ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  <a:endParaRPr lang="vi-VN" sz="2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05" y="316234"/>
            <a:ext cx="1237403" cy="1237403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8628185" y="4302369"/>
            <a:ext cx="3083168" cy="2019603"/>
          </a:xfrm>
          <a:prstGeom prst="wedgeRoundRectCallout">
            <a:avLst>
              <a:gd name="adj1" fmla="val -79018"/>
              <a:gd name="adj2" fmla="val -44955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Vì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sao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giận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Mít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203" b="100000" l="0" r="42313">
                        <a14:foregroundMark x1="7760" y1="52995" x2="8126" y2="91276"/>
                        <a14:foregroundMark x1="7394" y1="56641" x2="14129" y2="87760"/>
                        <a14:foregroundMark x1="15081" y1="89453" x2="16471" y2="88281"/>
                        <a14:foregroundMark x1="1903" y1="66146" x2="6076" y2="67969"/>
                        <a14:foregroundMark x1="11786" y1="68359" x2="15081" y2="64063"/>
                        <a14:foregroundMark x1="19034" y1="58073" x2="17936" y2="71094"/>
                        <a14:foregroundMark x1="20791" y1="56641" x2="21376" y2="70182"/>
                        <a14:foregroundMark x1="18155" y1="46354" x2="19619" y2="49219"/>
                        <a14:foregroundMark x1="19693" y1="48047" x2="20425" y2="48958"/>
                        <a14:foregroundMark x1="15593" y1="63672" x2="16032" y2="63281"/>
                        <a14:foregroundMark x1="15227" y1="62500" x2="15373" y2="61589"/>
                        <a14:foregroundMark x1="16105" y1="56901" x2="16252" y2="53255"/>
                        <a14:foregroundMark x1="23426" y1="57682" x2="23280" y2="53646"/>
                        <a14:foregroundMark x1="24451" y1="56510" x2="27892" y2="63672"/>
                        <a14:foregroundMark x1="26647" y1="62109" x2="26428" y2="72396"/>
                        <a14:foregroundMark x1="28258" y1="57552" x2="29283" y2="71354"/>
                        <a14:foregroundMark x1="34114" y1="73047" x2="35286" y2="72917"/>
                        <a14:foregroundMark x1="34846" y1="72396" x2="35286" y2="55469"/>
                        <a14:foregroundMark x1="32943" y1="55339" x2="33455" y2="57552"/>
                        <a14:foregroundMark x1="37848" y1="65234" x2="39092" y2="72266"/>
                        <a14:foregroundMark x1="39165" y1="72396" x2="39165" y2="72396"/>
                        <a14:foregroundMark x1="34627" y1="39453" x2="37921" y2="39193"/>
                      </a14:backgroundRemoval>
                    </a14:imgEffect>
                  </a14:imgLayer>
                </a14:imgProps>
              </a:ext>
            </a:extLst>
          </a:blip>
          <a:srcRect t="31511" r="57760"/>
          <a:stretch/>
        </p:blipFill>
        <p:spPr>
          <a:xfrm>
            <a:off x="3774551" y="2266070"/>
            <a:ext cx="3978799" cy="362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81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8207" y="988524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8CD261-C0C6-4F9B-9627-8BC42574CEBD}"/>
              </a:ext>
            </a:extLst>
          </p:cNvPr>
          <p:cNvSpPr txBox="1"/>
          <p:nvPr/>
        </p:nvSpPr>
        <p:spPr>
          <a:xfrm>
            <a:off x="7460197" y="1602658"/>
            <a:ext cx="38960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Kể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chuyện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trước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lớp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Arial-Rounded" panose="020B0500000000000000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464466"/>
      </p:ext>
    </p:extLst>
  </p:cSld>
  <p:clrMapOvr>
    <a:masterClrMapping/>
  </p:clrMapOvr>
  <p:transition spd="slow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9E0CCCC3-E577-46FE-871C-98704EFD4779}"/>
              </a:ext>
            </a:extLst>
          </p:cNvPr>
          <p:cNvGrpSpPr/>
          <p:nvPr/>
        </p:nvGrpSpPr>
        <p:grpSpPr>
          <a:xfrm>
            <a:off x="7609656" y="3490499"/>
            <a:ext cx="4488720" cy="3367501"/>
            <a:chOff x="-591423" y="1707337"/>
            <a:chExt cx="7679682" cy="5787085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C32A5A1-1E0A-4A47-929C-3A49BD536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A50EC59C-C702-495B-A7E7-3EF265D26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3A43D98-DDF0-4FA5-B0CE-C004F3A58571}"/>
              </a:ext>
            </a:extLst>
          </p:cNvPr>
          <p:cNvSpPr/>
          <p:nvPr/>
        </p:nvSpPr>
        <p:spPr>
          <a:xfrm>
            <a:off x="2022282" y="397388"/>
            <a:ext cx="814357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Ý </a:t>
            </a:r>
            <a:r>
              <a:rPr lang="en-US" sz="66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nghĩa</a:t>
            </a:r>
            <a:r>
              <a:rPr lang="en-US" sz="66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66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câu</a:t>
            </a:r>
            <a:r>
              <a:rPr lang="en-US" sz="66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66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chuyện</a:t>
            </a:r>
            <a:endParaRPr kumimoji="0" lang="en-US" sz="66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" pitchFamily="34" charset="0"/>
              <a:ea typeface="Arial-Rounded" panose="020B0500000000000000" pitchFamily="34" charset="0"/>
              <a:cs typeface="Arial" pitchFamily="34" charset="0"/>
            </a:endParaRPr>
          </a:p>
        </p:txBody>
      </p:sp>
      <p:sp>
        <p:nvSpPr>
          <p:cNvPr id="17" name="Scroll: Horizontal 16">
            <a:extLst>
              <a:ext uri="{FF2B5EF4-FFF2-40B4-BE49-F238E27FC236}">
                <a16:creationId xmlns:a16="http://schemas.microsoft.com/office/drawing/2014/main" id="{E7ECFFC4-38BE-4C61-9971-8468BC3DEA20}"/>
              </a:ext>
            </a:extLst>
          </p:cNvPr>
          <p:cNvSpPr/>
          <p:nvPr/>
        </p:nvSpPr>
        <p:spPr>
          <a:xfrm>
            <a:off x="1115434" y="1656045"/>
            <a:ext cx="9505107" cy="2060682"/>
          </a:xfrm>
          <a:prstGeom prst="horizontalScroll">
            <a:avLst/>
          </a:prstGeom>
          <a:solidFill>
            <a:srgbClr val="FAFDD7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BAE5E4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41828" y="2052389"/>
            <a:ext cx="917860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Arial" pitchFamily="34" charset="0"/>
                <a:ea typeface="Calibri"/>
                <a:cs typeface="Arial" pitchFamily="34" charset="0"/>
              </a:rPr>
              <a:t>Câu</a:t>
            </a:r>
            <a:r>
              <a:rPr lang="en-US" sz="32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Calibri"/>
                <a:cs typeface="Arial" pitchFamily="34" charset="0"/>
              </a:rPr>
              <a:t>chuyện</a:t>
            </a:r>
            <a:r>
              <a:rPr lang="en-US" sz="32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Calibri"/>
                <a:cs typeface="Arial" pitchFamily="34" charset="0"/>
              </a:rPr>
              <a:t>này</a:t>
            </a:r>
            <a:r>
              <a:rPr lang="en-US" sz="32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Calibri"/>
                <a:cs typeface="Arial" pitchFamily="34" charset="0"/>
              </a:rPr>
              <a:t>khuyên</a:t>
            </a:r>
            <a:r>
              <a:rPr lang="en-US" sz="32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Calibri"/>
                <a:cs typeface="Arial" pitchFamily="34" charset="0"/>
              </a:rPr>
              <a:t>chúng</a:t>
            </a:r>
            <a:r>
              <a:rPr lang="en-US" sz="3200" dirty="0">
                <a:latin typeface="Arial" pitchFamily="34" charset="0"/>
                <a:ea typeface="Calibri"/>
                <a:cs typeface="Arial" pitchFamily="34" charset="0"/>
              </a:rPr>
              <a:t> ta </a:t>
            </a:r>
            <a:r>
              <a:rPr lang="en-US" sz="3200" dirty="0" err="1">
                <a:latin typeface="Arial" pitchFamily="34" charset="0"/>
                <a:ea typeface="Calibri"/>
                <a:cs typeface="Arial" pitchFamily="34" charset="0"/>
              </a:rPr>
              <a:t>nên</a:t>
            </a:r>
            <a:r>
              <a:rPr lang="en-US" sz="32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Calibri"/>
                <a:cs typeface="Arial" pitchFamily="34" charset="0"/>
              </a:rPr>
              <a:t>thông</a:t>
            </a:r>
            <a:r>
              <a:rPr lang="en-US" sz="32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Calibri"/>
                <a:cs typeface="Arial" pitchFamily="34" charset="0"/>
              </a:rPr>
              <a:t>cảm</a:t>
            </a:r>
            <a:r>
              <a:rPr lang="en-US" sz="32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Calibri"/>
                <a:cs typeface="Arial" pitchFamily="34" charset="0"/>
              </a:rPr>
              <a:t>với</a:t>
            </a:r>
            <a:r>
              <a:rPr lang="en-US" sz="32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Calibri"/>
                <a:cs typeface="Arial" pitchFamily="34" charset="0"/>
              </a:rPr>
              <a:t>bạn,tha</a:t>
            </a:r>
            <a:r>
              <a:rPr lang="en-US" sz="32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Calibri"/>
                <a:cs typeface="Arial" pitchFamily="34" charset="0"/>
              </a:rPr>
              <a:t>thứ</a:t>
            </a:r>
            <a:r>
              <a:rPr lang="en-US" sz="32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Calibri"/>
                <a:cs typeface="Arial" pitchFamily="34" charset="0"/>
              </a:rPr>
              <a:t>cho</a:t>
            </a:r>
            <a:r>
              <a:rPr lang="en-US" sz="32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Calibri"/>
                <a:cs typeface="Arial" pitchFamily="34" charset="0"/>
              </a:rPr>
              <a:t>sự</a:t>
            </a:r>
            <a:r>
              <a:rPr lang="en-US" sz="32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Calibri"/>
                <a:cs typeface="Arial" pitchFamily="34" charset="0"/>
              </a:rPr>
              <a:t>vụng</a:t>
            </a:r>
            <a:r>
              <a:rPr lang="en-US" sz="32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Calibri"/>
                <a:cs typeface="Arial" pitchFamily="34" charset="0"/>
              </a:rPr>
              <a:t>về</a:t>
            </a:r>
            <a:r>
              <a:rPr lang="en-US" sz="32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Calibri"/>
                <a:cs typeface="Arial" pitchFamily="34" charset="0"/>
              </a:rPr>
              <a:t>của</a:t>
            </a:r>
            <a:r>
              <a:rPr lang="en-US" sz="3200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Calibri"/>
                <a:cs typeface="Arial" pitchFamily="34" charset="0"/>
              </a:rPr>
              <a:t>bạn</a:t>
            </a:r>
            <a:r>
              <a:rPr lang="en-US" sz="1600" dirty="0">
                <a:latin typeface="Arial" pitchFamily="34" charset="0"/>
                <a:ea typeface="Calibri"/>
                <a:cs typeface="Arial" pitchFamily="34" charset="0"/>
              </a:rPr>
              <a:t>.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2448" b="94010" l="52782" r="97804">
                        <a14:foregroundMark x1="75037" y1="55729" x2="74305" y2="60677"/>
                        <a14:foregroundMark x1="78258" y1="57813" x2="80015" y2="60938"/>
                        <a14:foregroundMark x1="87482" y1="87240" x2="91581" y2="81771"/>
                        <a14:foregroundMark x1="88507" y1="82552" x2="91435" y2="83854"/>
                      </a14:backgroundRemoval>
                    </a14:imgEffect>
                  </a14:imgLayer>
                </a14:imgProps>
              </a:ext>
            </a:extLst>
          </a:blip>
          <a:srcRect l="52929" t="41876" b="8541"/>
          <a:stretch/>
        </p:blipFill>
        <p:spPr>
          <a:xfrm>
            <a:off x="-193525" y="3946860"/>
            <a:ext cx="4428907" cy="262290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3203" b="100000" l="0" r="42313">
                        <a14:foregroundMark x1="7760" y1="52995" x2="8126" y2="91276"/>
                        <a14:foregroundMark x1="7394" y1="56641" x2="14129" y2="87760"/>
                        <a14:foregroundMark x1="15081" y1="89453" x2="16471" y2="88281"/>
                        <a14:foregroundMark x1="1903" y1="66146" x2="6076" y2="67969"/>
                        <a14:foregroundMark x1="11786" y1="68359" x2="15081" y2="64063"/>
                        <a14:foregroundMark x1="19034" y1="58073" x2="17936" y2="71094"/>
                        <a14:foregroundMark x1="20791" y1="56641" x2="21376" y2="70182"/>
                        <a14:foregroundMark x1="18155" y1="46354" x2="19619" y2="49219"/>
                        <a14:foregroundMark x1="19693" y1="48047" x2="20425" y2="48958"/>
                        <a14:foregroundMark x1="15593" y1="63672" x2="16032" y2="63281"/>
                        <a14:foregroundMark x1="15227" y1="62500" x2="15373" y2="61589"/>
                        <a14:foregroundMark x1="16105" y1="56901" x2="16252" y2="53255"/>
                        <a14:foregroundMark x1="23426" y1="57682" x2="23280" y2="53646"/>
                        <a14:foregroundMark x1="24451" y1="56510" x2="27892" y2="63672"/>
                        <a14:foregroundMark x1="26647" y1="62109" x2="26428" y2="72396"/>
                        <a14:foregroundMark x1="28258" y1="57552" x2="29283" y2="71354"/>
                        <a14:foregroundMark x1="34114" y1="73047" x2="35286" y2="72917"/>
                        <a14:foregroundMark x1="34846" y1="72396" x2="35286" y2="55469"/>
                        <a14:foregroundMark x1="32943" y1="55339" x2="33455" y2="57552"/>
                        <a14:foregroundMark x1="37848" y1="65234" x2="39092" y2="72266"/>
                        <a14:foregroundMark x1="39165" y1="72396" x2="39165" y2="72396"/>
                        <a14:foregroundMark x1="34627" y1="39453" x2="37921" y2="39193"/>
                      </a14:backgroundRemoval>
                    </a14:imgEffect>
                  </a14:imgLayer>
                </a14:imgProps>
              </a:ext>
            </a:extLst>
          </a:blip>
          <a:srcRect t="31511" r="57760"/>
          <a:stretch/>
        </p:blipFill>
        <p:spPr>
          <a:xfrm>
            <a:off x="3878587" y="3098948"/>
            <a:ext cx="3978799" cy="362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8094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539</Words>
  <Application>Microsoft Office PowerPoint</Application>
  <PresentationFormat>Widescreen</PresentationFormat>
  <Paragraphs>68</Paragraphs>
  <Slides>16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等线</vt:lpstr>
      <vt:lpstr>Arial</vt:lpstr>
      <vt:lpstr>Calibri</vt:lpstr>
      <vt:lpstr>Calibri Light</vt:lpstr>
      <vt:lpstr>Times New Roman</vt:lpstr>
      <vt:lpstr>华康少女文字W5(P)</vt:lpstr>
      <vt:lpstr>2_Office 主题​​</vt:lpstr>
      <vt:lpstr>Office 主题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TA</cp:lastModifiedBy>
  <cp:revision>14</cp:revision>
  <dcterms:created xsi:type="dcterms:W3CDTF">2021-07-24T10:55:38Z</dcterms:created>
  <dcterms:modified xsi:type="dcterms:W3CDTF">2025-09-20T03:43:44Z</dcterms:modified>
</cp:coreProperties>
</file>