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sldIdLst>
    <p:sldId id="412" r:id="rId5"/>
    <p:sldId id="4457" r:id="rId6"/>
    <p:sldId id="258" r:id="rId7"/>
    <p:sldId id="257" r:id="rId8"/>
    <p:sldId id="256" r:id="rId9"/>
    <p:sldId id="269" r:id="rId10"/>
    <p:sldId id="259" r:id="rId11"/>
    <p:sldId id="262" r:id="rId12"/>
    <p:sldId id="4452" r:id="rId13"/>
    <p:sldId id="4453" r:id="rId14"/>
    <p:sldId id="328" r:id="rId15"/>
    <p:sldId id="265" r:id="rId16"/>
    <p:sldId id="4412" r:id="rId17"/>
    <p:sldId id="4413" r:id="rId18"/>
    <p:sldId id="337" r:id="rId19"/>
    <p:sldId id="4416" r:id="rId20"/>
    <p:sldId id="4454" r:id="rId21"/>
    <p:sldId id="4451" r:id="rId22"/>
    <p:sldId id="282"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2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gif"/><Relationship Id="rId7" Type="http://schemas.openxmlformats.org/officeDocument/2006/relationships/image" Target="../media/image16.w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wmf"/><Relationship Id="rId5" Type="http://schemas.openxmlformats.org/officeDocument/2006/relationships/image" Target="../media/image14.jpeg"/><Relationship Id="rId4" Type="http://schemas.openxmlformats.org/officeDocument/2006/relationships/image" Target="../media/image13.gif"/><Relationship Id="rId9" Type="http://schemas.openxmlformats.org/officeDocument/2006/relationships/image" Target="../media/image18.w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3">
            <a:extLst>
              <a:ext uri="{FF2B5EF4-FFF2-40B4-BE49-F238E27FC236}">
                <a16:creationId xmlns:a16="http://schemas.microsoft.com/office/drawing/2014/main" id="{2FA72B1A-942A-A819-1E8C-F8ACABB30BED}"/>
              </a:ext>
            </a:extLst>
          </p:cNvPr>
          <p:cNvSpPr>
            <a:spLocks noChangeArrowheads="1" noChangeShapeType="1" noTextEdit="1"/>
          </p:cNvSpPr>
          <p:nvPr/>
        </p:nvSpPr>
        <p:spPr bwMode="auto">
          <a:xfrm>
            <a:off x="7736682" y="1000125"/>
            <a:ext cx="342900" cy="114300"/>
          </a:xfrm>
          <a:prstGeom prst="rect">
            <a:avLst/>
          </a:prstGeom>
        </p:spPr>
        <p:txBody>
          <a:bodyPr wrap="none" fromWordArt="1">
            <a:prstTxWarp prst="textPlain">
              <a:avLst>
                <a:gd name="adj" fmla="val 50000"/>
              </a:avLst>
            </a:prstTxWarp>
          </a:bodyPr>
          <a:lstStyle/>
          <a:p>
            <a:pPr algn="ctr"/>
            <a:endParaRPr lang="en-US" sz="5400" kern="10">
              <a:ln w="9525">
                <a:solidFill>
                  <a:srgbClr val="339966"/>
                </a:solidFill>
                <a:prstDash val="sysDot"/>
                <a:round/>
                <a:headEnd/>
                <a:tailEnd/>
              </a:ln>
              <a:solidFill>
                <a:schemeClr val="folHlink"/>
              </a:solidFill>
              <a:latin typeface="Times New Roman" panose="02020603050405020304" pitchFamily="18" charset="0"/>
              <a:cs typeface="Times New Roman" panose="02020603050405020304" pitchFamily="18" charset="0"/>
            </a:endParaRPr>
          </a:p>
        </p:txBody>
      </p:sp>
      <p:pic>
        <p:nvPicPr>
          <p:cNvPr id="9" name="Picture 15" descr="Flash Lang hoa dep">
            <a:extLst>
              <a:ext uri="{FF2B5EF4-FFF2-40B4-BE49-F238E27FC236}">
                <a16:creationId xmlns:a16="http://schemas.microsoft.com/office/drawing/2014/main" id="{99A1DA2C-5FB3-3D23-972F-71EFCACDB5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7502" y="0"/>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Flash Lang hoa dep">
            <a:extLst>
              <a:ext uri="{FF2B5EF4-FFF2-40B4-BE49-F238E27FC236}">
                <a16:creationId xmlns:a16="http://schemas.microsoft.com/office/drawing/2014/main" id="{18BBB81A-03BD-4E8B-C1D6-FB5EC57481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58902" y="0"/>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Flash Lang hoa dep">
            <a:extLst>
              <a:ext uri="{FF2B5EF4-FFF2-40B4-BE49-F238E27FC236}">
                <a16:creationId xmlns:a16="http://schemas.microsoft.com/office/drawing/2014/main" id="{64DDBB6E-63F5-DFD4-CF43-17FEDFE00B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558965" y="8982075"/>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Flash Lang hoa dep">
            <a:extLst>
              <a:ext uri="{FF2B5EF4-FFF2-40B4-BE49-F238E27FC236}">
                <a16:creationId xmlns:a16="http://schemas.microsoft.com/office/drawing/2014/main" id="{2998E890-1919-079E-4C7F-44DD840D84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2" y="8982075"/>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a:extLst>
              <a:ext uri="{FF2B5EF4-FFF2-40B4-BE49-F238E27FC236}">
                <a16:creationId xmlns:a16="http://schemas.microsoft.com/office/drawing/2014/main" id="{3A678952-B8F8-9FDF-2740-C463D40DE6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973300" y="0"/>
            <a:ext cx="10287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Day hoa 2">
            <a:extLst>
              <a:ext uri="{FF2B5EF4-FFF2-40B4-BE49-F238E27FC236}">
                <a16:creationId xmlns:a16="http://schemas.microsoft.com/office/drawing/2014/main" id="{1B17400A-571B-692F-37BC-B2A5BF5455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914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Bo hoa 1">
            <a:extLst>
              <a:ext uri="{FF2B5EF4-FFF2-40B4-BE49-F238E27FC236}">
                <a16:creationId xmlns:a16="http://schemas.microsoft.com/office/drawing/2014/main" id="{36996B7E-54DE-3138-ADC2-14CE6CBD83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6584157"/>
            <a:ext cx="890588" cy="37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Bo hoa 1">
            <a:extLst>
              <a:ext uri="{FF2B5EF4-FFF2-40B4-BE49-F238E27FC236}">
                <a16:creationId xmlns:a16="http://schemas.microsoft.com/office/drawing/2014/main" id="{720C63A6-66F1-6098-63C3-60FE8E3E7F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11415" y="6584157"/>
            <a:ext cx="890588" cy="37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WordArt 19">
            <a:extLst>
              <a:ext uri="{FF2B5EF4-FFF2-40B4-BE49-F238E27FC236}">
                <a16:creationId xmlns:a16="http://schemas.microsoft.com/office/drawing/2014/main" id="{948127B0-A071-282C-A2F3-CD878ED408CF}"/>
              </a:ext>
            </a:extLst>
          </p:cNvPr>
          <p:cNvSpPr>
            <a:spLocks noChangeArrowheads="1" noChangeShapeType="1" noTextEdit="1"/>
          </p:cNvSpPr>
          <p:nvPr/>
        </p:nvSpPr>
        <p:spPr bwMode="auto">
          <a:xfrm>
            <a:off x="8733032" y="1000125"/>
            <a:ext cx="5864510" cy="2223134"/>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Khoa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endPar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grpSp>
        <p:nvGrpSpPr>
          <p:cNvPr id="4109" name="Group 18">
            <a:extLst>
              <a:ext uri="{FF2B5EF4-FFF2-40B4-BE49-F238E27FC236}">
                <a16:creationId xmlns:a16="http://schemas.microsoft.com/office/drawing/2014/main" id="{225163CA-9313-F5FB-D3B6-8311A7970F1F}"/>
              </a:ext>
            </a:extLst>
          </p:cNvPr>
          <p:cNvGrpSpPr>
            <a:grpSpLocks/>
          </p:cNvGrpSpPr>
          <p:nvPr/>
        </p:nvGrpSpPr>
        <p:grpSpPr bwMode="auto">
          <a:xfrm>
            <a:off x="4000500" y="594360"/>
            <a:ext cx="4193382" cy="3724275"/>
            <a:chOff x="5225" y="9335"/>
            <a:chExt cx="2520" cy="1750"/>
          </a:xfrm>
        </p:grpSpPr>
        <p:sp>
          <p:nvSpPr>
            <p:cNvPr id="4112" name="AutoShape 27" descr="2">
              <a:extLst>
                <a:ext uri="{FF2B5EF4-FFF2-40B4-BE49-F238E27FC236}">
                  <a16:creationId xmlns:a16="http://schemas.microsoft.com/office/drawing/2014/main" id="{F5780E95-F4FE-E957-42AD-2946C2D6E660}"/>
                </a:ext>
              </a:extLst>
            </p:cNvPr>
            <p:cNvSpPr>
              <a:spLocks noChangeArrowheads="1"/>
            </p:cNvSpPr>
            <p:nvPr/>
          </p:nvSpPr>
          <p:spPr bwMode="auto">
            <a:xfrm>
              <a:off x="5225" y="10187"/>
              <a:ext cx="2520" cy="898"/>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700">
                <a:latin typeface="Times New Roman" panose="02020603050405020304" pitchFamily="18" charset="0"/>
                <a:cs typeface="Arial" panose="020B0604020202020204" pitchFamily="34" charset="0"/>
              </a:endParaRPr>
            </a:p>
          </p:txBody>
        </p:sp>
        <p:pic>
          <p:nvPicPr>
            <p:cNvPr id="4113" name="Picture 26" descr="cosmoS">
              <a:extLst>
                <a:ext uri="{FF2B5EF4-FFF2-40B4-BE49-F238E27FC236}">
                  <a16:creationId xmlns:a16="http://schemas.microsoft.com/office/drawing/2014/main" id="{E6A269AE-98B1-AF63-866F-26FFA28F1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BOOK2">
              <a:extLst>
                <a:ext uri="{FF2B5EF4-FFF2-40B4-BE49-F238E27FC236}">
                  <a16:creationId xmlns:a16="http://schemas.microsoft.com/office/drawing/2014/main" id="{8FE57B2C-367C-C038-CC60-12B52B0EA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4" descr="BOOK1">
              <a:extLst>
                <a:ext uri="{FF2B5EF4-FFF2-40B4-BE49-F238E27FC236}">
                  <a16:creationId xmlns:a16="http://schemas.microsoft.com/office/drawing/2014/main" id="{54F40BB7-48C2-6EE2-E583-3526C2A1F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3" descr="QUILLPEN">
              <a:extLst>
                <a:ext uri="{FF2B5EF4-FFF2-40B4-BE49-F238E27FC236}">
                  <a16:creationId xmlns:a16="http://schemas.microsoft.com/office/drawing/2014/main" id="{459B2C55-FAD9-00B3-BCF0-368323CC9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 Box 22">
              <a:extLst>
                <a:ext uri="{FF2B5EF4-FFF2-40B4-BE49-F238E27FC236}">
                  <a16:creationId xmlns:a16="http://schemas.microsoft.com/office/drawing/2014/main" id="{81010033-7FF8-C86D-B52C-074A164B3934}"/>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200" b="1">
                  <a:latin typeface="Times New Roman" panose="02020603050405020304" pitchFamily="18" charset="0"/>
                  <a:cs typeface="Times New Roman" panose="02020603050405020304" pitchFamily="18" charset="0"/>
                </a:rPr>
                <a:t> </a:t>
              </a:r>
              <a:endParaRPr lang="en-US" altLang="en-US" sz="7200">
                <a:latin typeface="Times New Roman" panose="02020603050405020304" pitchFamily="18" charset="0"/>
                <a:cs typeface="Times New Roman" panose="02020603050405020304" pitchFamily="18" charset="0"/>
              </a:endParaRPr>
            </a:p>
          </p:txBody>
        </p:sp>
        <p:sp>
          <p:nvSpPr>
            <p:cNvPr id="4118" name="Text Box 21">
              <a:extLst>
                <a:ext uri="{FF2B5EF4-FFF2-40B4-BE49-F238E27FC236}">
                  <a16:creationId xmlns:a16="http://schemas.microsoft.com/office/drawing/2014/main" id="{F91BA06E-0BEC-D711-1B72-F622A06D1315}"/>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7200">
                <a:latin typeface="Times New Roman" panose="02020603050405020304" pitchFamily="18" charset="0"/>
                <a:cs typeface="Arial" panose="020B0604020202020204" pitchFamily="34" charset="0"/>
              </a:endParaRPr>
            </a:p>
          </p:txBody>
        </p:sp>
        <p:sp>
          <p:nvSpPr>
            <p:cNvPr id="4119" name="WordArt 20">
              <a:extLst>
                <a:ext uri="{FF2B5EF4-FFF2-40B4-BE49-F238E27FC236}">
                  <a16:creationId xmlns:a16="http://schemas.microsoft.com/office/drawing/2014/main" id="{92D14815-639A-880C-7F74-750C43D6247E}"/>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2700" b="1" kern="10">
                  <a:solidFill>
                    <a:srgbClr val="FFFFFF"/>
                  </a:solidFill>
                  <a:latin typeface="Times New Roman" panose="02020603050405020304" pitchFamily="18" charset="0"/>
                  <a:cs typeface="Times New Roman" panose="02020603050405020304" pitchFamily="18" charset="0"/>
                </a:rPr>
                <a:t>NĂM </a:t>
              </a:r>
            </a:p>
          </p:txBody>
        </p:sp>
        <p:sp>
          <p:nvSpPr>
            <p:cNvPr id="4120" name="Text Box 19">
              <a:extLst>
                <a:ext uri="{FF2B5EF4-FFF2-40B4-BE49-F238E27FC236}">
                  <a16:creationId xmlns:a16="http://schemas.microsoft.com/office/drawing/2014/main" id="{86114776-2439-1CE6-2351-E27CCF736C15}"/>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7200">
                <a:latin typeface="Times New Roman" panose="02020603050405020304" pitchFamily="18" charset="0"/>
                <a:cs typeface="Arial" panose="020B0604020202020204" pitchFamily="34" charset="0"/>
              </a:endParaRPr>
            </a:p>
          </p:txBody>
        </p:sp>
      </p:grpSp>
      <p:sp>
        <p:nvSpPr>
          <p:cNvPr id="4110" name="WordArt 33">
            <a:extLst>
              <a:ext uri="{FF2B5EF4-FFF2-40B4-BE49-F238E27FC236}">
                <a16:creationId xmlns:a16="http://schemas.microsoft.com/office/drawing/2014/main" id="{FDB387AE-7ACA-D5FF-B1BB-9659880E96D5}"/>
              </a:ext>
            </a:extLst>
          </p:cNvPr>
          <p:cNvSpPr>
            <a:spLocks noChangeArrowheads="1" noChangeShapeType="1" noTextEdit="1"/>
          </p:cNvSpPr>
          <p:nvPr/>
        </p:nvSpPr>
        <p:spPr bwMode="auto">
          <a:xfrm>
            <a:off x="4343400" y="228600"/>
            <a:ext cx="9715500" cy="771525"/>
          </a:xfrm>
          <a:prstGeom prst="rect">
            <a:avLst/>
          </a:prstGeom>
        </p:spPr>
        <p:txBody>
          <a:bodyPr wrap="none" fromWordArt="1">
            <a:prstTxWarp prst="textPlain">
              <a:avLst>
                <a:gd name="adj" fmla="val 50000"/>
              </a:avLst>
            </a:prstTxWarp>
          </a:bodyPr>
          <a:lstStyle/>
          <a:p>
            <a:pPr algn="ctr"/>
            <a:endParaRPr lang="en-US" sz="54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11" name="Rectangle 24">
            <a:extLst>
              <a:ext uri="{FF2B5EF4-FFF2-40B4-BE49-F238E27FC236}">
                <a16:creationId xmlns:a16="http://schemas.microsoft.com/office/drawing/2014/main" id="{DAA0337F-E1B7-D560-8AA6-D077721B060E}"/>
              </a:ext>
            </a:extLst>
          </p:cNvPr>
          <p:cNvSpPr>
            <a:spLocks noChangeArrowheads="1"/>
          </p:cNvSpPr>
          <p:nvPr/>
        </p:nvSpPr>
        <p:spPr bwMode="auto">
          <a:xfrm>
            <a:off x="2286000" y="0"/>
            <a:ext cx="13716000" cy="10287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2700">
              <a:latin typeface="Times New Roman" panose="02020603050405020304" pitchFamily="18" charset="0"/>
            </a:endParaRPr>
          </a:p>
        </p:txBody>
      </p:sp>
      <p:sp>
        <p:nvSpPr>
          <p:cNvPr id="4" name="WordArt 19">
            <a:extLst>
              <a:ext uri="{FF2B5EF4-FFF2-40B4-BE49-F238E27FC236}">
                <a16:creationId xmlns:a16="http://schemas.microsoft.com/office/drawing/2014/main" id="{6ED279F6-4054-6F70-C3A6-51330E1FC6C9}"/>
              </a:ext>
            </a:extLst>
          </p:cNvPr>
          <p:cNvSpPr>
            <a:spLocks noChangeArrowheads="1" noChangeShapeType="1" noTextEdit="1"/>
          </p:cNvSpPr>
          <p:nvPr/>
        </p:nvSpPr>
        <p:spPr bwMode="auto">
          <a:xfrm>
            <a:off x="3276600" y="8017780"/>
            <a:ext cx="11282364" cy="2293546"/>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GV: Lê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Oanh</a:t>
            </a:r>
          </a:p>
          <a:p>
            <a:pPr algn="ct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Tiểu</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Chu Văn An</a:t>
            </a:r>
          </a:p>
        </p:txBody>
      </p:sp>
      <p:sp>
        <p:nvSpPr>
          <p:cNvPr id="27" name="WordArt 19">
            <a:extLst>
              <a:ext uri="{FF2B5EF4-FFF2-40B4-BE49-F238E27FC236}">
                <a16:creationId xmlns:a16="http://schemas.microsoft.com/office/drawing/2014/main" id="{FE759303-A224-4221-86AE-4D83F937914D}"/>
              </a:ext>
            </a:extLst>
          </p:cNvPr>
          <p:cNvSpPr>
            <a:spLocks noChangeArrowheads="1" noChangeShapeType="1" noTextEdit="1"/>
          </p:cNvSpPr>
          <p:nvPr/>
        </p:nvSpPr>
        <p:spPr bwMode="auto">
          <a:xfrm>
            <a:off x="3091850" y="4432639"/>
            <a:ext cx="11282364" cy="2293546"/>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 VÀ BẢO VỆ MÔI TRƯỜNG ĐẤT</a:t>
            </a:r>
          </a:p>
          <a:p>
            <a:pPr algn="ctr"/>
            <a:r>
              <a:rPr lang="en-US" sz="5400" b="1" kern="10" dirty="0">
                <a:ln w="9525">
                  <a:solidFill>
                    <a:srgbClr val="008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(TIẾT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3086"/>
                                        </p:tgtEl>
                                        <p:attrNameLst>
                                          <p:attrName>style.visibility</p:attrName>
                                        </p:attrNameLst>
                                      </p:cBhvr>
                                      <p:to>
                                        <p:strVal val="visible"/>
                                      </p:to>
                                    </p:set>
                                    <p:animEffect transition="in" filter="fade">
                                      <p:cBhvr>
                                        <p:cTn id="19" dur="1000"/>
                                        <p:tgtEl>
                                          <p:spTgt spid="3086"/>
                                        </p:tgtEl>
                                      </p:cBhvr>
                                    </p:animEffect>
                                    <p:anim calcmode="lin" valueType="num">
                                      <p:cBhvr>
                                        <p:cTn id="20" dur="1000" fill="hold"/>
                                        <p:tgtEl>
                                          <p:spTgt spid="3086"/>
                                        </p:tgtEl>
                                        <p:attrNameLst>
                                          <p:attrName>ppt_x</p:attrName>
                                        </p:attrNameLst>
                                      </p:cBhvr>
                                      <p:tavLst>
                                        <p:tav tm="0">
                                          <p:val>
                                            <p:strVal val="#ppt_x"/>
                                          </p:val>
                                        </p:tav>
                                        <p:tav tm="100000">
                                          <p:val>
                                            <p:strVal val="#ppt_x"/>
                                          </p:val>
                                        </p:tav>
                                      </p:tavLst>
                                    </p:anim>
                                    <p:anim calcmode="lin" valueType="num">
                                      <p:cBhvr>
                                        <p:cTn id="21" dur="1000" fill="hold"/>
                                        <p:tgtEl>
                                          <p:spTgt spid="308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fade">
                                      <p:cBhvr>
                                        <p:cTn id="29" dur="1000"/>
                                        <p:tgtEl>
                                          <p:spTgt spid="3079"/>
                                        </p:tgtEl>
                                      </p:cBhvr>
                                    </p:animEffect>
                                    <p:anim calcmode="lin" valueType="num">
                                      <p:cBhvr>
                                        <p:cTn id="30" dur="1000" fill="hold"/>
                                        <p:tgtEl>
                                          <p:spTgt spid="3079"/>
                                        </p:tgtEl>
                                        <p:attrNameLst>
                                          <p:attrName>ppt_x</p:attrName>
                                        </p:attrNameLst>
                                      </p:cBhvr>
                                      <p:tavLst>
                                        <p:tav tm="0">
                                          <p:val>
                                            <p:strVal val="#ppt_x"/>
                                          </p:val>
                                        </p:tav>
                                        <p:tav tm="100000">
                                          <p:val>
                                            <p:strVal val="#ppt_x"/>
                                          </p:val>
                                        </p:tav>
                                      </p:tavLst>
                                    </p:anim>
                                    <p:anim calcmode="lin" valueType="num">
                                      <p:cBhvr>
                                        <p:cTn id="31" dur="1000" fill="hold"/>
                                        <p:tgtEl>
                                          <p:spTgt spid="307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8915400" y="952500"/>
            <a:ext cx="92152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9220200" y="1638300"/>
            <a:ext cx="8281446" cy="2308324"/>
          </a:xfrm>
          <a:prstGeom prst="rect">
            <a:avLst/>
          </a:prstGeom>
          <a:noFill/>
        </p:spPr>
        <p:txBody>
          <a:bodyPr wrap="square" rtlCol="0">
            <a:spAutoFit/>
          </a:bodyPr>
          <a:lstStyle/>
          <a:p>
            <a:pPr lvl="0" algn="ctr" defTabSz="1371600"/>
            <a:r>
              <a:rPr lang="en-US" sz="7200" b="1" dirty="0" err="1">
                <a:solidFill>
                  <a:srgbClr val="FF0000"/>
                </a:solidFill>
                <a:latin typeface="Calibri" panose="020F0502020204030204" pitchFamily="34" charset="0"/>
                <a:ea typeface="楷体"/>
                <a:cs typeface="Calibri" panose="020F0502020204030204" pitchFamily="34" charset="0"/>
              </a:rPr>
              <a:t>Gây</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sạt</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lở</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đất</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đổ</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gãy</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cây</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cối</a:t>
            </a:r>
            <a:r>
              <a:rPr lang="en-US" sz="7200" b="1" dirty="0">
                <a:solidFill>
                  <a:srgbClr val="FF0000"/>
                </a:solidFill>
                <a:latin typeface="Calibri" panose="020F0502020204030204" pitchFamily="34" charset="0"/>
                <a:ea typeface="楷体"/>
                <a:cs typeface="Calibri" panose="020F0502020204030204" pitchFamily="34" charset="0"/>
              </a:rPr>
              <a:t>.</a:t>
            </a:r>
            <a:endParaRPr kumimoji="0" lang="vi-VN" sz="72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4800600" y="42291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896655E0-675F-C675-510C-9249EE83DFAF}"/>
              </a:ext>
            </a:extLst>
          </p:cNvPr>
          <p:cNvPicPr>
            <a:picLocks noChangeAspect="1"/>
          </p:cNvPicPr>
          <p:nvPr/>
        </p:nvPicPr>
        <p:blipFill>
          <a:blip r:embed="rId3"/>
          <a:stretch>
            <a:fillRect/>
          </a:stretch>
        </p:blipFill>
        <p:spPr>
          <a:xfrm>
            <a:off x="15240" y="342900"/>
            <a:ext cx="7680960" cy="3545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13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000"/>
                  </a:solidFill>
                  <a:latin typeface="Calibri" panose="020F0502020204030204" pitchFamily="34" charset="0"/>
                  <a:cs typeface="Calibri" panose="020F0502020204030204" pitchFamily="34" charset="0"/>
                </a:rPr>
                <a:t>Kể</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thêm</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một</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số</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tác</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hại</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của</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xói</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mòn</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đất</a:t>
              </a:r>
              <a:endPar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txBody>
            <a:bodyPr/>
            <a:lstStyle/>
            <a:p>
              <a:endParaRPr lang="en-US"/>
            </a:p>
          </p:txBody>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txBody>
            <a:bodyPr/>
            <a:lstStyle/>
            <a:p>
              <a:endParaRPr lang="en-US"/>
            </a:p>
          </p:txBody>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6" name="TextBox 36"/>
          <p:cNvSpPr txBox="1"/>
          <p:nvPr/>
        </p:nvSpPr>
        <p:spPr>
          <a:xfrm>
            <a:off x="2057400" y="2400300"/>
            <a:ext cx="5918513" cy="5170646"/>
          </a:xfrm>
          <a:prstGeom prst="rect">
            <a:avLst/>
          </a:prstGeom>
        </p:spPr>
        <p:txBody>
          <a:bodyPr lIns="0" tIns="0" rIns="0" bIns="0" rtlCol="0" anchor="t">
            <a:spAutoFit/>
          </a:bodyPr>
          <a:lstStyle/>
          <a:p>
            <a:pPr lvl="0" algn="ctr">
              <a:spcBef>
                <a:spcPct val="0"/>
              </a:spcBef>
            </a:pPr>
            <a:r>
              <a:rPr lang="en-US" sz="4800" dirty="0" err="1">
                <a:latin typeface="Cambria" panose="02040503050406030204" pitchFamily="18" charset="0"/>
                <a:ea typeface="Cambria" panose="02040503050406030204" pitchFamily="18" charset="0"/>
              </a:rPr>
              <a:t>Gây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hưởng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bằng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sinh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hưởng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lớp</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màu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canh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cây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nghiêng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gãy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đổ</a:t>
            </a:r>
            <a:r>
              <a:rPr lang="en-US" sz="4800" dirty="0">
                <a:latin typeface="Cambria" panose="02040503050406030204" pitchFamily="18" charset="0"/>
                <a:ea typeface="Cambria" panose="02040503050406030204" pitchFamily="18" charset="0"/>
              </a:rPr>
              <a:t>, …</a:t>
            </a:r>
            <a:endParaRPr lang="en-US" sz="13800" dirty="0">
              <a:solidFill>
                <a:srgbClr val="000000"/>
              </a:solidFill>
              <a:latin typeface="Cambria" panose="02040503050406030204" pitchFamily="18" charset="0"/>
              <a:ea typeface="Cambria" panose="02040503050406030204" pitchFamily="18" charset="0"/>
            </a:endParaRPr>
          </a:p>
        </p:txBody>
      </p:sp>
      <p:pic>
        <p:nvPicPr>
          <p:cNvPr id="2" name="Picture 2" descr="Xói mòn đất là gì? Nguyên nhân và giải pháp phòng tránh">
            <a:extLst>
              <a:ext uri="{FF2B5EF4-FFF2-40B4-BE49-F238E27FC236}">
                <a16:creationId xmlns:a16="http://schemas.microsoft.com/office/drawing/2014/main" id="{E59D2FDE-81A7-998F-D030-4FB3A542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32659">
            <a:off x="9935682" y="707449"/>
            <a:ext cx="70389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Xói mòn đất là gì? Nguyên nhân và giải pháp phòng tránh">
            <a:extLst>
              <a:ext uri="{FF2B5EF4-FFF2-40B4-BE49-F238E27FC236}">
                <a16:creationId xmlns:a16="http://schemas.microsoft.com/office/drawing/2014/main" id="{DA392653-13AB-FEE1-1B9C-0C3519C6D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3386">
            <a:off x="10189469" y="5290966"/>
            <a:ext cx="6924675"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A36364-D603-9DFB-521B-C17ADA7C0CE5}"/>
              </a:ext>
            </a:extLst>
          </p:cNvPr>
          <p:cNvPicPr>
            <a:picLocks noChangeAspect="1"/>
          </p:cNvPicPr>
          <p:nvPr/>
        </p:nvPicPr>
        <p:blipFill>
          <a:blip r:embed="rId2"/>
          <a:stretch>
            <a:fillRect/>
          </a:stretch>
        </p:blipFill>
        <p:spPr>
          <a:xfrm>
            <a:off x="762000" y="2095500"/>
            <a:ext cx="1667957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401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1600200"/>
          </a:xfrm>
          <a:custGeom>
            <a:avLst/>
            <a:gdLst>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1600200" fill="none" extrusionOk="0">
                <a:moveTo>
                  <a:pt x="0" y="266705"/>
                </a:moveTo>
                <a:cubicBezTo>
                  <a:pt x="5990" y="256503"/>
                  <a:pt x="530608" y="129974"/>
                  <a:pt x="987837" y="0"/>
                </a:cubicBezTo>
                <a:cubicBezTo>
                  <a:pt x="3025606" y="163839"/>
                  <a:pt x="9789116" y="1277617"/>
                  <a:pt x="16385762" y="0"/>
                </a:cubicBezTo>
                <a:cubicBezTo>
                  <a:pt x="16912129" y="-54022"/>
                  <a:pt x="17306927" y="102642"/>
                  <a:pt x="17373600" y="266705"/>
                </a:cubicBezTo>
                <a:cubicBezTo>
                  <a:pt x="17311327" y="737444"/>
                  <a:pt x="17651492" y="909451"/>
                  <a:pt x="17373600" y="1333494"/>
                </a:cubicBezTo>
                <a:cubicBezTo>
                  <a:pt x="17396213" y="1385747"/>
                  <a:pt x="16828808" y="1523417"/>
                  <a:pt x="16385762" y="1600200"/>
                </a:cubicBezTo>
                <a:cubicBezTo>
                  <a:pt x="12679032" y="1630027"/>
                  <a:pt x="6815954" y="1520894"/>
                  <a:pt x="987837" y="1600200"/>
                </a:cubicBezTo>
                <a:cubicBezTo>
                  <a:pt x="544351" y="1594272"/>
                  <a:pt x="-99012" y="1490971"/>
                  <a:pt x="0" y="1333494"/>
                </a:cubicBezTo>
                <a:cubicBezTo>
                  <a:pt x="55734" y="858892"/>
                  <a:pt x="-248554" y="584686"/>
                  <a:pt x="0" y="266705"/>
                </a:cubicBezTo>
                <a:close/>
              </a:path>
              <a:path w="17373600" h="1600200" stroke="0" extrusionOk="0">
                <a:moveTo>
                  <a:pt x="0" y="266705"/>
                </a:moveTo>
                <a:cubicBezTo>
                  <a:pt x="-22967" y="207722"/>
                  <a:pt x="462744" y="-113403"/>
                  <a:pt x="987837" y="0"/>
                </a:cubicBezTo>
                <a:cubicBezTo>
                  <a:pt x="6791511" y="-278740"/>
                  <a:pt x="14168425" y="540554"/>
                  <a:pt x="16385762" y="0"/>
                </a:cubicBezTo>
                <a:cubicBezTo>
                  <a:pt x="16822938" y="-11305"/>
                  <a:pt x="17420116" y="109888"/>
                  <a:pt x="17373600" y="266705"/>
                </a:cubicBezTo>
                <a:cubicBezTo>
                  <a:pt x="17527593" y="443511"/>
                  <a:pt x="17692161" y="922664"/>
                  <a:pt x="17373600" y="1333494"/>
                </a:cubicBezTo>
                <a:cubicBezTo>
                  <a:pt x="17301053" y="1385046"/>
                  <a:pt x="16853651" y="1567371"/>
                  <a:pt x="16385762" y="1600200"/>
                </a:cubicBezTo>
                <a:cubicBezTo>
                  <a:pt x="14273699" y="-17043"/>
                  <a:pt x="6548761" y="3172600"/>
                  <a:pt x="987837" y="1600200"/>
                </a:cubicBezTo>
                <a:cubicBezTo>
                  <a:pt x="436477" y="1628407"/>
                  <a:pt x="-8800" y="1466434"/>
                  <a:pt x="0" y="1333494"/>
                </a:cubicBezTo>
                <a:cubicBezTo>
                  <a:pt x="237972" y="969514"/>
                  <a:pt x="265747" y="635789"/>
                  <a:pt x="0" y="266705"/>
                </a:cubicBezTo>
                <a:close/>
              </a:path>
              <a:path w="17373600" h="1600200" fill="none" stroke="0" extrusionOk="0">
                <a:moveTo>
                  <a:pt x="0" y="266705"/>
                </a:moveTo>
                <a:cubicBezTo>
                  <a:pt x="45879" y="132369"/>
                  <a:pt x="498933" y="73307"/>
                  <a:pt x="987837" y="0"/>
                </a:cubicBezTo>
                <a:cubicBezTo>
                  <a:pt x="5629536" y="824530"/>
                  <a:pt x="8414410" y="825667"/>
                  <a:pt x="16385762" y="0"/>
                </a:cubicBezTo>
                <a:cubicBezTo>
                  <a:pt x="16904341" y="-44920"/>
                  <a:pt x="17370664" y="81035"/>
                  <a:pt x="17373600" y="266705"/>
                </a:cubicBezTo>
                <a:cubicBezTo>
                  <a:pt x="17203223" y="724252"/>
                  <a:pt x="17770397" y="797795"/>
                  <a:pt x="17373600" y="1333494"/>
                </a:cubicBezTo>
                <a:cubicBezTo>
                  <a:pt x="17452314" y="1490595"/>
                  <a:pt x="16803391" y="1514650"/>
                  <a:pt x="16385762" y="1600200"/>
                </a:cubicBezTo>
                <a:cubicBezTo>
                  <a:pt x="10357475" y="1297768"/>
                  <a:pt x="6994935" y="1573440"/>
                  <a:pt x="987837" y="1600200"/>
                </a:cubicBezTo>
                <a:cubicBezTo>
                  <a:pt x="484885" y="1580488"/>
                  <a:pt x="-89082" y="1466790"/>
                  <a:pt x="0" y="1333494"/>
                </a:cubicBezTo>
                <a:cubicBezTo>
                  <a:pt x="-67110" y="1010719"/>
                  <a:pt x="-313387" y="590456"/>
                  <a:pt x="0" y="266705"/>
                </a:cubicBezTo>
                <a:close/>
              </a:path>
              <a:path w="17373600" h="1600200" fill="none" stroke="0" extrusionOk="0">
                <a:moveTo>
                  <a:pt x="0" y="266705"/>
                </a:moveTo>
                <a:cubicBezTo>
                  <a:pt x="97627" y="226540"/>
                  <a:pt x="527476" y="134001"/>
                  <a:pt x="987837" y="0"/>
                </a:cubicBezTo>
                <a:cubicBezTo>
                  <a:pt x="4711825" y="546137"/>
                  <a:pt x="8863820" y="926010"/>
                  <a:pt x="16385762" y="0"/>
                </a:cubicBezTo>
                <a:cubicBezTo>
                  <a:pt x="16902098" y="-48159"/>
                  <a:pt x="17336587" y="104121"/>
                  <a:pt x="17373600" y="266705"/>
                </a:cubicBezTo>
                <a:cubicBezTo>
                  <a:pt x="17346000" y="685608"/>
                  <a:pt x="17724225" y="818939"/>
                  <a:pt x="17373600" y="1333494"/>
                </a:cubicBezTo>
                <a:cubicBezTo>
                  <a:pt x="17348583" y="1409501"/>
                  <a:pt x="16852168" y="1572140"/>
                  <a:pt x="16385762" y="1600200"/>
                </a:cubicBezTo>
                <a:cubicBezTo>
                  <a:pt x="10188506" y="1439493"/>
                  <a:pt x="7121162" y="1639867"/>
                  <a:pt x="987837" y="1600200"/>
                </a:cubicBezTo>
                <a:cubicBezTo>
                  <a:pt x="526365" y="1594699"/>
                  <a:pt x="-93881" y="1477874"/>
                  <a:pt x="0" y="1333494"/>
                </a:cubicBezTo>
                <a:cubicBezTo>
                  <a:pt x="18823" y="953395"/>
                  <a:pt x="-284958" y="614639"/>
                  <a:pt x="0" y="2667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1600200" fill="none" extrusionOk="0">
                        <a:moveTo>
                          <a:pt x="0" y="266705"/>
                        </a:moveTo>
                        <a:cubicBezTo>
                          <a:pt x="3940" y="201003"/>
                          <a:pt x="504563" y="86263"/>
                          <a:pt x="987837" y="0"/>
                        </a:cubicBezTo>
                        <a:cubicBezTo>
                          <a:pt x="4051995" y="102922"/>
                          <a:pt x="9366172" y="335112"/>
                          <a:pt x="16385762" y="0"/>
                        </a:cubicBezTo>
                        <a:cubicBezTo>
                          <a:pt x="16914336" y="-38832"/>
                          <a:pt x="17333356" y="110636"/>
                          <a:pt x="17373600" y="266705"/>
                        </a:cubicBezTo>
                        <a:cubicBezTo>
                          <a:pt x="17296612" y="727599"/>
                          <a:pt x="17681922" y="849414"/>
                          <a:pt x="17373600" y="1333494"/>
                        </a:cubicBezTo>
                        <a:cubicBezTo>
                          <a:pt x="17394834" y="1392745"/>
                          <a:pt x="16875707" y="1575992"/>
                          <a:pt x="16385762" y="1600200"/>
                        </a:cubicBezTo>
                        <a:cubicBezTo>
                          <a:pt x="12679032" y="1630027"/>
                          <a:pt x="6815954" y="1520894"/>
                          <a:pt x="987837" y="1600200"/>
                        </a:cubicBezTo>
                        <a:cubicBezTo>
                          <a:pt x="531463" y="1595729"/>
                          <a:pt x="-75314" y="1486285"/>
                          <a:pt x="0" y="1333494"/>
                        </a:cubicBezTo>
                        <a:cubicBezTo>
                          <a:pt x="33560" y="900172"/>
                          <a:pt x="-242979" y="599067"/>
                          <a:pt x="0" y="266705"/>
                        </a:cubicBezTo>
                        <a:close/>
                      </a:path>
                      <a:path w="17373600" h="1600200" stroke="0" extrusionOk="0">
                        <a:moveTo>
                          <a:pt x="0" y="266705"/>
                        </a:moveTo>
                        <a:cubicBezTo>
                          <a:pt x="-7223" y="170016"/>
                          <a:pt x="470339" y="-36751"/>
                          <a:pt x="987837" y="0"/>
                        </a:cubicBezTo>
                        <a:cubicBezTo>
                          <a:pt x="6783846" y="-193429"/>
                          <a:pt x="13914546" y="194469"/>
                          <a:pt x="16385762" y="0"/>
                        </a:cubicBezTo>
                        <a:cubicBezTo>
                          <a:pt x="16827975" y="-11813"/>
                          <a:pt x="17414370" y="108648"/>
                          <a:pt x="17373600" y="266705"/>
                        </a:cubicBezTo>
                        <a:cubicBezTo>
                          <a:pt x="17442265" y="453785"/>
                          <a:pt x="17644343" y="912533"/>
                          <a:pt x="17373600" y="1333494"/>
                        </a:cubicBezTo>
                        <a:cubicBezTo>
                          <a:pt x="17287268" y="1433973"/>
                          <a:pt x="16894938" y="1590236"/>
                          <a:pt x="16385762" y="1600200"/>
                        </a:cubicBezTo>
                        <a:cubicBezTo>
                          <a:pt x="14234495" y="388987"/>
                          <a:pt x="6676170" y="2296276"/>
                          <a:pt x="987837" y="1600200"/>
                        </a:cubicBezTo>
                        <a:cubicBezTo>
                          <a:pt x="431221" y="1613267"/>
                          <a:pt x="-7351" y="1473427"/>
                          <a:pt x="0" y="1333494"/>
                        </a:cubicBezTo>
                        <a:cubicBezTo>
                          <a:pt x="235728" y="1000779"/>
                          <a:pt x="264391" y="657230"/>
                          <a:pt x="0" y="266705"/>
                        </a:cubicBezTo>
                        <a:close/>
                      </a:path>
                      <a:path w="17373600" h="1600200" fill="none" stroke="0" extrusionOk="0">
                        <a:moveTo>
                          <a:pt x="0" y="266705"/>
                        </a:moveTo>
                        <a:cubicBezTo>
                          <a:pt x="35280" y="137941"/>
                          <a:pt x="491984" y="79247"/>
                          <a:pt x="987837" y="0"/>
                        </a:cubicBezTo>
                        <a:cubicBezTo>
                          <a:pt x="5274684" y="390794"/>
                          <a:pt x="8812203" y="551967"/>
                          <a:pt x="16385762" y="0"/>
                        </a:cubicBezTo>
                        <a:cubicBezTo>
                          <a:pt x="16902715" y="-38862"/>
                          <a:pt x="17366509" y="101393"/>
                          <a:pt x="17373600" y="266705"/>
                        </a:cubicBezTo>
                        <a:cubicBezTo>
                          <a:pt x="17263177" y="649365"/>
                          <a:pt x="17740276" y="777312"/>
                          <a:pt x="17373600" y="1333494"/>
                        </a:cubicBezTo>
                        <a:cubicBezTo>
                          <a:pt x="17369229" y="1477010"/>
                          <a:pt x="16854458" y="1581140"/>
                          <a:pt x="16385762" y="1600200"/>
                        </a:cubicBezTo>
                        <a:cubicBezTo>
                          <a:pt x="10188506" y="1439493"/>
                          <a:pt x="7121162" y="1639867"/>
                          <a:pt x="987837" y="1600200"/>
                        </a:cubicBezTo>
                        <a:cubicBezTo>
                          <a:pt x="506910" y="1597444"/>
                          <a:pt x="-87420" y="1474159"/>
                          <a:pt x="0" y="1333494"/>
                        </a:cubicBezTo>
                        <a:cubicBezTo>
                          <a:pt x="-5618" y="987229"/>
                          <a:pt x="-292703" y="657504"/>
                          <a:pt x="0" y="2667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923330"/>
          </a:xfrm>
          <a:prstGeom prst="rect">
            <a:avLst/>
          </a:prstGeom>
          <a:noFill/>
        </p:spPr>
        <p:txBody>
          <a:bodyPr wrap="square">
            <a:spAutoFit/>
          </a:bodyPr>
          <a:lstStyle/>
          <a:p>
            <a:pPr lvl="0" algn="ctr" defTabSz="1219170">
              <a:buClr>
                <a:srgbClr val="000000"/>
              </a:buClr>
            </a:pPr>
            <a:r>
              <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a:t>
            </a: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hực hiện bảo vệ môi trường đất theo ba bước:</a:t>
            </a:r>
          </a:p>
        </p:txBody>
      </p:sp>
      <p:sp>
        <p:nvSpPr>
          <p:cNvPr id="3" name="TextBox 2">
            <a:extLst>
              <a:ext uri="{FF2B5EF4-FFF2-40B4-BE49-F238E27FC236}">
                <a16:creationId xmlns:a16="http://schemas.microsoft.com/office/drawing/2014/main" id="{6A007E8A-E7A8-47B7-C009-A90067DE3F8F}"/>
              </a:ext>
            </a:extLst>
          </p:cNvPr>
          <p:cNvSpPr txBox="1"/>
          <p:nvPr/>
        </p:nvSpPr>
        <p:spPr>
          <a:xfrm>
            <a:off x="1447800" y="2933700"/>
            <a:ext cx="16383000" cy="3279296"/>
          </a:xfrm>
          <a:prstGeom prst="rect">
            <a:avLst/>
          </a:prstGeom>
          <a:noFill/>
        </p:spPr>
        <p:txBody>
          <a:bodyPr wrap="square" rtlCol="0">
            <a:spAutoFit/>
          </a:bodyPr>
          <a:lstStyle/>
          <a:p>
            <a:pPr marL="0" marR="0" algn="just">
              <a:lnSpc>
                <a:spcPct val="150000"/>
              </a:lnSpc>
              <a:spcBef>
                <a:spcPts val="0"/>
              </a:spcBef>
              <a:spcAft>
                <a:spcPts val="0"/>
              </a:spcAft>
            </a:pPr>
            <a:r>
              <a:rPr lang="en-US" sz="4800" b="1" i="1" kern="1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4800" b="1" i="1" kern="100" dirty="0">
                <a:effectLst/>
                <a:latin typeface="Cambria" panose="02040503050406030204" pitchFamily="18" charset="0"/>
                <a:ea typeface="Cambria" panose="02040503050406030204" pitchFamily="18" charset="0"/>
                <a:cs typeface="Times New Roman" panose="02020603050405020304" pitchFamily="18" charset="0"/>
              </a:rPr>
              <a:t> 1: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xuất</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a:t>
            </a:r>
            <a:endParaRPr lang="en-US" sz="48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4800" b="1" i="1" kern="1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4800" b="1" i="1" kern="100" dirty="0">
                <a:effectLst/>
                <a:latin typeface="Cambria" panose="02040503050406030204" pitchFamily="18" charset="0"/>
                <a:ea typeface="Cambria" panose="02040503050406030204" pitchFamily="18" charset="0"/>
                <a:cs typeface="Times New Roman" panose="02020603050405020304" pitchFamily="18" charset="0"/>
              </a:rPr>
              <a:t> 2: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Vạch</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tại</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gia</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đình</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địa</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phương</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a:t>
            </a:r>
            <a:endParaRPr lang="en-US" sz="48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4800" b="1" i="1" kern="1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4800" b="1" i="1" kern="100" dirty="0">
                <a:effectLst/>
                <a:latin typeface="Cambria" panose="02040503050406030204" pitchFamily="18" charset="0"/>
                <a:ea typeface="Cambria" panose="02040503050406030204" pitchFamily="18" charset="0"/>
                <a:cs typeface="Times New Roman" panose="02020603050405020304" pitchFamily="18" charset="0"/>
              </a:rPr>
              <a:t> 3: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Báo</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cáo</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sẻ</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trước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lớp</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ôn</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tập</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Chủ</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1. </a:t>
            </a:r>
            <a:endParaRPr lang="en-US" sz="48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2"/>
          <a:srcRect/>
          <a:stretch>
            <a:fillRect/>
          </a:stretch>
        </p:blipFill>
        <p:spPr>
          <a:xfrm>
            <a:off x="13030200" y="2933700"/>
            <a:ext cx="5078799" cy="7025429"/>
          </a:xfrm>
          <a:prstGeom prst="rect">
            <a:avLst/>
          </a:prstGeom>
        </p:spPr>
      </p:pic>
      <p:pic>
        <p:nvPicPr>
          <p:cNvPr id="29" name="Picture 28" descr="A yellow letters on a black background&#10;&#10;Description automatically generated">
            <a:extLst>
              <a:ext uri="{FF2B5EF4-FFF2-40B4-BE49-F238E27FC236}">
                <a16:creationId xmlns:a16="http://schemas.microsoft.com/office/drawing/2014/main" id="{3691115B-9A19-D81E-F56D-972FAC3B4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543300"/>
            <a:ext cx="9753600" cy="3238500"/>
          </a:xfrm>
          <a:prstGeom prst="rect">
            <a:avLst/>
          </a:prstGeom>
        </p:spPr>
      </p:pic>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66239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và chia sẻ suy nghĩ của em trước vấn đề ô nhiễm môi trường đất hoặc xói mòn đất ở Việt Nam.</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057400" y="1714500"/>
            <a:ext cx="14169148" cy="66152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752600" y="1562100"/>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rot="5400000">
            <a:off x="15473658" y="1549469"/>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16970190-C8FF-7911-7821-F2456B57DC21}"/>
              </a:ext>
            </a:extLst>
          </p:cNvPr>
          <p:cNvSpPr txBox="1"/>
          <p:nvPr/>
        </p:nvSpPr>
        <p:spPr>
          <a:xfrm>
            <a:off x="3276600" y="2247900"/>
            <a:ext cx="12115800" cy="5632311"/>
          </a:xfrm>
          <a:prstGeom prst="rect">
            <a:avLst/>
          </a:prstGeom>
          <a:noFill/>
        </p:spPr>
        <p:txBody>
          <a:bodyPr wrap="square" rtlCol="0">
            <a:spAutoFit/>
          </a:bodyPr>
          <a:lstStyle/>
          <a:p>
            <a:pPr lvl="0" algn="just"/>
            <a:r>
              <a:rPr lang="en-US" sz="4000" b="1" dirty="0" err="1">
                <a:solidFill>
                  <a:prstClr val="black"/>
                </a:solidFill>
                <a:latin typeface="Calibri"/>
              </a:rPr>
              <a:t>Ví</a:t>
            </a:r>
            <a:r>
              <a:rPr lang="en-US" sz="4000" b="1" dirty="0">
                <a:solidFill>
                  <a:prstClr val="black"/>
                </a:solidFill>
                <a:latin typeface="Calibri"/>
              </a:rPr>
              <a:t> </a:t>
            </a:r>
            <a:r>
              <a:rPr lang="en-US" sz="4000" b="1" dirty="0" err="1">
                <a:solidFill>
                  <a:prstClr val="black"/>
                </a:solidFill>
                <a:latin typeface="Calibri"/>
              </a:rPr>
              <a:t>dụ</a:t>
            </a:r>
            <a:r>
              <a:rPr lang="en-US" sz="4000" b="1" dirty="0">
                <a:solidFill>
                  <a:prstClr val="black"/>
                </a:solidFill>
                <a:latin typeface="Calibri"/>
              </a:rPr>
              <a:t>: </a:t>
            </a:r>
            <a:r>
              <a:rPr lang="vi-VN" sz="4000" dirty="0">
                <a:solidFill>
                  <a:prstClr val="black"/>
                </a:solidFill>
                <a:latin typeface="Calibri"/>
              </a:rPr>
              <a:t>Ô nhiễm môi trường đất đang là một vấn nạn cần được quan tâm trong cuộc sống hiện nay. Đất đang phải hứng chịu những tác nhân gây hại như thuốc trừ sâu, phân bón hóa học; chất thải trong công nghiệp, trong sinh hoạt chưa được xử lý… Đất bị ô nhiễm gây ô nhiễm nguồn nước; làm giảm năng suất, chất lượng cây trồng; làm cho con người, động vật bị mắc bệnh và thiếu thức ăn … Mỗi người dân Việt Nam chúng ta cần chung tay bảo vệ môi trường đất.</a:t>
            </a:r>
            <a:endParaRPr kumimoji="0" lang="en-US" sz="40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21486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900" decel="100000" fill="hold"/>
                                        <p:tgtEl>
                                          <p:spTgt spid="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1627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txBody>
            <a:bodyPr/>
            <a:lstStyle/>
            <a:p>
              <a:endParaRPr lang="en-US"/>
            </a:p>
          </p:txBody>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txBody>
            <a:bodyPr/>
            <a:lstStyle/>
            <a:p>
              <a:endParaRPr lang="en-US"/>
            </a:p>
          </p:txBody>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txBody>
            <a:bodyPr/>
            <a:lstStyle/>
            <a:p>
              <a:endParaRPr lang="en-US"/>
            </a:p>
          </p:txBody>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txBody>
            <a:bodyPr/>
            <a:lstStyle/>
            <a:p>
              <a:endParaRPr lang="en-US"/>
            </a:p>
          </p:txBody>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txBody>
            <a:bodyPr/>
            <a:lstStyle/>
            <a:p>
              <a:endParaRPr lang="en-US"/>
            </a:p>
          </p:txBody>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txBody>
          <a:bodyPr/>
          <a:lstStyle/>
          <a:p>
            <a:endParaRPr lang="en-US"/>
          </a:p>
        </p:txBody>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txBody>
            <a:bodyPr/>
            <a:lstStyle/>
            <a:p>
              <a:endParaRPr lang="en-US"/>
            </a:p>
          </p:txBody>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txBody>
            <a:bodyPr/>
            <a:lstStyle/>
            <a:p>
              <a:endParaRPr lang="en-US"/>
            </a:p>
          </p:txBody>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txBody>
            <a:bodyPr/>
            <a:lstStyle/>
            <a:p>
              <a:endParaRPr lang="en-US"/>
            </a:p>
          </p:txBody>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txBody>
            <a:bodyPr/>
            <a:lstStyle/>
            <a:p>
              <a:endParaRPr lang="en-US"/>
            </a:p>
          </p:txBody>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endParaRPr lang="en-US"/>
          </a:p>
        </p:txBody>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txBody>
            <a:bodyPr/>
            <a:lstStyle/>
            <a:p>
              <a:endParaRPr lang="en-US"/>
            </a:p>
          </p:txBody>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txBody>
            <a:bodyPr/>
            <a:lstStyle/>
            <a:p>
              <a:endParaRPr lang="en-US"/>
            </a:p>
          </p:txBody>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txBody>
            <a:bodyPr/>
            <a:lstStyle/>
            <a:p>
              <a:endParaRPr lang="en-US"/>
            </a:p>
          </p:txBody>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txBody>
            <a:bodyPr/>
            <a:lstStyle/>
            <a:p>
              <a:endParaRPr lang="en-US"/>
            </a:p>
          </p:txBody>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txBody>
            <a:bodyPr/>
            <a:lstStyle/>
            <a:p>
              <a:endParaRPr lang="en-US"/>
            </a:p>
          </p:txBody>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txBody>
          <a:bodyPr/>
          <a:lstStyle/>
          <a:p>
            <a:endParaRPr lang="en-US"/>
          </a:p>
        </p:txBody>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txBody>
          <a:bodyPr/>
          <a:lstStyle/>
          <a:p>
            <a:endParaRPr lang="en-US"/>
          </a:p>
        </p:txBody>
      </p:sp>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7"/>
          <a:stretch>
            <a:fillRect/>
          </a:stretch>
        </p:blipFill>
        <p:spPr>
          <a:xfrm>
            <a:off x="5715000" y="266700"/>
            <a:ext cx="4804064" cy="1804572"/>
          </a:xfrm>
          <a:prstGeom prst="rect">
            <a:avLst/>
          </a:prstGeom>
        </p:spPr>
      </p:pic>
      <p:grpSp>
        <p:nvGrpSpPr>
          <p:cNvPr id="2" name="Group 1">
            <a:extLst>
              <a:ext uri="{FF2B5EF4-FFF2-40B4-BE49-F238E27FC236}">
                <a16:creationId xmlns:a16="http://schemas.microsoft.com/office/drawing/2014/main" id="{4DB892C8-4BAA-B6CC-4887-4BE975FDEFA6}"/>
              </a:ext>
            </a:extLst>
          </p:cNvPr>
          <p:cNvGrpSpPr/>
          <p:nvPr/>
        </p:nvGrpSpPr>
        <p:grpSpPr>
          <a:xfrm>
            <a:off x="11353800" y="1257300"/>
            <a:ext cx="3672935" cy="2590800"/>
            <a:chOff x="4095008" y="109959"/>
            <a:chExt cx="3672935" cy="2517227"/>
          </a:xfrm>
        </p:grpSpPr>
        <p:pic>
          <p:nvPicPr>
            <p:cNvPr id="3" name="Hình ảnh 25">
              <a:extLst>
                <a:ext uri="{FF2B5EF4-FFF2-40B4-BE49-F238E27FC236}">
                  <a16:creationId xmlns:a16="http://schemas.microsoft.com/office/drawing/2014/main" id="{EBC205FE-F6F4-E8F1-C436-C0E2AC469123}"/>
                </a:ext>
              </a:extLst>
            </p:cNvPr>
            <p:cNvPicPr>
              <a:picLocks noChangeAspect="1"/>
            </p:cNvPicPr>
            <p:nvPr/>
          </p:nvPicPr>
          <p:blipFill>
            <a:blip r:embed="rId8"/>
            <a:stretch>
              <a:fillRect/>
            </a:stretch>
          </p:blipFill>
          <p:spPr>
            <a:xfrm>
              <a:off x="4095008" y="109959"/>
              <a:ext cx="3672935" cy="2517227"/>
            </a:xfrm>
            <a:prstGeom prst="rect">
              <a:avLst/>
            </a:prstGeom>
          </p:spPr>
        </p:pic>
        <p:sp>
          <p:nvSpPr>
            <p:cNvPr id="45" name="Hộp Văn bản 26">
              <a:extLst>
                <a:ext uri="{FF2B5EF4-FFF2-40B4-BE49-F238E27FC236}">
                  <a16:creationId xmlns:a16="http://schemas.microsoft.com/office/drawing/2014/main" id="{1F84A5A1-E739-89F2-C3AF-A8B52B0EAD7B}"/>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47" name="Picture 46" descr="Yellow text on a black background&#10;&#10;Description automatically generated">
            <a:extLst>
              <a:ext uri="{FF2B5EF4-FFF2-40B4-BE49-F238E27FC236}">
                <a16:creationId xmlns:a16="http://schemas.microsoft.com/office/drawing/2014/main" id="{D9391199-A3FB-DDC1-DB3A-8FB5B824F5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7800" y="3695700"/>
            <a:ext cx="8153400" cy="2985864"/>
          </a:xfrm>
          <a:prstGeom prst="rect">
            <a:avLst/>
          </a:prstGeom>
        </p:spPr>
      </p:pic>
      <p:pic>
        <p:nvPicPr>
          <p:cNvPr id="50" name="Picture 49">
            <a:extLst>
              <a:ext uri="{FF2B5EF4-FFF2-40B4-BE49-F238E27FC236}">
                <a16:creationId xmlns:a16="http://schemas.microsoft.com/office/drawing/2014/main" id="{8CC14734-E0A3-5DA1-9BF3-79A0F7BF433A}"/>
              </a:ext>
            </a:extLst>
          </p:cNvPr>
          <p:cNvPicPr>
            <a:picLocks noChangeAspect="1"/>
          </p:cNvPicPr>
          <p:nvPr/>
        </p:nvPicPr>
        <p:blipFill>
          <a:blip r:embed="rId10"/>
          <a:stretch>
            <a:fillRect/>
          </a:stretch>
        </p:blipFill>
        <p:spPr>
          <a:xfrm>
            <a:off x="11277600" y="6057900"/>
            <a:ext cx="3584759"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lvl="0" indent="0" algn="ctr">
                <a:spcBef>
                  <a:spcPct val="0"/>
                </a:spcBef>
              </a:pPr>
              <a:r>
                <a:rPr lang="vi-VN" sz="5400" b="1" u="none" dirty="0">
                  <a:solidFill>
                    <a:srgbClr val="2B262E"/>
                  </a:solidFill>
                  <a:latin typeface="Cambria" panose="02040503050406030204" pitchFamily="18" charset="0"/>
                  <a:ea typeface="Cambria" panose="02040503050406030204" pitchFamily="18" charset="0"/>
                </a:rPr>
                <a:t>Nêu tác hại của xói mòn đất được thể hiện trong hình 12.</a:t>
              </a:r>
              <a:endParaRPr lang="en-US" sz="5400" b="1" u="none" dirty="0">
                <a:solidFill>
                  <a:srgbClr val="2B262E"/>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35F9C0D-51D2-8C6D-F69E-BCCE43251DDC}"/>
              </a:ext>
            </a:extLst>
          </p:cNvPr>
          <p:cNvPicPr>
            <a:picLocks noChangeAspect="1"/>
          </p:cNvPicPr>
          <p:nvPr/>
        </p:nvPicPr>
        <p:blipFill>
          <a:blip r:embed="rId2"/>
          <a:stretch>
            <a:fillRect/>
          </a:stretch>
        </p:blipFill>
        <p:spPr>
          <a:xfrm>
            <a:off x="3124200" y="2552700"/>
            <a:ext cx="13015535"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8839200" y="1562101"/>
            <a:ext cx="92152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9220201" y="2134009"/>
            <a:ext cx="8281446" cy="2308324"/>
          </a:xfrm>
          <a:prstGeom prst="rect">
            <a:avLst/>
          </a:prstGeom>
          <a:noFill/>
        </p:spPr>
        <p:txBody>
          <a:bodyPr wrap="square" rtlCol="0">
            <a:spAutoFit/>
          </a:bodyPr>
          <a:lstStyle/>
          <a:p>
            <a:pPr lvl="0" algn="ctr" defTabSz="1371600"/>
            <a:r>
              <a:rPr lang="en-US" sz="7200" b="1" dirty="0">
                <a:solidFill>
                  <a:srgbClr val="FF0000"/>
                </a:solidFill>
                <a:latin typeface="Calibri" panose="020F0502020204030204" pitchFamily="34" charset="0"/>
                <a:ea typeface="楷体"/>
                <a:cs typeface="Calibri" panose="020F0502020204030204" pitchFamily="34" charset="0"/>
              </a:rPr>
              <a:t>G</a:t>
            </a:r>
            <a:r>
              <a:rPr lang="vi-VN" sz="7200" b="1" dirty="0">
                <a:solidFill>
                  <a:srgbClr val="FF0000"/>
                </a:solidFill>
                <a:latin typeface="Calibri" panose="020F0502020204030204" pitchFamily="34" charset="0"/>
                <a:ea typeface="楷体"/>
                <a:cs typeface="Calibri" panose="020F0502020204030204" pitchFamily="34" charset="0"/>
              </a:rPr>
              <a:t>ây ra hiện tượng sạt lở đất</a:t>
            </a: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4800600" y="42291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28DC02A2-B74B-AF67-9B37-7B8AB231912F}"/>
              </a:ext>
            </a:extLst>
          </p:cNvPr>
          <p:cNvPicPr>
            <a:picLocks noChangeAspect="1"/>
          </p:cNvPicPr>
          <p:nvPr/>
        </p:nvPicPr>
        <p:blipFill>
          <a:blip r:embed="rId3"/>
          <a:stretch>
            <a:fillRect/>
          </a:stretch>
        </p:blipFill>
        <p:spPr>
          <a:xfrm>
            <a:off x="381000" y="495300"/>
            <a:ext cx="5128591"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8915400" y="952500"/>
            <a:ext cx="92152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9220201" y="2134009"/>
            <a:ext cx="8281446"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Làm</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cây</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cối</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bị</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đổ</a:t>
            </a:r>
            <a:endParaRPr kumimoji="0" lang="vi-VN" sz="72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4800600" y="42291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A32A817A-C790-1E20-98A3-6843ED8E610C}"/>
              </a:ext>
            </a:extLst>
          </p:cNvPr>
          <p:cNvPicPr>
            <a:picLocks noChangeAspect="1"/>
          </p:cNvPicPr>
          <p:nvPr/>
        </p:nvPicPr>
        <p:blipFill>
          <a:blip r:embed="rId3"/>
          <a:stretch>
            <a:fillRect/>
          </a:stretch>
        </p:blipFill>
        <p:spPr>
          <a:xfrm>
            <a:off x="228600" y="495300"/>
            <a:ext cx="7692887"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477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429</Words>
  <Application>Microsoft Office PowerPoint</Application>
  <PresentationFormat>Custom</PresentationFormat>
  <Paragraphs>67</Paragraphs>
  <Slides>19</Slides>
  <Notes>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19</vt:i4>
      </vt:variant>
    </vt:vector>
  </HeadingPairs>
  <TitlesOfParts>
    <vt:vector size="39" baseType="lpstr">
      <vt:lpstr>#9Slide05 ViceroyJF</vt:lpstr>
      <vt:lpstr>#9Slide07 HoneyCream</vt:lpstr>
      <vt:lpstr>#9Slide07 IcielAltus Serif</vt:lpstr>
      <vt:lpstr>ABeeZee</vt:lpstr>
      <vt:lpstr>Arial</vt:lpstr>
      <vt:lpstr>Calibri</vt:lpstr>
      <vt:lpstr>Cambria</vt:lpstr>
      <vt:lpstr>Muli</vt:lpstr>
      <vt:lpstr>Roboto Condensed Light</vt:lpstr>
      <vt:lpstr>SVN-Genica Pro</vt:lpstr>
      <vt:lpstr>SVN-Newton</vt:lpstr>
      <vt:lpstr>Times New Roman</vt:lpstr>
      <vt:lpstr>UTM Guanine</vt:lpstr>
      <vt:lpstr>字魂105号-简雅黑</vt:lpstr>
      <vt:lpstr>字魂107号-萌趣欢乐体</vt:lpstr>
      <vt:lpstr>思源黑体 CN Bold</vt:lpstr>
      <vt:lpstr>Office Theme</vt:lpstr>
      <vt:lpstr>1_Office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 OANH</cp:lastModifiedBy>
  <cp:revision>36</cp:revision>
  <dcterms:created xsi:type="dcterms:W3CDTF">2006-08-16T00:00:00Z</dcterms:created>
  <dcterms:modified xsi:type="dcterms:W3CDTF">2025-09-20T03:34:19Z</dcterms:modified>
  <dc:identifier>DAGIiibnIbE</dc:identifier>
</cp:coreProperties>
</file>