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7" r:id="rId2"/>
    <p:sldId id="258" r:id="rId3"/>
    <p:sldId id="259" r:id="rId4"/>
    <p:sldId id="256"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12192000" cy="6858000"/>
  <p:notesSz cx="6858000" cy="9144000"/>
  <p:embeddedFontLst>
    <p:embeddedFont>
      <p:font typeface="#9Slide03 BoosterNextFYBlack" panose="02000A03000000020004" pitchFamily="2" charset="0"/>
      <p:regular r:id="rId29"/>
    </p:embeddedFont>
    <p:embeddedFont>
      <p:font typeface="#9Slide07 SVNDessert Menu Scrip" panose="00000500000000000000" pitchFamily="2" charset="0"/>
      <p:regular r:id="rId30"/>
    </p:embeddedFont>
    <p:embeddedFont>
      <p:font typeface="iCiel Nabila" pitchFamily="2" charset="0"/>
      <p:regular r:id="rId31"/>
    </p:embeddedFont>
    <p:embeddedFont>
      <p:font typeface="iCiel Pony" panose="02000000000000000000" pitchFamily="2" charset="0"/>
      <p:regular r:id="rId32"/>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FF6699"/>
    <a:srgbClr val="F2F5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108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7FFD0-8200-BFA2-AA7D-AB693C4E3D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BFC8145-D840-4BE6-1FBA-E90EDC0ED4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899F4DE9-564C-9D76-50FE-E21112BA6436}"/>
              </a:ext>
            </a:extLst>
          </p:cNvPr>
          <p:cNvSpPr>
            <a:spLocks noGrp="1"/>
          </p:cNvSpPr>
          <p:nvPr>
            <p:ph type="dt" sz="half" idx="10"/>
          </p:nvPr>
        </p:nvSpPr>
        <p:spPr/>
        <p:txBody>
          <a:bodyPr/>
          <a:lstStyle/>
          <a:p>
            <a:fld id="{556D7289-88BD-4809-8E95-74F4C292A483}" type="datetimeFigureOut">
              <a:rPr lang="vi-VN" smtClean="0"/>
              <a:t>18/08/2024</a:t>
            </a:fld>
            <a:endParaRPr lang="vi-VN"/>
          </a:p>
        </p:txBody>
      </p:sp>
      <p:sp>
        <p:nvSpPr>
          <p:cNvPr id="5" name="Footer Placeholder 4">
            <a:extLst>
              <a:ext uri="{FF2B5EF4-FFF2-40B4-BE49-F238E27FC236}">
                <a16:creationId xmlns:a16="http://schemas.microsoft.com/office/drawing/2014/main" id="{13CF7BFD-7EB2-73A9-5C19-054FEC9E6C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F4F1618-80F1-DFC3-270C-8F967DEF15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428368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6EC15-525E-AFCC-528B-6975789E255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BE1BD0A6-F828-1219-A95A-0947184B5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2E97334-9508-6985-2234-03A00A7CF1DF}"/>
              </a:ext>
            </a:extLst>
          </p:cNvPr>
          <p:cNvSpPr>
            <a:spLocks noGrp="1"/>
          </p:cNvSpPr>
          <p:nvPr>
            <p:ph type="dt" sz="half" idx="10"/>
          </p:nvPr>
        </p:nvSpPr>
        <p:spPr/>
        <p:txBody>
          <a:bodyPr/>
          <a:lstStyle/>
          <a:p>
            <a:fld id="{556D7289-88BD-4809-8E95-74F4C292A483}" type="datetimeFigureOut">
              <a:rPr lang="vi-VN" smtClean="0"/>
              <a:t>18/08/2024</a:t>
            </a:fld>
            <a:endParaRPr lang="vi-VN"/>
          </a:p>
        </p:txBody>
      </p:sp>
      <p:sp>
        <p:nvSpPr>
          <p:cNvPr id="5" name="Footer Placeholder 4">
            <a:extLst>
              <a:ext uri="{FF2B5EF4-FFF2-40B4-BE49-F238E27FC236}">
                <a16:creationId xmlns:a16="http://schemas.microsoft.com/office/drawing/2014/main" id="{6AF29E6E-59E7-3D59-2C92-F37D139725D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4F54C44-2A77-5017-5612-5050B97946B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657778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48EF6C-DEF3-2E8E-85AD-21C85500F5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5E3B49D-C078-6013-C3B1-9ED49159584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2C49918-7D53-CF74-596B-6D842970D757}"/>
              </a:ext>
            </a:extLst>
          </p:cNvPr>
          <p:cNvSpPr>
            <a:spLocks noGrp="1"/>
          </p:cNvSpPr>
          <p:nvPr>
            <p:ph type="dt" sz="half" idx="10"/>
          </p:nvPr>
        </p:nvSpPr>
        <p:spPr/>
        <p:txBody>
          <a:bodyPr/>
          <a:lstStyle/>
          <a:p>
            <a:fld id="{556D7289-88BD-4809-8E95-74F4C292A483}" type="datetimeFigureOut">
              <a:rPr lang="vi-VN" smtClean="0"/>
              <a:t>18/08/2024</a:t>
            </a:fld>
            <a:endParaRPr lang="vi-VN"/>
          </a:p>
        </p:txBody>
      </p:sp>
      <p:sp>
        <p:nvSpPr>
          <p:cNvPr id="5" name="Footer Placeholder 4">
            <a:extLst>
              <a:ext uri="{FF2B5EF4-FFF2-40B4-BE49-F238E27FC236}">
                <a16:creationId xmlns:a16="http://schemas.microsoft.com/office/drawing/2014/main" id="{10CC23FB-A0B9-999E-137C-D5EE4E10AC9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D02AAA7-C680-ACA1-147C-A6A974E97D3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44929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FE045-4985-7D37-925C-6CE67FF03A7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93CE610-2C06-5C49-99CF-27F27445E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8B996A5-E617-6558-8692-AB64E4E4AC1B}"/>
              </a:ext>
            </a:extLst>
          </p:cNvPr>
          <p:cNvSpPr>
            <a:spLocks noGrp="1"/>
          </p:cNvSpPr>
          <p:nvPr>
            <p:ph type="dt" sz="half" idx="10"/>
          </p:nvPr>
        </p:nvSpPr>
        <p:spPr/>
        <p:txBody>
          <a:bodyPr/>
          <a:lstStyle/>
          <a:p>
            <a:fld id="{556D7289-88BD-4809-8E95-74F4C292A483}" type="datetimeFigureOut">
              <a:rPr lang="vi-VN" smtClean="0"/>
              <a:t>18/08/2024</a:t>
            </a:fld>
            <a:endParaRPr lang="vi-VN"/>
          </a:p>
        </p:txBody>
      </p:sp>
      <p:sp>
        <p:nvSpPr>
          <p:cNvPr id="5" name="Footer Placeholder 4">
            <a:extLst>
              <a:ext uri="{FF2B5EF4-FFF2-40B4-BE49-F238E27FC236}">
                <a16:creationId xmlns:a16="http://schemas.microsoft.com/office/drawing/2014/main" id="{69DB65FE-33DC-C1CA-BF2A-2FFFA16F57E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60D1D06-491D-7C0A-47BF-3EE997A8A7CD}"/>
              </a:ext>
            </a:extLst>
          </p:cNvPr>
          <p:cNvSpPr>
            <a:spLocks noGrp="1"/>
          </p:cNvSpPr>
          <p:nvPr>
            <p:ph type="sldNum" sz="quarter" idx="12"/>
          </p:nvPr>
        </p:nvSpPr>
        <p:spPr/>
        <p:txBody>
          <a:bodyPr/>
          <a:lstStyle/>
          <a:p>
            <a:fld id="{4E8F2B2E-DED0-4299-A80A-DDFB4B309677}" type="slidenum">
              <a:rPr lang="vi-VN" smtClean="0"/>
              <a:t>‹#›</a:t>
            </a:fld>
            <a:endParaRPr lang="vi-VN"/>
          </a:p>
        </p:txBody>
      </p:sp>
      <p:pic>
        <p:nvPicPr>
          <p:cNvPr id="7" name="Content Placeholder 4" descr="A cartoon of a field with plants and clouds&#10;&#10;Description automatically generated">
            <a:extLst>
              <a:ext uri="{FF2B5EF4-FFF2-40B4-BE49-F238E27FC236}">
                <a16:creationId xmlns:a16="http://schemas.microsoft.com/office/drawing/2014/main" id="{EC537967-9124-7561-EDD4-5EE16793F437}"/>
              </a:ext>
            </a:extLst>
          </p:cNvPr>
          <p:cNvPicPr>
            <a:picLocks noChangeAspect="1"/>
          </p:cNvPicPr>
          <p:nvPr userDrawn="1"/>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9" name="Rectangle: Single Corner Snipped 8">
            <a:extLst>
              <a:ext uri="{FF2B5EF4-FFF2-40B4-BE49-F238E27FC236}">
                <a16:creationId xmlns:a16="http://schemas.microsoft.com/office/drawing/2014/main" id="{0EE682A3-85E5-8503-EE5A-899CD7FB1131}"/>
              </a:ext>
            </a:extLst>
          </p:cNvPr>
          <p:cNvSpPr/>
          <p:nvPr userDrawn="1"/>
        </p:nvSpPr>
        <p:spPr>
          <a:xfrm>
            <a:off x="262467" y="365125"/>
            <a:ext cx="11667066" cy="6356350"/>
          </a:xfrm>
          <a:custGeom>
            <a:avLst/>
            <a:gdLst>
              <a:gd name="connsiteX0" fmla="*/ 0 w 11667066"/>
              <a:gd name="connsiteY0" fmla="*/ 0 h 6356350"/>
              <a:gd name="connsiteX1" fmla="*/ 695391 w 11667066"/>
              <a:gd name="connsiteY1" fmla="*/ 0 h 6356350"/>
              <a:gd name="connsiteX2" fmla="*/ 1390781 w 11667066"/>
              <a:gd name="connsiteY2" fmla="*/ 0 h 6356350"/>
              <a:gd name="connsiteX3" fmla="*/ 1980095 w 11667066"/>
              <a:gd name="connsiteY3" fmla="*/ 0 h 6356350"/>
              <a:gd name="connsiteX4" fmla="*/ 2357256 w 11667066"/>
              <a:gd name="connsiteY4" fmla="*/ 0 h 6356350"/>
              <a:gd name="connsiteX5" fmla="*/ 2840494 w 11667066"/>
              <a:gd name="connsiteY5" fmla="*/ 0 h 6356350"/>
              <a:gd name="connsiteX6" fmla="*/ 3535884 w 11667066"/>
              <a:gd name="connsiteY6" fmla="*/ 0 h 6356350"/>
              <a:gd name="connsiteX7" fmla="*/ 4125198 w 11667066"/>
              <a:gd name="connsiteY7" fmla="*/ 0 h 6356350"/>
              <a:gd name="connsiteX8" fmla="*/ 4396283 w 11667066"/>
              <a:gd name="connsiteY8" fmla="*/ 0 h 6356350"/>
              <a:gd name="connsiteX9" fmla="*/ 4985597 w 11667066"/>
              <a:gd name="connsiteY9" fmla="*/ 0 h 6356350"/>
              <a:gd name="connsiteX10" fmla="*/ 5787064 w 11667066"/>
              <a:gd name="connsiteY10" fmla="*/ 0 h 6356350"/>
              <a:gd name="connsiteX11" fmla="*/ 6164225 w 11667066"/>
              <a:gd name="connsiteY11" fmla="*/ 0 h 6356350"/>
              <a:gd name="connsiteX12" fmla="*/ 6541386 w 11667066"/>
              <a:gd name="connsiteY12" fmla="*/ 0 h 6356350"/>
              <a:gd name="connsiteX13" fmla="*/ 6812470 w 11667066"/>
              <a:gd name="connsiteY13" fmla="*/ 0 h 6356350"/>
              <a:gd name="connsiteX14" fmla="*/ 7613938 w 11667066"/>
              <a:gd name="connsiteY14" fmla="*/ 0 h 6356350"/>
              <a:gd name="connsiteX15" fmla="*/ 8415405 w 11667066"/>
              <a:gd name="connsiteY15" fmla="*/ 0 h 6356350"/>
              <a:gd name="connsiteX16" fmla="*/ 8686489 w 11667066"/>
              <a:gd name="connsiteY16" fmla="*/ 0 h 6356350"/>
              <a:gd name="connsiteX17" fmla="*/ 9063650 w 11667066"/>
              <a:gd name="connsiteY17" fmla="*/ 0 h 6356350"/>
              <a:gd name="connsiteX18" fmla="*/ 9334735 w 11667066"/>
              <a:gd name="connsiteY18" fmla="*/ 0 h 6356350"/>
              <a:gd name="connsiteX19" fmla="*/ 9605819 w 11667066"/>
              <a:gd name="connsiteY19" fmla="*/ 0 h 6356350"/>
              <a:gd name="connsiteX20" fmla="*/ 9982980 w 11667066"/>
              <a:gd name="connsiteY20" fmla="*/ 0 h 6356350"/>
              <a:gd name="connsiteX21" fmla="*/ 10607653 w 11667066"/>
              <a:gd name="connsiteY21" fmla="*/ 0 h 6356350"/>
              <a:gd name="connsiteX22" fmla="*/ 10950197 w 11667066"/>
              <a:gd name="connsiteY22" fmla="*/ 342544 h 6356350"/>
              <a:gd name="connsiteX23" fmla="*/ 11324522 w 11667066"/>
              <a:gd name="connsiteY23" fmla="*/ 716869 h 6356350"/>
              <a:gd name="connsiteX24" fmla="*/ 11667066 w 11667066"/>
              <a:gd name="connsiteY24" fmla="*/ 1059413 h 6356350"/>
              <a:gd name="connsiteX25" fmla="*/ 11667066 w 11667066"/>
              <a:gd name="connsiteY25" fmla="*/ 1753900 h 6356350"/>
              <a:gd name="connsiteX26" fmla="*/ 11667066 w 11667066"/>
              <a:gd name="connsiteY26" fmla="*/ 2236510 h 6356350"/>
              <a:gd name="connsiteX27" fmla="*/ 11667066 w 11667066"/>
              <a:gd name="connsiteY27" fmla="*/ 2825059 h 6356350"/>
              <a:gd name="connsiteX28" fmla="*/ 11667066 w 11667066"/>
              <a:gd name="connsiteY28" fmla="*/ 3360638 h 6356350"/>
              <a:gd name="connsiteX29" fmla="*/ 11667066 w 11667066"/>
              <a:gd name="connsiteY29" fmla="*/ 3843248 h 6356350"/>
              <a:gd name="connsiteX30" fmla="*/ 11667066 w 11667066"/>
              <a:gd name="connsiteY30" fmla="*/ 4272888 h 6356350"/>
              <a:gd name="connsiteX31" fmla="*/ 11667066 w 11667066"/>
              <a:gd name="connsiteY31" fmla="*/ 4914406 h 6356350"/>
              <a:gd name="connsiteX32" fmla="*/ 11667066 w 11667066"/>
              <a:gd name="connsiteY32" fmla="*/ 5555924 h 6356350"/>
              <a:gd name="connsiteX33" fmla="*/ 11667066 w 11667066"/>
              <a:gd name="connsiteY33" fmla="*/ 6356350 h 6356350"/>
              <a:gd name="connsiteX34" fmla="*/ 10967042 w 11667066"/>
              <a:gd name="connsiteY34" fmla="*/ 6356350 h 6356350"/>
              <a:gd name="connsiteX35" fmla="*/ 10150347 w 11667066"/>
              <a:gd name="connsiteY35" fmla="*/ 6356350 h 6356350"/>
              <a:gd name="connsiteX36" fmla="*/ 9800335 w 11667066"/>
              <a:gd name="connsiteY36" fmla="*/ 6356350 h 6356350"/>
              <a:gd name="connsiteX37" fmla="*/ 9100311 w 11667066"/>
              <a:gd name="connsiteY37" fmla="*/ 6356350 h 6356350"/>
              <a:gd name="connsiteX38" fmla="*/ 8516958 w 11667066"/>
              <a:gd name="connsiteY38" fmla="*/ 6356350 h 6356350"/>
              <a:gd name="connsiteX39" fmla="*/ 8166946 w 11667066"/>
              <a:gd name="connsiteY39" fmla="*/ 6356350 h 6356350"/>
              <a:gd name="connsiteX40" fmla="*/ 7466922 w 11667066"/>
              <a:gd name="connsiteY40" fmla="*/ 6356350 h 6356350"/>
              <a:gd name="connsiteX41" fmla="*/ 6650228 w 11667066"/>
              <a:gd name="connsiteY41" fmla="*/ 6356350 h 6356350"/>
              <a:gd name="connsiteX42" fmla="*/ 5950204 w 11667066"/>
              <a:gd name="connsiteY42" fmla="*/ 6356350 h 6356350"/>
              <a:gd name="connsiteX43" fmla="*/ 5366850 w 11667066"/>
              <a:gd name="connsiteY43" fmla="*/ 6356350 h 6356350"/>
              <a:gd name="connsiteX44" fmla="*/ 5016838 w 11667066"/>
              <a:gd name="connsiteY44" fmla="*/ 6356350 h 6356350"/>
              <a:gd name="connsiteX45" fmla="*/ 4200144 w 11667066"/>
              <a:gd name="connsiteY45" fmla="*/ 6356350 h 6356350"/>
              <a:gd name="connsiteX46" fmla="*/ 3383449 w 11667066"/>
              <a:gd name="connsiteY46" fmla="*/ 6356350 h 6356350"/>
              <a:gd name="connsiteX47" fmla="*/ 2566755 w 11667066"/>
              <a:gd name="connsiteY47" fmla="*/ 6356350 h 6356350"/>
              <a:gd name="connsiteX48" fmla="*/ 1866731 w 11667066"/>
              <a:gd name="connsiteY48" fmla="*/ 6356350 h 6356350"/>
              <a:gd name="connsiteX49" fmla="*/ 1516719 w 11667066"/>
              <a:gd name="connsiteY49" fmla="*/ 6356350 h 6356350"/>
              <a:gd name="connsiteX50" fmla="*/ 1283377 w 11667066"/>
              <a:gd name="connsiteY50" fmla="*/ 6356350 h 6356350"/>
              <a:gd name="connsiteX51" fmla="*/ 583353 w 11667066"/>
              <a:gd name="connsiteY51" fmla="*/ 6356350 h 6356350"/>
              <a:gd name="connsiteX52" fmla="*/ 0 w 11667066"/>
              <a:gd name="connsiteY52" fmla="*/ 6356350 h 6356350"/>
              <a:gd name="connsiteX53" fmla="*/ 0 w 11667066"/>
              <a:gd name="connsiteY53" fmla="*/ 5969191 h 6356350"/>
              <a:gd name="connsiteX54" fmla="*/ 0 w 11667066"/>
              <a:gd name="connsiteY54" fmla="*/ 5264214 h 6356350"/>
              <a:gd name="connsiteX55" fmla="*/ 0 w 11667066"/>
              <a:gd name="connsiteY55" fmla="*/ 4749927 h 6356350"/>
              <a:gd name="connsiteX56" fmla="*/ 0 w 11667066"/>
              <a:gd name="connsiteY56" fmla="*/ 4362767 h 6356350"/>
              <a:gd name="connsiteX57" fmla="*/ 0 w 11667066"/>
              <a:gd name="connsiteY57" fmla="*/ 3657791 h 6356350"/>
              <a:gd name="connsiteX58" fmla="*/ 0 w 11667066"/>
              <a:gd name="connsiteY58" fmla="*/ 3143504 h 6356350"/>
              <a:gd name="connsiteX59" fmla="*/ 0 w 11667066"/>
              <a:gd name="connsiteY59" fmla="*/ 2565654 h 6356350"/>
              <a:gd name="connsiteX60" fmla="*/ 0 w 11667066"/>
              <a:gd name="connsiteY60" fmla="*/ 2051367 h 6356350"/>
              <a:gd name="connsiteX61" fmla="*/ 0 w 11667066"/>
              <a:gd name="connsiteY61" fmla="*/ 1346390 h 6356350"/>
              <a:gd name="connsiteX62" fmla="*/ 0 w 11667066"/>
              <a:gd name="connsiteY62" fmla="*/ 895667 h 6356350"/>
              <a:gd name="connsiteX63" fmla="*/ 0 w 11667066"/>
              <a:gd name="connsiteY63" fmla="*/ 0 h 6356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667066" h="6356350" fill="none" extrusionOk="0">
                <a:moveTo>
                  <a:pt x="0" y="0"/>
                </a:moveTo>
                <a:cubicBezTo>
                  <a:pt x="334893" y="-61588"/>
                  <a:pt x="426227" y="27694"/>
                  <a:pt x="695391" y="0"/>
                </a:cubicBezTo>
                <a:cubicBezTo>
                  <a:pt x="964555" y="-27694"/>
                  <a:pt x="1234926" y="14150"/>
                  <a:pt x="1390781" y="0"/>
                </a:cubicBezTo>
                <a:cubicBezTo>
                  <a:pt x="1546636" y="-14150"/>
                  <a:pt x="1769196" y="52804"/>
                  <a:pt x="1980095" y="0"/>
                </a:cubicBezTo>
                <a:cubicBezTo>
                  <a:pt x="2190994" y="-52804"/>
                  <a:pt x="2184646" y="14995"/>
                  <a:pt x="2357256" y="0"/>
                </a:cubicBezTo>
                <a:cubicBezTo>
                  <a:pt x="2529866" y="-14995"/>
                  <a:pt x="2612714" y="13800"/>
                  <a:pt x="2840494" y="0"/>
                </a:cubicBezTo>
                <a:cubicBezTo>
                  <a:pt x="3068274" y="-13800"/>
                  <a:pt x="3376140" y="7267"/>
                  <a:pt x="3535884" y="0"/>
                </a:cubicBezTo>
                <a:cubicBezTo>
                  <a:pt x="3695628" y="-7267"/>
                  <a:pt x="3919547" y="65352"/>
                  <a:pt x="4125198" y="0"/>
                </a:cubicBezTo>
                <a:cubicBezTo>
                  <a:pt x="4330849" y="-65352"/>
                  <a:pt x="4319701" y="32308"/>
                  <a:pt x="4396283" y="0"/>
                </a:cubicBezTo>
                <a:cubicBezTo>
                  <a:pt x="4472865" y="-32308"/>
                  <a:pt x="4762781" y="59857"/>
                  <a:pt x="4985597" y="0"/>
                </a:cubicBezTo>
                <a:cubicBezTo>
                  <a:pt x="5208413" y="-59857"/>
                  <a:pt x="5520600" y="64940"/>
                  <a:pt x="5787064" y="0"/>
                </a:cubicBezTo>
                <a:cubicBezTo>
                  <a:pt x="6053528" y="-64940"/>
                  <a:pt x="6000166" y="41972"/>
                  <a:pt x="6164225" y="0"/>
                </a:cubicBezTo>
                <a:cubicBezTo>
                  <a:pt x="6328284" y="-41972"/>
                  <a:pt x="6401935" y="7691"/>
                  <a:pt x="6541386" y="0"/>
                </a:cubicBezTo>
                <a:cubicBezTo>
                  <a:pt x="6680837" y="-7691"/>
                  <a:pt x="6684584" y="14381"/>
                  <a:pt x="6812470" y="0"/>
                </a:cubicBezTo>
                <a:cubicBezTo>
                  <a:pt x="6940356" y="-14381"/>
                  <a:pt x="7439118" y="17145"/>
                  <a:pt x="7613938" y="0"/>
                </a:cubicBezTo>
                <a:cubicBezTo>
                  <a:pt x="7788758" y="-17145"/>
                  <a:pt x="8122723" y="48661"/>
                  <a:pt x="8415405" y="0"/>
                </a:cubicBezTo>
                <a:cubicBezTo>
                  <a:pt x="8708087" y="-48661"/>
                  <a:pt x="8605083" y="18803"/>
                  <a:pt x="8686489" y="0"/>
                </a:cubicBezTo>
                <a:cubicBezTo>
                  <a:pt x="8767895" y="-18803"/>
                  <a:pt x="8923412" y="2954"/>
                  <a:pt x="9063650" y="0"/>
                </a:cubicBezTo>
                <a:cubicBezTo>
                  <a:pt x="9203888" y="-2954"/>
                  <a:pt x="9233412" y="10453"/>
                  <a:pt x="9334735" y="0"/>
                </a:cubicBezTo>
                <a:cubicBezTo>
                  <a:pt x="9436058" y="-10453"/>
                  <a:pt x="9530876" y="20558"/>
                  <a:pt x="9605819" y="0"/>
                </a:cubicBezTo>
                <a:cubicBezTo>
                  <a:pt x="9680762" y="-20558"/>
                  <a:pt x="9877196" y="6856"/>
                  <a:pt x="9982980" y="0"/>
                </a:cubicBezTo>
                <a:cubicBezTo>
                  <a:pt x="10088764" y="-6856"/>
                  <a:pt x="10428095" y="1477"/>
                  <a:pt x="10607653" y="0"/>
                </a:cubicBezTo>
                <a:cubicBezTo>
                  <a:pt x="10793778" y="120577"/>
                  <a:pt x="10869530" y="262994"/>
                  <a:pt x="10950197" y="342544"/>
                </a:cubicBezTo>
                <a:cubicBezTo>
                  <a:pt x="11030864" y="422094"/>
                  <a:pt x="11192987" y="592319"/>
                  <a:pt x="11324522" y="716869"/>
                </a:cubicBezTo>
                <a:cubicBezTo>
                  <a:pt x="11456057" y="841419"/>
                  <a:pt x="11567464" y="1000558"/>
                  <a:pt x="11667066" y="1059413"/>
                </a:cubicBezTo>
                <a:cubicBezTo>
                  <a:pt x="11678060" y="1310167"/>
                  <a:pt x="11587684" y="1547043"/>
                  <a:pt x="11667066" y="1753900"/>
                </a:cubicBezTo>
                <a:cubicBezTo>
                  <a:pt x="11746448" y="1960757"/>
                  <a:pt x="11632308" y="2122592"/>
                  <a:pt x="11667066" y="2236510"/>
                </a:cubicBezTo>
                <a:cubicBezTo>
                  <a:pt x="11701824" y="2350428"/>
                  <a:pt x="11605500" y="2554188"/>
                  <a:pt x="11667066" y="2825059"/>
                </a:cubicBezTo>
                <a:cubicBezTo>
                  <a:pt x="11728632" y="3095930"/>
                  <a:pt x="11657475" y="3198032"/>
                  <a:pt x="11667066" y="3360638"/>
                </a:cubicBezTo>
                <a:cubicBezTo>
                  <a:pt x="11676657" y="3523244"/>
                  <a:pt x="11649131" y="3721716"/>
                  <a:pt x="11667066" y="3843248"/>
                </a:cubicBezTo>
                <a:cubicBezTo>
                  <a:pt x="11685001" y="3964780"/>
                  <a:pt x="11632397" y="4181482"/>
                  <a:pt x="11667066" y="4272888"/>
                </a:cubicBezTo>
                <a:cubicBezTo>
                  <a:pt x="11701735" y="4364294"/>
                  <a:pt x="11627448" y="4634686"/>
                  <a:pt x="11667066" y="4914406"/>
                </a:cubicBezTo>
                <a:cubicBezTo>
                  <a:pt x="11706684" y="5194126"/>
                  <a:pt x="11595975" y="5254187"/>
                  <a:pt x="11667066" y="5555924"/>
                </a:cubicBezTo>
                <a:cubicBezTo>
                  <a:pt x="11738157" y="5857661"/>
                  <a:pt x="11660744" y="6011363"/>
                  <a:pt x="11667066" y="6356350"/>
                </a:cubicBezTo>
                <a:cubicBezTo>
                  <a:pt x="11508206" y="6383429"/>
                  <a:pt x="11152786" y="6326118"/>
                  <a:pt x="10967042" y="6356350"/>
                </a:cubicBezTo>
                <a:cubicBezTo>
                  <a:pt x="10781298" y="6386582"/>
                  <a:pt x="10345128" y="6304143"/>
                  <a:pt x="10150347" y="6356350"/>
                </a:cubicBezTo>
                <a:cubicBezTo>
                  <a:pt x="9955566" y="6408557"/>
                  <a:pt x="9929340" y="6339017"/>
                  <a:pt x="9800335" y="6356350"/>
                </a:cubicBezTo>
                <a:cubicBezTo>
                  <a:pt x="9671330" y="6373683"/>
                  <a:pt x="9402566" y="6284458"/>
                  <a:pt x="9100311" y="6356350"/>
                </a:cubicBezTo>
                <a:cubicBezTo>
                  <a:pt x="8798056" y="6428242"/>
                  <a:pt x="8720385" y="6287728"/>
                  <a:pt x="8516958" y="6356350"/>
                </a:cubicBezTo>
                <a:cubicBezTo>
                  <a:pt x="8313531" y="6424972"/>
                  <a:pt x="8341292" y="6317305"/>
                  <a:pt x="8166946" y="6356350"/>
                </a:cubicBezTo>
                <a:cubicBezTo>
                  <a:pt x="7992600" y="6395395"/>
                  <a:pt x="7662170" y="6294096"/>
                  <a:pt x="7466922" y="6356350"/>
                </a:cubicBezTo>
                <a:cubicBezTo>
                  <a:pt x="7271674" y="6418604"/>
                  <a:pt x="6991092" y="6283546"/>
                  <a:pt x="6650228" y="6356350"/>
                </a:cubicBezTo>
                <a:cubicBezTo>
                  <a:pt x="6309364" y="6429154"/>
                  <a:pt x="6162238" y="6301719"/>
                  <a:pt x="5950204" y="6356350"/>
                </a:cubicBezTo>
                <a:cubicBezTo>
                  <a:pt x="5738170" y="6410981"/>
                  <a:pt x="5658186" y="6333920"/>
                  <a:pt x="5366850" y="6356350"/>
                </a:cubicBezTo>
                <a:cubicBezTo>
                  <a:pt x="5075514" y="6378780"/>
                  <a:pt x="5144835" y="6316286"/>
                  <a:pt x="5016838" y="6356350"/>
                </a:cubicBezTo>
                <a:cubicBezTo>
                  <a:pt x="4888841" y="6396414"/>
                  <a:pt x="4582515" y="6278603"/>
                  <a:pt x="4200144" y="6356350"/>
                </a:cubicBezTo>
                <a:cubicBezTo>
                  <a:pt x="3817773" y="6434097"/>
                  <a:pt x="3696852" y="6310181"/>
                  <a:pt x="3383449" y="6356350"/>
                </a:cubicBezTo>
                <a:cubicBezTo>
                  <a:pt x="3070047" y="6402519"/>
                  <a:pt x="2946291" y="6318913"/>
                  <a:pt x="2566755" y="6356350"/>
                </a:cubicBezTo>
                <a:cubicBezTo>
                  <a:pt x="2187219" y="6393787"/>
                  <a:pt x="2011320" y="6302092"/>
                  <a:pt x="1866731" y="6356350"/>
                </a:cubicBezTo>
                <a:cubicBezTo>
                  <a:pt x="1722142" y="6410608"/>
                  <a:pt x="1613445" y="6328062"/>
                  <a:pt x="1516719" y="6356350"/>
                </a:cubicBezTo>
                <a:cubicBezTo>
                  <a:pt x="1419993" y="6384638"/>
                  <a:pt x="1334162" y="6341521"/>
                  <a:pt x="1283377" y="6356350"/>
                </a:cubicBezTo>
                <a:cubicBezTo>
                  <a:pt x="1232592" y="6371179"/>
                  <a:pt x="824543" y="6347627"/>
                  <a:pt x="583353" y="6356350"/>
                </a:cubicBezTo>
                <a:cubicBezTo>
                  <a:pt x="342163" y="6365073"/>
                  <a:pt x="263649" y="6323722"/>
                  <a:pt x="0" y="6356350"/>
                </a:cubicBezTo>
                <a:cubicBezTo>
                  <a:pt x="-9924" y="6211959"/>
                  <a:pt x="11676" y="6073440"/>
                  <a:pt x="0" y="5969191"/>
                </a:cubicBezTo>
                <a:cubicBezTo>
                  <a:pt x="-11676" y="5864942"/>
                  <a:pt x="49975" y="5580962"/>
                  <a:pt x="0" y="5264214"/>
                </a:cubicBezTo>
                <a:cubicBezTo>
                  <a:pt x="-49975" y="4947466"/>
                  <a:pt x="56714" y="4993072"/>
                  <a:pt x="0" y="4749927"/>
                </a:cubicBezTo>
                <a:cubicBezTo>
                  <a:pt x="-56714" y="4506782"/>
                  <a:pt x="3990" y="4457427"/>
                  <a:pt x="0" y="4362767"/>
                </a:cubicBezTo>
                <a:cubicBezTo>
                  <a:pt x="-3990" y="4268107"/>
                  <a:pt x="35042" y="3997699"/>
                  <a:pt x="0" y="3657791"/>
                </a:cubicBezTo>
                <a:cubicBezTo>
                  <a:pt x="-35042" y="3317883"/>
                  <a:pt x="48173" y="3301144"/>
                  <a:pt x="0" y="3143504"/>
                </a:cubicBezTo>
                <a:cubicBezTo>
                  <a:pt x="-48173" y="2985864"/>
                  <a:pt x="53339" y="2754541"/>
                  <a:pt x="0" y="2565654"/>
                </a:cubicBezTo>
                <a:cubicBezTo>
                  <a:pt x="-53339" y="2376767"/>
                  <a:pt x="23704" y="2192368"/>
                  <a:pt x="0" y="2051367"/>
                </a:cubicBezTo>
                <a:cubicBezTo>
                  <a:pt x="-23704" y="1910366"/>
                  <a:pt x="73937" y="1504578"/>
                  <a:pt x="0" y="1346390"/>
                </a:cubicBezTo>
                <a:cubicBezTo>
                  <a:pt x="-73937" y="1188202"/>
                  <a:pt x="11902" y="1118917"/>
                  <a:pt x="0" y="895667"/>
                </a:cubicBezTo>
                <a:cubicBezTo>
                  <a:pt x="-11902" y="672417"/>
                  <a:pt x="39860" y="184054"/>
                  <a:pt x="0" y="0"/>
                </a:cubicBezTo>
                <a:close/>
              </a:path>
              <a:path w="11667066" h="6356350" stroke="0" extrusionOk="0">
                <a:moveTo>
                  <a:pt x="0" y="0"/>
                </a:moveTo>
                <a:cubicBezTo>
                  <a:pt x="235339" y="-17440"/>
                  <a:pt x="262463" y="33023"/>
                  <a:pt x="483238" y="0"/>
                </a:cubicBezTo>
                <a:cubicBezTo>
                  <a:pt x="704013" y="-33023"/>
                  <a:pt x="880524" y="57756"/>
                  <a:pt x="1072552" y="0"/>
                </a:cubicBezTo>
                <a:cubicBezTo>
                  <a:pt x="1264580" y="-57756"/>
                  <a:pt x="1413635" y="31351"/>
                  <a:pt x="1555789" y="0"/>
                </a:cubicBezTo>
                <a:cubicBezTo>
                  <a:pt x="1697943" y="-31351"/>
                  <a:pt x="1800303" y="54967"/>
                  <a:pt x="2039027" y="0"/>
                </a:cubicBezTo>
                <a:cubicBezTo>
                  <a:pt x="2277751" y="-54967"/>
                  <a:pt x="2196571" y="21638"/>
                  <a:pt x="2310111" y="0"/>
                </a:cubicBezTo>
                <a:cubicBezTo>
                  <a:pt x="2423651" y="-21638"/>
                  <a:pt x="2767517" y="75562"/>
                  <a:pt x="3111578" y="0"/>
                </a:cubicBezTo>
                <a:cubicBezTo>
                  <a:pt x="3455639" y="-75562"/>
                  <a:pt x="3394005" y="20100"/>
                  <a:pt x="3488739" y="0"/>
                </a:cubicBezTo>
                <a:cubicBezTo>
                  <a:pt x="3583473" y="-20100"/>
                  <a:pt x="3854079" y="73011"/>
                  <a:pt x="4184130" y="0"/>
                </a:cubicBezTo>
                <a:cubicBezTo>
                  <a:pt x="4514181" y="-73011"/>
                  <a:pt x="4549911" y="40783"/>
                  <a:pt x="4773444" y="0"/>
                </a:cubicBezTo>
                <a:cubicBezTo>
                  <a:pt x="4996977" y="-40783"/>
                  <a:pt x="5238160" y="61212"/>
                  <a:pt x="5362758" y="0"/>
                </a:cubicBezTo>
                <a:cubicBezTo>
                  <a:pt x="5487356" y="-61212"/>
                  <a:pt x="5739845" y="39167"/>
                  <a:pt x="5845995" y="0"/>
                </a:cubicBezTo>
                <a:cubicBezTo>
                  <a:pt x="5952145" y="-39167"/>
                  <a:pt x="6174077" y="55876"/>
                  <a:pt x="6329233" y="0"/>
                </a:cubicBezTo>
                <a:cubicBezTo>
                  <a:pt x="6484389" y="-55876"/>
                  <a:pt x="6718396" y="66356"/>
                  <a:pt x="6918547" y="0"/>
                </a:cubicBezTo>
                <a:cubicBezTo>
                  <a:pt x="7118698" y="-66356"/>
                  <a:pt x="7350427" y="61306"/>
                  <a:pt x="7720014" y="0"/>
                </a:cubicBezTo>
                <a:cubicBezTo>
                  <a:pt x="8089601" y="-61306"/>
                  <a:pt x="7995324" y="35021"/>
                  <a:pt x="8097175" y="0"/>
                </a:cubicBezTo>
                <a:cubicBezTo>
                  <a:pt x="8199026" y="-35021"/>
                  <a:pt x="8414341" y="51987"/>
                  <a:pt x="8686489" y="0"/>
                </a:cubicBezTo>
                <a:cubicBezTo>
                  <a:pt x="8958637" y="-51987"/>
                  <a:pt x="8884891" y="37071"/>
                  <a:pt x="9063650" y="0"/>
                </a:cubicBezTo>
                <a:cubicBezTo>
                  <a:pt x="9242409" y="-37071"/>
                  <a:pt x="9492055" y="95843"/>
                  <a:pt x="9865117" y="0"/>
                </a:cubicBezTo>
                <a:cubicBezTo>
                  <a:pt x="10238179" y="-95843"/>
                  <a:pt x="10375898" y="51342"/>
                  <a:pt x="10607653" y="0"/>
                </a:cubicBezTo>
                <a:cubicBezTo>
                  <a:pt x="10731823" y="51749"/>
                  <a:pt x="10806807" y="232667"/>
                  <a:pt x="10929008" y="321355"/>
                </a:cubicBezTo>
                <a:cubicBezTo>
                  <a:pt x="11051209" y="410043"/>
                  <a:pt x="11108521" y="560575"/>
                  <a:pt x="11292740" y="685087"/>
                </a:cubicBezTo>
                <a:cubicBezTo>
                  <a:pt x="11476959" y="809599"/>
                  <a:pt x="11491908" y="948598"/>
                  <a:pt x="11667066" y="1059413"/>
                </a:cubicBezTo>
                <a:cubicBezTo>
                  <a:pt x="11714434" y="1288794"/>
                  <a:pt x="11662924" y="1347155"/>
                  <a:pt x="11667066" y="1542023"/>
                </a:cubicBezTo>
                <a:cubicBezTo>
                  <a:pt x="11671208" y="1736891"/>
                  <a:pt x="11646844" y="1900129"/>
                  <a:pt x="11667066" y="2183541"/>
                </a:cubicBezTo>
                <a:cubicBezTo>
                  <a:pt x="11687288" y="2466953"/>
                  <a:pt x="11647794" y="2474141"/>
                  <a:pt x="11667066" y="2613181"/>
                </a:cubicBezTo>
                <a:cubicBezTo>
                  <a:pt x="11686338" y="2752221"/>
                  <a:pt x="11645056" y="3068840"/>
                  <a:pt x="11667066" y="3254699"/>
                </a:cubicBezTo>
                <a:cubicBezTo>
                  <a:pt x="11689076" y="3440558"/>
                  <a:pt x="11633722" y="3623170"/>
                  <a:pt x="11667066" y="3737309"/>
                </a:cubicBezTo>
                <a:cubicBezTo>
                  <a:pt x="11700410" y="3851448"/>
                  <a:pt x="11626442" y="4142898"/>
                  <a:pt x="11667066" y="4272888"/>
                </a:cubicBezTo>
                <a:cubicBezTo>
                  <a:pt x="11707690" y="4402878"/>
                  <a:pt x="11664675" y="4640327"/>
                  <a:pt x="11667066" y="4808467"/>
                </a:cubicBezTo>
                <a:cubicBezTo>
                  <a:pt x="11669457" y="4976607"/>
                  <a:pt x="11641926" y="5306565"/>
                  <a:pt x="11667066" y="5502955"/>
                </a:cubicBezTo>
                <a:cubicBezTo>
                  <a:pt x="11692206" y="5699345"/>
                  <a:pt x="11650115" y="6135132"/>
                  <a:pt x="11667066" y="6356350"/>
                </a:cubicBezTo>
                <a:cubicBezTo>
                  <a:pt x="11440416" y="6393444"/>
                  <a:pt x="11360751" y="6326939"/>
                  <a:pt x="11200383" y="6356350"/>
                </a:cubicBezTo>
                <a:cubicBezTo>
                  <a:pt x="11040015" y="6385761"/>
                  <a:pt x="10945275" y="6320524"/>
                  <a:pt x="10733701" y="6356350"/>
                </a:cubicBezTo>
                <a:cubicBezTo>
                  <a:pt x="10522127" y="6392176"/>
                  <a:pt x="10570684" y="6340275"/>
                  <a:pt x="10500359" y="6356350"/>
                </a:cubicBezTo>
                <a:cubicBezTo>
                  <a:pt x="10430034" y="6372425"/>
                  <a:pt x="10233752" y="6336254"/>
                  <a:pt x="10033677" y="6356350"/>
                </a:cubicBezTo>
                <a:cubicBezTo>
                  <a:pt x="9833602" y="6376446"/>
                  <a:pt x="9910031" y="6352215"/>
                  <a:pt x="9800335" y="6356350"/>
                </a:cubicBezTo>
                <a:cubicBezTo>
                  <a:pt x="9690639" y="6360485"/>
                  <a:pt x="9682015" y="6340072"/>
                  <a:pt x="9566994" y="6356350"/>
                </a:cubicBezTo>
                <a:cubicBezTo>
                  <a:pt x="9451973" y="6372628"/>
                  <a:pt x="9228666" y="6301371"/>
                  <a:pt x="8983641" y="6356350"/>
                </a:cubicBezTo>
                <a:cubicBezTo>
                  <a:pt x="8738616" y="6411329"/>
                  <a:pt x="8703565" y="6350227"/>
                  <a:pt x="8516958" y="6356350"/>
                </a:cubicBezTo>
                <a:cubicBezTo>
                  <a:pt x="8330351" y="6362473"/>
                  <a:pt x="8185401" y="6305429"/>
                  <a:pt x="8050276" y="6356350"/>
                </a:cubicBezTo>
                <a:cubicBezTo>
                  <a:pt x="7915151" y="6407271"/>
                  <a:pt x="7872063" y="6333405"/>
                  <a:pt x="7700264" y="6356350"/>
                </a:cubicBezTo>
                <a:cubicBezTo>
                  <a:pt x="7528465" y="6379295"/>
                  <a:pt x="7161189" y="6300746"/>
                  <a:pt x="7000240" y="6356350"/>
                </a:cubicBezTo>
                <a:cubicBezTo>
                  <a:pt x="6839291" y="6411954"/>
                  <a:pt x="6848755" y="6331726"/>
                  <a:pt x="6766898" y="6356350"/>
                </a:cubicBezTo>
                <a:cubicBezTo>
                  <a:pt x="6685041" y="6380974"/>
                  <a:pt x="6583192" y="6334699"/>
                  <a:pt x="6416886" y="6356350"/>
                </a:cubicBezTo>
                <a:cubicBezTo>
                  <a:pt x="6250580" y="6378001"/>
                  <a:pt x="6028899" y="6326697"/>
                  <a:pt x="5833533" y="6356350"/>
                </a:cubicBezTo>
                <a:cubicBezTo>
                  <a:pt x="5638167" y="6386003"/>
                  <a:pt x="5521464" y="6353917"/>
                  <a:pt x="5366850" y="6356350"/>
                </a:cubicBezTo>
                <a:cubicBezTo>
                  <a:pt x="5212236" y="6358783"/>
                  <a:pt x="5014556" y="6347583"/>
                  <a:pt x="4900168" y="6356350"/>
                </a:cubicBezTo>
                <a:cubicBezTo>
                  <a:pt x="4785780" y="6365117"/>
                  <a:pt x="4363608" y="6265986"/>
                  <a:pt x="4083473" y="6356350"/>
                </a:cubicBezTo>
                <a:cubicBezTo>
                  <a:pt x="3803338" y="6446714"/>
                  <a:pt x="3656051" y="6291116"/>
                  <a:pt x="3383449" y="6356350"/>
                </a:cubicBezTo>
                <a:cubicBezTo>
                  <a:pt x="3110847" y="6421584"/>
                  <a:pt x="3102193" y="6302572"/>
                  <a:pt x="2916766" y="6356350"/>
                </a:cubicBezTo>
                <a:cubicBezTo>
                  <a:pt x="2731339" y="6410128"/>
                  <a:pt x="2480533" y="6337039"/>
                  <a:pt x="2216743" y="6356350"/>
                </a:cubicBezTo>
                <a:cubicBezTo>
                  <a:pt x="1952953" y="6375661"/>
                  <a:pt x="1865131" y="6315250"/>
                  <a:pt x="1750060" y="6356350"/>
                </a:cubicBezTo>
                <a:cubicBezTo>
                  <a:pt x="1634989" y="6397450"/>
                  <a:pt x="1329884" y="6309045"/>
                  <a:pt x="1166707" y="6356350"/>
                </a:cubicBezTo>
                <a:cubicBezTo>
                  <a:pt x="1003530" y="6403655"/>
                  <a:pt x="1021421" y="6340040"/>
                  <a:pt x="933365" y="6356350"/>
                </a:cubicBezTo>
                <a:cubicBezTo>
                  <a:pt x="845309" y="6372660"/>
                  <a:pt x="395859" y="6341768"/>
                  <a:pt x="0" y="6356350"/>
                </a:cubicBezTo>
                <a:cubicBezTo>
                  <a:pt x="-19372" y="6277254"/>
                  <a:pt x="385" y="6061291"/>
                  <a:pt x="0" y="5969191"/>
                </a:cubicBezTo>
                <a:cubicBezTo>
                  <a:pt x="-385" y="5877091"/>
                  <a:pt x="42804" y="5730588"/>
                  <a:pt x="0" y="5582031"/>
                </a:cubicBezTo>
                <a:cubicBezTo>
                  <a:pt x="-42804" y="5433474"/>
                  <a:pt x="5064" y="5178536"/>
                  <a:pt x="0" y="4940618"/>
                </a:cubicBezTo>
                <a:cubicBezTo>
                  <a:pt x="-5064" y="4702700"/>
                  <a:pt x="63771" y="4645765"/>
                  <a:pt x="0" y="4362768"/>
                </a:cubicBezTo>
                <a:cubicBezTo>
                  <a:pt x="-63771" y="4079771"/>
                  <a:pt x="25028" y="4132060"/>
                  <a:pt x="0" y="3975608"/>
                </a:cubicBezTo>
                <a:cubicBezTo>
                  <a:pt x="-25028" y="3819156"/>
                  <a:pt x="14853" y="3481500"/>
                  <a:pt x="0" y="3334195"/>
                </a:cubicBezTo>
                <a:cubicBezTo>
                  <a:pt x="-14853" y="3186890"/>
                  <a:pt x="35719" y="2928057"/>
                  <a:pt x="0" y="2756345"/>
                </a:cubicBezTo>
                <a:cubicBezTo>
                  <a:pt x="-35719" y="2584633"/>
                  <a:pt x="55188" y="2372408"/>
                  <a:pt x="0" y="2114931"/>
                </a:cubicBezTo>
                <a:cubicBezTo>
                  <a:pt x="-55188" y="1857454"/>
                  <a:pt x="9696" y="1879080"/>
                  <a:pt x="0" y="1727772"/>
                </a:cubicBezTo>
                <a:cubicBezTo>
                  <a:pt x="-9696" y="1576464"/>
                  <a:pt x="53583" y="1276948"/>
                  <a:pt x="0" y="1149922"/>
                </a:cubicBezTo>
                <a:cubicBezTo>
                  <a:pt x="-53583" y="1022896"/>
                  <a:pt x="22903" y="917284"/>
                  <a:pt x="0" y="699198"/>
                </a:cubicBezTo>
                <a:cubicBezTo>
                  <a:pt x="-22903" y="481112"/>
                  <a:pt x="22882" y="265463"/>
                  <a:pt x="0" y="0"/>
                </a:cubicBezTo>
                <a:close/>
              </a:path>
            </a:pathLst>
          </a:custGeom>
          <a:solidFill>
            <a:schemeClr val="bg1"/>
          </a:solidFill>
          <a:ln w="38100">
            <a:solidFill>
              <a:srgbClr val="F2F568"/>
            </a:solidFill>
            <a:prstDash val="dash"/>
            <a:extLst>
              <a:ext uri="{C807C97D-BFC1-408E-A445-0C87EB9F89A2}">
                <ask:lineSketchStyleProps xmlns:ask="http://schemas.microsoft.com/office/drawing/2018/sketchyshapes" sd="2672514949">
                  <a:prstGeom prst="snip1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03556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D027C-67D6-5AA2-ECBC-46043315B6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DCE9150-6ECA-3198-1295-2803D5C13A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0E23CF-6B42-042D-D2B2-9505AA72A725}"/>
              </a:ext>
            </a:extLst>
          </p:cNvPr>
          <p:cNvSpPr>
            <a:spLocks noGrp="1"/>
          </p:cNvSpPr>
          <p:nvPr>
            <p:ph type="dt" sz="half" idx="10"/>
          </p:nvPr>
        </p:nvSpPr>
        <p:spPr/>
        <p:txBody>
          <a:bodyPr/>
          <a:lstStyle/>
          <a:p>
            <a:fld id="{556D7289-88BD-4809-8E95-74F4C292A483}" type="datetimeFigureOut">
              <a:rPr lang="vi-VN" smtClean="0"/>
              <a:t>18/08/2024</a:t>
            </a:fld>
            <a:endParaRPr lang="vi-VN"/>
          </a:p>
        </p:txBody>
      </p:sp>
      <p:sp>
        <p:nvSpPr>
          <p:cNvPr id="5" name="Footer Placeholder 4">
            <a:extLst>
              <a:ext uri="{FF2B5EF4-FFF2-40B4-BE49-F238E27FC236}">
                <a16:creationId xmlns:a16="http://schemas.microsoft.com/office/drawing/2014/main" id="{0E6C8C26-8172-B6B7-3257-3600C244E4F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E2CD2A6-C4BB-921A-24C6-E26ACF878E01}"/>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15028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1F16E-6355-5C45-366F-CC31E5F954C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8AA03F7-2199-6745-0370-E62EB89494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D4666C3-5C70-5F67-1143-99F28DAD52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2387B1BF-3DD5-85F0-B9C9-56BFA996717E}"/>
              </a:ext>
            </a:extLst>
          </p:cNvPr>
          <p:cNvSpPr>
            <a:spLocks noGrp="1"/>
          </p:cNvSpPr>
          <p:nvPr>
            <p:ph type="dt" sz="half" idx="10"/>
          </p:nvPr>
        </p:nvSpPr>
        <p:spPr/>
        <p:txBody>
          <a:bodyPr/>
          <a:lstStyle/>
          <a:p>
            <a:fld id="{556D7289-88BD-4809-8E95-74F4C292A483}" type="datetimeFigureOut">
              <a:rPr lang="vi-VN" smtClean="0"/>
              <a:t>18/08/2024</a:t>
            </a:fld>
            <a:endParaRPr lang="vi-VN"/>
          </a:p>
        </p:txBody>
      </p:sp>
      <p:sp>
        <p:nvSpPr>
          <p:cNvPr id="6" name="Footer Placeholder 5">
            <a:extLst>
              <a:ext uri="{FF2B5EF4-FFF2-40B4-BE49-F238E27FC236}">
                <a16:creationId xmlns:a16="http://schemas.microsoft.com/office/drawing/2014/main" id="{66BFB485-6C10-E254-0665-3C4280BA78C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D78AB199-8305-3199-BAA1-9D49ADD95A28}"/>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43324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55815-A408-A7A6-DC13-48D013DD2613}"/>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F0BE1E8-26F6-C0DD-860C-E5452C6AC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A709C3-B079-B9C7-43AC-E784601644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0271E7BE-7379-C901-11C8-F8C2B1AE9A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2378C5-7F0A-B91F-1762-AB60186135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FD600AD8-9003-4DDA-92D7-DAC5F7A7D655}"/>
              </a:ext>
            </a:extLst>
          </p:cNvPr>
          <p:cNvSpPr>
            <a:spLocks noGrp="1"/>
          </p:cNvSpPr>
          <p:nvPr>
            <p:ph type="dt" sz="half" idx="10"/>
          </p:nvPr>
        </p:nvSpPr>
        <p:spPr/>
        <p:txBody>
          <a:bodyPr/>
          <a:lstStyle/>
          <a:p>
            <a:fld id="{556D7289-88BD-4809-8E95-74F4C292A483}" type="datetimeFigureOut">
              <a:rPr lang="vi-VN" smtClean="0"/>
              <a:t>18/08/2024</a:t>
            </a:fld>
            <a:endParaRPr lang="vi-VN"/>
          </a:p>
        </p:txBody>
      </p:sp>
      <p:sp>
        <p:nvSpPr>
          <p:cNvPr id="8" name="Footer Placeholder 7">
            <a:extLst>
              <a:ext uri="{FF2B5EF4-FFF2-40B4-BE49-F238E27FC236}">
                <a16:creationId xmlns:a16="http://schemas.microsoft.com/office/drawing/2014/main" id="{7CCBF4C1-2685-55D2-E26D-862EF2C95DC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12AF92CC-49EB-308B-D883-F50A6D4157CA}"/>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520644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99A6-705D-2F63-CEE6-99F8FC715486}"/>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2472537-8937-79DF-9021-80EE43F5E326}"/>
              </a:ext>
            </a:extLst>
          </p:cNvPr>
          <p:cNvSpPr>
            <a:spLocks noGrp="1"/>
          </p:cNvSpPr>
          <p:nvPr>
            <p:ph type="dt" sz="half" idx="10"/>
          </p:nvPr>
        </p:nvSpPr>
        <p:spPr/>
        <p:txBody>
          <a:bodyPr/>
          <a:lstStyle/>
          <a:p>
            <a:fld id="{556D7289-88BD-4809-8E95-74F4C292A483}" type="datetimeFigureOut">
              <a:rPr lang="vi-VN" smtClean="0"/>
              <a:t>18/08/2024</a:t>
            </a:fld>
            <a:endParaRPr lang="vi-VN"/>
          </a:p>
        </p:txBody>
      </p:sp>
      <p:sp>
        <p:nvSpPr>
          <p:cNvPr id="4" name="Footer Placeholder 3">
            <a:extLst>
              <a:ext uri="{FF2B5EF4-FFF2-40B4-BE49-F238E27FC236}">
                <a16:creationId xmlns:a16="http://schemas.microsoft.com/office/drawing/2014/main" id="{8690197E-5D91-B280-11CF-3463B04F9613}"/>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5122BAE9-DC43-11B5-BC93-9C54DF233EA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383752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E8DC8-BAAC-540D-3C65-49F290A8096B}"/>
              </a:ext>
            </a:extLst>
          </p:cNvPr>
          <p:cNvSpPr>
            <a:spLocks noGrp="1"/>
          </p:cNvSpPr>
          <p:nvPr>
            <p:ph type="dt" sz="half" idx="10"/>
          </p:nvPr>
        </p:nvSpPr>
        <p:spPr/>
        <p:txBody>
          <a:bodyPr/>
          <a:lstStyle/>
          <a:p>
            <a:fld id="{556D7289-88BD-4809-8E95-74F4C292A483}" type="datetimeFigureOut">
              <a:rPr lang="vi-VN" smtClean="0"/>
              <a:t>18/08/2024</a:t>
            </a:fld>
            <a:endParaRPr lang="vi-VN"/>
          </a:p>
        </p:txBody>
      </p:sp>
      <p:sp>
        <p:nvSpPr>
          <p:cNvPr id="3" name="Footer Placeholder 2">
            <a:extLst>
              <a:ext uri="{FF2B5EF4-FFF2-40B4-BE49-F238E27FC236}">
                <a16:creationId xmlns:a16="http://schemas.microsoft.com/office/drawing/2014/main" id="{A4B3A86A-89F0-D547-263A-014ED66F717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085969E2-486F-7159-EB0C-EA37A9B642F6}"/>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588758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391E3-F9B8-81B9-0392-5368FDFD79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45B786E-B77B-74EB-5823-CB444ED2E9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DB19E35-B34A-A9EB-FF97-F7634C3A8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AA6D05-AE34-11F1-5B53-BF40B2519889}"/>
              </a:ext>
            </a:extLst>
          </p:cNvPr>
          <p:cNvSpPr>
            <a:spLocks noGrp="1"/>
          </p:cNvSpPr>
          <p:nvPr>
            <p:ph type="dt" sz="half" idx="10"/>
          </p:nvPr>
        </p:nvSpPr>
        <p:spPr/>
        <p:txBody>
          <a:bodyPr/>
          <a:lstStyle/>
          <a:p>
            <a:fld id="{556D7289-88BD-4809-8E95-74F4C292A483}" type="datetimeFigureOut">
              <a:rPr lang="vi-VN" smtClean="0"/>
              <a:t>18/08/2024</a:t>
            </a:fld>
            <a:endParaRPr lang="vi-VN"/>
          </a:p>
        </p:txBody>
      </p:sp>
      <p:sp>
        <p:nvSpPr>
          <p:cNvPr id="6" name="Footer Placeholder 5">
            <a:extLst>
              <a:ext uri="{FF2B5EF4-FFF2-40B4-BE49-F238E27FC236}">
                <a16:creationId xmlns:a16="http://schemas.microsoft.com/office/drawing/2014/main" id="{9027AA10-8C00-334B-D832-FBE0372DDE5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FF7F8D-B29F-AC4B-C16B-FC52BE0E7279}"/>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108972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DB70A-0A6C-9F00-BF70-772F14EB3D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3F647E1-EFB3-5BCD-094F-47A333B5A0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57F159B-F174-9C91-76BF-6AEA7F3F9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E5B5A1-B5A7-F220-73B8-24051E3073E6}"/>
              </a:ext>
            </a:extLst>
          </p:cNvPr>
          <p:cNvSpPr>
            <a:spLocks noGrp="1"/>
          </p:cNvSpPr>
          <p:nvPr>
            <p:ph type="dt" sz="half" idx="10"/>
          </p:nvPr>
        </p:nvSpPr>
        <p:spPr/>
        <p:txBody>
          <a:bodyPr/>
          <a:lstStyle/>
          <a:p>
            <a:fld id="{556D7289-88BD-4809-8E95-74F4C292A483}" type="datetimeFigureOut">
              <a:rPr lang="vi-VN" smtClean="0"/>
              <a:t>18/08/2024</a:t>
            </a:fld>
            <a:endParaRPr lang="vi-VN"/>
          </a:p>
        </p:txBody>
      </p:sp>
      <p:sp>
        <p:nvSpPr>
          <p:cNvPr id="6" name="Footer Placeholder 5">
            <a:extLst>
              <a:ext uri="{FF2B5EF4-FFF2-40B4-BE49-F238E27FC236}">
                <a16:creationId xmlns:a16="http://schemas.microsoft.com/office/drawing/2014/main" id="{441F8ED2-5D1A-576B-27D3-68931DEBF43C}"/>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099173-930A-DE08-395B-35B552D3C497}"/>
              </a:ext>
            </a:extLst>
          </p:cNvPr>
          <p:cNvSpPr>
            <a:spLocks noGrp="1"/>
          </p:cNvSpPr>
          <p:nvPr>
            <p:ph type="sldNum" sz="quarter" idx="12"/>
          </p:nvPr>
        </p:nvSpPr>
        <p:spPr/>
        <p:txBody>
          <a:bodyPr/>
          <a:lstStyle/>
          <a:p>
            <a:fld id="{4E8F2B2E-DED0-4299-A80A-DDFB4B309677}" type="slidenum">
              <a:rPr lang="vi-VN" smtClean="0"/>
              <a:t>‹#›</a:t>
            </a:fld>
            <a:endParaRPr lang="vi-VN"/>
          </a:p>
        </p:txBody>
      </p:sp>
    </p:spTree>
    <p:extLst>
      <p:ext uri="{BB962C8B-B14F-4D97-AF65-F5344CB8AC3E}">
        <p14:creationId xmlns:p14="http://schemas.microsoft.com/office/powerpoint/2010/main" val="234901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2B415883-A70F-5484-0822-C2B708EB866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A730A2F-12D9-E23A-CE74-4DD42FE05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3F0EA945-4271-125F-DB10-1AFEF109F8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A7900B5-6E49-BBFB-3CA6-AFC94987ED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56D7289-88BD-4809-8E95-74F4C292A483}" type="datetimeFigureOut">
              <a:rPr lang="vi-VN" smtClean="0"/>
              <a:t>18/08/2024</a:t>
            </a:fld>
            <a:endParaRPr lang="vi-VN"/>
          </a:p>
        </p:txBody>
      </p:sp>
      <p:sp>
        <p:nvSpPr>
          <p:cNvPr id="5" name="Footer Placeholder 4">
            <a:extLst>
              <a:ext uri="{FF2B5EF4-FFF2-40B4-BE49-F238E27FC236}">
                <a16:creationId xmlns:a16="http://schemas.microsoft.com/office/drawing/2014/main" id="{F21532E1-6A82-AB7F-4B64-C8D571071C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E257A53A-5AF2-191C-68F7-3EF7015D82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E8F2B2E-DED0-4299-A80A-DDFB4B309677}" type="slidenum">
              <a:rPr lang="vi-VN" smtClean="0"/>
              <a:t>‹#›</a:t>
            </a:fld>
            <a:endParaRPr lang="vi-VN"/>
          </a:p>
        </p:txBody>
      </p:sp>
    </p:spTree>
    <p:extLst>
      <p:ext uri="{BB962C8B-B14F-4D97-AF65-F5344CB8AC3E}">
        <p14:creationId xmlns:p14="http://schemas.microsoft.com/office/powerpoint/2010/main" val="24137009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sv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svg"/><Relationship Id="rId7"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kids sitting on a bench&#10;&#10;Description automatically generated">
            <a:extLst>
              <a:ext uri="{FF2B5EF4-FFF2-40B4-BE49-F238E27FC236}">
                <a16:creationId xmlns:a16="http://schemas.microsoft.com/office/drawing/2014/main" id="{2AD87AAF-1FAF-1255-F6A7-7833862C11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6" name="Picture 5">
            <a:extLst>
              <a:ext uri="{FF2B5EF4-FFF2-40B4-BE49-F238E27FC236}">
                <a16:creationId xmlns:a16="http://schemas.microsoft.com/office/drawing/2014/main" id="{768511BF-C4B3-5BB8-841B-A39DBB2270E0}"/>
              </a:ext>
            </a:extLst>
          </p:cNvPr>
          <p:cNvPicPr>
            <a:picLocks noChangeAspect="1"/>
          </p:cNvPicPr>
          <p:nvPr/>
        </p:nvPicPr>
        <p:blipFill>
          <a:blip r:embed="rId3"/>
          <a:stretch>
            <a:fillRect/>
          </a:stretch>
        </p:blipFill>
        <p:spPr>
          <a:xfrm>
            <a:off x="2434134" y="1365663"/>
            <a:ext cx="7654746" cy="1846884"/>
          </a:xfrm>
          <a:prstGeom prst="rect">
            <a:avLst/>
          </a:prstGeom>
        </p:spPr>
      </p:pic>
    </p:spTree>
    <p:extLst>
      <p:ext uri="{BB962C8B-B14F-4D97-AF65-F5344CB8AC3E}">
        <p14:creationId xmlns:p14="http://schemas.microsoft.com/office/powerpoint/2010/main" val="344576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 name="Group 3">
            <a:extLst>
              <a:ext uri="{FF2B5EF4-FFF2-40B4-BE49-F238E27FC236}">
                <a16:creationId xmlns:a16="http://schemas.microsoft.com/office/drawing/2014/main" id="{C634AE30-17DC-1C40-0573-2DB66793A3BC}"/>
              </a:ext>
            </a:extLst>
          </p:cNvPr>
          <p:cNvGrpSpPr/>
          <p:nvPr/>
        </p:nvGrpSpPr>
        <p:grpSpPr>
          <a:xfrm>
            <a:off x="6236208" y="455902"/>
            <a:ext cx="5065776" cy="2909089"/>
            <a:chOff x="6236208" y="455902"/>
            <a:chExt cx="5065776" cy="2909089"/>
          </a:xfrm>
        </p:grpSpPr>
        <p:sp>
          <p:nvSpPr>
            <p:cNvPr id="2" name="Freeform 18">
              <a:extLst>
                <a:ext uri="{FF2B5EF4-FFF2-40B4-BE49-F238E27FC236}">
                  <a16:creationId xmlns:a16="http://schemas.microsoft.com/office/drawing/2014/main" id="{91ED8D2A-9FDA-BB23-0A76-400028CF918B}"/>
                </a:ext>
              </a:extLst>
            </p:cNvPr>
            <p:cNvSpPr/>
            <p:nvPr/>
          </p:nvSpPr>
          <p:spPr>
            <a:xfrm>
              <a:off x="6236208" y="455902"/>
              <a:ext cx="5065776"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6927069" y="1042506"/>
              <a:ext cx="3908571" cy="1569660"/>
            </a:xfrm>
            <a:prstGeom prst="rect">
              <a:avLst/>
            </a:prstGeom>
            <a:noFill/>
          </p:spPr>
          <p:txBody>
            <a:bodyPr wrap="square" rtlCol="0">
              <a:spAutoFit/>
            </a:bodyPr>
            <a:lstStyle/>
            <a:p>
              <a:pPr algn="ctr"/>
              <a:r>
                <a:rPr lang="en-GB" sz="4800" dirty="0" err="1">
                  <a:latin typeface="iCiel Pony" panose="02000000000000000000" pitchFamily="2" charset="-93"/>
                </a:rPr>
                <a:t>Giải</a:t>
              </a:r>
              <a:r>
                <a:rPr lang="en-GB" sz="4800" dirty="0">
                  <a:latin typeface="iCiel Pony" panose="02000000000000000000" pitchFamily="2" charset="-93"/>
                </a:rPr>
                <a:t> </a:t>
              </a:r>
              <a:r>
                <a:rPr lang="en-GB" sz="4800" dirty="0" err="1">
                  <a:latin typeface="iCiel Pony" panose="02000000000000000000" pitchFamily="2" charset="-93"/>
                </a:rPr>
                <a:t>nghĩa</a:t>
              </a:r>
              <a:r>
                <a:rPr lang="en-GB" sz="4800" dirty="0">
                  <a:latin typeface="iCiel Pony" panose="02000000000000000000" pitchFamily="2" charset="-93"/>
                </a:rPr>
                <a:t> </a:t>
              </a:r>
              <a:r>
                <a:rPr lang="en-GB" sz="4800" dirty="0" err="1">
                  <a:latin typeface="iCiel Pony" panose="02000000000000000000" pitchFamily="2" charset="-93"/>
                </a:rPr>
                <a:t>từ</a:t>
              </a:r>
              <a:r>
                <a:rPr lang="en-GB" sz="4800" dirty="0">
                  <a:latin typeface="iCiel Pony" panose="02000000000000000000" pitchFamily="2" charset="-93"/>
                </a:rPr>
                <a:t> </a:t>
              </a:r>
              <a:r>
                <a:rPr lang="en-GB" sz="4800" dirty="0" err="1">
                  <a:latin typeface="iCiel Pony" panose="02000000000000000000" pitchFamily="2" charset="-93"/>
                </a:rPr>
                <a:t>khó</a:t>
              </a:r>
              <a:r>
                <a:rPr lang="en-GB" sz="4800" dirty="0">
                  <a:latin typeface="iCiel Pony" panose="02000000000000000000" pitchFamily="2" charset="-93"/>
                </a:rPr>
                <a:t> </a:t>
              </a:r>
              <a:r>
                <a:rPr lang="en-GB" sz="4800" dirty="0" err="1">
                  <a:latin typeface="iCiel Pony" panose="02000000000000000000" pitchFamily="2" charset="-93"/>
                </a:rPr>
                <a:t>hiểu</a:t>
              </a:r>
              <a:endParaRPr lang="vi-VN" sz="4800" dirty="0">
                <a:latin typeface="iCiel Pony" panose="02000000000000000000" pitchFamily="2" charset="-93"/>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8" name="Group 17">
            <a:extLst>
              <a:ext uri="{FF2B5EF4-FFF2-40B4-BE49-F238E27FC236}">
                <a16:creationId xmlns:a16="http://schemas.microsoft.com/office/drawing/2014/main" id="{1AC9FF3B-E123-3338-08C3-66097F402552}"/>
              </a:ext>
            </a:extLst>
          </p:cNvPr>
          <p:cNvGrpSpPr/>
          <p:nvPr/>
        </p:nvGrpSpPr>
        <p:grpSpPr>
          <a:xfrm>
            <a:off x="477960" y="2206159"/>
            <a:ext cx="6663534" cy="4683846"/>
            <a:chOff x="477960" y="2206159"/>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477960" y="2206159"/>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3" name="TextBox 12">
              <a:extLst>
                <a:ext uri="{FF2B5EF4-FFF2-40B4-BE49-F238E27FC236}">
                  <a16:creationId xmlns:a16="http://schemas.microsoft.com/office/drawing/2014/main" id="{9DCCB00C-3A3A-C2C2-76EC-75CAE6836848}"/>
                </a:ext>
              </a:extLst>
            </p:cNvPr>
            <p:cNvSpPr txBox="1"/>
            <p:nvPr/>
          </p:nvSpPr>
          <p:spPr>
            <a:xfrm>
              <a:off x="762489" y="4270983"/>
              <a:ext cx="6094476" cy="1446550"/>
            </a:xfrm>
            <a:prstGeom prst="rect">
              <a:avLst/>
            </a:prstGeom>
            <a:noFill/>
          </p:spPr>
          <p:txBody>
            <a:bodyPr wrap="square">
              <a:spAutoFit/>
            </a:bodyPr>
            <a:lstStyle/>
            <a:p>
              <a:pPr algn="ctr"/>
              <a:r>
                <a:rPr lang="vi-VN" sz="4400" b="1" i="1" dirty="0"/>
                <a:t>Sáu mùa lúa: </a:t>
              </a:r>
              <a:endParaRPr lang="en-GB" sz="4400" b="1" i="1" dirty="0"/>
            </a:p>
            <a:p>
              <a:pPr algn="ctr"/>
              <a:r>
                <a:rPr lang="vi-VN" sz="4400" dirty="0"/>
                <a:t>sáu năm.</a:t>
              </a:r>
            </a:p>
          </p:txBody>
        </p:sp>
      </p:grpSp>
    </p:spTree>
    <p:extLst>
      <p:ext uri="{BB962C8B-B14F-4D97-AF65-F5344CB8AC3E}">
        <p14:creationId xmlns:p14="http://schemas.microsoft.com/office/powerpoint/2010/main" val="42121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 name="Group 3">
            <a:extLst>
              <a:ext uri="{FF2B5EF4-FFF2-40B4-BE49-F238E27FC236}">
                <a16:creationId xmlns:a16="http://schemas.microsoft.com/office/drawing/2014/main" id="{C634AE30-17DC-1C40-0573-2DB66793A3BC}"/>
              </a:ext>
            </a:extLst>
          </p:cNvPr>
          <p:cNvGrpSpPr/>
          <p:nvPr/>
        </p:nvGrpSpPr>
        <p:grpSpPr>
          <a:xfrm>
            <a:off x="6236208" y="455902"/>
            <a:ext cx="5065776" cy="2909089"/>
            <a:chOff x="6236208" y="455902"/>
            <a:chExt cx="5065776" cy="2909089"/>
          </a:xfrm>
        </p:grpSpPr>
        <p:sp>
          <p:nvSpPr>
            <p:cNvPr id="2" name="Freeform 18">
              <a:extLst>
                <a:ext uri="{FF2B5EF4-FFF2-40B4-BE49-F238E27FC236}">
                  <a16:creationId xmlns:a16="http://schemas.microsoft.com/office/drawing/2014/main" id="{91ED8D2A-9FDA-BB23-0A76-400028CF918B}"/>
                </a:ext>
              </a:extLst>
            </p:cNvPr>
            <p:cNvSpPr/>
            <p:nvPr/>
          </p:nvSpPr>
          <p:spPr>
            <a:xfrm>
              <a:off x="6236208" y="455902"/>
              <a:ext cx="5065776"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6927069" y="1042506"/>
              <a:ext cx="3908571" cy="1569660"/>
            </a:xfrm>
            <a:prstGeom prst="rect">
              <a:avLst/>
            </a:prstGeom>
            <a:noFill/>
          </p:spPr>
          <p:txBody>
            <a:bodyPr wrap="square" rtlCol="0">
              <a:spAutoFit/>
            </a:bodyPr>
            <a:lstStyle/>
            <a:p>
              <a:pPr algn="ctr"/>
              <a:r>
                <a:rPr lang="en-GB" sz="4800" dirty="0" err="1">
                  <a:latin typeface="iCiel Pony" panose="02000000000000000000" pitchFamily="2" charset="-93"/>
                </a:rPr>
                <a:t>Giải</a:t>
              </a:r>
              <a:r>
                <a:rPr lang="en-GB" sz="4800" dirty="0">
                  <a:latin typeface="iCiel Pony" panose="02000000000000000000" pitchFamily="2" charset="-93"/>
                </a:rPr>
                <a:t> </a:t>
              </a:r>
              <a:r>
                <a:rPr lang="en-GB" sz="4800" dirty="0" err="1">
                  <a:latin typeface="iCiel Pony" panose="02000000000000000000" pitchFamily="2" charset="-93"/>
                </a:rPr>
                <a:t>nghĩa</a:t>
              </a:r>
              <a:r>
                <a:rPr lang="en-GB" sz="4800" dirty="0">
                  <a:latin typeface="iCiel Pony" panose="02000000000000000000" pitchFamily="2" charset="-93"/>
                </a:rPr>
                <a:t> </a:t>
              </a:r>
              <a:r>
                <a:rPr lang="en-GB" sz="4800" dirty="0" err="1">
                  <a:latin typeface="iCiel Pony" panose="02000000000000000000" pitchFamily="2" charset="-93"/>
                </a:rPr>
                <a:t>từ</a:t>
              </a:r>
              <a:r>
                <a:rPr lang="en-GB" sz="4800" dirty="0">
                  <a:latin typeface="iCiel Pony" panose="02000000000000000000" pitchFamily="2" charset="-93"/>
                </a:rPr>
                <a:t> </a:t>
              </a:r>
              <a:r>
                <a:rPr lang="en-GB" sz="4800" dirty="0" err="1">
                  <a:latin typeface="iCiel Pony" panose="02000000000000000000" pitchFamily="2" charset="-93"/>
                </a:rPr>
                <a:t>khó</a:t>
              </a:r>
              <a:r>
                <a:rPr lang="en-GB" sz="4800" dirty="0">
                  <a:latin typeface="iCiel Pony" panose="02000000000000000000" pitchFamily="2" charset="-93"/>
                </a:rPr>
                <a:t> </a:t>
              </a:r>
              <a:r>
                <a:rPr lang="en-GB" sz="4800" dirty="0" err="1">
                  <a:latin typeface="iCiel Pony" panose="02000000000000000000" pitchFamily="2" charset="-93"/>
                </a:rPr>
                <a:t>hiểu</a:t>
              </a:r>
              <a:endParaRPr lang="vi-VN" sz="4800" dirty="0">
                <a:latin typeface="iCiel Pony" panose="02000000000000000000" pitchFamily="2" charset="-93"/>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8" name="Group 7">
            <a:extLst>
              <a:ext uri="{FF2B5EF4-FFF2-40B4-BE49-F238E27FC236}">
                <a16:creationId xmlns:a16="http://schemas.microsoft.com/office/drawing/2014/main" id="{63E1A433-4078-BF12-26CD-831DF3AB92B3}"/>
              </a:ext>
            </a:extLst>
          </p:cNvPr>
          <p:cNvGrpSpPr/>
          <p:nvPr/>
        </p:nvGrpSpPr>
        <p:grpSpPr>
          <a:xfrm>
            <a:off x="347150" y="1978452"/>
            <a:ext cx="6663534" cy="4683846"/>
            <a:chOff x="347150" y="1978452"/>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347150" y="1978452"/>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7" name="TextBox 6">
              <a:extLst>
                <a:ext uri="{FF2B5EF4-FFF2-40B4-BE49-F238E27FC236}">
                  <a16:creationId xmlns:a16="http://schemas.microsoft.com/office/drawing/2014/main" id="{42B68369-3ADE-E93A-69BA-90B50D85B156}"/>
                </a:ext>
              </a:extLst>
            </p:cNvPr>
            <p:cNvSpPr txBox="1"/>
            <p:nvPr/>
          </p:nvSpPr>
          <p:spPr>
            <a:xfrm>
              <a:off x="531222" y="3835338"/>
              <a:ext cx="6295390" cy="1508105"/>
            </a:xfrm>
            <a:prstGeom prst="rect">
              <a:avLst/>
            </a:prstGeom>
            <a:noFill/>
          </p:spPr>
          <p:txBody>
            <a:bodyPr wrap="square">
              <a:spAutoFit/>
            </a:bodyPr>
            <a:lstStyle/>
            <a:p>
              <a:pPr algn="ctr"/>
              <a:r>
                <a:rPr lang="vi-VN" sz="4400" b="1" dirty="0"/>
                <a:t>Ngồi trong bụng mẹ: </a:t>
              </a:r>
              <a:r>
                <a:rPr lang="vi-VN" sz="4800" dirty="0"/>
                <a:t>nằm trong bụng mẹ.</a:t>
              </a:r>
            </a:p>
          </p:txBody>
        </p:sp>
      </p:grpSp>
    </p:spTree>
    <p:extLst>
      <p:ext uri="{BB962C8B-B14F-4D97-AF65-F5344CB8AC3E}">
        <p14:creationId xmlns:p14="http://schemas.microsoft.com/office/powerpoint/2010/main" val="171365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 name="Group 3">
            <a:extLst>
              <a:ext uri="{FF2B5EF4-FFF2-40B4-BE49-F238E27FC236}">
                <a16:creationId xmlns:a16="http://schemas.microsoft.com/office/drawing/2014/main" id="{C634AE30-17DC-1C40-0573-2DB66793A3BC}"/>
              </a:ext>
            </a:extLst>
          </p:cNvPr>
          <p:cNvGrpSpPr/>
          <p:nvPr/>
        </p:nvGrpSpPr>
        <p:grpSpPr>
          <a:xfrm>
            <a:off x="6236208" y="455902"/>
            <a:ext cx="5065776" cy="2909089"/>
            <a:chOff x="6236208" y="455902"/>
            <a:chExt cx="5065776" cy="2909089"/>
          </a:xfrm>
        </p:grpSpPr>
        <p:sp>
          <p:nvSpPr>
            <p:cNvPr id="2" name="Freeform 18">
              <a:extLst>
                <a:ext uri="{FF2B5EF4-FFF2-40B4-BE49-F238E27FC236}">
                  <a16:creationId xmlns:a16="http://schemas.microsoft.com/office/drawing/2014/main" id="{91ED8D2A-9FDA-BB23-0A76-400028CF918B}"/>
                </a:ext>
              </a:extLst>
            </p:cNvPr>
            <p:cNvSpPr/>
            <p:nvPr/>
          </p:nvSpPr>
          <p:spPr>
            <a:xfrm>
              <a:off x="6236208" y="455902"/>
              <a:ext cx="5065776"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6927069" y="1042506"/>
              <a:ext cx="3908571" cy="1569660"/>
            </a:xfrm>
            <a:prstGeom prst="rect">
              <a:avLst/>
            </a:prstGeom>
            <a:noFill/>
          </p:spPr>
          <p:txBody>
            <a:bodyPr wrap="square" rtlCol="0">
              <a:spAutoFit/>
            </a:bodyPr>
            <a:lstStyle/>
            <a:p>
              <a:pPr algn="ctr"/>
              <a:r>
                <a:rPr lang="en-GB" sz="4800" dirty="0" err="1">
                  <a:latin typeface="iCiel Pony" panose="02000000000000000000" pitchFamily="2" charset="-93"/>
                </a:rPr>
                <a:t>Giải</a:t>
              </a:r>
              <a:r>
                <a:rPr lang="en-GB" sz="4800" dirty="0">
                  <a:latin typeface="iCiel Pony" panose="02000000000000000000" pitchFamily="2" charset="-93"/>
                </a:rPr>
                <a:t> </a:t>
              </a:r>
              <a:r>
                <a:rPr lang="en-GB" sz="4800" dirty="0" err="1">
                  <a:latin typeface="iCiel Pony" panose="02000000000000000000" pitchFamily="2" charset="-93"/>
                </a:rPr>
                <a:t>nghĩa</a:t>
              </a:r>
              <a:r>
                <a:rPr lang="en-GB" sz="4800" dirty="0">
                  <a:latin typeface="iCiel Pony" panose="02000000000000000000" pitchFamily="2" charset="-93"/>
                </a:rPr>
                <a:t> </a:t>
              </a:r>
              <a:r>
                <a:rPr lang="en-GB" sz="4800" dirty="0" err="1">
                  <a:latin typeface="iCiel Pony" panose="02000000000000000000" pitchFamily="2" charset="-93"/>
                </a:rPr>
                <a:t>từ</a:t>
              </a:r>
              <a:r>
                <a:rPr lang="en-GB" sz="4800" dirty="0">
                  <a:latin typeface="iCiel Pony" panose="02000000000000000000" pitchFamily="2" charset="-93"/>
                </a:rPr>
                <a:t> </a:t>
              </a:r>
              <a:r>
                <a:rPr lang="en-GB" sz="4800" dirty="0" err="1">
                  <a:latin typeface="iCiel Pony" panose="02000000000000000000" pitchFamily="2" charset="-93"/>
                </a:rPr>
                <a:t>khó</a:t>
              </a:r>
              <a:r>
                <a:rPr lang="en-GB" sz="4800" dirty="0">
                  <a:latin typeface="iCiel Pony" panose="02000000000000000000" pitchFamily="2" charset="-93"/>
                </a:rPr>
                <a:t> </a:t>
              </a:r>
              <a:r>
                <a:rPr lang="en-GB" sz="4800" dirty="0" err="1">
                  <a:latin typeface="iCiel Pony" panose="02000000000000000000" pitchFamily="2" charset="-93"/>
                </a:rPr>
                <a:t>hiểu</a:t>
              </a:r>
              <a:endParaRPr lang="vi-VN" sz="4800" dirty="0">
                <a:latin typeface="iCiel Pony" panose="02000000000000000000" pitchFamily="2" charset="-93"/>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2" name="Group 11">
            <a:extLst>
              <a:ext uri="{FF2B5EF4-FFF2-40B4-BE49-F238E27FC236}">
                <a16:creationId xmlns:a16="http://schemas.microsoft.com/office/drawing/2014/main" id="{4D7DB64B-9B1C-D4CE-0F6E-3FAA919F52F3}"/>
              </a:ext>
            </a:extLst>
          </p:cNvPr>
          <p:cNvGrpSpPr/>
          <p:nvPr/>
        </p:nvGrpSpPr>
        <p:grpSpPr>
          <a:xfrm>
            <a:off x="347150" y="1978452"/>
            <a:ext cx="6663534" cy="4683846"/>
            <a:chOff x="347150" y="1978452"/>
            <a:chExt cx="6663534" cy="4683846"/>
          </a:xfrm>
        </p:grpSpPr>
        <p:sp>
          <p:nvSpPr>
            <p:cNvPr id="9" name="Freeform 20">
              <a:extLst>
                <a:ext uri="{FF2B5EF4-FFF2-40B4-BE49-F238E27FC236}">
                  <a16:creationId xmlns:a16="http://schemas.microsoft.com/office/drawing/2014/main" id="{EDBB1AED-92B4-4FCD-CC16-DBB2CEF0C5A6}"/>
                </a:ext>
              </a:extLst>
            </p:cNvPr>
            <p:cNvSpPr/>
            <p:nvPr/>
          </p:nvSpPr>
          <p:spPr>
            <a:xfrm>
              <a:off x="347150" y="1978452"/>
              <a:ext cx="6663534" cy="4683846"/>
            </a:xfrm>
            <a:custGeom>
              <a:avLst/>
              <a:gdLst/>
              <a:ahLst/>
              <a:cxnLst/>
              <a:rect l="l" t="t" r="r" b="b"/>
              <a:pathLst>
                <a:path w="2594113" h="2057400">
                  <a:moveTo>
                    <a:pt x="0" y="0"/>
                  </a:moveTo>
                  <a:lnTo>
                    <a:pt x="2594114" y="0"/>
                  </a:lnTo>
                  <a:lnTo>
                    <a:pt x="2594114" y="2057400"/>
                  </a:lnTo>
                  <a:lnTo>
                    <a:pt x="0" y="20574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1" name="TextBox 10">
              <a:extLst>
                <a:ext uri="{FF2B5EF4-FFF2-40B4-BE49-F238E27FC236}">
                  <a16:creationId xmlns:a16="http://schemas.microsoft.com/office/drawing/2014/main" id="{9877E495-7CF1-7A75-8FC9-A83EDECD7467}"/>
                </a:ext>
              </a:extLst>
            </p:cNvPr>
            <p:cNvSpPr txBox="1"/>
            <p:nvPr/>
          </p:nvSpPr>
          <p:spPr>
            <a:xfrm>
              <a:off x="1060704" y="3685032"/>
              <a:ext cx="5458968" cy="2123658"/>
            </a:xfrm>
            <a:prstGeom prst="rect">
              <a:avLst/>
            </a:prstGeom>
            <a:noFill/>
          </p:spPr>
          <p:txBody>
            <a:bodyPr wrap="square">
              <a:spAutoFit/>
            </a:bodyPr>
            <a:lstStyle/>
            <a:p>
              <a:r>
                <a:rPr lang="vi-VN" sz="4400" b="1"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Lanh</a:t>
              </a:r>
              <a:r>
                <a:rPr lang="vi-VN" sz="4400" b="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r>
                <a:rPr lang="vi-VN" sz="44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cây thân cỏ, trồng lấy sợi dệt vải và lấy hạt ép dầu.</a:t>
              </a:r>
              <a:endParaRPr lang="vi-VN" sz="60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577242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163B4019-E6C6-9F90-FB6C-1279DEC358CA}"/>
              </a:ext>
            </a:extLst>
          </p:cNvPr>
          <p:cNvGrpSpPr/>
          <p:nvPr/>
        </p:nvGrpSpPr>
        <p:grpSpPr>
          <a:xfrm>
            <a:off x="7430251" y="811055"/>
            <a:ext cx="4682213" cy="3609047"/>
            <a:chOff x="6913332" y="1022239"/>
            <a:chExt cx="4682213" cy="3609047"/>
          </a:xfrm>
        </p:grpSpPr>
        <p:sp>
          <p:nvSpPr>
            <p:cNvPr id="13" name="Freeform 10">
              <a:extLst>
                <a:ext uri="{FF2B5EF4-FFF2-40B4-BE49-F238E27FC236}">
                  <a16:creationId xmlns:a16="http://schemas.microsoft.com/office/drawing/2014/main" id="{DC1C6A98-4E69-8576-6A5F-2221831C2407}"/>
                </a:ext>
              </a:extLst>
            </p:cNvPr>
            <p:cNvSpPr/>
            <p:nvPr/>
          </p:nvSpPr>
          <p:spPr>
            <a:xfrm>
              <a:off x="6913332" y="1022239"/>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9683B6E2-4FAB-3827-6BC3-87C7FFA74EB3}"/>
                </a:ext>
              </a:extLst>
            </p:cNvPr>
            <p:cNvGrpSpPr/>
            <p:nvPr/>
          </p:nvGrpSpPr>
          <p:grpSpPr>
            <a:xfrm>
              <a:off x="7602667" y="1642234"/>
              <a:ext cx="3297017" cy="2338690"/>
              <a:chOff x="7602667" y="1642234"/>
              <a:chExt cx="3297017" cy="2338690"/>
            </a:xfrm>
          </p:grpSpPr>
          <p:sp>
            <p:nvSpPr>
              <p:cNvPr id="15" name="TextBox 14">
                <a:extLst>
                  <a:ext uri="{FF2B5EF4-FFF2-40B4-BE49-F238E27FC236}">
                    <a16:creationId xmlns:a16="http://schemas.microsoft.com/office/drawing/2014/main" id="{0983AB84-2CDA-923C-3314-873D5C424F07}"/>
                  </a:ext>
                </a:extLst>
              </p:cNvPr>
              <p:cNvSpPr txBox="1"/>
              <p:nvPr/>
            </p:nvSpPr>
            <p:spPr>
              <a:xfrm>
                <a:off x="7609191" y="1672600"/>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7E9B2918-6727-A003-11D9-B7DFE0F2A490}"/>
                  </a:ext>
                </a:extLst>
              </p:cNvPr>
              <p:cNvSpPr txBox="1"/>
              <p:nvPr/>
            </p:nvSpPr>
            <p:spPr>
              <a:xfrm>
                <a:off x="7602667" y="1642234"/>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6"/>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620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206124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BAF3D7-E76C-7ABA-68D4-BE357933930D}"/>
              </a:ext>
            </a:extLst>
          </p:cNvPr>
          <p:cNvSpPr txBox="1"/>
          <p:nvPr/>
        </p:nvSpPr>
        <p:spPr>
          <a:xfrm>
            <a:off x="6163056" y="2779776"/>
            <a:ext cx="311816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Hoạt</a:t>
            </a:r>
            <a:r>
              <a:rPr kumimoji="0" lang="en-GB" sz="4800" b="0" i="0" u="none" strike="noStrike" kern="1200" cap="none" spc="0" normalizeH="0" baseline="0" noProof="0" dirty="0">
                <a:ln>
                  <a:noFill/>
                </a:ln>
                <a:solidFill>
                  <a:srgbClr val="E97132"/>
                </a:solidFill>
                <a:effectLst/>
                <a:uLnTx/>
                <a:uFillTx/>
                <a:latin typeface="iCiel Nabila" pitchFamily="2" charset="-93"/>
                <a:ea typeface="+mn-ea"/>
                <a:cs typeface="+mn-cs"/>
              </a:rPr>
              <a:t> </a:t>
            </a: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động</a:t>
            </a:r>
            <a:endParaRPr kumimoji="0" lang="vi-VN" sz="4800" b="0" i="0" u="none" strike="noStrike" kern="1200" cap="none" spc="0" normalizeH="0" baseline="0" noProof="0" dirty="0">
              <a:ln>
                <a:noFill/>
              </a:ln>
              <a:solidFill>
                <a:srgbClr val="E97132"/>
              </a:solidFill>
              <a:effectLst/>
              <a:uLnTx/>
              <a:uFillTx/>
              <a:latin typeface="iCiel Nabila" pitchFamily="2" charset="-93"/>
              <a:ea typeface="+mn-ea"/>
              <a:cs typeface="+mn-cs"/>
            </a:endParaRPr>
          </a:p>
        </p:txBody>
      </p:sp>
      <p:sp>
        <p:nvSpPr>
          <p:cNvPr id="7" name="TextBox 6">
            <a:extLst>
              <a:ext uri="{FF2B5EF4-FFF2-40B4-BE49-F238E27FC236}">
                <a16:creationId xmlns:a16="http://schemas.microsoft.com/office/drawing/2014/main" id="{7CC9E5B5-5F6E-E919-4807-FF6F09903BE3}"/>
              </a:ext>
            </a:extLst>
          </p:cNvPr>
          <p:cNvSpPr txBox="1"/>
          <p:nvPr/>
        </p:nvSpPr>
        <p:spPr>
          <a:xfrm>
            <a:off x="5440680" y="3910947"/>
            <a:ext cx="491947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8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Đọc</a:t>
            </a:r>
            <a:r>
              <a:rPr lang="en-GB" sz="8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 </a:t>
            </a:r>
            <a:r>
              <a:rPr lang="en-GB" sz="8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hiểu</a:t>
            </a:r>
            <a:endParaRPr kumimoji="0" lang="vi-VN" sz="80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315688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C049A2-A896-AA96-65C6-DD949E6921FB}"/>
              </a:ext>
            </a:extLst>
          </p:cNvPr>
          <p:cNvPicPr>
            <a:picLocks noChangeAspect="1"/>
          </p:cNvPicPr>
          <p:nvPr/>
        </p:nvPicPr>
        <p:blipFill>
          <a:blip r:embed="rId2"/>
          <a:stretch>
            <a:fillRect/>
          </a:stretch>
        </p:blipFill>
        <p:spPr>
          <a:xfrm>
            <a:off x="2776855" y="2858677"/>
            <a:ext cx="5541744" cy="3999323"/>
          </a:xfrm>
          <a:prstGeom prst="rect">
            <a:avLst/>
          </a:prstGeom>
        </p:spPr>
      </p:pic>
      <p:grpSp>
        <p:nvGrpSpPr>
          <p:cNvPr id="7" name="Group 6">
            <a:extLst>
              <a:ext uri="{FF2B5EF4-FFF2-40B4-BE49-F238E27FC236}">
                <a16:creationId xmlns:a16="http://schemas.microsoft.com/office/drawing/2014/main" id="{5425F02B-6C19-4949-8C73-BB47AFAF36B6}"/>
              </a:ext>
            </a:extLst>
          </p:cNvPr>
          <p:cNvGrpSpPr/>
          <p:nvPr/>
        </p:nvGrpSpPr>
        <p:grpSpPr>
          <a:xfrm>
            <a:off x="6795720" y="777240"/>
            <a:ext cx="4113071" cy="2897050"/>
            <a:chOff x="6795720" y="777240"/>
            <a:chExt cx="4113071" cy="2897050"/>
          </a:xfrm>
        </p:grpSpPr>
        <p:sp>
          <p:nvSpPr>
            <p:cNvPr id="5" name="Freeform 17">
              <a:extLst>
                <a:ext uri="{FF2B5EF4-FFF2-40B4-BE49-F238E27FC236}">
                  <a16:creationId xmlns:a16="http://schemas.microsoft.com/office/drawing/2014/main" id="{0FDBA177-B585-859D-5FF7-431A87240B5F}"/>
                </a:ext>
              </a:extLst>
            </p:cNvPr>
            <p:cNvSpPr/>
            <p:nvPr/>
          </p:nvSpPr>
          <p:spPr>
            <a:xfrm rot="739076">
              <a:off x="6795720" y="777240"/>
              <a:ext cx="4113071" cy="2897050"/>
            </a:xfrm>
            <a:custGeom>
              <a:avLst/>
              <a:gdLst/>
              <a:ahLst/>
              <a:cxnLst/>
              <a:rect l="l" t="t" r="r" b="b"/>
              <a:pathLst>
                <a:path w="2478828" h="1936584">
                  <a:moveTo>
                    <a:pt x="0" y="0"/>
                  </a:moveTo>
                  <a:lnTo>
                    <a:pt x="2478828" y="0"/>
                  </a:lnTo>
                  <a:lnTo>
                    <a:pt x="2478828" y="1936585"/>
                  </a:lnTo>
                  <a:lnTo>
                    <a:pt x="0" y="193658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C8FC65F1-57FF-D1F4-1E35-8E5CB46B839C}"/>
                </a:ext>
              </a:extLst>
            </p:cNvPr>
            <p:cNvSpPr txBox="1"/>
            <p:nvPr/>
          </p:nvSpPr>
          <p:spPr>
            <a:xfrm rot="628826">
              <a:off x="7132320" y="1527048"/>
              <a:ext cx="3661580" cy="830997"/>
            </a:xfrm>
            <a:prstGeom prst="rect">
              <a:avLst/>
            </a:prstGeom>
            <a:noFill/>
          </p:spPr>
          <p:txBody>
            <a:bodyPr wrap="none" rtlCol="0">
              <a:spAutoFit/>
            </a:bodyPr>
            <a:lstStyle/>
            <a:p>
              <a:r>
                <a:rPr lang="en-GB" sz="4800" dirty="0" err="1">
                  <a:solidFill>
                    <a:schemeClr val="bg1"/>
                  </a:solidFill>
                  <a:latin typeface="iCiel Nabila" pitchFamily="2" charset="-93"/>
                </a:rPr>
                <a:t>Tìm</a:t>
              </a:r>
              <a:r>
                <a:rPr lang="en-GB" sz="4800" dirty="0">
                  <a:solidFill>
                    <a:schemeClr val="bg1"/>
                  </a:solidFill>
                  <a:latin typeface="iCiel Nabila" pitchFamily="2" charset="-93"/>
                </a:rPr>
                <a:t> </a:t>
              </a:r>
              <a:r>
                <a:rPr lang="en-GB" sz="4800" dirty="0" err="1">
                  <a:solidFill>
                    <a:schemeClr val="bg1"/>
                  </a:solidFill>
                  <a:latin typeface="iCiel Nabila" pitchFamily="2" charset="-93"/>
                </a:rPr>
                <a:t>hiểu</a:t>
              </a:r>
              <a:r>
                <a:rPr lang="en-GB" sz="4800" dirty="0">
                  <a:solidFill>
                    <a:schemeClr val="bg1"/>
                  </a:solidFill>
                  <a:latin typeface="iCiel Nabila" pitchFamily="2" charset="-93"/>
                </a:rPr>
                <a:t> </a:t>
              </a:r>
              <a:r>
                <a:rPr lang="en-GB" sz="4800" dirty="0" err="1">
                  <a:solidFill>
                    <a:schemeClr val="bg1"/>
                  </a:solidFill>
                  <a:latin typeface="iCiel Nabila" pitchFamily="2" charset="-93"/>
                </a:rPr>
                <a:t>bài</a:t>
              </a:r>
              <a:endParaRPr lang="vi-VN" sz="4800" dirty="0">
                <a:solidFill>
                  <a:schemeClr val="bg1"/>
                </a:solidFill>
                <a:latin typeface="iCiel Nabila" pitchFamily="2" charset="-93"/>
              </a:endParaRPr>
            </a:p>
          </p:txBody>
        </p:sp>
      </p:grpSp>
    </p:spTree>
    <p:extLst>
      <p:ext uri="{BB962C8B-B14F-4D97-AF65-F5344CB8AC3E}">
        <p14:creationId xmlns:p14="http://schemas.microsoft.com/office/powerpoint/2010/main" val="1631174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557441-5A21-84B9-B9F3-DF029C74210A}"/>
              </a:ext>
            </a:extLst>
          </p:cNvPr>
          <p:cNvGrpSpPr/>
          <p:nvPr/>
        </p:nvGrpSpPr>
        <p:grpSpPr>
          <a:xfrm>
            <a:off x="155351" y="85314"/>
            <a:ext cx="4055738" cy="1222277"/>
            <a:chOff x="155351" y="85314"/>
            <a:chExt cx="4055738" cy="1222277"/>
          </a:xfrm>
        </p:grpSpPr>
        <p:pic>
          <p:nvPicPr>
            <p:cNvPr id="2" name="Picture 1">
              <a:extLst>
                <a:ext uri="{FF2B5EF4-FFF2-40B4-BE49-F238E27FC236}">
                  <a16:creationId xmlns:a16="http://schemas.microsoft.com/office/drawing/2014/main" id="{8B8875A9-A611-50CA-C63F-966708C1051D}"/>
                </a:ext>
              </a:extLst>
            </p:cNvPr>
            <p:cNvPicPr>
              <a:picLocks noChangeAspect="1"/>
            </p:cNvPicPr>
            <p:nvPr/>
          </p:nvPicPr>
          <p:blipFill>
            <a:blip r:embed="rId2"/>
            <a:stretch>
              <a:fillRect/>
            </a:stretch>
          </p:blipFill>
          <p:spPr>
            <a:xfrm>
              <a:off x="155351" y="85314"/>
              <a:ext cx="4055738" cy="1222277"/>
            </a:xfrm>
            <a:prstGeom prst="rect">
              <a:avLst/>
            </a:prstGeom>
          </p:spPr>
        </p:pic>
        <p:sp>
          <p:nvSpPr>
            <p:cNvPr id="3" name="TextBox 2">
              <a:extLst>
                <a:ext uri="{FF2B5EF4-FFF2-40B4-BE49-F238E27FC236}">
                  <a16:creationId xmlns:a16="http://schemas.microsoft.com/office/drawing/2014/main" id="{0FB01481-4735-BB4B-7456-854489977CFE}"/>
                </a:ext>
              </a:extLst>
            </p:cNvPr>
            <p:cNvSpPr txBox="1"/>
            <p:nvPr/>
          </p:nvSpPr>
          <p:spPr>
            <a:xfrm>
              <a:off x="1097025" y="448056"/>
              <a:ext cx="2172390" cy="769441"/>
            </a:xfrm>
            <a:prstGeom prst="rect">
              <a:avLst/>
            </a:prstGeom>
            <a:noFill/>
          </p:spPr>
          <p:txBody>
            <a:bodyPr wrap="none" rtlCol="0">
              <a:spAutoFit/>
            </a:bodyPr>
            <a:lstStyle/>
            <a:p>
              <a:r>
                <a:rPr lang="en-GB" sz="4400" dirty="0" err="1">
                  <a:latin typeface="iCiel Nabila" pitchFamily="2" charset="-93"/>
                </a:rPr>
                <a:t>Câu</a:t>
              </a:r>
              <a:r>
                <a:rPr lang="en-GB" sz="4400" dirty="0">
                  <a:latin typeface="iCiel Nabila" pitchFamily="2" charset="-93"/>
                </a:rPr>
                <a:t> </a:t>
              </a:r>
              <a:r>
                <a:rPr lang="en-GB" sz="4400" dirty="0" err="1">
                  <a:latin typeface="iCiel Nabila" pitchFamily="2" charset="-93"/>
                </a:rPr>
                <a:t>hỏi</a:t>
              </a:r>
              <a:endParaRPr lang="vi-VN" sz="4400" dirty="0">
                <a:latin typeface="iCiel Nabila" pitchFamily="2" charset="-93"/>
              </a:endParaRPr>
            </a:p>
          </p:txBody>
        </p:sp>
      </p:grpSp>
      <p:grpSp>
        <p:nvGrpSpPr>
          <p:cNvPr id="11" name="Group 10">
            <a:extLst>
              <a:ext uri="{FF2B5EF4-FFF2-40B4-BE49-F238E27FC236}">
                <a16:creationId xmlns:a16="http://schemas.microsoft.com/office/drawing/2014/main" id="{AB00FC37-B1B6-9FB4-3656-D6689735B8C2}"/>
              </a:ext>
            </a:extLst>
          </p:cNvPr>
          <p:cNvGrpSpPr/>
          <p:nvPr/>
        </p:nvGrpSpPr>
        <p:grpSpPr>
          <a:xfrm>
            <a:off x="436381" y="1272975"/>
            <a:ext cx="10555954" cy="1288599"/>
            <a:chOff x="499142" y="1369285"/>
            <a:chExt cx="10555954" cy="128859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Qua câu chuyện em biết được điều gì về hoàn cảnh gia đình A Phin?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3"/>
            <a:stretch>
              <a:fillRect/>
            </a:stretch>
          </p:blipFill>
          <p:spPr>
            <a:xfrm rot="899251">
              <a:off x="499142" y="1369285"/>
              <a:ext cx="607027" cy="987551"/>
            </a:xfrm>
            <a:prstGeom prst="rect">
              <a:avLst/>
            </a:prstGeom>
          </p:spPr>
        </p:pic>
      </p:grpSp>
      <p:grpSp>
        <p:nvGrpSpPr>
          <p:cNvPr id="16" name="Group 15">
            <a:extLst>
              <a:ext uri="{FF2B5EF4-FFF2-40B4-BE49-F238E27FC236}">
                <a16:creationId xmlns:a16="http://schemas.microsoft.com/office/drawing/2014/main" id="{D55F89DF-A1C0-976D-3632-8756ED676A4A}"/>
              </a:ext>
            </a:extLst>
          </p:cNvPr>
          <p:cNvGrpSpPr/>
          <p:nvPr/>
        </p:nvGrpSpPr>
        <p:grpSpPr>
          <a:xfrm>
            <a:off x="319011" y="2509217"/>
            <a:ext cx="10798247" cy="1274123"/>
            <a:chOff x="194088" y="2737865"/>
            <a:chExt cx="10798247" cy="1274123"/>
          </a:xfrm>
        </p:grpSpPr>
        <p:sp>
          <p:nvSpPr>
            <p:cNvPr id="13" name="Rectangle: Rounded Corners 12">
              <a:extLst>
                <a:ext uri="{FF2B5EF4-FFF2-40B4-BE49-F238E27FC236}">
                  <a16:creationId xmlns:a16="http://schemas.microsoft.com/office/drawing/2014/main" id="{EC70831A-7EA4-3AC6-4030-3F67BCABC62C}"/>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rPr>
                <a:t>Vì sao bà nội từ chỗ thắc mắc, đã đồng tình với mẹ A Phin, cho cậu bé đến trườn</a:t>
              </a:r>
              <a:r>
                <a:rPr lang="en-GB" sz="3200" b="1" i="1" dirty="0">
                  <a:solidFill>
                    <a:schemeClr val="accent4"/>
                  </a:solidFill>
                </a:rPr>
                <a:t>g?</a:t>
              </a:r>
              <a:endParaRPr lang="vi-VN" sz="3200" b="1" i="1" dirty="0">
                <a:solidFill>
                  <a:schemeClr val="accent4"/>
                </a:solidFill>
              </a:endParaRPr>
            </a:p>
          </p:txBody>
        </p:sp>
        <p:pic>
          <p:nvPicPr>
            <p:cNvPr id="15" name="Picture 14">
              <a:extLst>
                <a:ext uri="{FF2B5EF4-FFF2-40B4-BE49-F238E27FC236}">
                  <a16:creationId xmlns:a16="http://schemas.microsoft.com/office/drawing/2014/main" id="{58C118DD-C7A1-45FC-FC4F-9869A26C63A6}"/>
                </a:ext>
              </a:extLst>
            </p:cNvPr>
            <p:cNvPicPr>
              <a:picLocks noChangeAspect="1"/>
            </p:cNvPicPr>
            <p:nvPr/>
          </p:nvPicPr>
          <p:blipFill>
            <a:blip r:embed="rId4"/>
            <a:stretch>
              <a:fillRect/>
            </a:stretch>
          </p:blipFill>
          <p:spPr>
            <a:xfrm rot="626717">
              <a:off x="194088" y="2737865"/>
              <a:ext cx="814335" cy="1051849"/>
            </a:xfrm>
            <a:prstGeom prst="rect">
              <a:avLst/>
            </a:prstGeom>
          </p:spPr>
        </p:pic>
      </p:grpSp>
      <p:grpSp>
        <p:nvGrpSpPr>
          <p:cNvPr id="21" name="Group 20">
            <a:extLst>
              <a:ext uri="{FF2B5EF4-FFF2-40B4-BE49-F238E27FC236}">
                <a16:creationId xmlns:a16="http://schemas.microsoft.com/office/drawing/2014/main" id="{076A8215-B7C7-077C-F38A-3F49FA001B6E}"/>
              </a:ext>
            </a:extLst>
          </p:cNvPr>
          <p:cNvGrpSpPr/>
          <p:nvPr/>
        </p:nvGrpSpPr>
        <p:grpSpPr>
          <a:xfrm>
            <a:off x="411215" y="3783340"/>
            <a:ext cx="10696389" cy="1320729"/>
            <a:chOff x="483630" y="4229681"/>
            <a:chExt cx="10696389" cy="1320729"/>
          </a:xfrm>
        </p:grpSpPr>
        <p:sp>
          <p:nvSpPr>
            <p:cNvPr id="18" name="Rectangle: Rounded Corners 17">
              <a:extLst>
                <a:ext uri="{FF2B5EF4-FFF2-40B4-BE49-F238E27FC236}">
                  <a16:creationId xmlns:a16="http://schemas.microsoft.com/office/drawing/2014/main" id="{47B24471-D415-35D0-1D1D-A2E0915307D4}"/>
                </a:ext>
              </a:extLst>
            </p:cNvPr>
            <p:cNvSpPr/>
            <p:nvPr/>
          </p:nvSpPr>
          <p:spPr>
            <a:xfrm>
              <a:off x="1037127" y="4562859"/>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a:solidFill>
                    <a:schemeClr val="accent3">
                      <a:lumMod val="60000"/>
                      <a:lumOff val="40000"/>
                    </a:schemeClr>
                  </a:solidFill>
                </a:rPr>
                <a:t>Việc đi học của trẻ em ngày nay có gì khác với A Phin trong câu chuyện</a:t>
              </a:r>
              <a:endParaRPr lang="vi-VN" sz="3200" b="1" i="1" dirty="0">
                <a:solidFill>
                  <a:schemeClr val="accent3">
                    <a:lumMod val="60000"/>
                    <a:lumOff val="40000"/>
                  </a:schemeClr>
                </a:solidFill>
              </a:endParaRPr>
            </a:p>
          </p:txBody>
        </p:sp>
        <p:pic>
          <p:nvPicPr>
            <p:cNvPr id="20" name="Picture 19">
              <a:extLst>
                <a:ext uri="{FF2B5EF4-FFF2-40B4-BE49-F238E27FC236}">
                  <a16:creationId xmlns:a16="http://schemas.microsoft.com/office/drawing/2014/main" id="{245E3217-BAE7-8FCF-E72F-B0E831F279A9}"/>
                </a:ext>
              </a:extLst>
            </p:cNvPr>
            <p:cNvPicPr>
              <a:picLocks noChangeAspect="1"/>
            </p:cNvPicPr>
            <p:nvPr/>
          </p:nvPicPr>
          <p:blipFill>
            <a:blip r:embed="rId5"/>
            <a:stretch>
              <a:fillRect/>
            </a:stretch>
          </p:blipFill>
          <p:spPr>
            <a:xfrm rot="667403">
              <a:off x="483630" y="4229681"/>
              <a:ext cx="857147" cy="1148464"/>
            </a:xfrm>
            <a:prstGeom prst="rect">
              <a:avLst/>
            </a:prstGeom>
          </p:spPr>
        </p:pic>
      </p:grpSp>
      <p:grpSp>
        <p:nvGrpSpPr>
          <p:cNvPr id="26" name="Group 25">
            <a:extLst>
              <a:ext uri="{FF2B5EF4-FFF2-40B4-BE49-F238E27FC236}">
                <a16:creationId xmlns:a16="http://schemas.microsoft.com/office/drawing/2014/main" id="{4EDD84DC-4512-53B6-8ABC-E4FE8749CD5D}"/>
              </a:ext>
            </a:extLst>
          </p:cNvPr>
          <p:cNvGrpSpPr/>
          <p:nvPr/>
        </p:nvGrpSpPr>
        <p:grpSpPr>
          <a:xfrm>
            <a:off x="194873" y="5205460"/>
            <a:ext cx="10797462" cy="1374259"/>
            <a:chOff x="194873" y="5205460"/>
            <a:chExt cx="10797462" cy="1374259"/>
          </a:xfrm>
        </p:grpSpPr>
        <p:sp>
          <p:nvSpPr>
            <p:cNvPr id="23" name="Rectangle: Rounded Corners 22">
              <a:extLst>
                <a:ext uri="{FF2B5EF4-FFF2-40B4-BE49-F238E27FC236}">
                  <a16:creationId xmlns:a16="http://schemas.microsoft.com/office/drawing/2014/main" id="{0E326D60-5998-AFD1-D8FB-95D58145EE55}"/>
                </a:ext>
              </a:extLst>
            </p:cNvPr>
            <p:cNvSpPr/>
            <p:nvPr/>
          </p:nvSpPr>
          <p:spPr>
            <a:xfrm>
              <a:off x="849443" y="5592168"/>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a:solidFill>
                    <a:schemeClr val="accent5">
                      <a:lumMod val="75000"/>
                    </a:schemeClr>
                  </a:solidFill>
                </a:rPr>
                <a:t>Em thích những chi tiết nào trong chuyện? Vì sao</a:t>
              </a:r>
              <a:endParaRPr lang="vi-VN" sz="3200" b="1" i="1" dirty="0">
                <a:solidFill>
                  <a:schemeClr val="accent5">
                    <a:lumMod val="75000"/>
                  </a:schemeClr>
                </a:solidFill>
              </a:endParaRPr>
            </a:p>
          </p:txBody>
        </p:sp>
        <p:pic>
          <p:nvPicPr>
            <p:cNvPr id="25" name="Picture 24">
              <a:extLst>
                <a:ext uri="{FF2B5EF4-FFF2-40B4-BE49-F238E27FC236}">
                  <a16:creationId xmlns:a16="http://schemas.microsoft.com/office/drawing/2014/main" id="{37A694D3-FD50-7397-2872-83499450C2F2}"/>
                </a:ext>
              </a:extLst>
            </p:cNvPr>
            <p:cNvPicPr>
              <a:picLocks noChangeAspect="1"/>
            </p:cNvPicPr>
            <p:nvPr/>
          </p:nvPicPr>
          <p:blipFill>
            <a:blip r:embed="rId6"/>
            <a:stretch>
              <a:fillRect/>
            </a:stretch>
          </p:blipFill>
          <p:spPr>
            <a:xfrm rot="602090">
              <a:off x="194873" y="5205460"/>
              <a:ext cx="1062611" cy="1301156"/>
            </a:xfrm>
            <a:prstGeom prst="rect">
              <a:avLst/>
            </a:prstGeom>
          </p:spPr>
        </p:pic>
      </p:grpSp>
    </p:spTree>
    <p:extLst>
      <p:ext uri="{BB962C8B-B14F-4D97-AF65-F5344CB8AC3E}">
        <p14:creationId xmlns:p14="http://schemas.microsoft.com/office/powerpoint/2010/main" val="362570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557441-5A21-84B9-B9F3-DF029C74210A}"/>
              </a:ext>
            </a:extLst>
          </p:cNvPr>
          <p:cNvGrpSpPr/>
          <p:nvPr/>
        </p:nvGrpSpPr>
        <p:grpSpPr>
          <a:xfrm>
            <a:off x="155351" y="85314"/>
            <a:ext cx="4055738" cy="1222277"/>
            <a:chOff x="155351" y="85314"/>
            <a:chExt cx="4055738" cy="1222277"/>
          </a:xfrm>
        </p:grpSpPr>
        <p:pic>
          <p:nvPicPr>
            <p:cNvPr id="2" name="Picture 1">
              <a:extLst>
                <a:ext uri="{FF2B5EF4-FFF2-40B4-BE49-F238E27FC236}">
                  <a16:creationId xmlns:a16="http://schemas.microsoft.com/office/drawing/2014/main" id="{8B8875A9-A611-50CA-C63F-966708C1051D}"/>
                </a:ext>
              </a:extLst>
            </p:cNvPr>
            <p:cNvPicPr>
              <a:picLocks noChangeAspect="1"/>
            </p:cNvPicPr>
            <p:nvPr/>
          </p:nvPicPr>
          <p:blipFill>
            <a:blip r:embed="rId2"/>
            <a:stretch>
              <a:fillRect/>
            </a:stretch>
          </p:blipFill>
          <p:spPr>
            <a:xfrm>
              <a:off x="155351" y="85314"/>
              <a:ext cx="4055738" cy="1222277"/>
            </a:xfrm>
            <a:prstGeom prst="rect">
              <a:avLst/>
            </a:prstGeom>
          </p:spPr>
        </p:pic>
        <p:sp>
          <p:nvSpPr>
            <p:cNvPr id="3" name="TextBox 2">
              <a:extLst>
                <a:ext uri="{FF2B5EF4-FFF2-40B4-BE49-F238E27FC236}">
                  <a16:creationId xmlns:a16="http://schemas.microsoft.com/office/drawing/2014/main" id="{0FB01481-4735-BB4B-7456-854489977CFE}"/>
                </a:ext>
              </a:extLst>
            </p:cNvPr>
            <p:cNvSpPr txBox="1"/>
            <p:nvPr/>
          </p:nvSpPr>
          <p:spPr>
            <a:xfrm>
              <a:off x="1097025" y="448056"/>
              <a:ext cx="2172390" cy="769441"/>
            </a:xfrm>
            <a:prstGeom prst="rect">
              <a:avLst/>
            </a:prstGeom>
            <a:noFill/>
          </p:spPr>
          <p:txBody>
            <a:bodyPr wrap="none" rtlCol="0">
              <a:spAutoFit/>
            </a:bodyPr>
            <a:lstStyle/>
            <a:p>
              <a:r>
                <a:rPr lang="en-GB" sz="4400" dirty="0" err="1">
                  <a:latin typeface="iCiel Nabila" pitchFamily="2" charset="-93"/>
                </a:rPr>
                <a:t>Câu</a:t>
              </a:r>
              <a:r>
                <a:rPr lang="en-GB" sz="4400" dirty="0">
                  <a:latin typeface="iCiel Nabila" pitchFamily="2" charset="-93"/>
                </a:rPr>
                <a:t> </a:t>
              </a:r>
              <a:r>
                <a:rPr lang="en-GB" sz="4400" dirty="0" err="1">
                  <a:latin typeface="iCiel Nabila" pitchFamily="2" charset="-93"/>
                </a:rPr>
                <a:t>hỏi</a:t>
              </a:r>
              <a:endParaRPr lang="vi-VN" sz="4400" dirty="0">
                <a:latin typeface="iCiel Nabila" pitchFamily="2" charset="-93"/>
              </a:endParaRPr>
            </a:p>
          </p:txBody>
        </p:sp>
      </p:grpSp>
      <p:grpSp>
        <p:nvGrpSpPr>
          <p:cNvPr id="11" name="Group 10">
            <a:extLst>
              <a:ext uri="{FF2B5EF4-FFF2-40B4-BE49-F238E27FC236}">
                <a16:creationId xmlns:a16="http://schemas.microsoft.com/office/drawing/2014/main" id="{AB00FC37-B1B6-9FB4-3656-D6689735B8C2}"/>
              </a:ext>
            </a:extLst>
          </p:cNvPr>
          <p:cNvGrpSpPr/>
          <p:nvPr/>
        </p:nvGrpSpPr>
        <p:grpSpPr>
          <a:xfrm>
            <a:off x="436381" y="1272975"/>
            <a:ext cx="10555954" cy="1411989"/>
            <a:chOff x="499142" y="1369285"/>
            <a:chExt cx="10555954" cy="1411989"/>
          </a:xfrm>
        </p:grpSpPr>
        <p:sp>
          <p:nvSpPr>
            <p:cNvPr id="9" name="Rectangle: Rounded Corners 8">
              <a:extLst>
                <a:ext uri="{FF2B5EF4-FFF2-40B4-BE49-F238E27FC236}">
                  <a16:creationId xmlns:a16="http://schemas.microsoft.com/office/drawing/2014/main" id="{215DFFC2-884E-4731-F507-59467DC58FD0}"/>
                </a:ext>
              </a:extLst>
            </p:cNvPr>
            <p:cNvSpPr/>
            <p:nvPr/>
          </p:nvSpPr>
          <p:spPr>
            <a:xfrm>
              <a:off x="912204" y="1670333"/>
              <a:ext cx="10142892" cy="1110941"/>
            </a:xfrm>
            <a:custGeom>
              <a:avLst/>
              <a:gdLst>
                <a:gd name="connsiteX0" fmla="*/ 0 w 10142892"/>
                <a:gd name="connsiteY0" fmla="*/ 185161 h 1110941"/>
                <a:gd name="connsiteX1" fmla="*/ 185161 w 10142892"/>
                <a:gd name="connsiteY1" fmla="*/ 0 h 1110941"/>
                <a:gd name="connsiteX2" fmla="*/ 9957731 w 10142892"/>
                <a:gd name="connsiteY2" fmla="*/ 0 h 1110941"/>
                <a:gd name="connsiteX3" fmla="*/ 10142892 w 10142892"/>
                <a:gd name="connsiteY3" fmla="*/ 185161 h 1110941"/>
                <a:gd name="connsiteX4" fmla="*/ 10142892 w 10142892"/>
                <a:gd name="connsiteY4" fmla="*/ 925780 h 1110941"/>
                <a:gd name="connsiteX5" fmla="*/ 9957731 w 10142892"/>
                <a:gd name="connsiteY5" fmla="*/ 1110941 h 1110941"/>
                <a:gd name="connsiteX6" fmla="*/ 185161 w 10142892"/>
                <a:gd name="connsiteY6" fmla="*/ 1110941 h 1110941"/>
                <a:gd name="connsiteX7" fmla="*/ 0 w 10142892"/>
                <a:gd name="connsiteY7" fmla="*/ 925780 h 1110941"/>
                <a:gd name="connsiteX8" fmla="*/ 0 w 10142892"/>
                <a:gd name="connsiteY8" fmla="*/ 185161 h 1110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1110941" fill="none" extrusionOk="0">
                  <a:moveTo>
                    <a:pt x="0" y="185161"/>
                  </a:moveTo>
                  <a:cubicBezTo>
                    <a:pt x="8209" y="77113"/>
                    <a:pt x="81916" y="-3432"/>
                    <a:pt x="185161" y="0"/>
                  </a:cubicBezTo>
                  <a:cubicBezTo>
                    <a:pt x="2953399" y="-162111"/>
                    <a:pt x="7714620" y="-123621"/>
                    <a:pt x="9957731" y="0"/>
                  </a:cubicBezTo>
                  <a:cubicBezTo>
                    <a:pt x="10067307" y="12575"/>
                    <a:pt x="10141095" y="81786"/>
                    <a:pt x="10142892" y="185161"/>
                  </a:cubicBezTo>
                  <a:cubicBezTo>
                    <a:pt x="10141798" y="495707"/>
                    <a:pt x="10187379" y="649585"/>
                    <a:pt x="10142892" y="925780"/>
                  </a:cubicBezTo>
                  <a:cubicBezTo>
                    <a:pt x="10140770" y="1036226"/>
                    <a:pt x="10069842" y="1119837"/>
                    <a:pt x="9957731" y="1110941"/>
                  </a:cubicBezTo>
                  <a:cubicBezTo>
                    <a:pt x="6354257" y="1270338"/>
                    <a:pt x="4520610" y="1003825"/>
                    <a:pt x="185161" y="1110941"/>
                  </a:cubicBezTo>
                  <a:cubicBezTo>
                    <a:pt x="83054" y="1112407"/>
                    <a:pt x="2249" y="1024563"/>
                    <a:pt x="0" y="925780"/>
                  </a:cubicBezTo>
                  <a:cubicBezTo>
                    <a:pt x="-25493" y="769676"/>
                    <a:pt x="-64563" y="276401"/>
                    <a:pt x="0" y="185161"/>
                  </a:cubicBezTo>
                  <a:close/>
                </a:path>
                <a:path w="10142892" h="1110941" stroke="0" extrusionOk="0">
                  <a:moveTo>
                    <a:pt x="0" y="185161"/>
                  </a:moveTo>
                  <a:cubicBezTo>
                    <a:pt x="379" y="74738"/>
                    <a:pt x="81754" y="-772"/>
                    <a:pt x="185161" y="0"/>
                  </a:cubicBezTo>
                  <a:cubicBezTo>
                    <a:pt x="4512619" y="31561"/>
                    <a:pt x="6011825" y="164257"/>
                    <a:pt x="9957731" y="0"/>
                  </a:cubicBezTo>
                  <a:cubicBezTo>
                    <a:pt x="10052086" y="15613"/>
                    <a:pt x="10140904" y="79372"/>
                    <a:pt x="10142892" y="185161"/>
                  </a:cubicBezTo>
                  <a:cubicBezTo>
                    <a:pt x="10121253" y="351786"/>
                    <a:pt x="10084062" y="778171"/>
                    <a:pt x="10142892" y="925780"/>
                  </a:cubicBezTo>
                  <a:cubicBezTo>
                    <a:pt x="10161923" y="1023388"/>
                    <a:pt x="10060269" y="1113247"/>
                    <a:pt x="9957731" y="1110941"/>
                  </a:cubicBezTo>
                  <a:cubicBezTo>
                    <a:pt x="6107130" y="1071209"/>
                    <a:pt x="4962631" y="1109905"/>
                    <a:pt x="185161" y="1110941"/>
                  </a:cubicBezTo>
                  <a:cubicBezTo>
                    <a:pt x="71573" y="1106330"/>
                    <a:pt x="-8727" y="1039790"/>
                    <a:pt x="0" y="925780"/>
                  </a:cubicBezTo>
                  <a:cubicBezTo>
                    <a:pt x="22453" y="597774"/>
                    <a:pt x="557" y="313397"/>
                    <a:pt x="0" y="185161"/>
                  </a:cubicBezTo>
                  <a:close/>
                </a:path>
              </a:pathLst>
            </a:custGeom>
            <a:solidFill>
              <a:schemeClr val="bg1"/>
            </a:solidFill>
            <a:ln w="57150">
              <a:solidFill>
                <a:srgbClr val="FF6699"/>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rgbClr val="FF6699"/>
                  </a:solidFill>
                </a:rPr>
                <a:t>Qua câu chuyện em biết được điều gì về hoàn cảnh gia đình A Phin?</a:t>
              </a:r>
            </a:p>
          </p:txBody>
        </p:sp>
        <p:pic>
          <p:nvPicPr>
            <p:cNvPr id="10" name="Picture 9">
              <a:extLst>
                <a:ext uri="{FF2B5EF4-FFF2-40B4-BE49-F238E27FC236}">
                  <a16:creationId xmlns:a16="http://schemas.microsoft.com/office/drawing/2014/main" id="{C021FC0B-605D-1EBA-0209-B4FCB46E4EFF}"/>
                </a:ext>
              </a:extLst>
            </p:cNvPr>
            <p:cNvPicPr>
              <a:picLocks noChangeAspect="1"/>
            </p:cNvPicPr>
            <p:nvPr/>
          </p:nvPicPr>
          <p:blipFill>
            <a:blip r:embed="rId3"/>
            <a:stretch>
              <a:fillRect/>
            </a:stretch>
          </p:blipFill>
          <p:spPr>
            <a:xfrm rot="899251">
              <a:off x="499142" y="1369285"/>
              <a:ext cx="607027" cy="987551"/>
            </a:xfrm>
            <a:prstGeom prst="rect">
              <a:avLst/>
            </a:prstGeom>
          </p:spPr>
        </p:pic>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2554545"/>
          </a:xfrm>
          <a:prstGeom prst="rect">
            <a:avLst/>
          </a:prstGeom>
          <a:noFill/>
        </p:spPr>
        <p:txBody>
          <a:bodyPr wrap="square">
            <a:spAutoFit/>
          </a:bodyPr>
          <a:lstStyle/>
          <a:p>
            <a:pPr algn="just"/>
            <a:r>
              <a:rPr lang="vi-VN" sz="3200" dirty="0"/>
              <a:t>Gia đình A Phin là một gia đình người dân tộc thiểu số sống ở miền núi (thể hiện qua tên các nhân vật A Phin, Thào </a:t>
            </a:r>
            <a:r>
              <a:rPr lang="vi-VN" sz="3200" dirty="0" err="1"/>
              <a:t>Phén</a:t>
            </a:r>
            <a:r>
              <a:rPr lang="vi-VN" sz="3200" dirty="0"/>
              <a:t>, từ ngữ chỉ địa điểm như bờ suối và cách nói: sáu mùa lúa, ngồi trong bụng mẹ). Bố A Phin đi bộ đội trong lúc mẹ cậu bé đang có mang em bé Thào </a:t>
            </a:r>
            <a:r>
              <a:rPr lang="vi-VN" sz="3200" dirty="0" err="1"/>
              <a:t>Phén</a:t>
            </a:r>
            <a:r>
              <a:rPr lang="vi-VN" sz="3200" dirty="0"/>
              <a:t>. </a:t>
            </a:r>
          </a:p>
        </p:txBody>
      </p:sp>
    </p:spTree>
    <p:extLst>
      <p:ext uri="{BB962C8B-B14F-4D97-AF65-F5344CB8AC3E}">
        <p14:creationId xmlns:p14="http://schemas.microsoft.com/office/powerpoint/2010/main" val="3237419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557441-5A21-84B9-B9F3-DF029C74210A}"/>
              </a:ext>
            </a:extLst>
          </p:cNvPr>
          <p:cNvGrpSpPr/>
          <p:nvPr/>
        </p:nvGrpSpPr>
        <p:grpSpPr>
          <a:xfrm>
            <a:off x="155351" y="85314"/>
            <a:ext cx="4055738" cy="1222277"/>
            <a:chOff x="155351" y="85314"/>
            <a:chExt cx="4055738" cy="1222277"/>
          </a:xfrm>
        </p:grpSpPr>
        <p:pic>
          <p:nvPicPr>
            <p:cNvPr id="2" name="Picture 1">
              <a:extLst>
                <a:ext uri="{FF2B5EF4-FFF2-40B4-BE49-F238E27FC236}">
                  <a16:creationId xmlns:a16="http://schemas.microsoft.com/office/drawing/2014/main" id="{8B8875A9-A611-50CA-C63F-966708C1051D}"/>
                </a:ext>
              </a:extLst>
            </p:cNvPr>
            <p:cNvPicPr>
              <a:picLocks noChangeAspect="1"/>
            </p:cNvPicPr>
            <p:nvPr/>
          </p:nvPicPr>
          <p:blipFill>
            <a:blip r:embed="rId2"/>
            <a:stretch>
              <a:fillRect/>
            </a:stretch>
          </p:blipFill>
          <p:spPr>
            <a:xfrm>
              <a:off x="155351" y="85314"/>
              <a:ext cx="4055738" cy="1222277"/>
            </a:xfrm>
            <a:prstGeom prst="rect">
              <a:avLst/>
            </a:prstGeom>
          </p:spPr>
        </p:pic>
        <p:sp>
          <p:nvSpPr>
            <p:cNvPr id="3" name="TextBox 2">
              <a:extLst>
                <a:ext uri="{FF2B5EF4-FFF2-40B4-BE49-F238E27FC236}">
                  <a16:creationId xmlns:a16="http://schemas.microsoft.com/office/drawing/2014/main" id="{0FB01481-4735-BB4B-7456-854489977CFE}"/>
                </a:ext>
              </a:extLst>
            </p:cNvPr>
            <p:cNvSpPr txBox="1"/>
            <p:nvPr/>
          </p:nvSpPr>
          <p:spPr>
            <a:xfrm>
              <a:off x="1097025" y="448056"/>
              <a:ext cx="2172390" cy="769441"/>
            </a:xfrm>
            <a:prstGeom prst="rect">
              <a:avLst/>
            </a:prstGeom>
            <a:noFill/>
          </p:spPr>
          <p:txBody>
            <a:bodyPr wrap="none" rtlCol="0">
              <a:spAutoFit/>
            </a:bodyPr>
            <a:lstStyle/>
            <a:p>
              <a:r>
                <a:rPr lang="en-GB" sz="4400" dirty="0" err="1">
                  <a:latin typeface="iCiel Nabila" pitchFamily="2" charset="-93"/>
                </a:rPr>
                <a:t>Câu</a:t>
              </a:r>
              <a:r>
                <a:rPr lang="en-GB" sz="4400" dirty="0">
                  <a:latin typeface="iCiel Nabila" pitchFamily="2" charset="-93"/>
                </a:rPr>
                <a:t> </a:t>
              </a:r>
              <a:r>
                <a:rPr lang="en-GB" sz="4400" dirty="0" err="1">
                  <a:latin typeface="iCiel Nabila" pitchFamily="2" charset="-93"/>
                </a:rPr>
                <a:t>hỏi</a:t>
              </a:r>
              <a:endParaRPr lang="vi-VN" sz="4400" dirty="0">
                <a:latin typeface="iCiel Nabila" pitchFamily="2" charset="-93"/>
              </a:endParaRPr>
            </a:p>
          </p:txBody>
        </p:sp>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2955746"/>
          </a:xfrm>
          <a:prstGeom prst="rect">
            <a:avLst/>
          </a:prstGeom>
          <a:noFill/>
        </p:spPr>
        <p:txBody>
          <a:bodyPr wrap="square">
            <a:spAutoFit/>
          </a:bodyPr>
          <a:lstStyle/>
          <a:p>
            <a:pPr algn="just">
              <a:lnSpc>
                <a:spcPct val="150000"/>
              </a:lnSpc>
            </a:pPr>
            <a:r>
              <a:rPr lang="vi-VN" sz="3200" dirty="0"/>
              <a:t>Lúc đầu, bà nội thắc mắc “Cái chữ có làm no bụng không?”, nhưng khi mẹ A Phin giải thích cho bà, đi học sẽ giúp cho cháu bà khôn ra, hiểu biết và giỏi giang hơn thì bà đã đồng ý cho A Phin tới trường. </a:t>
            </a:r>
          </a:p>
        </p:txBody>
      </p:sp>
      <p:grpSp>
        <p:nvGrpSpPr>
          <p:cNvPr id="4" name="Group 3">
            <a:extLst>
              <a:ext uri="{FF2B5EF4-FFF2-40B4-BE49-F238E27FC236}">
                <a16:creationId xmlns:a16="http://schemas.microsoft.com/office/drawing/2014/main" id="{4F4088C9-21F9-402C-2FA1-C82D510E7DAC}"/>
              </a:ext>
            </a:extLst>
          </p:cNvPr>
          <p:cNvGrpSpPr/>
          <p:nvPr/>
        </p:nvGrpSpPr>
        <p:grpSpPr>
          <a:xfrm>
            <a:off x="530352" y="1580239"/>
            <a:ext cx="10798247" cy="1274123"/>
            <a:chOff x="194088" y="2737865"/>
            <a:chExt cx="10798247" cy="1274123"/>
          </a:xfrm>
        </p:grpSpPr>
        <p:sp>
          <p:nvSpPr>
            <p:cNvPr id="6" name="Rectangle: Rounded Corners 5">
              <a:extLst>
                <a:ext uri="{FF2B5EF4-FFF2-40B4-BE49-F238E27FC236}">
                  <a16:creationId xmlns:a16="http://schemas.microsoft.com/office/drawing/2014/main" id="{0B060E5B-5912-7D24-CA91-D6B459504426}"/>
                </a:ext>
              </a:extLst>
            </p:cNvPr>
            <p:cNvSpPr/>
            <p:nvPr/>
          </p:nvSpPr>
          <p:spPr>
            <a:xfrm>
              <a:off x="849443" y="3024437"/>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chemeClr val="accent4"/>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4"/>
                  </a:solidFill>
                </a:rPr>
                <a:t>Vì sao bà nội từ chỗ thắc mắc, đã đồng tình với mẹ A Phin, cho cậu bé đến trườn</a:t>
              </a:r>
              <a:r>
                <a:rPr lang="en-GB" sz="3200" b="1" i="1" dirty="0">
                  <a:solidFill>
                    <a:schemeClr val="accent4"/>
                  </a:solidFill>
                </a:rPr>
                <a:t>g?</a:t>
              </a:r>
              <a:endParaRPr lang="vi-VN" sz="3200" b="1" i="1" dirty="0">
                <a:solidFill>
                  <a:schemeClr val="accent4"/>
                </a:solidFill>
              </a:endParaRPr>
            </a:p>
          </p:txBody>
        </p:sp>
        <p:pic>
          <p:nvPicPr>
            <p:cNvPr id="7" name="Picture 6">
              <a:extLst>
                <a:ext uri="{FF2B5EF4-FFF2-40B4-BE49-F238E27FC236}">
                  <a16:creationId xmlns:a16="http://schemas.microsoft.com/office/drawing/2014/main" id="{A31A1E10-0896-7964-D486-788A2D884EF1}"/>
                </a:ext>
              </a:extLst>
            </p:cNvPr>
            <p:cNvPicPr>
              <a:picLocks noChangeAspect="1"/>
            </p:cNvPicPr>
            <p:nvPr/>
          </p:nvPicPr>
          <p:blipFill>
            <a:blip r:embed="rId3"/>
            <a:stretch>
              <a:fillRect/>
            </a:stretch>
          </p:blipFill>
          <p:spPr>
            <a:xfrm rot="626717">
              <a:off x="194088" y="2737865"/>
              <a:ext cx="814335" cy="1051849"/>
            </a:xfrm>
            <a:prstGeom prst="rect">
              <a:avLst/>
            </a:prstGeom>
          </p:spPr>
        </p:pic>
      </p:grpSp>
    </p:spTree>
    <p:extLst>
      <p:ext uri="{BB962C8B-B14F-4D97-AF65-F5344CB8AC3E}">
        <p14:creationId xmlns:p14="http://schemas.microsoft.com/office/powerpoint/2010/main" val="2755882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kids sitting on a bench&#10;&#10;Description automatically generated">
            <a:extLst>
              <a:ext uri="{FF2B5EF4-FFF2-40B4-BE49-F238E27FC236}">
                <a16:creationId xmlns:a16="http://schemas.microsoft.com/office/drawing/2014/main" id="{2AD87AAF-1FAF-1255-F6A7-7833862C11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14F70A6-7FAF-1954-B55A-49649AAF8060}"/>
              </a:ext>
            </a:extLst>
          </p:cNvPr>
          <p:cNvSpPr txBox="1"/>
          <p:nvPr/>
        </p:nvSpPr>
        <p:spPr>
          <a:xfrm>
            <a:off x="2654046" y="1353312"/>
            <a:ext cx="7514082" cy="1997213"/>
          </a:xfrm>
          <a:prstGeom prst="rect">
            <a:avLst/>
          </a:prstGeom>
          <a:noFill/>
        </p:spPr>
        <p:txBody>
          <a:bodyPr wrap="square">
            <a:spAutoFit/>
          </a:bodyPr>
          <a:lstStyle/>
          <a:p>
            <a:pPr algn="ctr">
              <a:lnSpc>
                <a:spcPct val="150000"/>
              </a:lnSpc>
            </a:pPr>
            <a:r>
              <a:rPr lang="en-GB" sz="4400" dirty="0">
                <a:latin typeface="#9Slide03 BoosterNextFYBlack" panose="02000A03000000020004" pitchFamily="2" charset="-93"/>
              </a:rPr>
              <a:t>Đ</a:t>
            </a:r>
            <a:r>
              <a:rPr lang="vi-VN" sz="4400" dirty="0">
                <a:latin typeface="#9Slide03 BoosterNextFYBlack" panose="02000A03000000020004" pitchFamily="2" charset="-93"/>
              </a:rPr>
              <a:t>ọc thuộc lòng một khổ thơ trong bài </a:t>
            </a:r>
            <a:r>
              <a:rPr lang="vi-VN" sz="4400" dirty="0">
                <a:solidFill>
                  <a:schemeClr val="accent2"/>
                </a:solidFill>
                <a:latin typeface="#9Slide03 BoosterNextFYBlack" panose="02000A03000000020004" pitchFamily="2" charset="-93"/>
              </a:rPr>
              <a:t>Khi bé Hoa ra đời</a:t>
            </a:r>
          </a:p>
        </p:txBody>
      </p:sp>
    </p:spTree>
    <p:extLst>
      <p:ext uri="{BB962C8B-B14F-4D97-AF65-F5344CB8AC3E}">
        <p14:creationId xmlns:p14="http://schemas.microsoft.com/office/powerpoint/2010/main" val="2175633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557441-5A21-84B9-B9F3-DF029C74210A}"/>
              </a:ext>
            </a:extLst>
          </p:cNvPr>
          <p:cNvGrpSpPr/>
          <p:nvPr/>
        </p:nvGrpSpPr>
        <p:grpSpPr>
          <a:xfrm>
            <a:off x="155351" y="85314"/>
            <a:ext cx="4055738" cy="1222277"/>
            <a:chOff x="155351" y="85314"/>
            <a:chExt cx="4055738" cy="1222277"/>
          </a:xfrm>
        </p:grpSpPr>
        <p:pic>
          <p:nvPicPr>
            <p:cNvPr id="2" name="Picture 1">
              <a:extLst>
                <a:ext uri="{FF2B5EF4-FFF2-40B4-BE49-F238E27FC236}">
                  <a16:creationId xmlns:a16="http://schemas.microsoft.com/office/drawing/2014/main" id="{8B8875A9-A611-50CA-C63F-966708C1051D}"/>
                </a:ext>
              </a:extLst>
            </p:cNvPr>
            <p:cNvPicPr>
              <a:picLocks noChangeAspect="1"/>
            </p:cNvPicPr>
            <p:nvPr/>
          </p:nvPicPr>
          <p:blipFill>
            <a:blip r:embed="rId2"/>
            <a:stretch>
              <a:fillRect/>
            </a:stretch>
          </p:blipFill>
          <p:spPr>
            <a:xfrm>
              <a:off x="155351" y="85314"/>
              <a:ext cx="4055738" cy="1222277"/>
            </a:xfrm>
            <a:prstGeom prst="rect">
              <a:avLst/>
            </a:prstGeom>
          </p:spPr>
        </p:pic>
        <p:sp>
          <p:nvSpPr>
            <p:cNvPr id="3" name="TextBox 2">
              <a:extLst>
                <a:ext uri="{FF2B5EF4-FFF2-40B4-BE49-F238E27FC236}">
                  <a16:creationId xmlns:a16="http://schemas.microsoft.com/office/drawing/2014/main" id="{0FB01481-4735-BB4B-7456-854489977CFE}"/>
                </a:ext>
              </a:extLst>
            </p:cNvPr>
            <p:cNvSpPr txBox="1"/>
            <p:nvPr/>
          </p:nvSpPr>
          <p:spPr>
            <a:xfrm>
              <a:off x="1097025" y="448056"/>
              <a:ext cx="2172390" cy="769441"/>
            </a:xfrm>
            <a:prstGeom prst="rect">
              <a:avLst/>
            </a:prstGeom>
            <a:noFill/>
          </p:spPr>
          <p:txBody>
            <a:bodyPr wrap="none" rtlCol="0">
              <a:spAutoFit/>
            </a:bodyPr>
            <a:lstStyle/>
            <a:p>
              <a:r>
                <a:rPr lang="en-GB" sz="4400" dirty="0" err="1">
                  <a:latin typeface="iCiel Nabila" pitchFamily="2" charset="-93"/>
                </a:rPr>
                <a:t>Câu</a:t>
              </a:r>
              <a:r>
                <a:rPr lang="en-GB" sz="4400" dirty="0">
                  <a:latin typeface="iCiel Nabila" pitchFamily="2" charset="-93"/>
                </a:rPr>
                <a:t> </a:t>
              </a:r>
              <a:r>
                <a:rPr lang="en-GB" sz="4400" dirty="0" err="1">
                  <a:latin typeface="iCiel Nabila" pitchFamily="2" charset="-93"/>
                </a:rPr>
                <a:t>hỏi</a:t>
              </a:r>
              <a:endParaRPr lang="vi-VN" sz="4400" dirty="0">
                <a:latin typeface="iCiel Nabila" pitchFamily="2" charset="-93"/>
              </a:endParaRPr>
            </a:p>
          </p:txBody>
        </p:sp>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3046988"/>
          </a:xfrm>
          <a:prstGeom prst="rect">
            <a:avLst/>
          </a:prstGeom>
          <a:noFill/>
        </p:spPr>
        <p:txBody>
          <a:bodyPr wrap="square">
            <a:spAutoFit/>
          </a:bodyPr>
          <a:lstStyle/>
          <a:p>
            <a:pPr algn="just"/>
            <a:r>
              <a:rPr lang="vi-VN" sz="3200" dirty="0"/>
              <a:t>Trong câu chuyện, vì hoàn cảnh đất nước có chiến tranh, các bạn nhỏ gặp nhiều thiệt thòi, đặc biệt là trẻ em ở miền núi. Bạn A Phin phải xa bố, 9 tuổi mới được đến trường. Ngày nay, đất nước </a:t>
            </a:r>
            <a:r>
              <a:rPr lang="vi-VN" sz="3200" dirty="0" err="1"/>
              <a:t>hoà</a:t>
            </a:r>
            <a:r>
              <a:rPr lang="vi-VN" sz="3200" dirty="0"/>
              <a:t> bình, các bạn nhỏ được chăm sóc, giáo dục tốt hơn. Hầu hết các bạn nhỏ được sống cùng cha mẹ và 6 tuổi đều đã được đi học lớp 1.</a:t>
            </a:r>
          </a:p>
        </p:txBody>
      </p:sp>
      <p:grpSp>
        <p:nvGrpSpPr>
          <p:cNvPr id="9" name="Group 8">
            <a:extLst>
              <a:ext uri="{FF2B5EF4-FFF2-40B4-BE49-F238E27FC236}">
                <a16:creationId xmlns:a16="http://schemas.microsoft.com/office/drawing/2014/main" id="{379C4D32-8C8C-FDE8-528D-4899F7569440}"/>
              </a:ext>
            </a:extLst>
          </p:cNvPr>
          <p:cNvGrpSpPr/>
          <p:nvPr/>
        </p:nvGrpSpPr>
        <p:grpSpPr>
          <a:xfrm>
            <a:off x="621527" y="1536153"/>
            <a:ext cx="10696389" cy="1320729"/>
            <a:chOff x="483630" y="4229681"/>
            <a:chExt cx="10696389" cy="1320729"/>
          </a:xfrm>
        </p:grpSpPr>
        <p:sp>
          <p:nvSpPr>
            <p:cNvPr id="10" name="Rectangle: Rounded Corners 9">
              <a:extLst>
                <a:ext uri="{FF2B5EF4-FFF2-40B4-BE49-F238E27FC236}">
                  <a16:creationId xmlns:a16="http://schemas.microsoft.com/office/drawing/2014/main" id="{B61A17BE-D9FD-97D3-5CE9-8DD6F64E12A7}"/>
                </a:ext>
              </a:extLst>
            </p:cNvPr>
            <p:cNvSpPr/>
            <p:nvPr/>
          </p:nvSpPr>
          <p:spPr>
            <a:xfrm>
              <a:off x="1037127" y="4562859"/>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00B050"/>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dirty="0">
                  <a:solidFill>
                    <a:schemeClr val="accent3">
                      <a:lumMod val="60000"/>
                      <a:lumOff val="40000"/>
                    </a:schemeClr>
                  </a:solidFill>
                </a:rPr>
                <a:t>Việc đi học của trẻ em ngày nay có gì khác với A Phin trong câu chuyện</a:t>
              </a:r>
            </a:p>
          </p:txBody>
        </p:sp>
        <p:pic>
          <p:nvPicPr>
            <p:cNvPr id="11" name="Picture 10">
              <a:extLst>
                <a:ext uri="{FF2B5EF4-FFF2-40B4-BE49-F238E27FC236}">
                  <a16:creationId xmlns:a16="http://schemas.microsoft.com/office/drawing/2014/main" id="{C5544A5D-455A-5ADC-9A0A-519F92D0A453}"/>
                </a:ext>
              </a:extLst>
            </p:cNvPr>
            <p:cNvPicPr>
              <a:picLocks noChangeAspect="1"/>
            </p:cNvPicPr>
            <p:nvPr/>
          </p:nvPicPr>
          <p:blipFill>
            <a:blip r:embed="rId3"/>
            <a:stretch>
              <a:fillRect/>
            </a:stretch>
          </p:blipFill>
          <p:spPr>
            <a:xfrm rot="667403">
              <a:off x="483630" y="4229681"/>
              <a:ext cx="857147" cy="1148464"/>
            </a:xfrm>
            <a:prstGeom prst="rect">
              <a:avLst/>
            </a:prstGeom>
          </p:spPr>
        </p:pic>
      </p:grpSp>
    </p:spTree>
    <p:extLst>
      <p:ext uri="{BB962C8B-B14F-4D97-AF65-F5344CB8AC3E}">
        <p14:creationId xmlns:p14="http://schemas.microsoft.com/office/powerpoint/2010/main" val="28533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557441-5A21-84B9-B9F3-DF029C74210A}"/>
              </a:ext>
            </a:extLst>
          </p:cNvPr>
          <p:cNvGrpSpPr/>
          <p:nvPr/>
        </p:nvGrpSpPr>
        <p:grpSpPr>
          <a:xfrm>
            <a:off x="155351" y="85314"/>
            <a:ext cx="4055738" cy="1222277"/>
            <a:chOff x="155351" y="85314"/>
            <a:chExt cx="4055738" cy="1222277"/>
          </a:xfrm>
        </p:grpSpPr>
        <p:pic>
          <p:nvPicPr>
            <p:cNvPr id="2" name="Picture 1">
              <a:extLst>
                <a:ext uri="{FF2B5EF4-FFF2-40B4-BE49-F238E27FC236}">
                  <a16:creationId xmlns:a16="http://schemas.microsoft.com/office/drawing/2014/main" id="{8B8875A9-A611-50CA-C63F-966708C1051D}"/>
                </a:ext>
              </a:extLst>
            </p:cNvPr>
            <p:cNvPicPr>
              <a:picLocks noChangeAspect="1"/>
            </p:cNvPicPr>
            <p:nvPr/>
          </p:nvPicPr>
          <p:blipFill>
            <a:blip r:embed="rId2"/>
            <a:stretch>
              <a:fillRect/>
            </a:stretch>
          </p:blipFill>
          <p:spPr>
            <a:xfrm>
              <a:off x="155351" y="85314"/>
              <a:ext cx="4055738" cy="1222277"/>
            </a:xfrm>
            <a:prstGeom prst="rect">
              <a:avLst/>
            </a:prstGeom>
          </p:spPr>
        </p:pic>
        <p:sp>
          <p:nvSpPr>
            <p:cNvPr id="3" name="TextBox 2">
              <a:extLst>
                <a:ext uri="{FF2B5EF4-FFF2-40B4-BE49-F238E27FC236}">
                  <a16:creationId xmlns:a16="http://schemas.microsoft.com/office/drawing/2014/main" id="{0FB01481-4735-BB4B-7456-854489977CFE}"/>
                </a:ext>
              </a:extLst>
            </p:cNvPr>
            <p:cNvSpPr txBox="1"/>
            <p:nvPr/>
          </p:nvSpPr>
          <p:spPr>
            <a:xfrm>
              <a:off x="1097025" y="448056"/>
              <a:ext cx="2172390" cy="769441"/>
            </a:xfrm>
            <a:prstGeom prst="rect">
              <a:avLst/>
            </a:prstGeom>
            <a:noFill/>
          </p:spPr>
          <p:txBody>
            <a:bodyPr wrap="none" rtlCol="0">
              <a:spAutoFit/>
            </a:bodyPr>
            <a:lstStyle/>
            <a:p>
              <a:r>
                <a:rPr lang="en-GB" sz="4400" dirty="0" err="1">
                  <a:latin typeface="iCiel Nabila" pitchFamily="2" charset="-93"/>
                </a:rPr>
                <a:t>Câu</a:t>
              </a:r>
              <a:r>
                <a:rPr lang="en-GB" sz="4400" dirty="0">
                  <a:latin typeface="iCiel Nabila" pitchFamily="2" charset="-93"/>
                </a:rPr>
                <a:t> </a:t>
              </a:r>
              <a:r>
                <a:rPr lang="en-GB" sz="4400" dirty="0" err="1">
                  <a:latin typeface="iCiel Nabila" pitchFamily="2" charset="-93"/>
                </a:rPr>
                <a:t>hỏi</a:t>
              </a:r>
              <a:endParaRPr lang="vi-VN" sz="4400" dirty="0">
                <a:latin typeface="iCiel Nabila" pitchFamily="2" charset="-93"/>
              </a:endParaRPr>
            </a:p>
          </p:txBody>
        </p:sp>
      </p:grpSp>
      <p:sp>
        <p:nvSpPr>
          <p:cNvPr id="5" name="TextBox 4">
            <a:extLst>
              <a:ext uri="{FF2B5EF4-FFF2-40B4-BE49-F238E27FC236}">
                <a16:creationId xmlns:a16="http://schemas.microsoft.com/office/drawing/2014/main" id="{85E96B50-AE9D-9972-588F-B52D2255C847}"/>
              </a:ext>
            </a:extLst>
          </p:cNvPr>
          <p:cNvSpPr txBox="1"/>
          <p:nvPr/>
        </p:nvSpPr>
        <p:spPr>
          <a:xfrm>
            <a:off x="530352" y="3085445"/>
            <a:ext cx="11045952" cy="3046988"/>
          </a:xfrm>
          <a:prstGeom prst="rect">
            <a:avLst/>
          </a:prstGeom>
          <a:noFill/>
        </p:spPr>
        <p:txBody>
          <a:bodyPr wrap="square">
            <a:spAutoFit/>
          </a:bodyPr>
          <a:lstStyle/>
          <a:p>
            <a:pPr algn="just"/>
            <a:r>
              <a:rPr lang="en-GB" sz="3200" dirty="0" err="1"/>
              <a:t>Ví</a:t>
            </a:r>
            <a:r>
              <a:rPr lang="en-GB" sz="3200" dirty="0"/>
              <a:t> </a:t>
            </a:r>
            <a:r>
              <a:rPr lang="en-GB" sz="3200" dirty="0" err="1"/>
              <a:t>dụ</a:t>
            </a:r>
            <a:r>
              <a:rPr lang="en-GB" sz="3200" dirty="0"/>
              <a:t>: </a:t>
            </a:r>
            <a:r>
              <a:rPr lang="vi-VN" sz="3200" dirty="0"/>
              <a:t>Em thích cách nói của người dân tộc thiểu số: Khi mẹ sinh tôi được sáu mùa lúa (tôi lên 6); em còn ngồi trong bụng mẹ (em còn nằm trong bụng mẹ); bố dặn cho cây uống nước (tưới cây);... / Chi tiết bà nội nhầm hình ảnh trên tem thư là hình ảnh con trai bà “béo trắng ra” khiến câu chuyện vui hơn. / ...</a:t>
            </a:r>
          </a:p>
        </p:txBody>
      </p:sp>
      <p:grpSp>
        <p:nvGrpSpPr>
          <p:cNvPr id="4" name="Group 3">
            <a:extLst>
              <a:ext uri="{FF2B5EF4-FFF2-40B4-BE49-F238E27FC236}">
                <a16:creationId xmlns:a16="http://schemas.microsoft.com/office/drawing/2014/main" id="{4C8279E7-B919-D2B0-37CF-CAB48427DD5F}"/>
              </a:ext>
            </a:extLst>
          </p:cNvPr>
          <p:cNvGrpSpPr/>
          <p:nvPr/>
        </p:nvGrpSpPr>
        <p:grpSpPr>
          <a:xfrm>
            <a:off x="530352" y="1524485"/>
            <a:ext cx="10797462" cy="1374259"/>
            <a:chOff x="194873" y="5205460"/>
            <a:chExt cx="10797462" cy="1374259"/>
          </a:xfrm>
        </p:grpSpPr>
        <p:sp>
          <p:nvSpPr>
            <p:cNvPr id="6" name="Rectangle: Rounded Corners 5">
              <a:extLst>
                <a:ext uri="{FF2B5EF4-FFF2-40B4-BE49-F238E27FC236}">
                  <a16:creationId xmlns:a16="http://schemas.microsoft.com/office/drawing/2014/main" id="{9E468EFE-1EFD-6E04-5A34-18D2B65CCC88}"/>
                </a:ext>
              </a:extLst>
            </p:cNvPr>
            <p:cNvSpPr/>
            <p:nvPr/>
          </p:nvSpPr>
          <p:spPr>
            <a:xfrm>
              <a:off x="849443" y="5592168"/>
              <a:ext cx="10142892" cy="987551"/>
            </a:xfrm>
            <a:custGeom>
              <a:avLst/>
              <a:gdLst>
                <a:gd name="connsiteX0" fmla="*/ 0 w 10142892"/>
                <a:gd name="connsiteY0" fmla="*/ 164595 h 987551"/>
                <a:gd name="connsiteX1" fmla="*/ 164595 w 10142892"/>
                <a:gd name="connsiteY1" fmla="*/ 0 h 987551"/>
                <a:gd name="connsiteX2" fmla="*/ 9978297 w 10142892"/>
                <a:gd name="connsiteY2" fmla="*/ 0 h 987551"/>
                <a:gd name="connsiteX3" fmla="*/ 10142892 w 10142892"/>
                <a:gd name="connsiteY3" fmla="*/ 164595 h 987551"/>
                <a:gd name="connsiteX4" fmla="*/ 10142892 w 10142892"/>
                <a:gd name="connsiteY4" fmla="*/ 822956 h 987551"/>
                <a:gd name="connsiteX5" fmla="*/ 9978297 w 10142892"/>
                <a:gd name="connsiteY5" fmla="*/ 987551 h 987551"/>
                <a:gd name="connsiteX6" fmla="*/ 164595 w 10142892"/>
                <a:gd name="connsiteY6" fmla="*/ 987551 h 987551"/>
                <a:gd name="connsiteX7" fmla="*/ 0 w 10142892"/>
                <a:gd name="connsiteY7" fmla="*/ 822956 h 987551"/>
                <a:gd name="connsiteX8" fmla="*/ 0 w 10142892"/>
                <a:gd name="connsiteY8" fmla="*/ 164595 h 9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42892" h="987551" fill="none" extrusionOk="0">
                  <a:moveTo>
                    <a:pt x="0" y="164595"/>
                  </a:moveTo>
                  <a:cubicBezTo>
                    <a:pt x="3155" y="71468"/>
                    <a:pt x="72234" y="-5090"/>
                    <a:pt x="164595" y="0"/>
                  </a:cubicBezTo>
                  <a:cubicBezTo>
                    <a:pt x="4976312" y="-162111"/>
                    <a:pt x="8349542" y="-123621"/>
                    <a:pt x="9978297" y="0"/>
                  </a:cubicBezTo>
                  <a:cubicBezTo>
                    <a:pt x="10073213" y="6900"/>
                    <a:pt x="10133628" y="67956"/>
                    <a:pt x="10142892" y="164595"/>
                  </a:cubicBezTo>
                  <a:cubicBezTo>
                    <a:pt x="10125473" y="428813"/>
                    <a:pt x="10188393" y="581529"/>
                    <a:pt x="10142892" y="822956"/>
                  </a:cubicBezTo>
                  <a:cubicBezTo>
                    <a:pt x="10139141" y="928326"/>
                    <a:pt x="10075515" y="993255"/>
                    <a:pt x="9978297" y="987551"/>
                  </a:cubicBezTo>
                  <a:cubicBezTo>
                    <a:pt x="5166677" y="1146948"/>
                    <a:pt x="4244672" y="880435"/>
                    <a:pt x="164595" y="987551"/>
                  </a:cubicBezTo>
                  <a:cubicBezTo>
                    <a:pt x="74243" y="992748"/>
                    <a:pt x="886" y="912488"/>
                    <a:pt x="0" y="822956"/>
                  </a:cubicBezTo>
                  <a:cubicBezTo>
                    <a:pt x="3288" y="621138"/>
                    <a:pt x="-34340" y="280284"/>
                    <a:pt x="0" y="164595"/>
                  </a:cubicBezTo>
                  <a:close/>
                </a:path>
                <a:path w="10142892" h="987551" stroke="0" extrusionOk="0">
                  <a:moveTo>
                    <a:pt x="0" y="164595"/>
                  </a:moveTo>
                  <a:cubicBezTo>
                    <a:pt x="814" y="56152"/>
                    <a:pt x="71386" y="-1554"/>
                    <a:pt x="164595" y="0"/>
                  </a:cubicBezTo>
                  <a:cubicBezTo>
                    <a:pt x="1682737" y="31561"/>
                    <a:pt x="5211594" y="164257"/>
                    <a:pt x="9978297" y="0"/>
                  </a:cubicBezTo>
                  <a:cubicBezTo>
                    <a:pt x="10066676" y="4984"/>
                    <a:pt x="10135731" y="60987"/>
                    <a:pt x="10142892" y="164595"/>
                  </a:cubicBezTo>
                  <a:cubicBezTo>
                    <a:pt x="10162924" y="268042"/>
                    <a:pt x="10193625" y="651497"/>
                    <a:pt x="10142892" y="822956"/>
                  </a:cubicBezTo>
                  <a:cubicBezTo>
                    <a:pt x="10149663" y="912203"/>
                    <a:pt x="10069762" y="992244"/>
                    <a:pt x="9978297" y="987551"/>
                  </a:cubicBezTo>
                  <a:cubicBezTo>
                    <a:pt x="5265059" y="947819"/>
                    <a:pt x="1942053" y="986515"/>
                    <a:pt x="164595" y="987551"/>
                  </a:cubicBezTo>
                  <a:cubicBezTo>
                    <a:pt x="57373" y="980907"/>
                    <a:pt x="-8576" y="925404"/>
                    <a:pt x="0" y="822956"/>
                  </a:cubicBezTo>
                  <a:cubicBezTo>
                    <a:pt x="18398" y="562842"/>
                    <a:pt x="-41669" y="422896"/>
                    <a:pt x="0" y="164595"/>
                  </a:cubicBezTo>
                  <a:close/>
                </a:path>
              </a:pathLst>
            </a:custGeom>
            <a:solidFill>
              <a:schemeClr val="bg1"/>
            </a:solidFill>
            <a:ln w="57150">
              <a:solidFill>
                <a:srgbClr val="CC00FF"/>
              </a:solidFill>
              <a:prstDash val="sysDot"/>
              <a:extLst>
                <a:ext uri="{C807C97D-BFC1-408E-A445-0C87EB9F89A2}">
                  <ask:lineSketchStyleProps xmlns:ask="http://schemas.microsoft.com/office/drawing/2018/sketchyshapes" sd="1768336300">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i="1">
                  <a:solidFill>
                    <a:schemeClr val="accent5">
                      <a:lumMod val="75000"/>
                    </a:schemeClr>
                  </a:solidFill>
                </a:rPr>
                <a:t>Em thích những chi tiết nào trong chuyện? Vì sao</a:t>
              </a:r>
              <a:endParaRPr lang="vi-VN" sz="3200" b="1" i="1" dirty="0">
                <a:solidFill>
                  <a:schemeClr val="accent5">
                    <a:lumMod val="75000"/>
                  </a:schemeClr>
                </a:solidFill>
              </a:endParaRPr>
            </a:p>
          </p:txBody>
        </p:sp>
        <p:pic>
          <p:nvPicPr>
            <p:cNvPr id="7" name="Picture 6">
              <a:extLst>
                <a:ext uri="{FF2B5EF4-FFF2-40B4-BE49-F238E27FC236}">
                  <a16:creationId xmlns:a16="http://schemas.microsoft.com/office/drawing/2014/main" id="{AF03B351-A446-57EA-2378-BCFD5139C00F}"/>
                </a:ext>
              </a:extLst>
            </p:cNvPr>
            <p:cNvPicPr>
              <a:picLocks noChangeAspect="1"/>
            </p:cNvPicPr>
            <p:nvPr/>
          </p:nvPicPr>
          <p:blipFill>
            <a:blip r:embed="rId3"/>
            <a:stretch>
              <a:fillRect/>
            </a:stretch>
          </p:blipFill>
          <p:spPr>
            <a:xfrm rot="602090">
              <a:off x="194873" y="5205460"/>
              <a:ext cx="1062611" cy="1301156"/>
            </a:xfrm>
            <a:prstGeom prst="rect">
              <a:avLst/>
            </a:prstGeom>
          </p:spPr>
        </p:pic>
      </p:grpSp>
    </p:spTree>
    <p:extLst>
      <p:ext uri="{BB962C8B-B14F-4D97-AF65-F5344CB8AC3E}">
        <p14:creationId xmlns:p14="http://schemas.microsoft.com/office/powerpoint/2010/main" val="228280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7557441-5A21-84B9-B9F3-DF029C74210A}"/>
              </a:ext>
            </a:extLst>
          </p:cNvPr>
          <p:cNvGrpSpPr/>
          <p:nvPr/>
        </p:nvGrpSpPr>
        <p:grpSpPr>
          <a:xfrm>
            <a:off x="3447191" y="1338042"/>
            <a:ext cx="4055738" cy="1222277"/>
            <a:chOff x="155351" y="85314"/>
            <a:chExt cx="4055738" cy="1222277"/>
          </a:xfrm>
        </p:grpSpPr>
        <p:pic>
          <p:nvPicPr>
            <p:cNvPr id="2" name="Picture 1">
              <a:extLst>
                <a:ext uri="{FF2B5EF4-FFF2-40B4-BE49-F238E27FC236}">
                  <a16:creationId xmlns:a16="http://schemas.microsoft.com/office/drawing/2014/main" id="{8B8875A9-A611-50CA-C63F-966708C1051D}"/>
                </a:ext>
              </a:extLst>
            </p:cNvPr>
            <p:cNvPicPr>
              <a:picLocks noChangeAspect="1"/>
            </p:cNvPicPr>
            <p:nvPr/>
          </p:nvPicPr>
          <p:blipFill>
            <a:blip r:embed="rId2"/>
            <a:stretch>
              <a:fillRect/>
            </a:stretch>
          </p:blipFill>
          <p:spPr>
            <a:xfrm>
              <a:off x="155351" y="85314"/>
              <a:ext cx="4055738" cy="1222277"/>
            </a:xfrm>
            <a:prstGeom prst="rect">
              <a:avLst/>
            </a:prstGeom>
          </p:spPr>
        </p:pic>
        <p:sp>
          <p:nvSpPr>
            <p:cNvPr id="3" name="TextBox 2">
              <a:extLst>
                <a:ext uri="{FF2B5EF4-FFF2-40B4-BE49-F238E27FC236}">
                  <a16:creationId xmlns:a16="http://schemas.microsoft.com/office/drawing/2014/main" id="{0FB01481-4735-BB4B-7456-854489977CFE}"/>
                </a:ext>
              </a:extLst>
            </p:cNvPr>
            <p:cNvSpPr txBox="1"/>
            <p:nvPr/>
          </p:nvSpPr>
          <p:spPr>
            <a:xfrm>
              <a:off x="1097025" y="448056"/>
              <a:ext cx="2650084" cy="769441"/>
            </a:xfrm>
            <a:prstGeom prst="rect">
              <a:avLst/>
            </a:prstGeom>
            <a:noFill/>
          </p:spPr>
          <p:txBody>
            <a:bodyPr wrap="none" rtlCol="0">
              <a:spAutoFit/>
            </a:bodyPr>
            <a:lstStyle/>
            <a:p>
              <a:r>
                <a:rPr lang="en-GB" sz="4400" dirty="0" err="1">
                  <a:latin typeface="iCiel Nabila" pitchFamily="2" charset="-93"/>
                </a:rPr>
                <a:t>Nội</a:t>
              </a:r>
              <a:r>
                <a:rPr lang="en-GB" sz="4400" dirty="0">
                  <a:latin typeface="iCiel Nabila" pitchFamily="2" charset="-93"/>
                </a:rPr>
                <a:t> dung</a:t>
              </a:r>
              <a:endParaRPr lang="vi-VN" sz="4400" dirty="0">
                <a:latin typeface="iCiel Nabila" pitchFamily="2" charset="-93"/>
              </a:endParaRPr>
            </a:p>
          </p:txBody>
        </p:sp>
      </p:grpSp>
      <p:sp>
        <p:nvSpPr>
          <p:cNvPr id="10" name="TextBox 9">
            <a:extLst>
              <a:ext uri="{FF2B5EF4-FFF2-40B4-BE49-F238E27FC236}">
                <a16:creationId xmlns:a16="http://schemas.microsoft.com/office/drawing/2014/main" id="{D6AF1F7A-9F7F-F6DD-B188-6BDF2376C905}"/>
              </a:ext>
            </a:extLst>
          </p:cNvPr>
          <p:cNvSpPr txBox="1"/>
          <p:nvPr/>
        </p:nvSpPr>
        <p:spPr>
          <a:xfrm>
            <a:off x="1060704" y="2884812"/>
            <a:ext cx="9619488" cy="3330464"/>
          </a:xfrm>
          <a:prstGeom prst="rect">
            <a:avLst/>
          </a:prstGeom>
          <a:noFill/>
        </p:spPr>
        <p:txBody>
          <a:bodyPr wrap="square">
            <a:spAutoFit/>
          </a:bodyPr>
          <a:lstStyle/>
          <a:p>
            <a:pPr indent="180340" algn="ctr">
              <a:lnSpc>
                <a:spcPct val="150000"/>
              </a:lnSpc>
            </a:pP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Trong hoàn cảnh khó khăn chung của cả đất nước, bạn nhỏ vẫn được gia đình tạo điều kiện để đến trường học chữ.</a:t>
            </a:r>
            <a:r>
              <a:rPr lang="vi-VN" sz="3600" spc="-15"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Việc học chữ của bạn nhỏ đem lại niềm vui cho cả bạn và gia đình.</a:t>
            </a:r>
            <a:endParaRPr lang="vi-VN" sz="36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22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BAF3D7-E76C-7ABA-68D4-BE357933930D}"/>
              </a:ext>
            </a:extLst>
          </p:cNvPr>
          <p:cNvSpPr txBox="1"/>
          <p:nvPr/>
        </p:nvSpPr>
        <p:spPr>
          <a:xfrm>
            <a:off x="6163056" y="2779776"/>
            <a:ext cx="3118161"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Hoạt</a:t>
            </a:r>
            <a:r>
              <a:rPr kumimoji="0" lang="en-GB" sz="4800" b="0" i="0" u="none" strike="noStrike" kern="1200" cap="none" spc="0" normalizeH="0" baseline="0" noProof="0" dirty="0">
                <a:ln>
                  <a:noFill/>
                </a:ln>
                <a:solidFill>
                  <a:srgbClr val="E97132"/>
                </a:solidFill>
                <a:effectLst/>
                <a:uLnTx/>
                <a:uFillTx/>
                <a:latin typeface="iCiel Nabila" pitchFamily="2" charset="-93"/>
                <a:ea typeface="+mn-ea"/>
                <a:cs typeface="+mn-cs"/>
              </a:rPr>
              <a:t> </a:t>
            </a:r>
            <a:r>
              <a:rPr kumimoji="0" lang="en-GB" sz="4800" b="0" i="0" u="none" strike="noStrike" kern="1200" cap="none" spc="0" normalizeH="0" baseline="0" noProof="0" dirty="0" err="1">
                <a:ln>
                  <a:noFill/>
                </a:ln>
                <a:solidFill>
                  <a:srgbClr val="E97132"/>
                </a:solidFill>
                <a:effectLst/>
                <a:uLnTx/>
                <a:uFillTx/>
                <a:latin typeface="iCiel Nabila" pitchFamily="2" charset="-93"/>
                <a:ea typeface="+mn-ea"/>
                <a:cs typeface="+mn-cs"/>
              </a:rPr>
              <a:t>động</a:t>
            </a:r>
            <a:endParaRPr kumimoji="0" lang="vi-VN" sz="4800" b="0" i="0" u="none" strike="noStrike" kern="1200" cap="none" spc="0" normalizeH="0" baseline="0" noProof="0" dirty="0">
              <a:ln>
                <a:noFill/>
              </a:ln>
              <a:solidFill>
                <a:srgbClr val="E97132"/>
              </a:solidFill>
              <a:effectLst/>
              <a:uLnTx/>
              <a:uFillTx/>
              <a:latin typeface="iCiel Nabila" pitchFamily="2" charset="-93"/>
              <a:ea typeface="+mn-ea"/>
              <a:cs typeface="+mn-cs"/>
            </a:endParaRPr>
          </a:p>
        </p:txBody>
      </p:sp>
      <p:sp>
        <p:nvSpPr>
          <p:cNvPr id="7" name="TextBox 6">
            <a:extLst>
              <a:ext uri="{FF2B5EF4-FFF2-40B4-BE49-F238E27FC236}">
                <a16:creationId xmlns:a16="http://schemas.microsoft.com/office/drawing/2014/main" id="{7CC9E5B5-5F6E-E919-4807-FF6F09903BE3}"/>
              </a:ext>
            </a:extLst>
          </p:cNvPr>
          <p:cNvSpPr txBox="1"/>
          <p:nvPr/>
        </p:nvSpPr>
        <p:spPr>
          <a:xfrm>
            <a:off x="5431536" y="3610773"/>
            <a:ext cx="49194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Luyện</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đọc</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nâng</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cao</a:t>
            </a:r>
            <a:endParaRPr kumimoji="0" lang="vi-VN"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242613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6AF1F7A-9F7F-F6DD-B188-6BDF2376C905}"/>
              </a:ext>
            </a:extLst>
          </p:cNvPr>
          <p:cNvSpPr txBox="1"/>
          <p:nvPr/>
        </p:nvSpPr>
        <p:spPr>
          <a:xfrm>
            <a:off x="1069848" y="2500764"/>
            <a:ext cx="9619488" cy="4046429"/>
          </a:xfrm>
          <a:prstGeom prst="rect">
            <a:avLst/>
          </a:prstGeom>
          <a:noFill/>
        </p:spPr>
        <p:txBody>
          <a:bodyPr wrap="square">
            <a:spAutoFit/>
          </a:bodyPr>
          <a:lstStyle/>
          <a:p>
            <a:pPr indent="180340" algn="ctr">
              <a:lnSpc>
                <a:spcPct val="150000"/>
              </a:lnSpc>
            </a:pPr>
            <a:r>
              <a:rPr lang="vi-VN" sz="4400" dirty="0">
                <a:effectLst/>
                <a:latin typeface="Calibri" panose="020F0502020204030204" pitchFamily="34" charset="0"/>
                <a:ea typeface="Calibri" panose="020F0502020204030204" pitchFamily="34" charset="0"/>
                <a:cs typeface="Calibri" panose="020F0502020204030204" pitchFamily="34" charset="0"/>
              </a:rPr>
              <a:t> </a:t>
            </a:r>
            <a:r>
              <a:rPr lang="vi-VN" sz="4400" i="1" dirty="0">
                <a:effectLst/>
                <a:latin typeface="Calibri" panose="020F0502020204030204" pitchFamily="34" charset="0"/>
                <a:ea typeface="Calibri" panose="020F0502020204030204" pitchFamily="34" charset="0"/>
                <a:cs typeface="Calibri" panose="020F0502020204030204" pitchFamily="34" charset="0"/>
              </a:rPr>
              <a:t>Được đi học, / tôi </a:t>
            </a:r>
            <a:r>
              <a:rPr lang="vi-VN" sz="4400" b="1" i="1" dirty="0">
                <a:effectLst/>
                <a:latin typeface="Calibri" panose="020F0502020204030204" pitchFamily="34" charset="0"/>
                <a:ea typeface="Calibri" panose="020F0502020204030204" pitchFamily="34" charset="0"/>
                <a:cs typeface="Calibri" panose="020F0502020204030204" pitchFamily="34" charset="0"/>
              </a:rPr>
              <a:t>đã biết </a:t>
            </a:r>
            <a:r>
              <a:rPr lang="vi-VN" sz="4400" i="1" dirty="0">
                <a:effectLst/>
                <a:latin typeface="Calibri" panose="020F0502020204030204" pitchFamily="34" charset="0"/>
                <a:ea typeface="Calibri" panose="020F0502020204030204" pitchFamily="34" charset="0"/>
                <a:cs typeface="Calibri" panose="020F0502020204030204" pitchFamily="34" charset="0"/>
              </a:rPr>
              <a:t>dùng cái chữ / kể chuyện ở nhà để bố nghe. // Nhưng cái chữ </a:t>
            </a:r>
            <a:r>
              <a:rPr lang="vi-VN" sz="4400" b="1" i="1" dirty="0">
                <a:effectLst/>
                <a:latin typeface="Calibri" panose="020F0502020204030204" pitchFamily="34" charset="0"/>
                <a:ea typeface="Calibri" panose="020F0502020204030204" pitchFamily="34" charset="0"/>
                <a:cs typeface="Calibri" panose="020F0502020204030204" pitchFamily="34" charset="0"/>
              </a:rPr>
              <a:t>chất cao </a:t>
            </a:r>
            <a:r>
              <a:rPr lang="vi-VN" sz="4400" i="1" dirty="0">
                <a:effectLst/>
                <a:latin typeface="Calibri" panose="020F0502020204030204" pitchFamily="34" charset="0"/>
                <a:ea typeface="Calibri" panose="020F0502020204030204" pitchFamily="34" charset="0"/>
                <a:cs typeface="Calibri" panose="020F0502020204030204" pitchFamily="34" charset="0"/>
              </a:rPr>
              <a:t>trong vở / mà </a:t>
            </a:r>
            <a:r>
              <a:rPr lang="vi-VN" sz="4400" b="1" i="1" dirty="0">
                <a:effectLst/>
                <a:latin typeface="Calibri" panose="020F0502020204030204" pitchFamily="34" charset="0"/>
                <a:ea typeface="Calibri" panose="020F0502020204030204" pitchFamily="34" charset="0"/>
                <a:cs typeface="Calibri" panose="020F0502020204030204" pitchFamily="34" charset="0"/>
              </a:rPr>
              <a:t>không biết </a:t>
            </a:r>
            <a:r>
              <a:rPr lang="vi-VN" sz="4400" i="1" dirty="0">
                <a:effectLst/>
                <a:latin typeface="Calibri" panose="020F0502020204030204" pitchFamily="34" charset="0"/>
                <a:ea typeface="Calibri" panose="020F0502020204030204" pitchFamily="34" charset="0"/>
                <a:cs typeface="Calibri" panose="020F0502020204030204" pitchFamily="34" charset="0"/>
              </a:rPr>
              <a:t>bố ở đâu / để </a:t>
            </a:r>
            <a:r>
              <a:rPr lang="vi-VN" sz="4400" b="1" i="1" dirty="0">
                <a:effectLst/>
                <a:latin typeface="Calibri" panose="020F0502020204030204" pitchFamily="34" charset="0"/>
                <a:ea typeface="Calibri" panose="020F0502020204030204" pitchFamily="34" charset="0"/>
                <a:cs typeface="Calibri" panose="020F0502020204030204" pitchFamily="34" charset="0"/>
              </a:rPr>
              <a:t>gửi </a:t>
            </a:r>
            <a:r>
              <a:rPr lang="vi-VN" sz="4400" i="1" dirty="0">
                <a:effectLst/>
                <a:latin typeface="Calibri" panose="020F0502020204030204" pitchFamily="34" charset="0"/>
                <a:ea typeface="Calibri" panose="020F0502020204030204" pitchFamily="34" charset="0"/>
                <a:cs typeface="Calibri" panose="020F0502020204030204" pitchFamily="34" charset="0"/>
              </a:rPr>
              <a:t>đi.</a:t>
            </a:r>
            <a:r>
              <a:rPr lang="vi-VN" sz="4400" dirty="0">
                <a:effectLst/>
                <a:latin typeface="Calibri" panose="020F0502020204030204" pitchFamily="34" charset="0"/>
                <a:ea typeface="Calibri" panose="020F0502020204030204" pitchFamily="34" charset="0"/>
                <a:cs typeface="Calibri" panose="020F0502020204030204" pitchFamily="34" charset="0"/>
              </a:rPr>
              <a:t> </a:t>
            </a:r>
          </a:p>
        </p:txBody>
      </p:sp>
      <p:grpSp>
        <p:nvGrpSpPr>
          <p:cNvPr id="6" name="Group 5">
            <a:extLst>
              <a:ext uri="{FF2B5EF4-FFF2-40B4-BE49-F238E27FC236}">
                <a16:creationId xmlns:a16="http://schemas.microsoft.com/office/drawing/2014/main" id="{3AE2C1F5-B447-6FC2-15F2-E2710AED27EB}"/>
              </a:ext>
            </a:extLst>
          </p:cNvPr>
          <p:cNvGrpSpPr/>
          <p:nvPr/>
        </p:nvGrpSpPr>
        <p:grpSpPr>
          <a:xfrm>
            <a:off x="7669052" y="64008"/>
            <a:ext cx="4273011" cy="2942770"/>
            <a:chOff x="7669052" y="64008"/>
            <a:chExt cx="4273011" cy="2942770"/>
          </a:xfrm>
        </p:grpSpPr>
        <p:sp>
          <p:nvSpPr>
            <p:cNvPr id="4" name="Freeform 17">
              <a:extLst>
                <a:ext uri="{FF2B5EF4-FFF2-40B4-BE49-F238E27FC236}">
                  <a16:creationId xmlns:a16="http://schemas.microsoft.com/office/drawing/2014/main" id="{C3719F9F-90CF-FE08-D60C-A6E61084CEDE}"/>
                </a:ext>
              </a:extLst>
            </p:cNvPr>
            <p:cNvSpPr/>
            <p:nvPr/>
          </p:nvSpPr>
          <p:spPr>
            <a:xfrm>
              <a:off x="7669052" y="64008"/>
              <a:ext cx="4273011" cy="2942770"/>
            </a:xfrm>
            <a:custGeom>
              <a:avLst/>
              <a:gdLst/>
              <a:ahLst/>
              <a:cxnLst/>
              <a:rect l="l" t="t" r="r" b="b"/>
              <a:pathLst>
                <a:path w="2478828" h="1936584">
                  <a:moveTo>
                    <a:pt x="0" y="0"/>
                  </a:moveTo>
                  <a:lnTo>
                    <a:pt x="2478828" y="0"/>
                  </a:lnTo>
                  <a:lnTo>
                    <a:pt x="2478828" y="1936585"/>
                  </a:lnTo>
                  <a:lnTo>
                    <a:pt x="0" y="193658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E0FE7FBC-725A-7412-1F94-FDD3092AA867}"/>
                </a:ext>
              </a:extLst>
            </p:cNvPr>
            <p:cNvSpPr txBox="1"/>
            <p:nvPr/>
          </p:nvSpPr>
          <p:spPr>
            <a:xfrm>
              <a:off x="7796163" y="620667"/>
              <a:ext cx="4018788" cy="1323439"/>
            </a:xfrm>
            <a:prstGeom prst="rect">
              <a:avLst/>
            </a:prstGeom>
            <a:noFill/>
          </p:spPr>
          <p:txBody>
            <a:bodyPr wrap="square" rtlCol="0">
              <a:spAutoFit/>
            </a:bodyPr>
            <a:lstStyle/>
            <a:p>
              <a:pPr algn="ct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Chú</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ý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cách</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ngắt</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nghỉ</a:t>
              </a:r>
              <a:r>
                <a:rPr lang="en-GB" sz="4000" dirty="0">
                  <a:solidFill>
                    <a:schemeClr val="bg1"/>
                  </a:solidFill>
                  <a:latin typeface="iCiel Pony" panose="02000000000000000000" pitchFamily="2" charset="-93"/>
                  <a:ea typeface="Calibri" panose="020F0502020204030204" pitchFamily="34" charset="0"/>
                  <a:cs typeface="Calibri" panose="020F0502020204030204" pitchFamily="34" charset="0"/>
                </a:rPr>
                <a:t> </a:t>
              </a:r>
              <a:r>
                <a:rPr lang="en-GB" sz="4000" dirty="0" err="1">
                  <a:solidFill>
                    <a:schemeClr val="bg1"/>
                  </a:solidFill>
                  <a:latin typeface="iCiel Pony" panose="02000000000000000000" pitchFamily="2" charset="-93"/>
                  <a:ea typeface="Calibri" panose="020F0502020204030204" pitchFamily="34" charset="0"/>
                  <a:cs typeface="Calibri" panose="020F0502020204030204" pitchFamily="34" charset="0"/>
                </a:rPr>
                <a:t>câu</a:t>
              </a:r>
              <a:endParaRPr lang="vi-VN" sz="4000" dirty="0">
                <a:solidFill>
                  <a:schemeClr val="bg1"/>
                </a:solidFill>
                <a:latin typeface="iCiel Pony" panose="02000000000000000000" pitchFamily="2" charset="-93"/>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449215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Freeform 8">
            <a:extLst>
              <a:ext uri="{FF2B5EF4-FFF2-40B4-BE49-F238E27FC236}">
                <a16:creationId xmlns:a16="http://schemas.microsoft.com/office/drawing/2014/main" id="{511AF418-7DFC-6593-0CA6-A75B7F7684E4}"/>
              </a:ext>
            </a:extLst>
          </p:cNvPr>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Freeform 13">
            <a:extLst>
              <a:ext uri="{FF2B5EF4-FFF2-40B4-BE49-F238E27FC236}">
                <a16:creationId xmlns:a16="http://schemas.microsoft.com/office/drawing/2014/main" id="{7C1A41DA-D194-B9AB-7F9B-AA3AA444D792}"/>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8" name="Group 7">
            <a:extLst>
              <a:ext uri="{FF2B5EF4-FFF2-40B4-BE49-F238E27FC236}">
                <a16:creationId xmlns:a16="http://schemas.microsoft.com/office/drawing/2014/main" id="{163B4019-E6C6-9F90-FB6C-1279DEC358CA}"/>
              </a:ext>
            </a:extLst>
          </p:cNvPr>
          <p:cNvGrpSpPr/>
          <p:nvPr/>
        </p:nvGrpSpPr>
        <p:grpSpPr>
          <a:xfrm>
            <a:off x="7430251" y="811055"/>
            <a:ext cx="4682213" cy="3609047"/>
            <a:chOff x="6913332" y="1022239"/>
            <a:chExt cx="4682213" cy="3609047"/>
          </a:xfrm>
        </p:grpSpPr>
        <p:sp>
          <p:nvSpPr>
            <p:cNvPr id="13" name="Freeform 10">
              <a:extLst>
                <a:ext uri="{FF2B5EF4-FFF2-40B4-BE49-F238E27FC236}">
                  <a16:creationId xmlns:a16="http://schemas.microsoft.com/office/drawing/2014/main" id="{DC1C6A98-4E69-8576-6A5F-2221831C2407}"/>
                </a:ext>
              </a:extLst>
            </p:cNvPr>
            <p:cNvSpPr/>
            <p:nvPr/>
          </p:nvSpPr>
          <p:spPr>
            <a:xfrm>
              <a:off x="6913332" y="1022239"/>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4" name="Group 13">
              <a:extLst>
                <a:ext uri="{FF2B5EF4-FFF2-40B4-BE49-F238E27FC236}">
                  <a16:creationId xmlns:a16="http://schemas.microsoft.com/office/drawing/2014/main" id="{9683B6E2-4FAB-3827-6BC3-87C7FFA74EB3}"/>
                </a:ext>
              </a:extLst>
            </p:cNvPr>
            <p:cNvGrpSpPr/>
            <p:nvPr/>
          </p:nvGrpSpPr>
          <p:grpSpPr>
            <a:xfrm>
              <a:off x="7602667" y="1642234"/>
              <a:ext cx="3297017" cy="2338690"/>
              <a:chOff x="7602667" y="1642234"/>
              <a:chExt cx="3297017" cy="2338690"/>
            </a:xfrm>
          </p:grpSpPr>
          <p:sp>
            <p:nvSpPr>
              <p:cNvPr id="15" name="TextBox 14">
                <a:extLst>
                  <a:ext uri="{FF2B5EF4-FFF2-40B4-BE49-F238E27FC236}">
                    <a16:creationId xmlns:a16="http://schemas.microsoft.com/office/drawing/2014/main" id="{0983AB84-2CDA-923C-3314-873D5C424F07}"/>
                  </a:ext>
                </a:extLst>
              </p:cNvPr>
              <p:cNvSpPr txBox="1"/>
              <p:nvPr/>
            </p:nvSpPr>
            <p:spPr>
              <a:xfrm>
                <a:off x="7609191" y="1672600"/>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7E9B2918-6727-A003-11D9-B7DFE0F2A490}"/>
                  </a:ext>
                </a:extLst>
              </p:cNvPr>
              <p:cNvSpPr txBox="1"/>
              <p:nvPr/>
            </p:nvSpPr>
            <p:spPr>
              <a:xfrm>
                <a:off x="7602667" y="1642234"/>
                <a:ext cx="3290493"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trong</a:t>
                </a:r>
                <a:r>
                  <a:rPr kumimoji="0" lang="en-GB"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48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nhóm</a:t>
                </a:r>
                <a:endParaRPr kumimoji="0" lang="vi-VN" sz="48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pic>
        <p:nvPicPr>
          <p:cNvPr id="17" name="Picture 16">
            <a:extLst>
              <a:ext uri="{FF2B5EF4-FFF2-40B4-BE49-F238E27FC236}">
                <a16:creationId xmlns:a16="http://schemas.microsoft.com/office/drawing/2014/main" id="{0A379342-0C3D-3ACB-A786-87508CAA7A52}"/>
              </a:ext>
            </a:extLst>
          </p:cNvPr>
          <p:cNvPicPr>
            <a:picLocks noChangeAspect="1"/>
          </p:cNvPicPr>
          <p:nvPr/>
        </p:nvPicPr>
        <p:blipFill>
          <a:blip r:embed="rId6"/>
          <a:stretch>
            <a:fillRect/>
          </a:stretch>
        </p:blipFill>
        <p:spPr>
          <a:xfrm>
            <a:off x="817162" y="2918910"/>
            <a:ext cx="6631746" cy="2139800"/>
          </a:xfrm>
          <a:prstGeom prst="rect">
            <a:avLst/>
          </a:prstGeom>
        </p:spPr>
      </p:pic>
      <p:sp>
        <p:nvSpPr>
          <p:cNvPr id="18" name="TextBox 17">
            <a:extLst>
              <a:ext uri="{FF2B5EF4-FFF2-40B4-BE49-F238E27FC236}">
                <a16:creationId xmlns:a16="http://schemas.microsoft.com/office/drawing/2014/main" id="{32641A5D-8F96-68A8-7859-F7C668D485DB}"/>
              </a:ext>
            </a:extLst>
          </p:cNvPr>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2304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3">
            <a:extLst>
              <a:ext uri="{FF2B5EF4-FFF2-40B4-BE49-F238E27FC236}">
                <a16:creationId xmlns:a16="http://schemas.microsoft.com/office/drawing/2014/main" id="{00B42FCC-2413-457A-9FF0-09B67E3DDB62}"/>
              </a:ext>
            </a:extLst>
          </p:cNvPr>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Freeform 23">
            <a:extLst>
              <a:ext uri="{FF2B5EF4-FFF2-40B4-BE49-F238E27FC236}">
                <a16:creationId xmlns:a16="http://schemas.microsoft.com/office/drawing/2014/main" id="{257441A0-3137-2616-AEFE-09AF2C0B529B}"/>
              </a:ext>
            </a:extLst>
          </p:cNvPr>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Rectangle: Rounded Corners 3">
            <a:extLst>
              <a:ext uri="{FF2B5EF4-FFF2-40B4-BE49-F238E27FC236}">
                <a16:creationId xmlns:a16="http://schemas.microsoft.com/office/drawing/2014/main" id="{8E8D7AA0-F1AA-DE67-7895-FC4C5DE2D4C7}"/>
              </a:ext>
            </a:extLst>
          </p:cNvPr>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Freeform 8">
            <a:extLst>
              <a:ext uri="{FF2B5EF4-FFF2-40B4-BE49-F238E27FC236}">
                <a16:creationId xmlns:a16="http://schemas.microsoft.com/office/drawing/2014/main" id="{5DE6E69F-BC7E-F20B-2CB2-EF60F4BB4F5A}"/>
              </a:ext>
            </a:extLst>
          </p:cNvPr>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Freeform 13">
            <a:extLst>
              <a:ext uri="{FF2B5EF4-FFF2-40B4-BE49-F238E27FC236}">
                <a16:creationId xmlns:a16="http://schemas.microsoft.com/office/drawing/2014/main" id="{B8AE9E11-9B5F-8F84-6F3B-6757A9F1650D}"/>
              </a:ext>
            </a:extLst>
          </p:cNvPr>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grpSp>
        <p:nvGrpSpPr>
          <p:cNvPr id="11" name="Group 10">
            <a:extLst>
              <a:ext uri="{FF2B5EF4-FFF2-40B4-BE49-F238E27FC236}">
                <a16:creationId xmlns:a16="http://schemas.microsoft.com/office/drawing/2014/main" id="{5655CE43-36C7-DACE-6480-7DFD1CBCB7F0}"/>
              </a:ext>
            </a:extLst>
          </p:cNvPr>
          <p:cNvGrpSpPr/>
          <p:nvPr/>
        </p:nvGrpSpPr>
        <p:grpSpPr>
          <a:xfrm>
            <a:off x="7505876" y="1049112"/>
            <a:ext cx="4682213" cy="3609047"/>
            <a:chOff x="6988957" y="1260296"/>
            <a:chExt cx="4682213" cy="3609047"/>
          </a:xfrm>
        </p:grpSpPr>
        <p:sp>
          <p:nvSpPr>
            <p:cNvPr id="12" name="Freeform 10">
              <a:extLst>
                <a:ext uri="{FF2B5EF4-FFF2-40B4-BE49-F238E27FC236}">
                  <a16:creationId xmlns:a16="http://schemas.microsoft.com/office/drawing/2014/main" id="{16E2680D-F39F-BB65-E6D1-9CD200D325B1}"/>
                </a:ext>
              </a:extLst>
            </p:cNvPr>
            <p:cNvSpPr/>
            <p:nvPr/>
          </p:nvSpPr>
          <p:spPr>
            <a:xfrm>
              <a:off x="6988957" y="1260296"/>
              <a:ext cx="4682213" cy="3609047"/>
            </a:xfrm>
            <a:custGeom>
              <a:avLst/>
              <a:gdLst/>
              <a:ahLst/>
              <a:cxnLst/>
              <a:rect l="l" t="t" r="r" b="b"/>
              <a:pathLst>
                <a:path w="2313082" h="2057400">
                  <a:moveTo>
                    <a:pt x="0" y="0"/>
                  </a:moveTo>
                  <a:lnTo>
                    <a:pt x="2313081" y="0"/>
                  </a:lnTo>
                  <a:lnTo>
                    <a:pt x="2313081" y="2057400"/>
                  </a:lnTo>
                  <a:lnTo>
                    <a:pt x="0" y="2057400"/>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grpSp>
          <p:nvGrpSpPr>
            <p:cNvPr id="19" name="Group 18">
              <a:extLst>
                <a:ext uri="{FF2B5EF4-FFF2-40B4-BE49-F238E27FC236}">
                  <a16:creationId xmlns:a16="http://schemas.microsoft.com/office/drawing/2014/main" id="{D7019132-8450-69A3-BE97-E5CA32E19EBE}"/>
                </a:ext>
              </a:extLst>
            </p:cNvPr>
            <p:cNvGrpSpPr/>
            <p:nvPr/>
          </p:nvGrpSpPr>
          <p:grpSpPr>
            <a:xfrm>
              <a:off x="7607667" y="1672600"/>
              <a:ext cx="3292017" cy="2594875"/>
              <a:chOff x="7607667" y="1672600"/>
              <a:chExt cx="3292017" cy="2594875"/>
            </a:xfrm>
          </p:grpSpPr>
          <p:sp>
            <p:nvSpPr>
              <p:cNvPr id="20" name="TextBox 19">
                <a:extLst>
                  <a:ext uri="{FF2B5EF4-FFF2-40B4-BE49-F238E27FC236}">
                    <a16:creationId xmlns:a16="http://schemas.microsoft.com/office/drawing/2014/main" id="{E4BB1D50-DBF4-26F9-510B-985E7CB74ECC}"/>
                  </a:ext>
                </a:extLst>
              </p:cNvPr>
              <p:cNvSpPr txBox="1"/>
              <p:nvPr/>
            </p:nvSpPr>
            <p:spPr>
              <a:xfrm>
                <a:off x="7609191" y="1672600"/>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w="317500">
                      <a:solidFill>
                        <a:prstClr val="white"/>
                      </a:solidFill>
                    </a:ln>
                    <a:solidFill>
                      <a:prstClr val="black"/>
                    </a:solidFill>
                    <a:effectLst>
                      <a:outerShdw blurRad="50800" dist="38100" dir="2700000" algn="tl" rotWithShape="0">
                        <a:prstClr val="black">
                          <a:alpha val="40000"/>
                        </a:prstClr>
                      </a:outerShdw>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w="317500">
                    <a:solidFill>
                      <a:prstClr val="white"/>
                    </a:solidFill>
                  </a:ln>
                  <a:solidFill>
                    <a:prstClr val="black"/>
                  </a:solidFill>
                  <a:effectLst>
                    <a:outerShdw blurRad="50800" dist="38100" dir="2700000" algn="tl" rotWithShape="0">
                      <a:prstClr val="black">
                        <a:alpha val="40000"/>
                      </a:prstClr>
                    </a:outerShdw>
                  </a:effectLst>
                  <a:uLnTx/>
                  <a:uFillTx/>
                  <a:latin typeface="Arial" panose="020B0604020202020204" pitchFamily="34" charset="0"/>
                  <a:ea typeface="+mn-ea"/>
                  <a:cs typeface="+mn-cs"/>
                </a:endParaRPr>
              </a:p>
            </p:txBody>
          </p:sp>
          <p:sp>
            <p:nvSpPr>
              <p:cNvPr id="21" name="TextBox 20">
                <a:extLst>
                  <a:ext uri="{FF2B5EF4-FFF2-40B4-BE49-F238E27FC236}">
                    <a16:creationId xmlns:a16="http://schemas.microsoft.com/office/drawing/2014/main" id="{901FED52-A981-829C-C54C-E2DBE24CA256}"/>
                  </a:ext>
                </a:extLst>
              </p:cNvPr>
              <p:cNvSpPr txBox="1"/>
              <p:nvPr/>
            </p:nvSpPr>
            <p:spPr>
              <a:xfrm>
                <a:off x="7607667" y="1682152"/>
                <a:ext cx="3290493"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Luyện</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đọc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trước</a:t>
                </a:r>
                <a:r>
                  <a:rPr kumimoji="0" lang="en-GB"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9Slide07 SVNDessert Menu Scrip" panose="00000500000000000000" pitchFamily="2" charset="0"/>
                    <a:ea typeface="+mn-ea"/>
                    <a:cs typeface="+mn-cs"/>
                  </a:rPr>
                  <a:t>lớp</a:t>
                </a:r>
                <a:endParaRPr kumimoji="0" lang="vi-VN" sz="5400" b="0" i="0" u="none" strike="noStrike" kern="1200" cap="none" spc="0" normalizeH="0" baseline="0" noProof="0" dirty="0">
                  <a:ln>
                    <a:noFill/>
                  </a:ln>
                  <a:gradFill>
                    <a:gsLst>
                      <a:gs pos="0">
                        <a:srgbClr val="FFC000"/>
                      </a:gs>
                      <a:gs pos="22000">
                        <a:srgbClr val="A02B93">
                          <a:lumMod val="60000"/>
                          <a:lumOff val="40000"/>
                        </a:srgbClr>
                      </a:gs>
                      <a:gs pos="83000">
                        <a:srgbClr val="196B24">
                          <a:lumMod val="60000"/>
                          <a:lumOff val="40000"/>
                        </a:srgbClr>
                      </a:gs>
                      <a:gs pos="100000">
                        <a:srgbClr val="FFC000"/>
                      </a:gs>
                    </a:gsLst>
                    <a:lin ang="5400000" scaled="1"/>
                  </a:gradFill>
                  <a:effectLst/>
                  <a:uLnTx/>
                  <a:uFillTx/>
                  <a:latin typeface="Arial" panose="020B0604020202020204" pitchFamily="34" charset="0"/>
                  <a:ea typeface="+mn-ea"/>
                  <a:cs typeface="+mn-cs"/>
                </a:endParaRPr>
              </a:p>
            </p:txBody>
          </p:sp>
        </p:grpSp>
      </p:grpSp>
      <p:sp>
        <p:nvSpPr>
          <p:cNvPr id="22" name="TextBox 21">
            <a:extLst>
              <a:ext uri="{FF2B5EF4-FFF2-40B4-BE49-F238E27FC236}">
                <a16:creationId xmlns:a16="http://schemas.microsoft.com/office/drawing/2014/main" id="{45A6992F-761A-0281-F0A2-091B8832754A}"/>
              </a:ext>
            </a:extLst>
          </p:cNvPr>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23" name="Picture 22">
            <a:extLst>
              <a:ext uri="{FF2B5EF4-FFF2-40B4-BE49-F238E27FC236}">
                <a16:creationId xmlns:a16="http://schemas.microsoft.com/office/drawing/2014/main" id="{5508C04F-A24B-2D82-4A70-3CB12D51514E}"/>
              </a:ext>
            </a:extLst>
          </p:cNvPr>
          <p:cNvPicPr>
            <a:picLocks noChangeAspect="1"/>
          </p:cNvPicPr>
          <p:nvPr/>
        </p:nvPicPr>
        <p:blipFill>
          <a:blip r:embed="rId8"/>
          <a:stretch>
            <a:fillRect/>
          </a:stretch>
        </p:blipFill>
        <p:spPr>
          <a:xfrm>
            <a:off x="406847" y="3045789"/>
            <a:ext cx="6888802" cy="2222742"/>
          </a:xfrm>
          <a:prstGeom prst="rect">
            <a:avLst/>
          </a:prstGeom>
        </p:spPr>
      </p:pic>
    </p:spTree>
    <p:extLst>
      <p:ext uri="{BB962C8B-B14F-4D97-AF65-F5344CB8AC3E}">
        <p14:creationId xmlns:p14="http://schemas.microsoft.com/office/powerpoint/2010/main" val="903056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7CC9E5B5-5F6E-E919-4807-FF6F09903BE3}"/>
              </a:ext>
            </a:extLst>
          </p:cNvPr>
          <p:cNvSpPr txBox="1"/>
          <p:nvPr/>
        </p:nvSpPr>
        <p:spPr>
          <a:xfrm>
            <a:off x="5431536" y="3610773"/>
            <a:ext cx="49194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Chúc</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em</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học</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 </a:t>
            </a:r>
            <a:r>
              <a:rPr kumimoji="0" lang="en-GB" sz="7200" b="0" i="0" u="none" strike="noStrike" kern="1200" cap="none" spc="0" normalizeH="0" baseline="0" noProof="0" dirty="0" err="1">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tốt</a:t>
            </a:r>
            <a:r>
              <a:rPr kumimoji="0" lang="en-GB"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rPr>
              <a:t>!</a:t>
            </a:r>
            <a:endParaRPr kumimoji="0" lang="vi-VN" sz="7200" b="0" i="0" u="none" strike="noStrike" kern="1200" cap="none" spc="0" normalizeH="0" baseline="0" noProof="0" dirty="0">
              <a:ln>
                <a:noFill/>
              </a:ln>
              <a:gradFill>
                <a:gsLst>
                  <a:gs pos="0">
                    <a:srgbClr val="FFC000"/>
                  </a:gs>
                  <a:gs pos="90805">
                    <a:srgbClr val="CC00FF"/>
                  </a:gs>
                  <a:gs pos="49000">
                    <a:srgbClr val="FF6699"/>
                  </a:gs>
                  <a:gs pos="97000">
                    <a:srgbClr val="FF0000"/>
                  </a:gs>
                </a:gsLst>
                <a:lin ang="5400000" scaled="1"/>
              </a:gradFill>
              <a:effectLst/>
              <a:uLnTx/>
              <a:uFillTx/>
              <a:latin typeface="iCiel Pony" panose="02000000000000000000" pitchFamily="2" charset="-93"/>
              <a:ea typeface="+mn-ea"/>
              <a:cs typeface="+mn-cs"/>
            </a:endParaRPr>
          </a:p>
        </p:txBody>
      </p:sp>
    </p:spTree>
    <p:extLst>
      <p:ext uri="{BB962C8B-B14F-4D97-AF65-F5344CB8AC3E}">
        <p14:creationId xmlns:p14="http://schemas.microsoft.com/office/powerpoint/2010/main" val="379423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kids sitting on a bench&#10;&#10;Description automatically generated">
            <a:extLst>
              <a:ext uri="{FF2B5EF4-FFF2-40B4-BE49-F238E27FC236}">
                <a16:creationId xmlns:a16="http://schemas.microsoft.com/office/drawing/2014/main" id="{2AD87AAF-1FAF-1255-F6A7-7833862C11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14F70A6-7FAF-1954-B55A-49649AAF8060}"/>
              </a:ext>
            </a:extLst>
          </p:cNvPr>
          <p:cNvSpPr txBox="1"/>
          <p:nvPr/>
        </p:nvSpPr>
        <p:spPr>
          <a:xfrm>
            <a:off x="413766" y="374904"/>
            <a:ext cx="7514082" cy="981551"/>
          </a:xfrm>
          <a:prstGeom prst="rect">
            <a:avLst/>
          </a:prstGeom>
          <a:noFill/>
        </p:spPr>
        <p:txBody>
          <a:bodyPr wrap="square">
            <a:spAutoFit/>
          </a:bodyPr>
          <a:lstStyle/>
          <a:p>
            <a:pPr algn="ctr">
              <a:lnSpc>
                <a:spcPct val="150000"/>
              </a:lnSpc>
            </a:pPr>
            <a:r>
              <a:rPr lang="en-GB" sz="4400" dirty="0" err="1">
                <a:solidFill>
                  <a:schemeClr val="accent2"/>
                </a:solidFill>
                <a:latin typeface="#9Slide03 BoosterNextFYBlack" panose="02000A03000000020004" pitchFamily="2" charset="-93"/>
              </a:rPr>
              <a:t>Trả</a:t>
            </a:r>
            <a:r>
              <a:rPr lang="en-GB" sz="4400" dirty="0">
                <a:solidFill>
                  <a:schemeClr val="accent2"/>
                </a:solidFill>
                <a:latin typeface="#9Slide03 BoosterNextFYBlack" panose="02000A03000000020004" pitchFamily="2" charset="-93"/>
              </a:rPr>
              <a:t> </a:t>
            </a:r>
            <a:r>
              <a:rPr lang="en-GB" sz="4400" dirty="0" err="1">
                <a:solidFill>
                  <a:schemeClr val="accent2"/>
                </a:solidFill>
                <a:latin typeface="#9Slide03 BoosterNextFYBlack" panose="02000A03000000020004" pitchFamily="2" charset="-93"/>
              </a:rPr>
              <a:t>lời</a:t>
            </a:r>
            <a:r>
              <a:rPr lang="en-GB" sz="4400" dirty="0">
                <a:solidFill>
                  <a:schemeClr val="accent2"/>
                </a:solidFill>
                <a:latin typeface="#9Slide03 BoosterNextFYBlack" panose="02000A03000000020004" pitchFamily="2" charset="-93"/>
              </a:rPr>
              <a:t> </a:t>
            </a:r>
            <a:r>
              <a:rPr lang="en-GB" sz="4400" dirty="0" err="1">
                <a:solidFill>
                  <a:schemeClr val="accent2"/>
                </a:solidFill>
                <a:latin typeface="#9Slide03 BoosterNextFYBlack" panose="02000A03000000020004" pitchFamily="2" charset="-93"/>
              </a:rPr>
              <a:t>câu</a:t>
            </a:r>
            <a:r>
              <a:rPr lang="en-GB" sz="4400" dirty="0">
                <a:solidFill>
                  <a:schemeClr val="accent2"/>
                </a:solidFill>
                <a:latin typeface="#9Slide03 BoosterNextFYBlack" panose="02000A03000000020004" pitchFamily="2" charset="-93"/>
              </a:rPr>
              <a:t> </a:t>
            </a:r>
            <a:r>
              <a:rPr lang="en-GB" sz="4400" dirty="0" err="1">
                <a:solidFill>
                  <a:schemeClr val="accent2"/>
                </a:solidFill>
                <a:latin typeface="#9Slide03 BoosterNextFYBlack" panose="02000A03000000020004" pitchFamily="2" charset="-93"/>
              </a:rPr>
              <a:t>hỏi</a:t>
            </a:r>
            <a:r>
              <a:rPr lang="en-GB" sz="4400" dirty="0">
                <a:solidFill>
                  <a:schemeClr val="accent2"/>
                </a:solidFill>
                <a:latin typeface="#9Slide03 BoosterNextFYBlack" panose="02000A03000000020004" pitchFamily="2" charset="-93"/>
              </a:rPr>
              <a:t>:</a:t>
            </a:r>
            <a:endParaRPr lang="vi-VN" sz="4400" dirty="0">
              <a:solidFill>
                <a:schemeClr val="accent2"/>
              </a:solidFill>
              <a:latin typeface="#9Slide03 BoosterNextFYBlack" panose="02000A03000000020004" pitchFamily="2" charset="-93"/>
            </a:endParaRPr>
          </a:p>
        </p:txBody>
      </p:sp>
      <p:sp>
        <p:nvSpPr>
          <p:cNvPr id="4" name="TextBox 3">
            <a:extLst>
              <a:ext uri="{FF2B5EF4-FFF2-40B4-BE49-F238E27FC236}">
                <a16:creationId xmlns:a16="http://schemas.microsoft.com/office/drawing/2014/main" id="{2B1F0518-44BC-3A00-20DA-62E18A49DE42}"/>
              </a:ext>
            </a:extLst>
          </p:cNvPr>
          <p:cNvSpPr txBox="1"/>
          <p:nvPr/>
        </p:nvSpPr>
        <p:spPr>
          <a:xfrm>
            <a:off x="2215134" y="1447895"/>
            <a:ext cx="7980426" cy="2123658"/>
          </a:xfrm>
          <a:prstGeom prst="rect">
            <a:avLst/>
          </a:prstGeom>
          <a:noFill/>
        </p:spPr>
        <p:txBody>
          <a:bodyPr wrap="square">
            <a:spAutoFit/>
          </a:bodyPr>
          <a:lstStyle/>
          <a:p>
            <a:r>
              <a:rPr lang="vi-VN" sz="4400" i="1" dirty="0">
                <a:latin typeface="Calibri" panose="020F0502020204030204" pitchFamily="34" charset="0"/>
                <a:ea typeface="Calibri" panose="020F0502020204030204" pitchFamily="34" charset="0"/>
                <a:cs typeface="Calibri" panose="020F0502020204030204" pitchFamily="34" charset="0"/>
              </a:rPr>
              <a:t>Nêu một hình ảnh mà mình thích trong khổ thơ và giải thích vì sao thích hình ảnh đó</a:t>
            </a:r>
          </a:p>
        </p:txBody>
      </p:sp>
    </p:spTree>
    <p:extLst>
      <p:ext uri="{BB962C8B-B14F-4D97-AF65-F5344CB8AC3E}">
        <p14:creationId xmlns:p14="http://schemas.microsoft.com/office/powerpoint/2010/main" val="9955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age of a book with text&#10;&#10;Description automatically generated with medium confidence">
            <a:extLst>
              <a:ext uri="{FF2B5EF4-FFF2-40B4-BE49-F238E27FC236}">
                <a16:creationId xmlns:a16="http://schemas.microsoft.com/office/drawing/2014/main" id="{71C76807-3CC0-6F99-972F-6A3B03EEC08F}"/>
              </a:ext>
            </a:extLst>
          </p:cNvPr>
          <p:cNvPicPr>
            <a:picLocks noChangeAspect="1"/>
          </p:cNvPicPr>
          <p:nvPr/>
        </p:nvPicPr>
        <p:blipFill rotWithShape="1">
          <a:blip r:embed="rId2">
            <a:extLst>
              <a:ext uri="{28A0092B-C50C-407E-A947-70E740481C1C}">
                <a14:useLocalDpi xmlns:a14="http://schemas.microsoft.com/office/drawing/2010/main" val="0"/>
              </a:ext>
            </a:extLst>
          </a:blip>
          <a:srcRect l="14430" t="10665" r="16204" b="63705"/>
          <a:stretch/>
        </p:blipFill>
        <p:spPr>
          <a:xfrm>
            <a:off x="0" y="0"/>
            <a:ext cx="12262104" cy="6976872"/>
          </a:xfrm>
          <a:prstGeom prst="rect">
            <a:avLst/>
          </a:prstGeom>
        </p:spPr>
      </p:pic>
      <p:pic>
        <p:nvPicPr>
          <p:cNvPr id="4" name="Picture 3">
            <a:extLst>
              <a:ext uri="{FF2B5EF4-FFF2-40B4-BE49-F238E27FC236}">
                <a16:creationId xmlns:a16="http://schemas.microsoft.com/office/drawing/2014/main" id="{FA8A09F4-7210-228F-E129-98D92DE482B2}"/>
              </a:ext>
            </a:extLst>
          </p:cNvPr>
          <p:cNvPicPr>
            <a:picLocks noChangeAspect="1"/>
          </p:cNvPicPr>
          <p:nvPr/>
        </p:nvPicPr>
        <p:blipFill>
          <a:blip r:embed="rId3"/>
          <a:stretch>
            <a:fillRect/>
          </a:stretch>
        </p:blipFill>
        <p:spPr>
          <a:xfrm>
            <a:off x="256446" y="3886896"/>
            <a:ext cx="8535140" cy="3340898"/>
          </a:xfrm>
          <a:prstGeom prst="rect">
            <a:avLst/>
          </a:prstGeom>
        </p:spPr>
      </p:pic>
    </p:spTree>
    <p:extLst>
      <p:ext uri="{BB962C8B-B14F-4D97-AF65-F5344CB8AC3E}">
        <p14:creationId xmlns:p14="http://schemas.microsoft.com/office/powerpoint/2010/main" val="295739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group of kids sitting on a bench&#10;&#10;Description automatically generated">
            <a:extLst>
              <a:ext uri="{FF2B5EF4-FFF2-40B4-BE49-F238E27FC236}">
                <a16:creationId xmlns:a16="http://schemas.microsoft.com/office/drawing/2014/main" id="{2AD87AAF-1FAF-1255-F6A7-7833862C11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C55E953E-3DF6-F3EF-C3F9-DF0296E2837F}"/>
              </a:ext>
            </a:extLst>
          </p:cNvPr>
          <p:cNvSpPr txBox="1"/>
          <p:nvPr/>
        </p:nvSpPr>
        <p:spPr>
          <a:xfrm>
            <a:off x="3214442" y="1453896"/>
            <a:ext cx="5763116" cy="2123658"/>
          </a:xfrm>
          <a:prstGeom prst="rect">
            <a:avLst/>
          </a:prstGeom>
          <a:noFill/>
        </p:spPr>
        <p:txBody>
          <a:bodyPr wrap="none" rtlCol="0">
            <a:spAutoFit/>
          </a:bodyPr>
          <a:lstStyle/>
          <a:p>
            <a:pPr algn="ctr"/>
            <a:r>
              <a:rPr lang="en-GB" sz="6600" dirty="0">
                <a:solidFill>
                  <a:schemeClr val="accent2"/>
                </a:solidFill>
                <a:latin typeface="iCiel Pony" panose="02000000000000000000" pitchFamily="2" charset="-93"/>
              </a:rPr>
              <a:t>KHÁM PHÁ </a:t>
            </a:r>
          </a:p>
          <a:p>
            <a:pPr algn="ctr"/>
            <a:r>
              <a:rPr lang="en-GB" sz="6600" dirty="0">
                <a:solidFill>
                  <a:schemeClr val="accent2"/>
                </a:solidFill>
                <a:latin typeface="iCiel Pony" panose="02000000000000000000" pitchFamily="2" charset="-93"/>
              </a:rPr>
              <a:t>VÀ LUYỆN TẬP</a:t>
            </a:r>
            <a:endParaRPr lang="vi-VN" sz="6600" dirty="0">
              <a:solidFill>
                <a:schemeClr val="accent2"/>
              </a:solidFill>
              <a:latin typeface="iCiel Pony" panose="02000000000000000000" pitchFamily="2" charset="-93"/>
            </a:endParaRPr>
          </a:p>
        </p:txBody>
      </p:sp>
    </p:spTree>
    <p:extLst>
      <p:ext uri="{BB962C8B-B14F-4D97-AF65-F5344CB8AC3E}">
        <p14:creationId xmlns:p14="http://schemas.microsoft.com/office/powerpoint/2010/main" val="4188460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artoon of a child sitting at a desk&#10;&#10;Description automatically generated">
            <a:extLst>
              <a:ext uri="{FF2B5EF4-FFF2-40B4-BE49-F238E27FC236}">
                <a16:creationId xmlns:a16="http://schemas.microsoft.com/office/drawing/2014/main" id="{AA90B6EF-A71C-CC87-BB91-2F96080C535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EBAF3D7-E76C-7ABA-68D4-BE357933930D}"/>
              </a:ext>
            </a:extLst>
          </p:cNvPr>
          <p:cNvSpPr txBox="1"/>
          <p:nvPr/>
        </p:nvSpPr>
        <p:spPr>
          <a:xfrm>
            <a:off x="6163056" y="2779776"/>
            <a:ext cx="3118161" cy="830997"/>
          </a:xfrm>
          <a:prstGeom prst="rect">
            <a:avLst/>
          </a:prstGeom>
          <a:noFill/>
        </p:spPr>
        <p:txBody>
          <a:bodyPr wrap="none" rtlCol="0">
            <a:spAutoFit/>
          </a:bodyPr>
          <a:lstStyle/>
          <a:p>
            <a:r>
              <a:rPr lang="en-GB" sz="4800" dirty="0" err="1">
                <a:solidFill>
                  <a:schemeClr val="accent2"/>
                </a:solidFill>
                <a:latin typeface="iCiel Nabila" pitchFamily="2" charset="-93"/>
              </a:rPr>
              <a:t>Hoạt</a:t>
            </a:r>
            <a:r>
              <a:rPr lang="en-GB" sz="4800" dirty="0">
                <a:solidFill>
                  <a:schemeClr val="accent2"/>
                </a:solidFill>
                <a:latin typeface="iCiel Nabila" pitchFamily="2" charset="-93"/>
              </a:rPr>
              <a:t> </a:t>
            </a:r>
            <a:r>
              <a:rPr lang="en-GB" sz="4800" dirty="0" err="1">
                <a:solidFill>
                  <a:schemeClr val="accent2"/>
                </a:solidFill>
                <a:latin typeface="iCiel Nabila" pitchFamily="2" charset="-93"/>
              </a:rPr>
              <a:t>động</a:t>
            </a:r>
            <a:endParaRPr lang="vi-VN" sz="4800" dirty="0">
              <a:solidFill>
                <a:schemeClr val="accent2"/>
              </a:solidFill>
              <a:latin typeface="iCiel Nabila" pitchFamily="2" charset="-93"/>
            </a:endParaRPr>
          </a:p>
        </p:txBody>
      </p:sp>
      <p:sp>
        <p:nvSpPr>
          <p:cNvPr id="7" name="TextBox 6">
            <a:extLst>
              <a:ext uri="{FF2B5EF4-FFF2-40B4-BE49-F238E27FC236}">
                <a16:creationId xmlns:a16="http://schemas.microsoft.com/office/drawing/2014/main" id="{7CC9E5B5-5F6E-E919-4807-FF6F09903BE3}"/>
              </a:ext>
            </a:extLst>
          </p:cNvPr>
          <p:cNvSpPr txBox="1"/>
          <p:nvPr/>
        </p:nvSpPr>
        <p:spPr>
          <a:xfrm>
            <a:off x="5431536" y="3683693"/>
            <a:ext cx="4919472" cy="1938992"/>
          </a:xfrm>
          <a:prstGeom prst="rect">
            <a:avLst/>
          </a:prstGeom>
          <a:noFill/>
        </p:spPr>
        <p:txBody>
          <a:bodyPr wrap="square" rtlCol="0">
            <a:spAutoFit/>
          </a:bodyPr>
          <a:lstStyle/>
          <a:p>
            <a:pPr algn="ctr"/>
            <a:r>
              <a:rPr lang="en-GB" sz="6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Luyện</a:t>
            </a:r>
            <a:r>
              <a:rPr lang="en-GB" sz="6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 </a:t>
            </a:r>
            <a:r>
              <a:rPr lang="en-GB" sz="6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đọc</a:t>
            </a:r>
            <a:r>
              <a:rPr lang="en-GB" sz="6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 </a:t>
            </a:r>
            <a:r>
              <a:rPr lang="en-GB" sz="6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thành</a:t>
            </a:r>
            <a:r>
              <a:rPr lang="en-GB" sz="6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 </a:t>
            </a:r>
            <a:r>
              <a:rPr lang="en-GB" sz="6000" dirty="0" err="1">
                <a:gradFill>
                  <a:gsLst>
                    <a:gs pos="0">
                      <a:srgbClr val="FFC000"/>
                    </a:gs>
                    <a:gs pos="90805">
                      <a:srgbClr val="CC00FF"/>
                    </a:gs>
                    <a:gs pos="49000">
                      <a:srgbClr val="FF6699"/>
                    </a:gs>
                    <a:gs pos="97000">
                      <a:srgbClr val="FF0000"/>
                    </a:gs>
                  </a:gsLst>
                  <a:lin ang="5400000" scaled="1"/>
                </a:gradFill>
                <a:latin typeface="iCiel Pony" panose="02000000000000000000" pitchFamily="2" charset="-93"/>
              </a:rPr>
              <a:t>tiếng</a:t>
            </a:r>
            <a:endParaRPr lang="vi-VN" sz="6000" dirty="0">
              <a:gradFill>
                <a:gsLst>
                  <a:gs pos="0">
                    <a:srgbClr val="FFC000"/>
                  </a:gs>
                  <a:gs pos="90805">
                    <a:srgbClr val="CC00FF"/>
                  </a:gs>
                  <a:gs pos="49000">
                    <a:srgbClr val="FF6699"/>
                  </a:gs>
                  <a:gs pos="97000">
                    <a:srgbClr val="FF0000"/>
                  </a:gs>
                </a:gsLst>
                <a:lin ang="5400000" scaled="1"/>
              </a:gradFill>
              <a:latin typeface="iCiel Pony" panose="02000000000000000000" pitchFamily="2" charset="-93"/>
            </a:endParaRPr>
          </a:p>
        </p:txBody>
      </p:sp>
    </p:spTree>
    <p:extLst>
      <p:ext uri="{BB962C8B-B14F-4D97-AF65-F5344CB8AC3E}">
        <p14:creationId xmlns:p14="http://schemas.microsoft.com/office/powerpoint/2010/main" val="112161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F141DFCE-B0FC-D3CB-6BEA-BB1E11790183}"/>
              </a:ext>
            </a:extLst>
          </p:cNvPr>
          <p:cNvSpPr txBox="1"/>
          <p:nvPr/>
        </p:nvSpPr>
        <p:spPr>
          <a:xfrm>
            <a:off x="4016502" y="354830"/>
            <a:ext cx="6094476" cy="830997"/>
          </a:xfrm>
          <a:prstGeom prst="rect">
            <a:avLst/>
          </a:prstGeom>
          <a:noFill/>
        </p:spPr>
        <p:txBody>
          <a:bodyPr wrap="square">
            <a:spAutoFit/>
          </a:bodyPr>
          <a:lstStyle/>
          <a:p>
            <a:r>
              <a:rPr lang="vi-VN" sz="4800" b="1" dirty="0"/>
              <a:t>Tôi học chữ</a:t>
            </a:r>
          </a:p>
        </p:txBody>
      </p:sp>
      <p:sp>
        <p:nvSpPr>
          <p:cNvPr id="12" name="TextBox 11">
            <a:extLst>
              <a:ext uri="{FF2B5EF4-FFF2-40B4-BE49-F238E27FC236}">
                <a16:creationId xmlns:a16="http://schemas.microsoft.com/office/drawing/2014/main" id="{0B94A85C-29CD-476B-02B9-261039A030A7}"/>
              </a:ext>
            </a:extLst>
          </p:cNvPr>
          <p:cNvSpPr txBox="1"/>
          <p:nvPr/>
        </p:nvSpPr>
        <p:spPr>
          <a:xfrm>
            <a:off x="490728" y="1414427"/>
            <a:ext cx="11210544" cy="4893647"/>
          </a:xfrm>
          <a:prstGeom prst="rect">
            <a:avLst/>
          </a:prstGeom>
          <a:noFill/>
        </p:spPr>
        <p:txBody>
          <a:bodyPr wrap="square">
            <a:spAutoFit/>
          </a:bodyPr>
          <a:lstStyle/>
          <a:p>
            <a:pPr algn="just"/>
            <a:r>
              <a:rPr lang="en-GB" sz="2400" dirty="0"/>
              <a:t>	</a:t>
            </a:r>
            <a:r>
              <a:rPr lang="vi-VN" sz="2400" dirty="0"/>
              <a:t>Khi mẹ sinh tôi được sáu mùa lúa thì bố tôi đi bộ đội. Lúc ấy, em Thào </a:t>
            </a:r>
            <a:r>
              <a:rPr lang="vi-VN" sz="2400" dirty="0" err="1"/>
              <a:t>Phén</a:t>
            </a:r>
            <a:r>
              <a:rPr lang="vi-VN" sz="2400" dirty="0"/>
              <a:t> còn ngồi trong bụng mẹ. Ngày đi, bố dắt tôi xuống trước nhà, trồng cây bưởi và dặn: “Con thay bố cho cây uống nước, chờ bố về...”. Cả nhà quyến luyến tiễn bố tôi một đoạn dài, đến tận bãi lanh ven bờ suối.</a:t>
            </a:r>
          </a:p>
          <a:p>
            <a:pPr algn="just"/>
            <a:r>
              <a:rPr lang="en-GB" sz="2400" dirty="0"/>
              <a:t>	</a:t>
            </a:r>
            <a:r>
              <a:rPr lang="vi-VN" sz="2400" dirty="0"/>
              <a:t>Thấm thoắt, bố tôi xa nhà đã hơn ba mùa lúa trên nương. Một hôm, mẹ bảo tôi: “Sáng mai, A Phin đến lớp học cái chữ nhé!”. Bà nội đang cho ngô vào nồi cám lợn, thủng thẳng hỏi: “Cái chữ có làm no bụng không?”. Mẹ tôi dịu dàng: “Con cho cháu đến lớp học cái chữ vào đầu cho nó khôn ra.”. Bà nội gật đầu: “Con dâu nói phải.”.</a:t>
            </a:r>
          </a:p>
          <a:p>
            <a:pPr algn="just"/>
            <a:r>
              <a:rPr lang="en-GB" sz="2400" dirty="0"/>
              <a:t>	</a:t>
            </a:r>
            <a:r>
              <a:rPr lang="vi-VN" sz="2400" dirty="0"/>
              <a:t>Được đi học, tôi đã biết dùng cái chữ kể chuyện ở nhà để bố nghe. Nhưng cái chữ chất cao trong vở mà không biết bố ở đâu để gửi đi. Trong bụng, tôi nhớ bố cồn cào. Những lúc ấy, tôi mang sách xuống gốc cây bưởi học. Cây bưởi bố trồng giờ đã cao hơn đầu tôi, cành lá xum xuê, che mát một góc sân.</a:t>
            </a:r>
          </a:p>
        </p:txBody>
      </p:sp>
    </p:spTree>
    <p:extLst>
      <p:ext uri="{BB962C8B-B14F-4D97-AF65-F5344CB8AC3E}">
        <p14:creationId xmlns:p14="http://schemas.microsoft.com/office/powerpoint/2010/main" val="197878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8">
            <a:extLst>
              <a:ext uri="{FF2B5EF4-FFF2-40B4-BE49-F238E27FC236}">
                <a16:creationId xmlns:a16="http://schemas.microsoft.com/office/drawing/2014/main" id="{F141DFCE-B0FC-D3CB-6BEA-BB1E11790183}"/>
              </a:ext>
            </a:extLst>
          </p:cNvPr>
          <p:cNvSpPr txBox="1"/>
          <p:nvPr/>
        </p:nvSpPr>
        <p:spPr>
          <a:xfrm>
            <a:off x="4016502" y="354830"/>
            <a:ext cx="6094476" cy="830997"/>
          </a:xfrm>
          <a:prstGeom prst="rect">
            <a:avLst/>
          </a:prstGeom>
          <a:noFill/>
        </p:spPr>
        <p:txBody>
          <a:bodyPr wrap="square">
            <a:spAutoFit/>
          </a:bodyPr>
          <a:lstStyle/>
          <a:p>
            <a:r>
              <a:rPr lang="vi-VN" sz="4800" b="1" dirty="0"/>
              <a:t>Tôi học chữ</a:t>
            </a:r>
          </a:p>
        </p:txBody>
      </p:sp>
      <p:sp>
        <p:nvSpPr>
          <p:cNvPr id="12" name="TextBox 11">
            <a:extLst>
              <a:ext uri="{FF2B5EF4-FFF2-40B4-BE49-F238E27FC236}">
                <a16:creationId xmlns:a16="http://schemas.microsoft.com/office/drawing/2014/main" id="{0B94A85C-29CD-476B-02B9-261039A030A7}"/>
              </a:ext>
            </a:extLst>
          </p:cNvPr>
          <p:cNvSpPr txBox="1"/>
          <p:nvPr/>
        </p:nvSpPr>
        <p:spPr>
          <a:xfrm>
            <a:off x="490728" y="1414427"/>
            <a:ext cx="11210544" cy="4832092"/>
          </a:xfrm>
          <a:prstGeom prst="rect">
            <a:avLst/>
          </a:prstGeom>
          <a:noFill/>
        </p:spPr>
        <p:txBody>
          <a:bodyPr wrap="square">
            <a:spAutoFit/>
          </a:bodyPr>
          <a:lstStyle/>
          <a:p>
            <a:pPr algn="just"/>
            <a:r>
              <a:rPr lang="en-GB" sz="2800" dirty="0"/>
              <a:t>	</a:t>
            </a:r>
            <a:r>
              <a:rPr lang="vi-VN" sz="2800" dirty="0"/>
              <a:t>Một buổi trưa, bà </a:t>
            </a:r>
            <a:r>
              <a:rPr lang="vi-VN" sz="2800" dirty="0" err="1"/>
              <a:t>Thẻn</a:t>
            </a:r>
            <a:r>
              <a:rPr lang="vi-VN" sz="2800" dirty="0"/>
              <a:t> đi chợ về gọi: “A Phin à, đón gói chữ ở xa về nhé!”. Tôi cùng em gái hét to sung sướng: “Ui dá, chữ của bố gửi về!”. Mẹ tôi cười, mắt lấp lánh niềm vui. Bà nội vuốt nhẹ vào góc gói chữ có hình chú bộ đội, xuýt xoa: “Bố mày ăn hạt gạo nơi khác béo trắng ra.”. Chú tôi tủm tỉm cười: “Bà à, đây là cái tem thư, không phải anh A Phàng đâu.”. Trong cái gói chữ, bố tôi kể nhiều chuyện lắm, nhưng tôi nhớ nhất đoạn: “Các con ở nhà phải ngoan, chăm học chữ, giúp bà, giúp mẹ làm nương. Ngày chiến thắng đang đến gần, bố sẽ trở về...”</a:t>
            </a:r>
          </a:p>
          <a:p>
            <a:pPr algn="just"/>
            <a:endParaRPr lang="vi-VN" sz="2800" dirty="0"/>
          </a:p>
          <a:p>
            <a:pPr algn="r"/>
            <a:r>
              <a:rPr lang="vi-VN" sz="2800" dirty="0"/>
              <a:t>Theo BÙI NHƯ LAN</a:t>
            </a:r>
          </a:p>
        </p:txBody>
      </p:sp>
    </p:spTree>
    <p:extLst>
      <p:ext uri="{BB962C8B-B14F-4D97-AF65-F5344CB8AC3E}">
        <p14:creationId xmlns:p14="http://schemas.microsoft.com/office/powerpoint/2010/main" val="109925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4" name="Group 3">
            <a:extLst>
              <a:ext uri="{FF2B5EF4-FFF2-40B4-BE49-F238E27FC236}">
                <a16:creationId xmlns:a16="http://schemas.microsoft.com/office/drawing/2014/main" id="{C634AE30-17DC-1C40-0573-2DB66793A3BC}"/>
              </a:ext>
            </a:extLst>
          </p:cNvPr>
          <p:cNvGrpSpPr/>
          <p:nvPr/>
        </p:nvGrpSpPr>
        <p:grpSpPr>
          <a:xfrm>
            <a:off x="7432880" y="455902"/>
            <a:ext cx="3869104" cy="2909089"/>
            <a:chOff x="7432880" y="455902"/>
            <a:chExt cx="3869104" cy="2909089"/>
          </a:xfrm>
        </p:grpSpPr>
        <p:sp>
          <p:nvSpPr>
            <p:cNvPr id="2" name="Freeform 18">
              <a:extLst>
                <a:ext uri="{FF2B5EF4-FFF2-40B4-BE49-F238E27FC236}">
                  <a16:creationId xmlns:a16="http://schemas.microsoft.com/office/drawing/2014/main" id="{91ED8D2A-9FDA-BB23-0A76-400028CF918B}"/>
                </a:ext>
              </a:extLst>
            </p:cNvPr>
            <p:cNvSpPr/>
            <p:nvPr/>
          </p:nvSpPr>
          <p:spPr>
            <a:xfrm>
              <a:off x="7432880" y="455902"/>
              <a:ext cx="3869104" cy="2909089"/>
            </a:xfrm>
            <a:custGeom>
              <a:avLst/>
              <a:gdLst/>
              <a:ahLst/>
              <a:cxnLst/>
              <a:rect l="l" t="t" r="r" b="b"/>
              <a:pathLst>
                <a:path w="3044185" h="1849342">
                  <a:moveTo>
                    <a:pt x="0" y="0"/>
                  </a:moveTo>
                  <a:lnTo>
                    <a:pt x="3044185" y="0"/>
                  </a:lnTo>
                  <a:lnTo>
                    <a:pt x="3044185" y="1849342"/>
                  </a:lnTo>
                  <a:lnTo>
                    <a:pt x="0" y="18493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81B9082-57E9-01DB-15B8-278A6AC5DD17}"/>
                </a:ext>
              </a:extLst>
            </p:cNvPr>
            <p:cNvSpPr txBox="1"/>
            <p:nvPr/>
          </p:nvSpPr>
          <p:spPr>
            <a:xfrm>
              <a:off x="7731455" y="1494947"/>
              <a:ext cx="3268845" cy="830997"/>
            </a:xfrm>
            <a:prstGeom prst="rect">
              <a:avLst/>
            </a:prstGeom>
            <a:noFill/>
          </p:spPr>
          <p:txBody>
            <a:bodyPr wrap="none" rtlCol="0">
              <a:spAutoFit/>
            </a:bodyPr>
            <a:lstStyle/>
            <a:p>
              <a:pPr algn="ctr"/>
              <a:r>
                <a:rPr lang="en-GB" sz="4800" dirty="0">
                  <a:latin typeface="iCiel Pony" panose="02000000000000000000" pitchFamily="2" charset="-93"/>
                </a:rPr>
                <a:t>Chia </a:t>
              </a:r>
              <a:r>
                <a:rPr lang="en-GB" sz="4800" dirty="0" err="1">
                  <a:latin typeface="iCiel Pony" panose="02000000000000000000" pitchFamily="2" charset="-93"/>
                </a:rPr>
                <a:t>đoạn</a:t>
              </a:r>
              <a:endParaRPr lang="vi-VN" sz="4800" dirty="0">
                <a:latin typeface="iCiel Pony" panose="02000000000000000000" pitchFamily="2" charset="-93"/>
              </a:endParaRPr>
            </a:p>
          </p:txBody>
        </p:sp>
      </p:grpSp>
      <p:sp>
        <p:nvSpPr>
          <p:cNvPr id="5" name="Freeform 9">
            <a:extLst>
              <a:ext uri="{FF2B5EF4-FFF2-40B4-BE49-F238E27FC236}">
                <a16:creationId xmlns:a16="http://schemas.microsoft.com/office/drawing/2014/main" id="{04E99009-8A05-1C5A-38E7-7896ABD9ADD1}"/>
              </a:ext>
            </a:extLst>
          </p:cNvPr>
          <p:cNvSpPr/>
          <p:nvPr/>
        </p:nvSpPr>
        <p:spPr>
          <a:xfrm>
            <a:off x="7731456" y="3429001"/>
            <a:ext cx="4110346" cy="3429000"/>
          </a:xfrm>
          <a:custGeom>
            <a:avLst/>
            <a:gdLst/>
            <a:ahLst/>
            <a:cxnLst/>
            <a:rect l="l" t="t" r="r" b="b"/>
            <a:pathLst>
              <a:path w="3767051" h="3282043">
                <a:moveTo>
                  <a:pt x="0" y="0"/>
                </a:moveTo>
                <a:lnTo>
                  <a:pt x="3767050" y="0"/>
                </a:lnTo>
                <a:lnTo>
                  <a:pt x="3767050" y="3282043"/>
                </a:lnTo>
                <a:lnTo>
                  <a:pt x="0" y="3282043"/>
                </a:lnTo>
                <a:lnTo>
                  <a:pt x="0" y="0"/>
                </a:lnTo>
                <a:close/>
              </a:path>
            </a:pathLst>
          </a:custGeom>
          <a:blipFill>
            <a:blip r:embed="rId4"/>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grpSp>
        <p:nvGrpSpPr>
          <p:cNvPr id="15" name="Group 14">
            <a:extLst>
              <a:ext uri="{FF2B5EF4-FFF2-40B4-BE49-F238E27FC236}">
                <a16:creationId xmlns:a16="http://schemas.microsoft.com/office/drawing/2014/main" id="{C3AC2D45-0C3E-CE3B-6662-6EFF066466DD}"/>
              </a:ext>
            </a:extLst>
          </p:cNvPr>
          <p:cNvGrpSpPr/>
          <p:nvPr/>
        </p:nvGrpSpPr>
        <p:grpSpPr>
          <a:xfrm>
            <a:off x="727983" y="455902"/>
            <a:ext cx="5368017" cy="1523771"/>
            <a:chOff x="727983" y="455902"/>
            <a:chExt cx="5368017" cy="1523771"/>
          </a:xfrm>
        </p:grpSpPr>
        <p:sp>
          <p:nvSpPr>
            <p:cNvPr id="6" name="Freeform 22">
              <a:extLst>
                <a:ext uri="{FF2B5EF4-FFF2-40B4-BE49-F238E27FC236}">
                  <a16:creationId xmlns:a16="http://schemas.microsoft.com/office/drawing/2014/main" id="{CC103F32-C171-C74F-FD9F-3F5664F92F75}"/>
                </a:ext>
              </a:extLst>
            </p:cNvPr>
            <p:cNvSpPr/>
            <p:nvPr/>
          </p:nvSpPr>
          <p:spPr>
            <a:xfrm>
              <a:off x="727983" y="455902"/>
              <a:ext cx="5368017"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4" name="TextBox 13">
              <a:extLst>
                <a:ext uri="{FF2B5EF4-FFF2-40B4-BE49-F238E27FC236}">
                  <a16:creationId xmlns:a16="http://schemas.microsoft.com/office/drawing/2014/main" id="{9DB27507-8541-971E-E4C0-9E9C3EED06CC}"/>
                </a:ext>
              </a:extLst>
            </p:cNvPr>
            <p:cNvSpPr txBox="1"/>
            <p:nvPr/>
          </p:nvSpPr>
          <p:spPr>
            <a:xfrm>
              <a:off x="1036720" y="850393"/>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1: </a:t>
              </a:r>
              <a:r>
                <a:rPr lang="vi-VN" sz="3200" dirty="0">
                  <a:latin typeface="Calibri" panose="020F0502020204030204" pitchFamily="34" charset="0"/>
                  <a:ea typeface="Calibri" panose="020F0502020204030204" pitchFamily="34" charset="0"/>
                  <a:cs typeface="Calibri" panose="020F0502020204030204" pitchFamily="34" charset="0"/>
                </a:rPr>
                <a:t>từ đầu đến … ven bờ suối.</a:t>
              </a:r>
            </a:p>
          </p:txBody>
        </p:sp>
      </p:grpSp>
      <p:grpSp>
        <p:nvGrpSpPr>
          <p:cNvPr id="17" name="Group 16">
            <a:extLst>
              <a:ext uri="{FF2B5EF4-FFF2-40B4-BE49-F238E27FC236}">
                <a16:creationId xmlns:a16="http://schemas.microsoft.com/office/drawing/2014/main" id="{4DE7F9EC-5468-CB0D-34BC-6ADD891CEB45}"/>
              </a:ext>
            </a:extLst>
          </p:cNvPr>
          <p:cNvGrpSpPr/>
          <p:nvPr/>
        </p:nvGrpSpPr>
        <p:grpSpPr>
          <a:xfrm>
            <a:off x="577175" y="1976647"/>
            <a:ext cx="5959032" cy="1523771"/>
            <a:chOff x="588398" y="2156869"/>
            <a:chExt cx="5959032" cy="1523771"/>
          </a:xfrm>
        </p:grpSpPr>
        <p:sp>
          <p:nvSpPr>
            <p:cNvPr id="7" name="Freeform 22">
              <a:extLst>
                <a:ext uri="{FF2B5EF4-FFF2-40B4-BE49-F238E27FC236}">
                  <a16:creationId xmlns:a16="http://schemas.microsoft.com/office/drawing/2014/main" id="{157C8A00-6027-1C81-3D5E-432EAF0FB054}"/>
                </a:ext>
              </a:extLst>
            </p:cNvPr>
            <p:cNvSpPr/>
            <p:nvPr/>
          </p:nvSpPr>
          <p:spPr>
            <a:xfrm>
              <a:off x="588398" y="2156869"/>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6" name="TextBox 15">
              <a:extLst>
                <a:ext uri="{FF2B5EF4-FFF2-40B4-BE49-F238E27FC236}">
                  <a16:creationId xmlns:a16="http://schemas.microsoft.com/office/drawing/2014/main" id="{67DA47AE-BF3E-5CD3-1B52-A3F05EA58D7C}"/>
                </a:ext>
              </a:extLst>
            </p:cNvPr>
            <p:cNvSpPr txBox="1"/>
            <p:nvPr/>
          </p:nvSpPr>
          <p:spPr>
            <a:xfrm>
              <a:off x="1036720" y="2531821"/>
              <a:ext cx="4742288" cy="1077218"/>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2: </a:t>
              </a:r>
              <a:r>
                <a:rPr lang="vi-VN" sz="3200" dirty="0">
                  <a:latin typeface="Calibri" panose="020F0502020204030204" pitchFamily="34" charset="0"/>
                  <a:ea typeface="Calibri" panose="020F0502020204030204" pitchFamily="34" charset="0"/>
                  <a:cs typeface="Calibri" panose="020F0502020204030204" pitchFamily="34" charset="0"/>
                </a:rPr>
                <a:t>từ Thấm thoắt... đến ... “Con dâu nói phải.”.</a:t>
              </a:r>
            </a:p>
          </p:txBody>
        </p:sp>
      </p:grpSp>
      <p:grpSp>
        <p:nvGrpSpPr>
          <p:cNvPr id="20" name="Group 19">
            <a:extLst>
              <a:ext uri="{FF2B5EF4-FFF2-40B4-BE49-F238E27FC236}">
                <a16:creationId xmlns:a16="http://schemas.microsoft.com/office/drawing/2014/main" id="{3A5FC847-9496-E102-DDAC-019A416B9D6A}"/>
              </a:ext>
            </a:extLst>
          </p:cNvPr>
          <p:cNvGrpSpPr/>
          <p:nvPr/>
        </p:nvGrpSpPr>
        <p:grpSpPr>
          <a:xfrm>
            <a:off x="577175" y="3497392"/>
            <a:ext cx="5959032" cy="1523771"/>
            <a:chOff x="577175" y="3497392"/>
            <a:chExt cx="5959032" cy="1523771"/>
          </a:xfrm>
        </p:grpSpPr>
        <p:sp>
          <p:nvSpPr>
            <p:cNvPr id="11" name="Freeform 22">
              <a:extLst>
                <a:ext uri="{FF2B5EF4-FFF2-40B4-BE49-F238E27FC236}">
                  <a16:creationId xmlns:a16="http://schemas.microsoft.com/office/drawing/2014/main" id="{D7F8CB18-64AC-0371-5E5F-D0C7538FA12A}"/>
                </a:ext>
              </a:extLst>
            </p:cNvPr>
            <p:cNvSpPr/>
            <p:nvPr/>
          </p:nvSpPr>
          <p:spPr>
            <a:xfrm>
              <a:off x="577175" y="3497392"/>
              <a:ext cx="5959032" cy="1523771"/>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19" name="TextBox 18">
              <a:extLst>
                <a:ext uri="{FF2B5EF4-FFF2-40B4-BE49-F238E27FC236}">
                  <a16:creationId xmlns:a16="http://schemas.microsoft.com/office/drawing/2014/main" id="{F92679B9-8426-89E7-2498-68FA082F5005}"/>
                </a:ext>
              </a:extLst>
            </p:cNvPr>
            <p:cNvSpPr txBox="1"/>
            <p:nvPr/>
          </p:nvSpPr>
          <p:spPr>
            <a:xfrm>
              <a:off x="995064" y="3956320"/>
              <a:ext cx="5100936" cy="954107"/>
            </a:xfrm>
            <a:prstGeom prst="rect">
              <a:avLst/>
            </a:prstGeom>
            <a:noFill/>
          </p:spPr>
          <p:txBody>
            <a:bodyPr wrap="square">
              <a:spAutoFit/>
            </a:bodyPr>
            <a:lstStyle/>
            <a:p>
              <a:r>
                <a:rPr lang="vi-VN" sz="2800" b="1" dirty="0">
                  <a:latin typeface="Calibri" panose="020F0502020204030204" pitchFamily="34" charset="0"/>
                  <a:ea typeface="Calibri" panose="020F0502020204030204" pitchFamily="34" charset="0"/>
                  <a:cs typeface="Calibri" panose="020F0502020204030204" pitchFamily="34" charset="0"/>
                </a:rPr>
                <a:t>Đoạn 3: </a:t>
              </a:r>
              <a:r>
                <a:rPr lang="vi-VN" sz="2800" dirty="0">
                  <a:latin typeface="Calibri" panose="020F0502020204030204" pitchFamily="34" charset="0"/>
                  <a:ea typeface="Calibri" panose="020F0502020204030204" pitchFamily="34" charset="0"/>
                  <a:cs typeface="Calibri" panose="020F0502020204030204" pitchFamily="34" charset="0"/>
                </a:rPr>
                <a:t>từ Được đi học... đến ... che mát một góc sân</a:t>
              </a:r>
            </a:p>
          </p:txBody>
        </p:sp>
      </p:grpSp>
      <p:grpSp>
        <p:nvGrpSpPr>
          <p:cNvPr id="23" name="Group 22">
            <a:extLst>
              <a:ext uri="{FF2B5EF4-FFF2-40B4-BE49-F238E27FC236}">
                <a16:creationId xmlns:a16="http://schemas.microsoft.com/office/drawing/2014/main" id="{A390AE4B-DCD7-1A52-5141-A17998D5294D}"/>
              </a:ext>
            </a:extLst>
          </p:cNvPr>
          <p:cNvGrpSpPr/>
          <p:nvPr/>
        </p:nvGrpSpPr>
        <p:grpSpPr>
          <a:xfrm>
            <a:off x="577175" y="5129784"/>
            <a:ext cx="6542798" cy="1544038"/>
            <a:chOff x="577175" y="5129784"/>
            <a:chExt cx="6542798" cy="1544038"/>
          </a:xfrm>
        </p:grpSpPr>
        <p:sp>
          <p:nvSpPr>
            <p:cNvPr id="8" name="Freeform 22">
              <a:extLst>
                <a:ext uri="{FF2B5EF4-FFF2-40B4-BE49-F238E27FC236}">
                  <a16:creationId xmlns:a16="http://schemas.microsoft.com/office/drawing/2014/main" id="{75504982-6F81-E226-CEAD-20E4EC3FBB86}"/>
                </a:ext>
              </a:extLst>
            </p:cNvPr>
            <p:cNvSpPr/>
            <p:nvPr/>
          </p:nvSpPr>
          <p:spPr>
            <a:xfrm>
              <a:off x="577175" y="5129784"/>
              <a:ext cx="6171098" cy="1544038"/>
            </a:xfrm>
            <a:custGeom>
              <a:avLst/>
              <a:gdLst/>
              <a:ahLst/>
              <a:cxnLst/>
              <a:rect l="l" t="t" r="r" b="b"/>
              <a:pathLst>
                <a:path w="2226795" h="669894">
                  <a:moveTo>
                    <a:pt x="0" y="0"/>
                  </a:moveTo>
                  <a:lnTo>
                    <a:pt x="2226795" y="0"/>
                  </a:lnTo>
                  <a:lnTo>
                    <a:pt x="2226795" y="669895"/>
                  </a:lnTo>
                  <a:lnTo>
                    <a:pt x="0" y="669895"/>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prstClr val="black"/>
                </a:solidFill>
                <a:effectLst/>
                <a:uLnTx/>
                <a:uFillTx/>
              </a:endParaRPr>
            </a:p>
          </p:txBody>
        </p:sp>
        <p:sp>
          <p:nvSpPr>
            <p:cNvPr id="22" name="TextBox 21">
              <a:extLst>
                <a:ext uri="{FF2B5EF4-FFF2-40B4-BE49-F238E27FC236}">
                  <a16:creationId xmlns:a16="http://schemas.microsoft.com/office/drawing/2014/main" id="{B55171BB-1BC5-EF85-548F-7C73295A473B}"/>
                </a:ext>
              </a:extLst>
            </p:cNvPr>
            <p:cNvSpPr txBox="1"/>
            <p:nvPr/>
          </p:nvSpPr>
          <p:spPr>
            <a:xfrm>
              <a:off x="1025497" y="5796372"/>
              <a:ext cx="6094476" cy="584775"/>
            </a:xfrm>
            <a:prstGeom prst="rect">
              <a:avLst/>
            </a:prstGeom>
            <a:noFill/>
          </p:spPr>
          <p:txBody>
            <a:bodyPr wrap="square">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Đoạn 4: </a:t>
              </a:r>
              <a:r>
                <a:rPr lang="vi-VN" sz="3200" dirty="0">
                  <a:latin typeface="Calibri" panose="020F0502020204030204" pitchFamily="34" charset="0"/>
                  <a:ea typeface="Calibri" panose="020F0502020204030204" pitchFamily="34" charset="0"/>
                  <a:cs typeface="Calibri" panose="020F0502020204030204" pitchFamily="34" charset="0"/>
                </a:rPr>
                <a:t>phần còn lại.</a:t>
              </a:r>
            </a:p>
          </p:txBody>
        </p:sp>
      </p:grpSp>
    </p:spTree>
    <p:extLst>
      <p:ext uri="{BB962C8B-B14F-4D97-AF65-F5344CB8AC3E}">
        <p14:creationId xmlns:p14="http://schemas.microsoft.com/office/powerpoint/2010/main" val="1141351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44</TotalTime>
  <Words>1148</Words>
  <PresentationFormat>Widescreen</PresentationFormat>
  <Paragraphs>66</Paragraphs>
  <Slides>27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iCiel Pony</vt:lpstr>
      <vt:lpstr>#9Slide03 BoosterNextFYBlack</vt:lpstr>
      <vt:lpstr>Aptos Display</vt:lpstr>
      <vt:lpstr>Arial</vt:lpstr>
      <vt:lpstr>Calibri</vt:lpstr>
      <vt:lpstr>#9Slide07 SVNDessert Menu Scrip</vt:lpstr>
      <vt:lpstr>Aptos</vt:lpstr>
      <vt:lpstr>iCiel Nabila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2024-08-14T12:29:50Z</dcterms:created>
  <dcterms:modified xsi:type="dcterms:W3CDTF">2024-08-18T07:59:46Z</dcterms:modified>
</cp:coreProperties>
</file>