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57" r:id="rId3"/>
    <p:sldId id="258" r:id="rId4"/>
    <p:sldId id="260" r:id="rId5"/>
    <p:sldId id="262" r:id="rId6"/>
    <p:sldId id="261" r:id="rId7"/>
    <p:sldId id="263" r:id="rId8"/>
    <p:sldId id="264" r:id="rId9"/>
    <p:sldId id="265" r:id="rId10"/>
    <p:sldId id="266" r:id="rId11"/>
    <p:sldId id="267" r:id="rId12"/>
    <p:sldId id="268" r:id="rId13"/>
    <p:sldId id="269" r:id="rId14"/>
  </p:sldIdLst>
  <p:sldSz cx="18288000" cy="10287000"/>
  <p:notesSz cx="6858000" cy="9144000"/>
  <p:embeddedFontLst>
    <p:embeddedFont>
      <p:font typeface="#9Slide03 AllRoundGothic" panose="020B0703020202020104" pitchFamily="34" charset="0"/>
      <p:regular r:id="rId15"/>
    </p:embeddedFont>
    <p:embeddedFont>
      <p:font typeface="SVN-Poky's" panose="020B0606040200020203"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B4"/>
    <a:srgbClr val="A8DCFF"/>
    <a:srgbClr val="6FBA65"/>
    <a:srgbClr val="66FF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22" autoAdjust="0"/>
  </p:normalViewPr>
  <p:slideViewPr>
    <p:cSldViewPr>
      <p:cViewPr varScale="1">
        <p:scale>
          <a:sx n="41" d="100"/>
          <a:sy n="41" d="100"/>
        </p:scale>
        <p:origin x="90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11918CF-46B4-D7B5-28F0-583B10417518}"/>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53748667-3D9F-AAB3-E397-BCA4BA3BC310}"/>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6">
            <a:extLst>
              <a:ext uri="{FF2B5EF4-FFF2-40B4-BE49-F238E27FC236}">
                <a16:creationId xmlns:a16="http://schemas.microsoft.com/office/drawing/2014/main" id="{DC34AC9C-9A41-7AFA-C58E-02B50B3C006C}"/>
              </a:ext>
            </a:extLst>
          </p:cNvPr>
          <p:cNvSpPr/>
          <p:nvPr/>
        </p:nvSpPr>
        <p:spPr>
          <a:xfrm>
            <a:off x="457200" y="288889"/>
            <a:ext cx="12159713" cy="9709222"/>
          </a:xfrm>
          <a:custGeom>
            <a:avLst/>
            <a:gdLst/>
            <a:ahLst/>
            <a:cxnLst/>
            <a:rect l="l" t="t" r="r" b="b"/>
            <a:pathLst>
              <a:path w="1687096" h="1766593">
                <a:moveTo>
                  <a:pt x="0" y="0"/>
                </a:moveTo>
                <a:lnTo>
                  <a:pt x="1687096" y="0"/>
                </a:lnTo>
                <a:lnTo>
                  <a:pt x="1687096" y="1766593"/>
                </a:lnTo>
                <a:lnTo>
                  <a:pt x="0" y="1766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9" name="Freeform 13">
            <a:extLst>
              <a:ext uri="{FF2B5EF4-FFF2-40B4-BE49-F238E27FC236}">
                <a16:creationId xmlns:a16="http://schemas.microsoft.com/office/drawing/2014/main" id="{291C51C7-E5FA-B1F0-ECED-FB0A54305F5A}"/>
              </a:ext>
            </a:extLst>
          </p:cNvPr>
          <p:cNvSpPr/>
          <p:nvPr/>
        </p:nvSpPr>
        <p:spPr>
          <a:xfrm flipH="1">
            <a:off x="11584675" y="4656641"/>
            <a:ext cx="5435553" cy="5774803"/>
          </a:xfrm>
          <a:custGeom>
            <a:avLst/>
            <a:gdLst/>
            <a:ahLst/>
            <a:cxnLst/>
            <a:rect l="l" t="t" r="r" b="b"/>
            <a:pathLst>
              <a:path w="1677969" h="1782703">
                <a:moveTo>
                  <a:pt x="0" y="0"/>
                </a:moveTo>
                <a:lnTo>
                  <a:pt x="1677969" y="0"/>
                </a:lnTo>
                <a:lnTo>
                  <a:pt x="1677969" y="1782703"/>
                </a:lnTo>
                <a:lnTo>
                  <a:pt x="0" y="1782703"/>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15195B34-DA3A-6C28-A972-651C70356B03}"/>
              </a:ext>
            </a:extLst>
          </p:cNvPr>
          <p:cNvSpPr txBox="1"/>
          <p:nvPr/>
        </p:nvSpPr>
        <p:spPr>
          <a:xfrm>
            <a:off x="2213218" y="3712339"/>
            <a:ext cx="9144000" cy="4154984"/>
          </a:xfrm>
          <a:prstGeom prst="rect">
            <a:avLst/>
          </a:prstGeom>
          <a:noFill/>
        </p:spPr>
        <p:txBody>
          <a:bodyPr wrap="square">
            <a:spAutoFit/>
          </a:bodyPr>
          <a:lstStyle/>
          <a:p>
            <a:pPr algn="ctr"/>
            <a:r>
              <a:rPr lang="vi-VN" sz="4400" i="1" dirty="0">
                <a:latin typeface="Calibri" panose="020F0502020204030204" pitchFamily="34" charset="0"/>
                <a:ea typeface="Calibri" panose="020F0502020204030204" pitchFamily="34" charset="0"/>
                <a:cs typeface="Calibri" panose="020F0502020204030204" pitchFamily="34" charset="0"/>
              </a:rPr>
              <a:t>Giáo viên mở một bài hát vui nhộn, học sinh sẽ chuyền quả bóng (hoặc bông hoa) đến bạn nào </a:t>
            </a:r>
            <a:r>
              <a:rPr lang="vi-VN" sz="4400" i="1" dirty="0" err="1">
                <a:latin typeface="Calibri" panose="020F0502020204030204" pitchFamily="34" charset="0"/>
                <a:ea typeface="Calibri" panose="020F0502020204030204" pitchFamily="34" charset="0"/>
                <a:cs typeface="Calibri" panose="020F0502020204030204" pitchFamily="34" charset="0"/>
              </a:rPr>
              <a:t>nhac</a:t>
            </a:r>
            <a:r>
              <a:rPr lang="vi-VN" sz="4400" i="1" dirty="0">
                <a:latin typeface="Calibri" panose="020F0502020204030204" pitchFamily="34" charset="0"/>
                <a:ea typeface="Calibri" panose="020F0502020204030204" pitchFamily="34" charset="0"/>
                <a:cs typeface="Calibri" panose="020F0502020204030204" pitchFamily="34" charset="0"/>
              </a:rPr>
              <a:t> dừng thì bạn ấy đứng lên kể tên một quyền/ hoặc bổn phận mà em cho là trẻ em được hưởng hoặc có bổn phận phải làm. </a:t>
            </a:r>
          </a:p>
        </p:txBody>
      </p:sp>
      <p:pic>
        <p:nvPicPr>
          <p:cNvPr id="2" name="Picture 1">
            <a:extLst>
              <a:ext uri="{FF2B5EF4-FFF2-40B4-BE49-F238E27FC236}">
                <a16:creationId xmlns:a16="http://schemas.microsoft.com/office/drawing/2014/main" id="{1E0A365C-304B-0743-17B6-F95D32F7A043}"/>
              </a:ext>
            </a:extLst>
          </p:cNvPr>
          <p:cNvPicPr>
            <a:picLocks noChangeAspect="1"/>
          </p:cNvPicPr>
          <p:nvPr/>
        </p:nvPicPr>
        <p:blipFill>
          <a:blip r:embed="rId6"/>
          <a:stretch>
            <a:fillRect/>
          </a:stretch>
        </p:blipFill>
        <p:spPr>
          <a:xfrm>
            <a:off x="2801136" y="225365"/>
            <a:ext cx="7968163" cy="3048264"/>
          </a:xfrm>
          <a:prstGeom prst="rect">
            <a:avLst/>
          </a:prstGeom>
        </p:spPr>
      </p:pic>
    </p:spTree>
    <p:extLst>
      <p:ext uri="{BB962C8B-B14F-4D97-AF65-F5344CB8AC3E}">
        <p14:creationId xmlns:p14="http://schemas.microsoft.com/office/powerpoint/2010/main" val="1539278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3736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5" name="Group 4">
            <a:extLst>
              <a:ext uri="{FF2B5EF4-FFF2-40B4-BE49-F238E27FC236}">
                <a16:creationId xmlns:a16="http://schemas.microsoft.com/office/drawing/2014/main" id="{CF68DFE8-FD5C-FE0A-221C-64A17EE948EC}"/>
              </a:ext>
            </a:extLst>
          </p:cNvPr>
          <p:cNvGrpSpPr/>
          <p:nvPr/>
        </p:nvGrpSpPr>
        <p:grpSpPr>
          <a:xfrm>
            <a:off x="742363" y="659926"/>
            <a:ext cx="4067312" cy="1307626"/>
            <a:chOff x="742363" y="659926"/>
            <a:chExt cx="4067312" cy="1307626"/>
          </a:xfrm>
        </p:grpSpPr>
        <p:grpSp>
          <p:nvGrpSpPr>
            <p:cNvPr id="6" name="Group 5">
              <a:extLst>
                <a:ext uri="{FF2B5EF4-FFF2-40B4-BE49-F238E27FC236}">
                  <a16:creationId xmlns:a16="http://schemas.microsoft.com/office/drawing/2014/main" id="{D4C537DA-D6E4-67C3-BE5E-0B202D9A15C8}"/>
                </a:ext>
              </a:extLst>
            </p:cNvPr>
            <p:cNvGrpSpPr/>
            <p:nvPr/>
          </p:nvGrpSpPr>
          <p:grpSpPr>
            <a:xfrm>
              <a:off x="742363" y="659926"/>
              <a:ext cx="3829637" cy="1307626"/>
              <a:chOff x="742363" y="659926"/>
              <a:chExt cx="3829637" cy="1307626"/>
            </a:xfrm>
          </p:grpSpPr>
          <p:sp>
            <p:nvSpPr>
              <p:cNvPr id="9" name="Rectangle: Rounded Corners 8">
                <a:extLst>
                  <a:ext uri="{FF2B5EF4-FFF2-40B4-BE49-F238E27FC236}">
                    <a16:creationId xmlns:a16="http://schemas.microsoft.com/office/drawing/2014/main" id="{5320FDCA-387C-ABA3-9E29-526DD437A228}"/>
                  </a:ext>
                </a:extLst>
              </p:cNvPr>
              <p:cNvSpPr/>
              <p:nvPr/>
            </p:nvSpPr>
            <p:spPr>
              <a:xfrm>
                <a:off x="1485900" y="1028700"/>
                <a:ext cx="3086100" cy="938852"/>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E888E8E-923C-9C85-BA6D-6CB6C22003E5}"/>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7" name="TextBox 6">
              <a:extLst>
                <a:ext uri="{FF2B5EF4-FFF2-40B4-BE49-F238E27FC236}">
                  <a16:creationId xmlns:a16="http://schemas.microsoft.com/office/drawing/2014/main" id="{894BF433-59DB-A11C-2DDF-B2615ED07829}"/>
                </a:ext>
              </a:extLst>
            </p:cNvPr>
            <p:cNvSpPr txBox="1"/>
            <p:nvPr/>
          </p:nvSpPr>
          <p:spPr>
            <a:xfrm>
              <a:off x="2371275" y="1116652"/>
              <a:ext cx="2438400" cy="830997"/>
            </a:xfrm>
            <a:prstGeom prst="rect">
              <a:avLst/>
            </a:prstGeom>
            <a:noFill/>
          </p:spPr>
          <p:txBody>
            <a:bodyPr wrap="square">
              <a:spAutoFit/>
            </a:bodyPr>
            <a:lstStyle/>
            <a:p>
              <a:r>
                <a:rPr lang="en-GB" sz="4800" b="1" dirty="0" err="1">
                  <a:solidFill>
                    <a:schemeClr val="bg1"/>
                  </a:solidFill>
                </a:rPr>
                <a:t>Gợi</a:t>
              </a:r>
              <a:r>
                <a:rPr lang="en-GB" sz="4800" b="1" dirty="0">
                  <a:solidFill>
                    <a:schemeClr val="bg1"/>
                  </a:solidFill>
                </a:rPr>
                <a:t> ý </a:t>
              </a:r>
              <a:endParaRPr lang="vi-VN" sz="4800" b="1" dirty="0">
                <a:solidFill>
                  <a:schemeClr val="bg1"/>
                </a:solidFill>
              </a:endParaRPr>
            </a:p>
          </p:txBody>
        </p:sp>
      </p:grpSp>
      <p:sp>
        <p:nvSpPr>
          <p:cNvPr id="16" name="TextBox 15">
            <a:extLst>
              <a:ext uri="{FF2B5EF4-FFF2-40B4-BE49-F238E27FC236}">
                <a16:creationId xmlns:a16="http://schemas.microsoft.com/office/drawing/2014/main" id="{FF62586B-DBD2-8F53-3E4C-D1A0EB74FA63}"/>
              </a:ext>
            </a:extLst>
          </p:cNvPr>
          <p:cNvSpPr txBox="1"/>
          <p:nvPr/>
        </p:nvSpPr>
        <p:spPr>
          <a:xfrm>
            <a:off x="4809675" y="713296"/>
            <a:ext cx="12266491" cy="1569660"/>
          </a:xfrm>
          <a:prstGeom prst="rect">
            <a:avLst/>
          </a:prstGeom>
          <a:noFill/>
        </p:spPr>
        <p:txBody>
          <a:bodyPr wrap="square">
            <a:spAutoFit/>
          </a:bodyPr>
          <a:lstStyle/>
          <a:p>
            <a:pPr indent="342900" algn="just">
              <a:spcAft>
                <a:spcPts val="800"/>
              </a:spcAft>
              <a:tabLst>
                <a:tab pos="346075" algn="l"/>
              </a:tabLst>
            </a:pPr>
            <a:r>
              <a:rPr lang="vi-VN" sz="4800" b="1" i="1" dirty="0">
                <a:effectLst/>
                <a:latin typeface="Calibri" panose="020F0502020204030204" pitchFamily="34" charset="0"/>
                <a:ea typeface="Calibri" panose="020F0502020204030204" pitchFamily="34" charset="0"/>
                <a:cs typeface="Calibri" panose="020F0502020204030204" pitchFamily="34" charset="0"/>
              </a:rPr>
              <a:t>Đề a: Trao đổi với bạn về một trong các quyền trẻ em được giới thiệu trong sách giáo khoa. </a:t>
            </a:r>
            <a:endParaRPr lang="vi-VN" sz="4000" b="1" i="1"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0780CD98-6BC7-93BF-7263-E2231C09E59B}"/>
              </a:ext>
            </a:extLst>
          </p:cNvPr>
          <p:cNvGrpSpPr/>
          <p:nvPr/>
        </p:nvGrpSpPr>
        <p:grpSpPr>
          <a:xfrm>
            <a:off x="934274" y="2628900"/>
            <a:ext cx="7295326" cy="2283725"/>
            <a:chOff x="934274" y="2628900"/>
            <a:chExt cx="7295326" cy="2283725"/>
          </a:xfrm>
        </p:grpSpPr>
        <p:grpSp>
          <p:nvGrpSpPr>
            <p:cNvPr id="21" name="Group 20">
              <a:extLst>
                <a:ext uri="{FF2B5EF4-FFF2-40B4-BE49-F238E27FC236}">
                  <a16:creationId xmlns:a16="http://schemas.microsoft.com/office/drawing/2014/main" id="{25A3176A-0F42-9553-4361-9EDD15E852E0}"/>
                </a:ext>
              </a:extLst>
            </p:cNvPr>
            <p:cNvGrpSpPr/>
            <p:nvPr/>
          </p:nvGrpSpPr>
          <p:grpSpPr>
            <a:xfrm>
              <a:off x="934274" y="2628900"/>
              <a:ext cx="7295326" cy="2283725"/>
              <a:chOff x="934274" y="2628900"/>
              <a:chExt cx="7295326" cy="2283725"/>
            </a:xfrm>
          </p:grpSpPr>
          <p:sp>
            <p:nvSpPr>
              <p:cNvPr id="17" name="Rectangle: Rounded Corners 16">
                <a:extLst>
                  <a:ext uri="{FF2B5EF4-FFF2-40B4-BE49-F238E27FC236}">
                    <a16:creationId xmlns:a16="http://schemas.microsoft.com/office/drawing/2014/main" id="{E44B0C28-31EC-2BE4-FB2E-8E8C10A0F835}"/>
                  </a:ext>
                </a:extLst>
              </p:cNvPr>
              <p:cNvSpPr/>
              <p:nvPr/>
            </p:nvSpPr>
            <p:spPr>
              <a:xfrm>
                <a:off x="1066800" y="2628900"/>
                <a:ext cx="7162800" cy="1752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2F3223E3-02B8-8B93-67C1-2F61B92DCA96}"/>
                  </a:ext>
                </a:extLst>
              </p:cNvPr>
              <p:cNvSpPr/>
              <p:nvPr/>
            </p:nvSpPr>
            <p:spPr>
              <a:xfrm>
                <a:off x="934274" y="3160025"/>
                <a:ext cx="7162800" cy="175260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4" name="TextBox 23">
              <a:extLst>
                <a:ext uri="{FF2B5EF4-FFF2-40B4-BE49-F238E27FC236}">
                  <a16:creationId xmlns:a16="http://schemas.microsoft.com/office/drawing/2014/main" id="{9ADEFA86-C02C-C26C-3733-CE2245C932D6}"/>
                </a:ext>
              </a:extLst>
            </p:cNvPr>
            <p:cNvSpPr txBox="1"/>
            <p:nvPr/>
          </p:nvSpPr>
          <p:spPr>
            <a:xfrm>
              <a:off x="1552162" y="3274726"/>
              <a:ext cx="6039676" cy="1569660"/>
            </a:xfrm>
            <a:prstGeom prst="rect">
              <a:avLst/>
            </a:prstGeom>
            <a:noFill/>
          </p:spPr>
          <p:txBody>
            <a:bodyPr wrap="square">
              <a:spAutoFit/>
            </a:bodyPr>
            <a:lstStyle/>
            <a:p>
              <a:pPr algn="ctr"/>
              <a:r>
                <a:rPr lang="vi-VN" sz="4800" dirty="0"/>
                <a:t>Bạn hiểu quyền đó thế nào?</a:t>
              </a:r>
            </a:p>
          </p:txBody>
        </p:sp>
      </p:grpSp>
      <p:grpSp>
        <p:nvGrpSpPr>
          <p:cNvPr id="28" name="Group 27">
            <a:extLst>
              <a:ext uri="{FF2B5EF4-FFF2-40B4-BE49-F238E27FC236}">
                <a16:creationId xmlns:a16="http://schemas.microsoft.com/office/drawing/2014/main" id="{26385203-8957-47B3-782E-923EB358A5A2}"/>
              </a:ext>
            </a:extLst>
          </p:cNvPr>
          <p:cNvGrpSpPr/>
          <p:nvPr/>
        </p:nvGrpSpPr>
        <p:grpSpPr>
          <a:xfrm>
            <a:off x="9925876" y="2560092"/>
            <a:ext cx="7295326" cy="2283725"/>
            <a:chOff x="9925876" y="2560092"/>
            <a:chExt cx="7295326" cy="2283725"/>
          </a:xfrm>
        </p:grpSpPr>
        <p:grpSp>
          <p:nvGrpSpPr>
            <p:cNvPr id="22" name="Group 21">
              <a:extLst>
                <a:ext uri="{FF2B5EF4-FFF2-40B4-BE49-F238E27FC236}">
                  <a16:creationId xmlns:a16="http://schemas.microsoft.com/office/drawing/2014/main" id="{02DFEEA8-14C2-3479-361C-78CFF498DC81}"/>
                </a:ext>
              </a:extLst>
            </p:cNvPr>
            <p:cNvGrpSpPr/>
            <p:nvPr/>
          </p:nvGrpSpPr>
          <p:grpSpPr>
            <a:xfrm>
              <a:off x="9925876" y="2560092"/>
              <a:ext cx="7295326" cy="2283725"/>
              <a:chOff x="9925876" y="2560092"/>
              <a:chExt cx="7295326" cy="2283725"/>
            </a:xfrm>
          </p:grpSpPr>
          <p:sp>
            <p:nvSpPr>
              <p:cNvPr id="18" name="Rectangle: Rounded Corners 17">
                <a:extLst>
                  <a:ext uri="{FF2B5EF4-FFF2-40B4-BE49-F238E27FC236}">
                    <a16:creationId xmlns:a16="http://schemas.microsoft.com/office/drawing/2014/main" id="{D85ADBAB-0B88-8FF0-832D-F12B35EE1D6F}"/>
                  </a:ext>
                </a:extLst>
              </p:cNvPr>
              <p:cNvSpPr/>
              <p:nvPr/>
            </p:nvSpPr>
            <p:spPr>
              <a:xfrm>
                <a:off x="10058402" y="2560092"/>
                <a:ext cx="7162800" cy="1752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5043AF32-3042-A0F2-D5F6-FFFE12AE72B7}"/>
                  </a:ext>
                </a:extLst>
              </p:cNvPr>
              <p:cNvSpPr/>
              <p:nvPr/>
            </p:nvSpPr>
            <p:spPr>
              <a:xfrm>
                <a:off x="9925876" y="3091217"/>
                <a:ext cx="7162800" cy="175260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7" name="TextBox 26">
              <a:extLst>
                <a:ext uri="{FF2B5EF4-FFF2-40B4-BE49-F238E27FC236}">
                  <a16:creationId xmlns:a16="http://schemas.microsoft.com/office/drawing/2014/main" id="{8C81EF5E-9710-7EEC-1D23-78F03DE17077}"/>
                </a:ext>
              </a:extLst>
            </p:cNvPr>
            <p:cNvSpPr txBox="1"/>
            <p:nvPr/>
          </p:nvSpPr>
          <p:spPr>
            <a:xfrm>
              <a:off x="10383076" y="3160025"/>
              <a:ext cx="6248400" cy="1569660"/>
            </a:xfrm>
            <a:prstGeom prst="rect">
              <a:avLst/>
            </a:prstGeom>
            <a:noFill/>
          </p:spPr>
          <p:txBody>
            <a:bodyPr wrap="square">
              <a:spAutoFit/>
            </a:bodyPr>
            <a:lstStyle/>
            <a:p>
              <a:pPr algn="ctr"/>
              <a:r>
                <a:rPr lang="vi-VN" sz="4800" dirty="0"/>
                <a:t>Quyền đó có ý nghĩa gì đối với trẻ em?</a:t>
              </a:r>
            </a:p>
          </p:txBody>
        </p:sp>
      </p:grpSp>
    </p:spTree>
    <p:extLst>
      <p:ext uri="{BB962C8B-B14F-4D97-AF65-F5344CB8AC3E}">
        <p14:creationId xmlns:p14="http://schemas.microsoft.com/office/powerpoint/2010/main" val="1500169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3736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5" name="Group 4">
            <a:extLst>
              <a:ext uri="{FF2B5EF4-FFF2-40B4-BE49-F238E27FC236}">
                <a16:creationId xmlns:a16="http://schemas.microsoft.com/office/drawing/2014/main" id="{CF68DFE8-FD5C-FE0A-221C-64A17EE948EC}"/>
              </a:ext>
            </a:extLst>
          </p:cNvPr>
          <p:cNvGrpSpPr/>
          <p:nvPr/>
        </p:nvGrpSpPr>
        <p:grpSpPr>
          <a:xfrm>
            <a:off x="742363" y="659926"/>
            <a:ext cx="4067312" cy="1307626"/>
            <a:chOff x="742363" y="659926"/>
            <a:chExt cx="4067312" cy="1307626"/>
          </a:xfrm>
        </p:grpSpPr>
        <p:grpSp>
          <p:nvGrpSpPr>
            <p:cNvPr id="6" name="Group 5">
              <a:extLst>
                <a:ext uri="{FF2B5EF4-FFF2-40B4-BE49-F238E27FC236}">
                  <a16:creationId xmlns:a16="http://schemas.microsoft.com/office/drawing/2014/main" id="{D4C537DA-D6E4-67C3-BE5E-0B202D9A15C8}"/>
                </a:ext>
              </a:extLst>
            </p:cNvPr>
            <p:cNvGrpSpPr/>
            <p:nvPr/>
          </p:nvGrpSpPr>
          <p:grpSpPr>
            <a:xfrm>
              <a:off x="742363" y="659926"/>
              <a:ext cx="3829637" cy="1307626"/>
              <a:chOff x="742363" y="659926"/>
              <a:chExt cx="3829637" cy="1307626"/>
            </a:xfrm>
          </p:grpSpPr>
          <p:sp>
            <p:nvSpPr>
              <p:cNvPr id="9" name="Rectangle: Rounded Corners 8">
                <a:extLst>
                  <a:ext uri="{FF2B5EF4-FFF2-40B4-BE49-F238E27FC236}">
                    <a16:creationId xmlns:a16="http://schemas.microsoft.com/office/drawing/2014/main" id="{5320FDCA-387C-ABA3-9E29-526DD437A228}"/>
                  </a:ext>
                </a:extLst>
              </p:cNvPr>
              <p:cNvSpPr/>
              <p:nvPr/>
            </p:nvSpPr>
            <p:spPr>
              <a:xfrm>
                <a:off x="1485900" y="1028700"/>
                <a:ext cx="3086100" cy="938852"/>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E888E8E-923C-9C85-BA6D-6CB6C22003E5}"/>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7" name="TextBox 6">
              <a:extLst>
                <a:ext uri="{FF2B5EF4-FFF2-40B4-BE49-F238E27FC236}">
                  <a16:creationId xmlns:a16="http://schemas.microsoft.com/office/drawing/2014/main" id="{894BF433-59DB-A11C-2DDF-B2615ED07829}"/>
                </a:ext>
              </a:extLst>
            </p:cNvPr>
            <p:cNvSpPr txBox="1"/>
            <p:nvPr/>
          </p:nvSpPr>
          <p:spPr>
            <a:xfrm>
              <a:off x="2371275" y="1116652"/>
              <a:ext cx="2438400" cy="830997"/>
            </a:xfrm>
            <a:prstGeom prst="rect">
              <a:avLst/>
            </a:prstGeom>
            <a:noFill/>
          </p:spPr>
          <p:txBody>
            <a:bodyPr wrap="square">
              <a:spAutoFit/>
            </a:bodyPr>
            <a:lstStyle/>
            <a:p>
              <a:r>
                <a:rPr lang="en-GB" sz="4800" b="1" dirty="0" err="1">
                  <a:solidFill>
                    <a:schemeClr val="bg1"/>
                  </a:solidFill>
                </a:rPr>
                <a:t>Gợi</a:t>
              </a:r>
              <a:r>
                <a:rPr lang="en-GB" sz="4800" b="1" dirty="0">
                  <a:solidFill>
                    <a:schemeClr val="bg1"/>
                  </a:solidFill>
                </a:rPr>
                <a:t> ý </a:t>
              </a:r>
              <a:endParaRPr lang="vi-VN" sz="4800" b="1" dirty="0">
                <a:solidFill>
                  <a:schemeClr val="bg1"/>
                </a:solidFill>
              </a:endParaRPr>
            </a:p>
          </p:txBody>
        </p:sp>
      </p:grpSp>
      <p:sp>
        <p:nvSpPr>
          <p:cNvPr id="16" name="TextBox 15">
            <a:extLst>
              <a:ext uri="{FF2B5EF4-FFF2-40B4-BE49-F238E27FC236}">
                <a16:creationId xmlns:a16="http://schemas.microsoft.com/office/drawing/2014/main" id="{FF62586B-DBD2-8F53-3E4C-D1A0EB74FA63}"/>
              </a:ext>
            </a:extLst>
          </p:cNvPr>
          <p:cNvSpPr txBox="1"/>
          <p:nvPr/>
        </p:nvSpPr>
        <p:spPr>
          <a:xfrm>
            <a:off x="4809675" y="713296"/>
            <a:ext cx="12266491" cy="2308324"/>
          </a:xfrm>
          <a:prstGeom prst="rect">
            <a:avLst/>
          </a:prstGeom>
          <a:noFill/>
        </p:spPr>
        <p:txBody>
          <a:bodyPr wrap="square">
            <a:spAutoFit/>
          </a:bodyPr>
          <a:lstStyle/>
          <a:p>
            <a:pPr indent="342900" algn="just">
              <a:spcAft>
                <a:spcPts val="800"/>
              </a:spcAft>
              <a:tabLst>
                <a:tab pos="346075" algn="l"/>
              </a:tabLst>
            </a:pPr>
            <a:r>
              <a:rPr lang="vi-VN" sz="4800" b="1" i="1" dirty="0">
                <a:effectLst/>
                <a:latin typeface="Calibri" panose="020F0502020204030204" pitchFamily="34" charset="0"/>
                <a:ea typeface="Calibri" panose="020F0502020204030204" pitchFamily="34" charset="0"/>
                <a:cs typeface="Calibri" panose="020F0502020204030204" pitchFamily="34" charset="0"/>
              </a:rPr>
              <a:t>Đề b: Trao đổi với bạn về việc em mong muốn cha mẹ (hoặc người lớn) hiểu và giúp đỡ em thực hiện nguyện vọng của mình.</a:t>
            </a:r>
            <a:endParaRPr lang="vi-VN" sz="4000" b="1" i="1"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1A438571-0B3A-DE08-F624-F17C49138967}"/>
              </a:ext>
            </a:extLst>
          </p:cNvPr>
          <p:cNvGrpSpPr/>
          <p:nvPr/>
        </p:nvGrpSpPr>
        <p:grpSpPr>
          <a:xfrm>
            <a:off x="924337" y="3545574"/>
            <a:ext cx="7450298" cy="4493525"/>
            <a:chOff x="924337" y="3545574"/>
            <a:chExt cx="7450298" cy="4493525"/>
          </a:xfrm>
        </p:grpSpPr>
        <p:grpSp>
          <p:nvGrpSpPr>
            <p:cNvPr id="21" name="Group 20">
              <a:extLst>
                <a:ext uri="{FF2B5EF4-FFF2-40B4-BE49-F238E27FC236}">
                  <a16:creationId xmlns:a16="http://schemas.microsoft.com/office/drawing/2014/main" id="{25A3176A-0F42-9553-4361-9EDD15E852E0}"/>
                </a:ext>
              </a:extLst>
            </p:cNvPr>
            <p:cNvGrpSpPr/>
            <p:nvPr/>
          </p:nvGrpSpPr>
          <p:grpSpPr>
            <a:xfrm>
              <a:off x="924337" y="3545574"/>
              <a:ext cx="7450298" cy="4493525"/>
              <a:chOff x="934274" y="2628900"/>
              <a:chExt cx="7450298" cy="4493525"/>
            </a:xfrm>
          </p:grpSpPr>
          <p:sp>
            <p:nvSpPr>
              <p:cNvPr id="17" name="Rectangle: Rounded Corners 16">
                <a:extLst>
                  <a:ext uri="{FF2B5EF4-FFF2-40B4-BE49-F238E27FC236}">
                    <a16:creationId xmlns:a16="http://schemas.microsoft.com/office/drawing/2014/main" id="{E44B0C28-31EC-2BE4-FB2E-8E8C10A0F835}"/>
                  </a:ext>
                </a:extLst>
              </p:cNvPr>
              <p:cNvSpPr/>
              <p:nvPr/>
            </p:nvSpPr>
            <p:spPr>
              <a:xfrm>
                <a:off x="1066800" y="2628900"/>
                <a:ext cx="7317772" cy="4417326"/>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2F3223E3-02B8-8B93-67C1-2F61B92DCA96}"/>
                  </a:ext>
                </a:extLst>
              </p:cNvPr>
              <p:cNvSpPr/>
              <p:nvPr/>
            </p:nvSpPr>
            <p:spPr>
              <a:xfrm>
                <a:off x="934274" y="3160024"/>
                <a:ext cx="7162800" cy="3962401"/>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TextBox 9">
              <a:extLst>
                <a:ext uri="{FF2B5EF4-FFF2-40B4-BE49-F238E27FC236}">
                  <a16:creationId xmlns:a16="http://schemas.microsoft.com/office/drawing/2014/main" id="{C6DD3C5D-7633-2405-26AC-1CBF2BFD5032}"/>
                </a:ext>
              </a:extLst>
            </p:cNvPr>
            <p:cNvSpPr txBox="1"/>
            <p:nvPr/>
          </p:nvSpPr>
          <p:spPr>
            <a:xfrm>
              <a:off x="1138031" y="4134130"/>
              <a:ext cx="6867937" cy="3785652"/>
            </a:xfrm>
            <a:prstGeom prst="rect">
              <a:avLst/>
            </a:prstGeom>
            <a:noFill/>
          </p:spPr>
          <p:txBody>
            <a:bodyPr wrap="square">
              <a:spAutoFit/>
            </a:bodyPr>
            <a:lstStyle/>
            <a:p>
              <a:r>
                <a:rPr lang="vi-VN" sz="4000" i="1" dirty="0">
                  <a:latin typeface="Calibri" panose="020F0502020204030204" pitchFamily="34" charset="0"/>
                  <a:ea typeface="Calibri" panose="020F0502020204030204" pitchFamily="34" charset="0"/>
                  <a:cs typeface="Calibri" panose="020F0502020204030204" pitchFamily="34" charset="0"/>
                </a:rPr>
                <a:t>Bạn có mong muốn, nguyện vọng gì? Vì sao bạn cần thuyết phục cha mẹ để em thực hiện được nguyện vọng đó? Bạn muốn cha mẹ (người lớn) làm gì để giúp bạn? </a:t>
              </a:r>
            </a:p>
          </p:txBody>
        </p:sp>
      </p:grpSp>
      <p:grpSp>
        <p:nvGrpSpPr>
          <p:cNvPr id="15" name="Group 14">
            <a:extLst>
              <a:ext uri="{FF2B5EF4-FFF2-40B4-BE49-F238E27FC236}">
                <a16:creationId xmlns:a16="http://schemas.microsoft.com/office/drawing/2014/main" id="{FBB29EA7-06A4-9C89-46E9-5629F05BB6D4}"/>
              </a:ext>
            </a:extLst>
          </p:cNvPr>
          <p:cNvGrpSpPr/>
          <p:nvPr/>
        </p:nvGrpSpPr>
        <p:grpSpPr>
          <a:xfrm>
            <a:off x="9448800" y="3609962"/>
            <a:ext cx="7782336" cy="4429136"/>
            <a:chOff x="9448800" y="3609962"/>
            <a:chExt cx="7782336" cy="4429136"/>
          </a:xfrm>
        </p:grpSpPr>
        <p:grpSp>
          <p:nvGrpSpPr>
            <p:cNvPr id="22" name="Group 21">
              <a:extLst>
                <a:ext uri="{FF2B5EF4-FFF2-40B4-BE49-F238E27FC236}">
                  <a16:creationId xmlns:a16="http://schemas.microsoft.com/office/drawing/2014/main" id="{02DFEEA8-14C2-3479-361C-78CFF498DC81}"/>
                </a:ext>
              </a:extLst>
            </p:cNvPr>
            <p:cNvGrpSpPr/>
            <p:nvPr/>
          </p:nvGrpSpPr>
          <p:grpSpPr>
            <a:xfrm>
              <a:off x="9448800" y="3609962"/>
              <a:ext cx="7782336" cy="4429136"/>
              <a:chOff x="9593836" y="2560091"/>
              <a:chExt cx="7782336" cy="4429136"/>
            </a:xfrm>
          </p:grpSpPr>
          <p:sp>
            <p:nvSpPr>
              <p:cNvPr id="18" name="Rectangle: Rounded Corners 17">
                <a:extLst>
                  <a:ext uri="{FF2B5EF4-FFF2-40B4-BE49-F238E27FC236}">
                    <a16:creationId xmlns:a16="http://schemas.microsoft.com/office/drawing/2014/main" id="{D85ADBAB-0B88-8FF0-832D-F12B35EE1D6F}"/>
                  </a:ext>
                </a:extLst>
              </p:cNvPr>
              <p:cNvSpPr/>
              <p:nvPr/>
            </p:nvSpPr>
            <p:spPr>
              <a:xfrm>
                <a:off x="10058401" y="2560091"/>
                <a:ext cx="7317771" cy="435293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5043AF32-3042-A0F2-D5F6-FFFE12AE72B7}"/>
                  </a:ext>
                </a:extLst>
              </p:cNvPr>
              <p:cNvSpPr/>
              <p:nvPr/>
            </p:nvSpPr>
            <p:spPr>
              <a:xfrm>
                <a:off x="9593836" y="3026826"/>
                <a:ext cx="7494839" cy="3962401"/>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4" name="TextBox 13">
              <a:extLst>
                <a:ext uri="{FF2B5EF4-FFF2-40B4-BE49-F238E27FC236}">
                  <a16:creationId xmlns:a16="http://schemas.microsoft.com/office/drawing/2014/main" id="{E0C0A2FB-4422-A194-0902-432AFB74AC57}"/>
                </a:ext>
              </a:extLst>
            </p:cNvPr>
            <p:cNvSpPr txBox="1"/>
            <p:nvPr/>
          </p:nvSpPr>
          <p:spPr>
            <a:xfrm>
              <a:off x="9911079" y="4321102"/>
              <a:ext cx="6821044" cy="2123658"/>
            </a:xfrm>
            <a:prstGeom prst="rect">
              <a:avLst/>
            </a:prstGeom>
            <a:noFill/>
          </p:spPr>
          <p:txBody>
            <a:bodyPr wrap="square">
              <a:spAutoFit/>
            </a:bodyPr>
            <a:lstStyle/>
            <a:p>
              <a:r>
                <a:rPr lang="vi-VN" sz="4400" i="1" dirty="0">
                  <a:latin typeface="Calibri" panose="020F0502020204030204" pitchFamily="34" charset="0"/>
                  <a:ea typeface="Calibri" panose="020F0502020204030204" pitchFamily="34" charset="0"/>
                  <a:cs typeface="Calibri" panose="020F0502020204030204" pitchFamily="34" charset="0"/>
                </a:rPr>
                <a:t>Trao đổi với bạn về cách giải quyết vấn đề của mình và của bạn.</a:t>
              </a:r>
            </a:p>
          </p:txBody>
        </p:sp>
      </p:grpSp>
    </p:spTree>
    <p:extLst>
      <p:ext uri="{BB962C8B-B14F-4D97-AF65-F5344CB8AC3E}">
        <p14:creationId xmlns:p14="http://schemas.microsoft.com/office/powerpoint/2010/main" val="128459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17">
            <a:extLst>
              <a:ext uri="{FF2B5EF4-FFF2-40B4-BE49-F238E27FC236}">
                <a16:creationId xmlns:a16="http://schemas.microsoft.com/office/drawing/2014/main" id="{B0276629-388F-D5EA-E04B-6AFDDD4E772E}"/>
              </a:ext>
            </a:extLst>
          </p:cNvPr>
          <p:cNvSpPr/>
          <p:nvPr/>
        </p:nvSpPr>
        <p:spPr>
          <a:xfrm>
            <a:off x="533400" y="1866900"/>
            <a:ext cx="11506200" cy="6324600"/>
          </a:xfrm>
          <a:custGeom>
            <a:avLst/>
            <a:gdLst/>
            <a:ahLst/>
            <a:cxnLst/>
            <a:rect l="l" t="t" r="r" b="b"/>
            <a:pathLst>
              <a:path w="2706982" h="1698631">
                <a:moveTo>
                  <a:pt x="0" y="0"/>
                </a:moveTo>
                <a:lnTo>
                  <a:pt x="2706982" y="0"/>
                </a:lnTo>
                <a:lnTo>
                  <a:pt x="2706982" y="1698631"/>
                </a:lnTo>
                <a:lnTo>
                  <a:pt x="0" y="1698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3A166F5A-1880-BED0-5247-B6EB846472EC}"/>
              </a:ext>
            </a:extLst>
          </p:cNvPr>
          <p:cNvSpPr/>
          <p:nvPr/>
        </p:nvSpPr>
        <p:spPr>
          <a:xfrm>
            <a:off x="11430000" y="3314700"/>
            <a:ext cx="4012501" cy="7162800"/>
          </a:xfrm>
          <a:custGeom>
            <a:avLst/>
            <a:gdLst/>
            <a:ahLst/>
            <a:cxnLst/>
            <a:rect l="l" t="t" r="r" b="b"/>
            <a:pathLst>
              <a:path w="2880162" h="4912857">
                <a:moveTo>
                  <a:pt x="0" y="0"/>
                </a:moveTo>
                <a:lnTo>
                  <a:pt x="2880162" y="0"/>
                </a:lnTo>
                <a:lnTo>
                  <a:pt x="2880162" y="4912857"/>
                </a:lnTo>
                <a:lnTo>
                  <a:pt x="0" y="491285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6DE2122-E515-8C74-4C0B-6A618D9628EF}"/>
              </a:ext>
            </a:extLst>
          </p:cNvPr>
          <p:cNvSpPr txBox="1"/>
          <p:nvPr/>
        </p:nvSpPr>
        <p:spPr>
          <a:xfrm>
            <a:off x="4343400" y="2019300"/>
            <a:ext cx="42672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3 AllRoundGothic" panose="020B0703020202020104" pitchFamily="34" charset="-93"/>
                <a:ea typeface="+mn-ea"/>
                <a:cs typeface="+mn-cs"/>
              </a:rPr>
              <a:t>VẬN DỤNG</a:t>
            </a:r>
            <a:endParaRPr kumimoji="0" lang="vi-VN"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3 AllRoundGothic" panose="020B0703020202020104" pitchFamily="34" charset="-93"/>
              <a:ea typeface="+mn-ea"/>
              <a:cs typeface="+mn-cs"/>
            </a:endParaRPr>
          </a:p>
        </p:txBody>
      </p:sp>
      <p:sp>
        <p:nvSpPr>
          <p:cNvPr id="10" name="TextBox 9">
            <a:extLst>
              <a:ext uri="{FF2B5EF4-FFF2-40B4-BE49-F238E27FC236}">
                <a16:creationId xmlns:a16="http://schemas.microsoft.com/office/drawing/2014/main" id="{FF2B17DE-400F-5672-DDF0-D42A4E3F0E4D}"/>
              </a:ext>
            </a:extLst>
          </p:cNvPr>
          <p:cNvSpPr txBox="1"/>
          <p:nvPr/>
        </p:nvSpPr>
        <p:spPr>
          <a:xfrm>
            <a:off x="950224" y="3189387"/>
            <a:ext cx="10477490"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DE7FB4"/>
                </a:solidFill>
                <a:effectLst/>
                <a:uLnTx/>
                <a:uFillTx/>
                <a:latin typeface="#9Slide03 AllRoundGothic" panose="020B0703020202020104" pitchFamily="34" charset="-93"/>
                <a:ea typeface="+mn-ea"/>
                <a:cs typeface="+mn-cs"/>
              </a:rPr>
              <a:t>V</a:t>
            </a:r>
            <a:r>
              <a:rPr kumimoji="0" lang="vi-VN" sz="5400" b="0" i="0" u="none" strike="noStrike" kern="1200" cap="none" spc="0" normalizeH="0" baseline="0" noProof="0" dirty="0">
                <a:ln>
                  <a:noFill/>
                </a:ln>
                <a:solidFill>
                  <a:srgbClr val="DE7FB4"/>
                </a:solidFill>
                <a:effectLst/>
                <a:uLnTx/>
                <a:uFillTx/>
                <a:latin typeface="#9Slide03 AllRoundGothic" panose="020B0703020202020104" pitchFamily="34" charset="-93"/>
                <a:ea typeface="+mn-ea"/>
                <a:cs typeface="+mn-cs"/>
              </a:rPr>
              <a:t>ề nhà tìm hiểu thêm về các quyền, bổn phận của trẻ em được quy định trong Luật Trẻ em; trao đổi với người thân về những điều mình tìm hiểu được.</a:t>
            </a:r>
          </a:p>
        </p:txBody>
      </p:sp>
    </p:spTree>
    <p:extLst>
      <p:ext uri="{BB962C8B-B14F-4D97-AF65-F5344CB8AC3E}">
        <p14:creationId xmlns:p14="http://schemas.microsoft.com/office/powerpoint/2010/main" val="3767384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Freeform 15">
            <a:extLst>
              <a:ext uri="{FF2B5EF4-FFF2-40B4-BE49-F238E27FC236}">
                <a16:creationId xmlns:a16="http://schemas.microsoft.com/office/drawing/2014/main" id="{0A3CFFF7-4460-9391-60F6-6B5504529946}"/>
              </a:ext>
            </a:extLst>
          </p:cNvPr>
          <p:cNvSpPr/>
          <p:nvPr/>
        </p:nvSpPr>
        <p:spPr>
          <a:xfrm flipH="1">
            <a:off x="1143000" y="4000500"/>
            <a:ext cx="4959227" cy="8216034"/>
          </a:xfrm>
          <a:custGeom>
            <a:avLst/>
            <a:gdLst/>
            <a:ahLst/>
            <a:cxnLst/>
            <a:rect l="l" t="t" r="r" b="b"/>
            <a:pathLst>
              <a:path w="2135283" h="4106314">
                <a:moveTo>
                  <a:pt x="0" y="0"/>
                </a:moveTo>
                <a:lnTo>
                  <a:pt x="2135283" y="0"/>
                </a:lnTo>
                <a:lnTo>
                  <a:pt x="2135283" y="4106314"/>
                </a:lnTo>
                <a:lnTo>
                  <a:pt x="0" y="410631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FE9715B-D4A0-296B-BA92-8B97981A89A7}"/>
              </a:ext>
            </a:extLst>
          </p:cNvPr>
          <p:cNvPicPr>
            <a:picLocks noChangeAspect="1"/>
          </p:cNvPicPr>
          <p:nvPr/>
        </p:nvPicPr>
        <p:blipFill>
          <a:blip r:embed="rId4"/>
          <a:stretch>
            <a:fillRect/>
          </a:stretch>
        </p:blipFill>
        <p:spPr>
          <a:xfrm>
            <a:off x="4842206" y="2467124"/>
            <a:ext cx="12302794" cy="5352752"/>
          </a:xfrm>
          <a:prstGeom prst="rect">
            <a:avLst/>
          </a:prstGeom>
        </p:spPr>
      </p:pic>
    </p:spTree>
    <p:extLst>
      <p:ext uri="{BB962C8B-B14F-4D97-AF65-F5344CB8AC3E}">
        <p14:creationId xmlns:p14="http://schemas.microsoft.com/office/powerpoint/2010/main" val="27944604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group of kids jumping in a field&#10;&#10;Description automatically generated">
            <a:extLst>
              <a:ext uri="{FF2B5EF4-FFF2-40B4-BE49-F238E27FC236}">
                <a16:creationId xmlns:a16="http://schemas.microsoft.com/office/drawing/2014/main" id="{C53A6C3D-4912-3F36-166B-DD24BC190B9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r="427" b="1"/>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7A7A4D4F-C8BB-51FB-D5EB-D580AB68374B}"/>
              </a:ext>
            </a:extLst>
          </p:cNvPr>
          <p:cNvPicPr>
            <a:picLocks noChangeAspect="1"/>
          </p:cNvPicPr>
          <p:nvPr/>
        </p:nvPicPr>
        <p:blipFill>
          <a:blip r:embed="rId3"/>
          <a:stretch>
            <a:fillRect/>
          </a:stretch>
        </p:blipFill>
        <p:spPr>
          <a:xfrm>
            <a:off x="1678801" y="3203496"/>
            <a:ext cx="14930398" cy="3078747"/>
          </a:xfrm>
          <a:prstGeom prst="rect">
            <a:avLst/>
          </a:prstGeom>
        </p:spPr>
      </p:pic>
      <p:pic>
        <p:nvPicPr>
          <p:cNvPr id="3" name="Picture 2">
            <a:extLst>
              <a:ext uri="{FF2B5EF4-FFF2-40B4-BE49-F238E27FC236}">
                <a16:creationId xmlns:a16="http://schemas.microsoft.com/office/drawing/2014/main" id="{97A02B20-40E6-F960-88FB-4AD32D66C3DB}"/>
              </a:ext>
            </a:extLst>
          </p:cNvPr>
          <p:cNvPicPr>
            <a:picLocks noChangeAspect="1"/>
          </p:cNvPicPr>
          <p:nvPr/>
        </p:nvPicPr>
        <p:blipFill>
          <a:blip r:embed="rId4"/>
          <a:stretch>
            <a:fillRect/>
          </a:stretch>
        </p:blipFill>
        <p:spPr>
          <a:xfrm>
            <a:off x="6696780" y="723900"/>
            <a:ext cx="6328196" cy="2194750"/>
          </a:xfrm>
          <a:prstGeom prst="rect">
            <a:avLst/>
          </a:prstGeom>
        </p:spPr>
      </p:pic>
      <p:pic>
        <p:nvPicPr>
          <p:cNvPr id="4" name="Picture 3">
            <a:extLst>
              <a:ext uri="{FF2B5EF4-FFF2-40B4-BE49-F238E27FC236}">
                <a16:creationId xmlns:a16="http://schemas.microsoft.com/office/drawing/2014/main" id="{32905A28-ABC7-7AB7-F85F-D2DD8BA22CF0}"/>
              </a:ext>
            </a:extLst>
          </p:cNvPr>
          <p:cNvPicPr>
            <a:picLocks noChangeAspect="1"/>
          </p:cNvPicPr>
          <p:nvPr/>
        </p:nvPicPr>
        <p:blipFill>
          <a:blip r:embed="rId5"/>
          <a:stretch>
            <a:fillRect/>
          </a:stretch>
        </p:blipFill>
        <p:spPr>
          <a:xfrm>
            <a:off x="1066800" y="1423310"/>
            <a:ext cx="6370872" cy="1780186"/>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17">
            <a:extLst>
              <a:ext uri="{FF2B5EF4-FFF2-40B4-BE49-F238E27FC236}">
                <a16:creationId xmlns:a16="http://schemas.microsoft.com/office/drawing/2014/main" id="{B0276629-388F-D5EA-E04B-6AFDDD4E772E}"/>
              </a:ext>
            </a:extLst>
          </p:cNvPr>
          <p:cNvSpPr/>
          <p:nvPr/>
        </p:nvSpPr>
        <p:spPr>
          <a:xfrm>
            <a:off x="533400" y="1866900"/>
            <a:ext cx="11506200" cy="6324600"/>
          </a:xfrm>
          <a:custGeom>
            <a:avLst/>
            <a:gdLst/>
            <a:ahLst/>
            <a:cxnLst/>
            <a:rect l="l" t="t" r="r" b="b"/>
            <a:pathLst>
              <a:path w="2706982" h="1698631">
                <a:moveTo>
                  <a:pt x="0" y="0"/>
                </a:moveTo>
                <a:lnTo>
                  <a:pt x="2706982" y="0"/>
                </a:lnTo>
                <a:lnTo>
                  <a:pt x="2706982" y="1698631"/>
                </a:lnTo>
                <a:lnTo>
                  <a:pt x="0" y="1698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3A166F5A-1880-BED0-5247-B6EB846472EC}"/>
              </a:ext>
            </a:extLst>
          </p:cNvPr>
          <p:cNvSpPr/>
          <p:nvPr/>
        </p:nvSpPr>
        <p:spPr>
          <a:xfrm>
            <a:off x="11430000" y="3314700"/>
            <a:ext cx="4012501" cy="7162800"/>
          </a:xfrm>
          <a:custGeom>
            <a:avLst/>
            <a:gdLst/>
            <a:ahLst/>
            <a:cxnLst/>
            <a:rect l="l" t="t" r="r" b="b"/>
            <a:pathLst>
              <a:path w="2880162" h="4912857">
                <a:moveTo>
                  <a:pt x="0" y="0"/>
                </a:moveTo>
                <a:lnTo>
                  <a:pt x="2880162" y="0"/>
                </a:lnTo>
                <a:lnTo>
                  <a:pt x="2880162" y="4912857"/>
                </a:lnTo>
                <a:lnTo>
                  <a:pt x="0" y="491285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6DE2122-E515-8C74-4C0B-6A618D9628EF}"/>
              </a:ext>
            </a:extLst>
          </p:cNvPr>
          <p:cNvSpPr txBox="1"/>
          <p:nvPr/>
        </p:nvSpPr>
        <p:spPr>
          <a:xfrm>
            <a:off x="4343400" y="2019300"/>
            <a:ext cx="4267200" cy="830997"/>
          </a:xfrm>
          <a:prstGeom prst="rect">
            <a:avLst/>
          </a:prstGeom>
          <a:noFill/>
        </p:spPr>
        <p:txBody>
          <a:bodyPr wrap="square">
            <a:spAutoFit/>
          </a:bodyPr>
          <a:lstStyle/>
          <a:p>
            <a:r>
              <a:rPr lang="vi-VN"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Hoạt động 1:</a:t>
            </a:r>
          </a:p>
        </p:txBody>
      </p:sp>
      <p:sp>
        <p:nvSpPr>
          <p:cNvPr id="10" name="TextBox 9">
            <a:extLst>
              <a:ext uri="{FF2B5EF4-FFF2-40B4-BE49-F238E27FC236}">
                <a16:creationId xmlns:a16="http://schemas.microsoft.com/office/drawing/2014/main" id="{FF2B17DE-400F-5672-DDF0-D42A4E3F0E4D}"/>
              </a:ext>
            </a:extLst>
          </p:cNvPr>
          <p:cNvSpPr txBox="1"/>
          <p:nvPr/>
        </p:nvSpPr>
        <p:spPr>
          <a:xfrm>
            <a:off x="742955" y="3848100"/>
            <a:ext cx="10477490" cy="2862322"/>
          </a:xfrm>
          <a:prstGeom prst="rect">
            <a:avLst/>
          </a:prstGeom>
          <a:noFill/>
        </p:spPr>
        <p:txBody>
          <a:bodyPr wrap="square">
            <a:spAutoFit/>
          </a:bodyPr>
          <a:lstStyle/>
          <a:p>
            <a:pPr algn="ctr"/>
            <a:r>
              <a:rPr lang="vi-VN" sz="6000" dirty="0">
                <a:solidFill>
                  <a:srgbClr val="DE7FB4"/>
                </a:solidFill>
                <a:latin typeface="#9Slide03 AllRoundGothic" panose="020B0703020202020104" pitchFamily="34" charset="-93"/>
              </a:rPr>
              <a:t>Tìm hiểu thông tinh về một số quyền được </a:t>
            </a:r>
            <a:endParaRPr lang="en-GB" sz="6000" dirty="0">
              <a:solidFill>
                <a:srgbClr val="DE7FB4"/>
              </a:solidFill>
              <a:latin typeface="#9Slide03 AllRoundGothic" panose="020B0703020202020104" pitchFamily="34" charset="-93"/>
            </a:endParaRPr>
          </a:p>
          <a:p>
            <a:pPr algn="ctr"/>
            <a:r>
              <a:rPr lang="vi-VN" sz="6000" dirty="0">
                <a:solidFill>
                  <a:srgbClr val="DE7FB4"/>
                </a:solidFill>
                <a:latin typeface="#9Slide03 AllRoundGothic" panose="020B0703020202020104" pitchFamily="34" charset="-93"/>
              </a:rPr>
              <a:t>quy định trong Luật Trẻ em</a:t>
            </a:r>
          </a:p>
        </p:txBody>
      </p:sp>
    </p:spTree>
    <p:extLst>
      <p:ext uri="{BB962C8B-B14F-4D97-AF65-F5344CB8AC3E}">
        <p14:creationId xmlns:p14="http://schemas.microsoft.com/office/powerpoint/2010/main" val="2325338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16212137" cy="1587974"/>
            <a:chOff x="742363" y="659926"/>
            <a:chExt cx="16212137" cy="15879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15468600" cy="12192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a:solidFill>
                    <a:schemeClr val="bg1"/>
                  </a:solidFill>
                  <a:latin typeface="Calibri" panose="020F0502020204030204" pitchFamily="34" charset="0"/>
                  <a:ea typeface="Calibri" panose="020F0502020204030204" pitchFamily="34" charset="0"/>
                  <a:cs typeface="Calibri" panose="020F0502020204030204" pitchFamily="34" charset="0"/>
                </a:rPr>
                <a:t>Đọc thông tin dưới đây về quyền của trẻ em</a:t>
              </a: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13" name="TextBox 12">
            <a:extLst>
              <a:ext uri="{FF2B5EF4-FFF2-40B4-BE49-F238E27FC236}">
                <a16:creationId xmlns:a16="http://schemas.microsoft.com/office/drawing/2014/main" id="{A8DD2BFE-0382-F995-B92D-41C2B7C85091}"/>
              </a:ext>
            </a:extLst>
          </p:cNvPr>
          <p:cNvSpPr txBox="1"/>
          <p:nvPr/>
        </p:nvSpPr>
        <p:spPr>
          <a:xfrm>
            <a:off x="1489881" y="2723365"/>
            <a:ext cx="15468600" cy="6552563"/>
          </a:xfrm>
          <a:prstGeom prst="rect">
            <a:avLst/>
          </a:prstGeom>
          <a:noFill/>
        </p:spPr>
        <p:txBody>
          <a:bodyPr wrap="square">
            <a:spAutoFit/>
          </a:bodyPr>
          <a:lstStyle/>
          <a:p>
            <a:pPr>
              <a:lnSpc>
                <a:spcPct val="150000"/>
              </a:lnSpc>
            </a:pPr>
            <a:r>
              <a:rPr lang="vi-VN" sz="4400" b="1" i="1" dirty="0">
                <a:latin typeface="Calibri" panose="020F0502020204030204" pitchFamily="34" charset="0"/>
                <a:ea typeface="Calibri" panose="020F0502020204030204" pitchFamily="34" charset="0"/>
                <a:cs typeface="Calibri" panose="020F0502020204030204" pitchFamily="34" charset="0"/>
              </a:rPr>
              <a:t>Một số quyền của trẻ em được quy định trong Luật Trẻ em:</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chăm sóc sức khỏe</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giáo dục, học tập và phát triển năng khiếu</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vui chơi, giải trí</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bí mật đời sống riêng tư</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sống chung với cha, mẹ</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bày tỏ ý kiến và hội họp</a:t>
            </a:r>
          </a:p>
        </p:txBody>
      </p:sp>
    </p:spTree>
    <p:extLst>
      <p:ext uri="{BB962C8B-B14F-4D97-AF65-F5344CB8AC3E}">
        <p14:creationId xmlns:p14="http://schemas.microsoft.com/office/powerpoint/2010/main" val="3818487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17">
            <a:extLst>
              <a:ext uri="{FF2B5EF4-FFF2-40B4-BE49-F238E27FC236}">
                <a16:creationId xmlns:a16="http://schemas.microsoft.com/office/drawing/2014/main" id="{B0276629-388F-D5EA-E04B-6AFDDD4E772E}"/>
              </a:ext>
            </a:extLst>
          </p:cNvPr>
          <p:cNvSpPr/>
          <p:nvPr/>
        </p:nvSpPr>
        <p:spPr>
          <a:xfrm>
            <a:off x="533400" y="1866900"/>
            <a:ext cx="11506200" cy="6324600"/>
          </a:xfrm>
          <a:custGeom>
            <a:avLst/>
            <a:gdLst/>
            <a:ahLst/>
            <a:cxnLst/>
            <a:rect l="l" t="t" r="r" b="b"/>
            <a:pathLst>
              <a:path w="2706982" h="1698631">
                <a:moveTo>
                  <a:pt x="0" y="0"/>
                </a:moveTo>
                <a:lnTo>
                  <a:pt x="2706982" y="0"/>
                </a:lnTo>
                <a:lnTo>
                  <a:pt x="2706982" y="1698631"/>
                </a:lnTo>
                <a:lnTo>
                  <a:pt x="0" y="1698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3A166F5A-1880-BED0-5247-B6EB846472EC}"/>
              </a:ext>
            </a:extLst>
          </p:cNvPr>
          <p:cNvSpPr/>
          <p:nvPr/>
        </p:nvSpPr>
        <p:spPr>
          <a:xfrm>
            <a:off x="11430000" y="3314700"/>
            <a:ext cx="4012501" cy="7162800"/>
          </a:xfrm>
          <a:custGeom>
            <a:avLst/>
            <a:gdLst/>
            <a:ahLst/>
            <a:cxnLst/>
            <a:rect l="l" t="t" r="r" b="b"/>
            <a:pathLst>
              <a:path w="2880162" h="4912857">
                <a:moveTo>
                  <a:pt x="0" y="0"/>
                </a:moveTo>
                <a:lnTo>
                  <a:pt x="2880162" y="0"/>
                </a:lnTo>
                <a:lnTo>
                  <a:pt x="2880162" y="4912857"/>
                </a:lnTo>
                <a:lnTo>
                  <a:pt x="0" y="491285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6DE2122-E515-8C74-4C0B-6A618D9628EF}"/>
              </a:ext>
            </a:extLst>
          </p:cNvPr>
          <p:cNvSpPr txBox="1"/>
          <p:nvPr/>
        </p:nvSpPr>
        <p:spPr>
          <a:xfrm>
            <a:off x="4343400" y="2019300"/>
            <a:ext cx="4267200" cy="830997"/>
          </a:xfrm>
          <a:prstGeom prst="rect">
            <a:avLst/>
          </a:prstGeom>
          <a:noFill/>
        </p:spPr>
        <p:txBody>
          <a:bodyPr wrap="square">
            <a:spAutoFit/>
          </a:bodyPr>
          <a:lstStyle/>
          <a:p>
            <a:r>
              <a:rPr lang="vi-VN"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Hoạt động </a:t>
            </a:r>
            <a:r>
              <a:rPr lang="en-GB"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2</a:t>
            </a:r>
            <a:r>
              <a:rPr lang="vi-VN"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a:t>
            </a:r>
          </a:p>
        </p:txBody>
      </p:sp>
      <p:sp>
        <p:nvSpPr>
          <p:cNvPr id="10" name="TextBox 9">
            <a:extLst>
              <a:ext uri="{FF2B5EF4-FFF2-40B4-BE49-F238E27FC236}">
                <a16:creationId xmlns:a16="http://schemas.microsoft.com/office/drawing/2014/main" id="{FF2B17DE-400F-5672-DDF0-D42A4E3F0E4D}"/>
              </a:ext>
            </a:extLst>
          </p:cNvPr>
          <p:cNvSpPr txBox="1"/>
          <p:nvPr/>
        </p:nvSpPr>
        <p:spPr>
          <a:xfrm>
            <a:off x="742955" y="3152192"/>
            <a:ext cx="10477490" cy="4708981"/>
          </a:xfrm>
          <a:prstGeom prst="rect">
            <a:avLst/>
          </a:prstGeom>
          <a:noFill/>
        </p:spPr>
        <p:txBody>
          <a:bodyPr wrap="square">
            <a:spAutoFit/>
          </a:bodyPr>
          <a:lstStyle/>
          <a:p>
            <a:pPr algn="ctr"/>
            <a:r>
              <a:rPr lang="vi-VN" sz="6000" dirty="0">
                <a:solidFill>
                  <a:srgbClr val="DE7FB4"/>
                </a:solidFill>
                <a:latin typeface="#9Slide03 AllRoundGothic" panose="020B0703020202020104" pitchFamily="34" charset="-93"/>
              </a:rPr>
              <a:t>Trao đổi về nội dung quyền trẻ em hoặc mong muốn cha mẹ (hoặc người lớn) giúp em thực hiện </a:t>
            </a:r>
            <a:endParaRPr lang="en-GB" sz="6000" dirty="0">
              <a:solidFill>
                <a:srgbClr val="DE7FB4"/>
              </a:solidFill>
              <a:latin typeface="#9Slide03 AllRoundGothic" panose="020B0703020202020104" pitchFamily="34" charset="-93"/>
            </a:endParaRPr>
          </a:p>
          <a:p>
            <a:pPr algn="ctr"/>
            <a:r>
              <a:rPr lang="vi-VN" sz="6000" dirty="0">
                <a:solidFill>
                  <a:srgbClr val="DE7FB4"/>
                </a:solidFill>
                <a:latin typeface="#9Slide03 AllRoundGothic" panose="020B0703020202020104" pitchFamily="34" charset="-93"/>
              </a:rPr>
              <a:t>nguyện vọng.</a:t>
            </a:r>
          </a:p>
        </p:txBody>
      </p:sp>
    </p:spTree>
    <p:extLst>
      <p:ext uri="{BB962C8B-B14F-4D97-AF65-F5344CB8AC3E}">
        <p14:creationId xmlns:p14="http://schemas.microsoft.com/office/powerpoint/2010/main" val="1023918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32F390B2-589C-16D9-5E65-360AA29AD69E}"/>
              </a:ext>
            </a:extLst>
          </p:cNvPr>
          <p:cNvGrpSpPr/>
          <p:nvPr/>
        </p:nvGrpSpPr>
        <p:grpSpPr>
          <a:xfrm>
            <a:off x="742363" y="659926"/>
            <a:ext cx="9239837" cy="1511774"/>
            <a:chOff x="742363" y="659926"/>
            <a:chExt cx="9239837" cy="1511774"/>
          </a:xfrm>
        </p:grpSpPr>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9239837" cy="1511774"/>
              <a:chOff x="742363" y="659926"/>
              <a:chExt cx="9239837" cy="15117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8496300" cy="11430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5" name="TextBox 4">
              <a:extLst>
                <a:ext uri="{FF2B5EF4-FFF2-40B4-BE49-F238E27FC236}">
                  <a16:creationId xmlns:a16="http://schemas.microsoft.com/office/drawing/2014/main" id="{55612928-8A6A-31E7-91AE-C82E84B3B29A}"/>
                </a:ext>
              </a:extLst>
            </p:cNvPr>
            <p:cNvSpPr txBox="1"/>
            <p:nvPr/>
          </p:nvSpPr>
          <p:spPr>
            <a:xfrm>
              <a:off x="2514600" y="1192757"/>
              <a:ext cx="6934200" cy="830997"/>
            </a:xfrm>
            <a:prstGeom prst="rect">
              <a:avLst/>
            </a:prstGeom>
            <a:noFill/>
          </p:spPr>
          <p:txBody>
            <a:bodyPr wrap="square">
              <a:spAutoFit/>
            </a:bodyPr>
            <a:lstStyle/>
            <a:p>
              <a:r>
                <a:rPr lang="vi-VN" sz="4800" b="1" dirty="0">
                  <a:solidFill>
                    <a:schemeClr val="bg1"/>
                  </a:solidFill>
                </a:rPr>
                <a:t>Chọn 1 trong 2 đề sau:</a:t>
              </a:r>
            </a:p>
          </p:txBody>
        </p:sp>
      </p:grpSp>
      <p:sp>
        <p:nvSpPr>
          <p:cNvPr id="12" name="TextBox 11">
            <a:extLst>
              <a:ext uri="{FF2B5EF4-FFF2-40B4-BE49-F238E27FC236}">
                <a16:creationId xmlns:a16="http://schemas.microsoft.com/office/drawing/2014/main" id="{103D37A7-3621-0402-ED3C-606E1CD9292A}"/>
              </a:ext>
            </a:extLst>
          </p:cNvPr>
          <p:cNvSpPr txBox="1"/>
          <p:nvPr/>
        </p:nvSpPr>
        <p:spPr>
          <a:xfrm>
            <a:off x="858387" y="2448703"/>
            <a:ext cx="16897350" cy="7097007"/>
          </a:xfrm>
          <a:prstGeom prst="rect">
            <a:avLst/>
          </a:prstGeom>
          <a:noFill/>
        </p:spPr>
        <p:txBody>
          <a:bodyPr wrap="square">
            <a:spAutoFit/>
          </a:bodyPr>
          <a:lstStyle/>
          <a:p>
            <a:pPr marL="742950" indent="-742950">
              <a:lnSpc>
                <a:spcPct val="150000"/>
              </a:lnSpc>
              <a:buAutoNum type="alphaLcParenR"/>
            </a:pPr>
            <a:r>
              <a:rPr lang="vi-VN" sz="4400" i="1" dirty="0">
                <a:latin typeface="Calibri" panose="020F0502020204030204" pitchFamily="34" charset="0"/>
                <a:ea typeface="Calibri" panose="020F0502020204030204" pitchFamily="34" charset="0"/>
                <a:cs typeface="Calibri" panose="020F0502020204030204" pitchFamily="34" charset="0"/>
              </a:rPr>
              <a:t>Trao đổi với bạn cách hiểu của em về một trong các quyền nêu trên</a:t>
            </a: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r>
              <a:rPr lang="vi-VN" sz="4400" i="1" dirty="0">
                <a:latin typeface="Calibri" panose="020F0502020204030204" pitchFamily="34" charset="0"/>
                <a:ea typeface="Calibri" panose="020F0502020204030204" pitchFamily="34" charset="0"/>
                <a:cs typeface="Calibri" panose="020F0502020204030204" pitchFamily="34" charset="0"/>
              </a:rPr>
              <a:t>Trao đổi với bạn bè về việc em mong muốn cha mẹ (hoặc người lớn) hiểu và giúp đỡ em thực hiện nguyện vọng của mình</a:t>
            </a:r>
          </a:p>
        </p:txBody>
      </p:sp>
      <p:pic>
        <p:nvPicPr>
          <p:cNvPr id="15" name="Picture 14" descr="A cartoon of a child and child sitting at a table&#10;&#10;Description automatically generated">
            <a:extLst>
              <a:ext uri="{FF2B5EF4-FFF2-40B4-BE49-F238E27FC236}">
                <a16:creationId xmlns:a16="http://schemas.microsoft.com/office/drawing/2014/main" id="{261234F1-2605-1595-60A2-88A72C37DAE7}"/>
              </a:ext>
            </a:extLst>
          </p:cNvPr>
          <p:cNvPicPr>
            <a:picLocks noChangeAspect="1"/>
          </p:cNvPicPr>
          <p:nvPr/>
        </p:nvPicPr>
        <p:blipFill rotWithShape="1">
          <a:blip r:embed="rId4">
            <a:extLst>
              <a:ext uri="{28A0092B-C50C-407E-A947-70E740481C1C}">
                <a14:useLocalDpi xmlns:a14="http://schemas.microsoft.com/office/drawing/2010/main" val="0"/>
              </a:ext>
            </a:extLst>
          </a:blip>
          <a:srcRect l="11471" t="13100" r="9269" b="68781"/>
          <a:stretch/>
        </p:blipFill>
        <p:spPr>
          <a:xfrm>
            <a:off x="2971800" y="3896976"/>
            <a:ext cx="12096751" cy="2917468"/>
          </a:xfrm>
          <a:prstGeom prst="rect">
            <a:avLst/>
          </a:prstGeom>
        </p:spPr>
      </p:pic>
    </p:spTree>
    <p:extLst>
      <p:ext uri="{BB962C8B-B14F-4D97-AF65-F5344CB8AC3E}">
        <p14:creationId xmlns:p14="http://schemas.microsoft.com/office/powerpoint/2010/main" val="2030136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32F390B2-589C-16D9-5E65-360AA29AD69E}"/>
              </a:ext>
            </a:extLst>
          </p:cNvPr>
          <p:cNvGrpSpPr/>
          <p:nvPr/>
        </p:nvGrpSpPr>
        <p:grpSpPr>
          <a:xfrm>
            <a:off x="742363" y="659926"/>
            <a:ext cx="9239837" cy="1511774"/>
            <a:chOff x="742363" y="659926"/>
            <a:chExt cx="9239837" cy="1511774"/>
          </a:xfrm>
        </p:grpSpPr>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9239837" cy="1511774"/>
              <a:chOff x="742363" y="659926"/>
              <a:chExt cx="9239837" cy="15117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8496300" cy="11430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5" name="TextBox 4">
              <a:extLst>
                <a:ext uri="{FF2B5EF4-FFF2-40B4-BE49-F238E27FC236}">
                  <a16:creationId xmlns:a16="http://schemas.microsoft.com/office/drawing/2014/main" id="{55612928-8A6A-31E7-91AE-C82E84B3B29A}"/>
                </a:ext>
              </a:extLst>
            </p:cNvPr>
            <p:cNvSpPr txBox="1"/>
            <p:nvPr/>
          </p:nvSpPr>
          <p:spPr>
            <a:xfrm>
              <a:off x="2514600" y="1192757"/>
              <a:ext cx="6934200" cy="830997"/>
            </a:xfrm>
            <a:prstGeom prst="rect">
              <a:avLst/>
            </a:prstGeom>
            <a:noFill/>
          </p:spPr>
          <p:txBody>
            <a:bodyPr wrap="square">
              <a:spAutoFit/>
            </a:bodyPr>
            <a:lstStyle/>
            <a:p>
              <a:r>
                <a:rPr lang="vi-VN" sz="4800" b="1" dirty="0">
                  <a:solidFill>
                    <a:schemeClr val="bg1"/>
                  </a:solidFill>
                </a:rPr>
                <a:t>Chọn 1 trong 2 đề sau:</a:t>
              </a:r>
            </a:p>
          </p:txBody>
        </p:sp>
      </p:grpSp>
      <p:sp>
        <p:nvSpPr>
          <p:cNvPr id="12" name="TextBox 11">
            <a:extLst>
              <a:ext uri="{FF2B5EF4-FFF2-40B4-BE49-F238E27FC236}">
                <a16:creationId xmlns:a16="http://schemas.microsoft.com/office/drawing/2014/main" id="{103D37A7-3621-0402-ED3C-606E1CD9292A}"/>
              </a:ext>
            </a:extLst>
          </p:cNvPr>
          <p:cNvSpPr txBox="1"/>
          <p:nvPr/>
        </p:nvSpPr>
        <p:spPr>
          <a:xfrm>
            <a:off x="858387" y="2448703"/>
            <a:ext cx="16897350" cy="2018694"/>
          </a:xfrm>
          <a:prstGeom prst="rect">
            <a:avLst/>
          </a:prstGeom>
          <a:noFill/>
        </p:spPr>
        <p:txBody>
          <a:bodyPr wrap="square">
            <a:spAutoFit/>
          </a:bodyPr>
          <a:lstStyle/>
          <a:p>
            <a:pPr>
              <a:lnSpc>
                <a:spcPct val="150000"/>
              </a:lnSpc>
            </a:pPr>
            <a:r>
              <a:rPr lang="en-GB" sz="4400" i="1" dirty="0">
                <a:latin typeface="Calibri" panose="020F0502020204030204" pitchFamily="34" charset="0"/>
                <a:ea typeface="Calibri" panose="020F0502020204030204" pitchFamily="34" charset="0"/>
                <a:cs typeface="Calibri" panose="020F0502020204030204" pitchFamily="34" charset="0"/>
              </a:rPr>
              <a:t>b. </a:t>
            </a:r>
            <a:r>
              <a:rPr lang="vi-VN" sz="4400" i="1" dirty="0">
                <a:latin typeface="Calibri" panose="020F0502020204030204" pitchFamily="34" charset="0"/>
                <a:ea typeface="Calibri" panose="020F0502020204030204" pitchFamily="34" charset="0"/>
                <a:cs typeface="Calibri" panose="020F0502020204030204" pitchFamily="34" charset="0"/>
              </a:rPr>
              <a:t>Trao đổi với bạn bè về việc em mong muốn cha mẹ (hoặc người lớn) hiểu và giúp đỡ em thực hiện nguyện vọng của mình</a:t>
            </a:r>
          </a:p>
        </p:txBody>
      </p:sp>
      <p:pic>
        <p:nvPicPr>
          <p:cNvPr id="10" name="Picture 9" descr="A cartoon of a child and child sitting at a table&#10;&#10;Description automatically generated">
            <a:extLst>
              <a:ext uri="{FF2B5EF4-FFF2-40B4-BE49-F238E27FC236}">
                <a16:creationId xmlns:a16="http://schemas.microsoft.com/office/drawing/2014/main" id="{68293E5E-656F-EC9E-1946-85F8A9B2713F}"/>
              </a:ext>
            </a:extLst>
          </p:cNvPr>
          <p:cNvPicPr>
            <a:picLocks noChangeAspect="1"/>
          </p:cNvPicPr>
          <p:nvPr/>
        </p:nvPicPr>
        <p:blipFill rotWithShape="1">
          <a:blip r:embed="rId4">
            <a:extLst>
              <a:ext uri="{28A0092B-C50C-407E-A947-70E740481C1C}">
                <a14:useLocalDpi xmlns:a14="http://schemas.microsoft.com/office/drawing/2010/main" val="0"/>
              </a:ext>
            </a:extLst>
          </a:blip>
          <a:srcRect l="6286" t="37959" r="5407" b="35866"/>
          <a:stretch/>
        </p:blipFill>
        <p:spPr>
          <a:xfrm>
            <a:off x="2224864" y="4865542"/>
            <a:ext cx="13522010" cy="4228701"/>
          </a:xfrm>
          <a:prstGeom prst="rect">
            <a:avLst/>
          </a:prstGeom>
        </p:spPr>
      </p:pic>
    </p:spTree>
    <p:extLst>
      <p:ext uri="{BB962C8B-B14F-4D97-AF65-F5344CB8AC3E}">
        <p14:creationId xmlns:p14="http://schemas.microsoft.com/office/powerpoint/2010/main" val="4170077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32F390B2-589C-16D9-5E65-360AA29AD69E}"/>
              </a:ext>
            </a:extLst>
          </p:cNvPr>
          <p:cNvGrpSpPr/>
          <p:nvPr/>
        </p:nvGrpSpPr>
        <p:grpSpPr>
          <a:xfrm>
            <a:off x="742363" y="659926"/>
            <a:ext cx="9239837" cy="1511774"/>
            <a:chOff x="742363" y="659926"/>
            <a:chExt cx="9239837" cy="1511774"/>
          </a:xfrm>
        </p:grpSpPr>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9239837" cy="1511774"/>
              <a:chOff x="742363" y="659926"/>
              <a:chExt cx="9239837" cy="15117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8496300" cy="11430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5" name="TextBox 4">
              <a:extLst>
                <a:ext uri="{FF2B5EF4-FFF2-40B4-BE49-F238E27FC236}">
                  <a16:creationId xmlns:a16="http://schemas.microsoft.com/office/drawing/2014/main" id="{55612928-8A6A-31E7-91AE-C82E84B3B29A}"/>
                </a:ext>
              </a:extLst>
            </p:cNvPr>
            <p:cNvSpPr txBox="1"/>
            <p:nvPr/>
          </p:nvSpPr>
          <p:spPr>
            <a:xfrm>
              <a:off x="2514600" y="1192757"/>
              <a:ext cx="6934200" cy="830997"/>
            </a:xfrm>
            <a:prstGeom prst="rect">
              <a:avLst/>
            </a:prstGeom>
            <a:noFill/>
          </p:spPr>
          <p:txBody>
            <a:bodyPr wrap="square">
              <a:spAutoFit/>
            </a:bodyPr>
            <a:lstStyle/>
            <a:p>
              <a:r>
                <a:rPr lang="vi-VN" sz="4800" b="1" dirty="0">
                  <a:solidFill>
                    <a:schemeClr val="bg1"/>
                  </a:solidFill>
                </a:rPr>
                <a:t>Chọn 1 trong 2 đề sau:</a:t>
              </a:r>
            </a:p>
          </p:txBody>
        </p:sp>
      </p:grpSp>
      <p:pic>
        <p:nvPicPr>
          <p:cNvPr id="13" name="Picture 12" descr="A cartoon of a child and child sitting at a table&#10;&#10;Description automatically generated">
            <a:extLst>
              <a:ext uri="{FF2B5EF4-FFF2-40B4-BE49-F238E27FC236}">
                <a16:creationId xmlns:a16="http://schemas.microsoft.com/office/drawing/2014/main" id="{FDF7B1B5-B2F6-233F-929D-7EC2F18ECE78}"/>
              </a:ext>
            </a:extLst>
          </p:cNvPr>
          <p:cNvPicPr>
            <a:picLocks noChangeAspect="1"/>
          </p:cNvPicPr>
          <p:nvPr/>
        </p:nvPicPr>
        <p:blipFill rotWithShape="1">
          <a:blip r:embed="rId4">
            <a:extLst>
              <a:ext uri="{28A0092B-C50C-407E-A947-70E740481C1C}">
                <a14:useLocalDpi xmlns:a14="http://schemas.microsoft.com/office/drawing/2010/main" val="0"/>
              </a:ext>
            </a:extLst>
          </a:blip>
          <a:srcRect l="7066" t="65651" r="8168" b="6177"/>
          <a:stretch/>
        </p:blipFill>
        <p:spPr>
          <a:xfrm>
            <a:off x="914400" y="2814803"/>
            <a:ext cx="16452307" cy="5768990"/>
          </a:xfrm>
          <a:prstGeom prst="rect">
            <a:avLst/>
          </a:prstGeom>
        </p:spPr>
      </p:pic>
    </p:spTree>
    <p:extLst>
      <p:ext uri="{BB962C8B-B14F-4D97-AF65-F5344CB8AC3E}">
        <p14:creationId xmlns:p14="http://schemas.microsoft.com/office/powerpoint/2010/main" val="1139403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3736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4" name="Group 3">
            <a:extLst>
              <a:ext uri="{FF2B5EF4-FFF2-40B4-BE49-F238E27FC236}">
                <a16:creationId xmlns:a16="http://schemas.microsoft.com/office/drawing/2014/main" id="{9901B882-0F56-F8A2-8C2C-2C2A534DB4FD}"/>
              </a:ext>
            </a:extLst>
          </p:cNvPr>
          <p:cNvGrpSpPr/>
          <p:nvPr/>
        </p:nvGrpSpPr>
        <p:grpSpPr>
          <a:xfrm>
            <a:off x="256032" y="77725"/>
            <a:ext cx="5230368" cy="5301108"/>
            <a:chOff x="256032" y="77725"/>
            <a:chExt cx="2962656" cy="3122676"/>
          </a:xfrm>
        </p:grpSpPr>
        <p:sp>
          <p:nvSpPr>
            <p:cNvPr id="10" name="Freeform 24">
              <a:extLst>
                <a:ext uri="{FF2B5EF4-FFF2-40B4-BE49-F238E27FC236}">
                  <a16:creationId xmlns:a16="http://schemas.microsoft.com/office/drawing/2014/main" id="{02653AC8-41F2-7EA2-856E-6EABE6CD845D}"/>
                </a:ext>
              </a:extLst>
            </p:cNvPr>
            <p:cNvSpPr/>
            <p:nvPr/>
          </p:nvSpPr>
          <p:spPr>
            <a:xfrm rot="20796787">
              <a:off x="256032" y="77725"/>
              <a:ext cx="2962656" cy="3122676"/>
            </a:xfrm>
            <a:custGeom>
              <a:avLst/>
              <a:gdLst/>
              <a:ahLst/>
              <a:cxnLst/>
              <a:rect l="l" t="t" r="r" b="b"/>
              <a:pathLst>
                <a:path w="2226855" h="2403081">
                  <a:moveTo>
                    <a:pt x="0" y="0"/>
                  </a:moveTo>
                  <a:lnTo>
                    <a:pt x="2226855" y="0"/>
                  </a:lnTo>
                  <a:lnTo>
                    <a:pt x="2226855" y="2403081"/>
                  </a:lnTo>
                  <a:lnTo>
                    <a:pt x="0" y="2403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2" name="TextBox 11">
              <a:extLst>
                <a:ext uri="{FF2B5EF4-FFF2-40B4-BE49-F238E27FC236}">
                  <a16:creationId xmlns:a16="http://schemas.microsoft.com/office/drawing/2014/main" id="{1FDC007F-ECB3-48C1-86DA-A5809A089EC4}"/>
                </a:ext>
              </a:extLst>
            </p:cNvPr>
            <p:cNvSpPr txBox="1"/>
            <p:nvPr/>
          </p:nvSpPr>
          <p:spPr>
            <a:xfrm>
              <a:off x="493776" y="1023038"/>
              <a:ext cx="2487168" cy="15229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C00000"/>
                  </a:solidFill>
                  <a:effectLst/>
                  <a:uLnTx/>
                  <a:uFillTx/>
                  <a:latin typeface="SVN-Poky's" panose="020B0606040200020203" pitchFamily="34" charset="0"/>
                </a:rPr>
                <a:t>TRAO ĐỔI TRONG NHÓM ĐÔI</a:t>
              </a:r>
              <a:endParaRPr kumimoji="0" lang="vi-VN" sz="5400" b="0" i="0" u="none" strike="noStrike" kern="0" cap="none" spc="0" normalizeH="0" baseline="0" noProof="0" dirty="0">
                <a:ln>
                  <a:noFill/>
                </a:ln>
                <a:solidFill>
                  <a:srgbClr val="C00000"/>
                </a:solidFill>
                <a:effectLst/>
                <a:uLnTx/>
                <a:uFillTx/>
              </a:endParaRPr>
            </a:p>
          </p:txBody>
        </p:sp>
      </p:grpSp>
      <p:sp>
        <p:nvSpPr>
          <p:cNvPr id="14" name="Freeform 3">
            <a:extLst>
              <a:ext uri="{FF2B5EF4-FFF2-40B4-BE49-F238E27FC236}">
                <a16:creationId xmlns:a16="http://schemas.microsoft.com/office/drawing/2014/main" id="{035E91FF-C4E7-F5FF-3EE9-5DD9AC5187B7}"/>
              </a:ext>
            </a:extLst>
          </p:cNvPr>
          <p:cNvSpPr/>
          <p:nvPr/>
        </p:nvSpPr>
        <p:spPr>
          <a:xfrm>
            <a:off x="516614" y="5378833"/>
            <a:ext cx="5056676" cy="5615662"/>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15" name="Picture 14" descr="A cartoon of a child and child sitting at a table&#10;&#10;Description automatically generated">
            <a:extLst>
              <a:ext uri="{FF2B5EF4-FFF2-40B4-BE49-F238E27FC236}">
                <a16:creationId xmlns:a16="http://schemas.microsoft.com/office/drawing/2014/main" id="{C21181CA-5400-4496-F212-98137112D415}"/>
              </a:ext>
            </a:extLst>
          </p:cNvPr>
          <p:cNvPicPr>
            <a:picLocks noChangeAspect="1"/>
          </p:cNvPicPr>
          <p:nvPr/>
        </p:nvPicPr>
        <p:blipFill rotWithShape="1">
          <a:blip r:embed="rId7">
            <a:extLst>
              <a:ext uri="{28A0092B-C50C-407E-A947-70E740481C1C}">
                <a14:useLocalDpi xmlns:a14="http://schemas.microsoft.com/office/drawing/2010/main" val="0"/>
              </a:ext>
            </a:extLst>
          </a:blip>
          <a:srcRect l="7066" t="65651" r="8168" b="6177"/>
          <a:stretch/>
        </p:blipFill>
        <p:spPr>
          <a:xfrm>
            <a:off x="5834212" y="1473249"/>
            <a:ext cx="12062741" cy="4229792"/>
          </a:xfrm>
          <a:prstGeom prst="rect">
            <a:avLst/>
          </a:prstGeom>
        </p:spPr>
      </p:pic>
    </p:spTree>
    <p:extLst>
      <p:ext uri="{BB962C8B-B14F-4D97-AF65-F5344CB8AC3E}">
        <p14:creationId xmlns:p14="http://schemas.microsoft.com/office/powerpoint/2010/main" val="587179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1532</TotalTime>
  <Words>447</Words>
  <PresentationFormat>Custom</PresentationFormat>
  <Paragraphs>36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SVN-Poky's</vt:lpstr>
      <vt:lpstr>#9Slide03 AllRoundGothic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2024-08-18T07:57:07Z</dcterms:modified>
  <dc:identifier>DAGM-Zkbr5Y</dc:identifier>
</cp:coreProperties>
</file>