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5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#9Slide05 Lobster" panose="02000506000000020003" pitchFamily="2" charset="0"/>
      <p:regular r:id="rId20"/>
    </p:embeddedFont>
    <p:embeddedFont>
      <p:font typeface="SVN-Whimsy" panose="02040603050506020204" pitchFamily="18" charset="0"/>
      <p:regular r:id="rId21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63"/>
    <a:srgbClr val="00CCFF"/>
    <a:srgbClr val="8FCF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3179E9-13E1-4DA2-A103-89C9531BCC3C}" v="112" dt="2024-08-07T13:40:58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34932-D0F1-0AB0-E8AB-5C3E963F1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19F7D-5758-FA7E-7649-EA2638B71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94383-B2B0-73B5-B1C2-EE2D5B42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30DD-8FBA-4060-BE4B-B04E86C69F04}" type="datetimeFigureOut">
              <a:rPr lang="vi-VN" smtClean="0"/>
              <a:t>18/08/2024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8A255-BA6B-DD0C-D263-A462CCCD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E3B5B-1DDA-A993-F45E-170EE6317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8784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EBD08-BC46-8F07-8B88-C788B2821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FF16C-5863-F5DD-C3D4-F91AA0F1C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35CBE-54A9-8563-C090-3008BBEE2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30DD-8FBA-4060-BE4B-B04E86C69F04}" type="datetimeFigureOut">
              <a:rPr lang="vi-VN" smtClean="0"/>
              <a:t>18/08/2024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C02D2-ABE7-17A2-621B-9F01FAFE3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2C077-F49B-9DEA-7101-9947E3753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6645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58982F-3C3F-DBE5-55E1-35947B2BE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EC805-D1AE-47A9-15C5-51563B40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ADCAD-5E27-9BAE-23C8-9812359E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30DD-8FBA-4060-BE4B-B04E86C69F04}" type="datetimeFigureOut">
              <a:rPr lang="vi-VN" smtClean="0"/>
              <a:t>18/08/2024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BCF96-E3D1-582F-8FD1-C167F1A5D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154B0-FE22-8881-DF93-9363419D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468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1E0AE-D337-6083-89C9-8142DBBD6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5034D-F663-539D-EE2E-ECF21811A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6FAAB-1923-1B92-2ED2-BDA9144AA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30DD-8FBA-4060-BE4B-B04E86C69F04}" type="datetimeFigureOut">
              <a:rPr lang="vi-VN" smtClean="0"/>
              <a:t>18/08/2024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49AF5-D015-C8CA-6383-21CBB7F25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3BBEE-15DA-24A2-78EB-6C20A209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1022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946A8-AEAA-DD2E-46F7-57FB055D0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9554-0657-8BE2-3436-633FB7CD6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11526-DFD4-3DF8-FBF4-0713B5E2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30DD-8FBA-4060-BE4B-B04E86C69F04}" type="datetimeFigureOut">
              <a:rPr lang="vi-VN" smtClean="0"/>
              <a:t>18/08/2024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CB664-9E0F-AEEE-D49D-BD47EDB40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C1BAE-C6FC-E1E3-BEA8-5C16E8F28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2422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5B4A-D974-332F-24A5-AEA05D420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46F3E-E4E7-20D9-EEB4-D02658CE3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ECE43-949A-34C9-D1AC-0B819A0CE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4CE23-2D12-4A2D-6724-E97C894FD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30DD-8FBA-4060-BE4B-B04E86C69F04}" type="datetimeFigureOut">
              <a:rPr lang="vi-VN" smtClean="0"/>
              <a:t>18/08/2024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959C0-82B4-1667-2A95-62196803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F17A8-BAB5-1DD4-0A04-18A1662ED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094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86B2A-CF5C-94D9-251D-512D4D29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5E3F2-A7D6-BA89-5D03-95A76093C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CC73F-4537-2A4B-9D45-A038A98FE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353AFC-C294-49B4-23AE-55FE57420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B0312-257A-1448-7E6F-D4CFBFDF1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301210-E3CD-F595-955B-72969743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30DD-8FBA-4060-BE4B-B04E86C69F04}" type="datetimeFigureOut">
              <a:rPr lang="vi-VN" smtClean="0"/>
              <a:t>18/08/2024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B8881-D38A-7169-0DD3-9D671DFA6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58BD5-DE73-936A-5905-334F1932F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2578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B8F11-99B6-E47A-3A01-CE06BC4BF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43AB59-05C8-CE35-C584-A7772061B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30DD-8FBA-4060-BE4B-B04E86C69F04}" type="datetimeFigureOut">
              <a:rPr lang="vi-VN" smtClean="0"/>
              <a:t>18/08/2024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C0689-BF44-5743-5D0F-7EC4CB81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B1F2F-C2F4-F592-D782-56353E52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2034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2096F-0C21-1E81-B5DB-99910555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30DD-8FBA-4060-BE4B-B04E86C69F04}" type="datetimeFigureOut">
              <a:rPr lang="vi-VN" smtClean="0"/>
              <a:t>18/08/2024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C56E6C-BAA8-4C65-5F4E-C2910BF9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17EFE-8A34-1C80-CF64-D27A49F2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3031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0146-1284-E636-9F22-FD44806F1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83DF3-343D-ECD4-D6BD-C41BFE5ED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CC35B-8459-2D8D-8E67-21D280CDC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255EA-2A33-015F-1418-A68948449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30DD-8FBA-4060-BE4B-B04E86C69F04}" type="datetimeFigureOut">
              <a:rPr lang="vi-VN" smtClean="0"/>
              <a:t>18/08/2024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AFDDB-5B6C-189D-C9A8-86571912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7B8A7-6A35-2861-A145-8BB5EDCC2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263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96BDC-0918-3305-B6EE-9F9731D7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97E9FC-BCF7-459C-DF18-A67358439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B9725-B405-AE77-72E8-1344AC2CA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AD4C2-AA5B-1A69-9971-6BA3843E9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30DD-8FBA-4060-BE4B-B04E86C69F04}" type="datetimeFigureOut">
              <a:rPr lang="vi-VN" smtClean="0"/>
              <a:t>18/08/2024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E75EA-9492-1638-D723-0B7B62C0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D6DBB-2A3B-0D0C-81B6-749D06F6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4513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F64E28D9-B18C-F92B-DBFB-A48A22D6638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5647B8-91B1-33AB-9FB0-6C3016D5A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96890-A276-F2D4-3FA6-8C4F74BD0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EEB71-1C6D-6D0B-02D5-65695DFD8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E030DD-8FBA-4060-BE4B-B04E86C69F04}" type="datetimeFigureOut">
              <a:rPr lang="vi-VN" smtClean="0"/>
              <a:t>18/08/2024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3B2E2-A2AC-36DA-DE6C-BC740D509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78565-8AB3-B720-4E0A-570C3D1F8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77A9FC-1FB2-4B2A-9134-8663AD8E05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938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png"/><Relationship Id="rId7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yellow and pink cloud&#10;&#10;Description automatically generated">
            <a:extLst>
              <a:ext uri="{FF2B5EF4-FFF2-40B4-BE49-F238E27FC236}">
                <a16:creationId xmlns:a16="http://schemas.microsoft.com/office/drawing/2014/main" id="{2CA2651D-828E-4FF8-8139-EFC100C0E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1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20" name="Freeform 14">
            <a:extLst>
              <a:ext uri="{FF2B5EF4-FFF2-40B4-BE49-F238E27FC236}">
                <a16:creationId xmlns:a16="http://schemas.microsoft.com/office/drawing/2014/main" id="{E2A0763E-796A-E1B0-10F6-7D01D8783E00}"/>
              </a:ext>
            </a:extLst>
          </p:cNvPr>
          <p:cNvSpPr/>
          <p:nvPr/>
        </p:nvSpPr>
        <p:spPr>
          <a:xfrm>
            <a:off x="-81679" y="3843137"/>
            <a:ext cx="4058702" cy="4295901"/>
          </a:xfrm>
          <a:custGeom>
            <a:avLst/>
            <a:gdLst/>
            <a:ahLst/>
            <a:cxnLst/>
            <a:rect l="l" t="t" r="r" b="b"/>
            <a:pathLst>
              <a:path w="2235852" h="2375407">
                <a:moveTo>
                  <a:pt x="0" y="0"/>
                </a:moveTo>
                <a:lnTo>
                  <a:pt x="2235852" y="0"/>
                </a:lnTo>
                <a:lnTo>
                  <a:pt x="2235852" y="2375407"/>
                </a:lnTo>
                <a:lnTo>
                  <a:pt x="0" y="23754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D907FCBD-9D90-33F8-2601-9481B891DBCF}"/>
              </a:ext>
            </a:extLst>
          </p:cNvPr>
          <p:cNvSpPr/>
          <p:nvPr/>
        </p:nvSpPr>
        <p:spPr>
          <a:xfrm>
            <a:off x="8579293" y="3718824"/>
            <a:ext cx="3330070" cy="4004578"/>
          </a:xfrm>
          <a:custGeom>
            <a:avLst/>
            <a:gdLst/>
            <a:ahLst/>
            <a:cxnLst/>
            <a:rect l="l" t="t" r="r" b="b"/>
            <a:pathLst>
              <a:path w="2027050" h="2565886">
                <a:moveTo>
                  <a:pt x="0" y="0"/>
                </a:moveTo>
                <a:lnTo>
                  <a:pt x="2027050" y="0"/>
                </a:lnTo>
                <a:lnTo>
                  <a:pt x="2027050" y="2565886"/>
                </a:lnTo>
                <a:lnTo>
                  <a:pt x="0" y="25658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863097-1339-6BB7-4662-39E815723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847" y="55179"/>
            <a:ext cx="10144623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50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2500B6-7B42-8C9D-DF0F-A35DC6BEC7C2}"/>
              </a:ext>
            </a:extLst>
          </p:cNvPr>
          <p:cNvSpPr/>
          <p:nvPr/>
        </p:nvSpPr>
        <p:spPr>
          <a:xfrm>
            <a:off x="275844" y="466344"/>
            <a:ext cx="11640312" cy="11155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FC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>
                <a:solidFill>
                  <a:schemeClr val="tx2">
                    <a:lumMod val="75000"/>
                    <a:lumOff val="25000"/>
                  </a:schemeClr>
                </a:solidFill>
              </a:rPr>
              <a:t>Dựa vào bài tập ở bài viết 1, tìm ý và sắp xếp ý cho đoạn văn giới thiệu một nhân vật văn học mà em đã chọn.</a:t>
            </a:r>
          </a:p>
        </p:txBody>
      </p:sp>
      <p:pic>
        <p:nvPicPr>
          <p:cNvPr id="3" name="Picture 2" descr="A screenshot of a chat&#10;&#10;Description automatically generated">
            <a:extLst>
              <a:ext uri="{FF2B5EF4-FFF2-40B4-BE49-F238E27FC236}">
                <a16:creationId xmlns:a16="http://schemas.microsoft.com/office/drawing/2014/main" id="{E0A7381B-FAE3-2771-C60D-199F700FF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6" t="51555" r="11882" b="5334"/>
          <a:stretch/>
        </p:blipFill>
        <p:spPr>
          <a:xfrm>
            <a:off x="1959864" y="1856350"/>
            <a:ext cx="8026400" cy="45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51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67E4-886C-82C0-F865-3F6634314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90CBA-3C00-4C2C-D054-80B1E68B5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child sitting at a desk&#10;&#10;Description automatically generated">
            <a:extLst>
              <a:ext uri="{FF2B5EF4-FFF2-40B4-BE49-F238E27FC236}">
                <a16:creationId xmlns:a16="http://schemas.microsoft.com/office/drawing/2014/main" id="{79113B6A-483D-0D02-D8BB-F129FDDD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D01020-8F98-A990-9C6A-7B64040182EA}"/>
              </a:ext>
            </a:extLst>
          </p:cNvPr>
          <p:cNvSpPr txBox="1"/>
          <p:nvPr/>
        </p:nvSpPr>
        <p:spPr>
          <a:xfrm>
            <a:off x="3047238" y="2350008"/>
            <a:ext cx="75415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D20063"/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Hoạt động 2: 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D20063"/>
              </a:solidFill>
              <a:effectLst/>
              <a:uLnTx/>
              <a:uFillTx/>
              <a:latin typeface="#9Slide05 Lobster" panose="02000506000000020003" pitchFamily="2" charset="-9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Tìm hiểu cách tìm ý và sắp xếp ý bằng sơ đồ tư duy</a:t>
            </a:r>
          </a:p>
        </p:txBody>
      </p:sp>
    </p:spTree>
    <p:extLst>
      <p:ext uri="{BB962C8B-B14F-4D97-AF65-F5344CB8AC3E}">
        <p14:creationId xmlns:p14="http://schemas.microsoft.com/office/powerpoint/2010/main" val="643388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 descr="A screenshot of a chat&#10;&#10;Description automatically generated">
            <a:extLst>
              <a:ext uri="{FF2B5EF4-FFF2-40B4-BE49-F238E27FC236}">
                <a16:creationId xmlns:a16="http://schemas.microsoft.com/office/drawing/2014/main" id="{E0A7381B-FAE3-2771-C60D-199F700FF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6" t="51555" r="11882" b="5334"/>
          <a:stretch/>
        </p:blipFill>
        <p:spPr>
          <a:xfrm>
            <a:off x="268224" y="1952303"/>
            <a:ext cx="8026400" cy="453530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5126912-51E5-A7CE-3DFB-7A9AB6CBA86F}"/>
              </a:ext>
            </a:extLst>
          </p:cNvPr>
          <p:cNvGrpSpPr/>
          <p:nvPr/>
        </p:nvGrpSpPr>
        <p:grpSpPr>
          <a:xfrm>
            <a:off x="104302" y="259917"/>
            <a:ext cx="11811854" cy="1321995"/>
            <a:chOff x="104302" y="259917"/>
            <a:chExt cx="11811854" cy="132199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12500B6-7B42-8C9D-DF0F-A35DC6BEC7C2}"/>
                </a:ext>
              </a:extLst>
            </p:cNvPr>
            <p:cNvSpPr/>
            <p:nvPr/>
          </p:nvSpPr>
          <p:spPr>
            <a:xfrm>
              <a:off x="566928" y="466344"/>
              <a:ext cx="11349228" cy="111556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8FCFD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E2841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Sơ đồ tư duy trong sách giáo khao giới thiệu nhân vật nào?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FD6FF72-0B31-A0B5-C6C5-429B226A8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819635">
              <a:off x="104302" y="259917"/>
              <a:ext cx="719402" cy="1008918"/>
            </a:xfrm>
            <a:prstGeom prst="rect">
              <a:avLst/>
            </a:prstGeom>
          </p:spPr>
        </p:pic>
      </p:grp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9C33658B-58D0-F1A9-3329-512B3B81320D}"/>
              </a:ext>
            </a:extLst>
          </p:cNvPr>
          <p:cNvSpPr/>
          <p:nvPr/>
        </p:nvSpPr>
        <p:spPr>
          <a:xfrm flipH="1">
            <a:off x="8158226" y="2286000"/>
            <a:ext cx="3986784" cy="2532888"/>
          </a:xfrm>
          <a:prstGeom prst="wedgeEllipseCallout">
            <a:avLst>
              <a:gd name="adj1" fmla="val 45910"/>
              <a:gd name="adj2" fmla="val 57085"/>
            </a:avLst>
          </a:prstGeom>
          <a:solidFill>
            <a:schemeClr val="bg1"/>
          </a:solidFill>
          <a:ln w="38100">
            <a:solidFill>
              <a:srgbClr val="D200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i="1">
                <a:solidFill>
                  <a:schemeClr val="tx2"/>
                </a:solidFill>
              </a:rPr>
              <a:t>Giới thiệu về chú mèo Giô ba</a:t>
            </a:r>
          </a:p>
        </p:txBody>
      </p:sp>
    </p:spTree>
    <p:extLst>
      <p:ext uri="{BB962C8B-B14F-4D97-AF65-F5344CB8AC3E}">
        <p14:creationId xmlns:p14="http://schemas.microsoft.com/office/powerpoint/2010/main" val="245042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 descr="A screenshot of a chat&#10;&#10;Description automatically generated">
            <a:extLst>
              <a:ext uri="{FF2B5EF4-FFF2-40B4-BE49-F238E27FC236}">
                <a16:creationId xmlns:a16="http://schemas.microsoft.com/office/drawing/2014/main" id="{E0A7381B-FAE3-2771-C60D-199F700FF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6" t="51555" r="11882" b="5334"/>
          <a:stretch/>
        </p:blipFill>
        <p:spPr>
          <a:xfrm>
            <a:off x="268224" y="1952303"/>
            <a:ext cx="8026400" cy="453530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5126912-51E5-A7CE-3DFB-7A9AB6CBA86F}"/>
              </a:ext>
            </a:extLst>
          </p:cNvPr>
          <p:cNvGrpSpPr/>
          <p:nvPr/>
        </p:nvGrpSpPr>
        <p:grpSpPr>
          <a:xfrm>
            <a:off x="104302" y="259917"/>
            <a:ext cx="11811854" cy="1321995"/>
            <a:chOff x="104302" y="259917"/>
            <a:chExt cx="11811854" cy="132199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12500B6-7B42-8C9D-DF0F-A35DC6BEC7C2}"/>
                </a:ext>
              </a:extLst>
            </p:cNvPr>
            <p:cNvSpPr/>
            <p:nvPr/>
          </p:nvSpPr>
          <p:spPr>
            <a:xfrm>
              <a:off x="566928" y="466344"/>
              <a:ext cx="11349228" cy="111556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8FCFD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b="1" kern="0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 mấy ý chính cần tìm, là những ý nào?</a:t>
              </a:r>
              <a:endPara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FD6FF72-0B31-A0B5-C6C5-429B226A8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819635">
              <a:off x="104302" y="259917"/>
              <a:ext cx="719402" cy="1008918"/>
            </a:xfrm>
            <a:prstGeom prst="rect">
              <a:avLst/>
            </a:prstGeom>
          </p:spPr>
        </p:pic>
      </p:grp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9C33658B-58D0-F1A9-3329-512B3B81320D}"/>
              </a:ext>
            </a:extLst>
          </p:cNvPr>
          <p:cNvSpPr/>
          <p:nvPr/>
        </p:nvSpPr>
        <p:spPr>
          <a:xfrm flipH="1">
            <a:off x="8158226" y="1856351"/>
            <a:ext cx="3986784" cy="3410593"/>
          </a:xfrm>
          <a:prstGeom prst="wedgeEllipseCallout">
            <a:avLst>
              <a:gd name="adj1" fmla="val 45910"/>
              <a:gd name="adj2" fmla="val 57085"/>
            </a:avLst>
          </a:prstGeom>
          <a:solidFill>
            <a:schemeClr val="bg1"/>
          </a:solidFill>
          <a:ln w="38100">
            <a:solidFill>
              <a:srgbClr val="D200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i="1" dirty="0">
                <a:solidFill>
                  <a:schemeClr val="tx2"/>
                </a:solidFill>
              </a:rPr>
              <a:t>Các ý chính cần tìm là: </a:t>
            </a:r>
            <a:r>
              <a:rPr lang="vi-VN" sz="2400" b="1" i="1" dirty="0">
                <a:solidFill>
                  <a:schemeClr val="tx2"/>
                </a:solidFill>
              </a:rPr>
              <a:t>ngoại hình của nhân vật; hoạt động, tính cách của nhân vật; tình cảm của người giới thiệu với nhân vật. </a:t>
            </a:r>
          </a:p>
        </p:txBody>
      </p:sp>
    </p:spTree>
    <p:extLst>
      <p:ext uri="{BB962C8B-B14F-4D97-AF65-F5344CB8AC3E}">
        <p14:creationId xmlns:p14="http://schemas.microsoft.com/office/powerpoint/2010/main" val="1255464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 descr="A screenshot of a chat&#10;&#10;Description automatically generated">
            <a:extLst>
              <a:ext uri="{FF2B5EF4-FFF2-40B4-BE49-F238E27FC236}">
                <a16:creationId xmlns:a16="http://schemas.microsoft.com/office/drawing/2014/main" id="{E0A7381B-FAE3-2771-C60D-199F700FF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6" t="51555" r="11882" b="5334"/>
          <a:stretch/>
        </p:blipFill>
        <p:spPr>
          <a:xfrm>
            <a:off x="268224" y="1952303"/>
            <a:ext cx="8026400" cy="453530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5126912-51E5-A7CE-3DFB-7A9AB6CBA86F}"/>
              </a:ext>
            </a:extLst>
          </p:cNvPr>
          <p:cNvGrpSpPr/>
          <p:nvPr/>
        </p:nvGrpSpPr>
        <p:grpSpPr>
          <a:xfrm>
            <a:off x="104302" y="259917"/>
            <a:ext cx="11811854" cy="1321995"/>
            <a:chOff x="104302" y="259917"/>
            <a:chExt cx="11811854" cy="132199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12500B6-7B42-8C9D-DF0F-A35DC6BEC7C2}"/>
                </a:ext>
              </a:extLst>
            </p:cNvPr>
            <p:cNvSpPr/>
            <p:nvPr/>
          </p:nvSpPr>
          <p:spPr>
            <a:xfrm>
              <a:off x="566928" y="466344"/>
              <a:ext cx="11349228" cy="111556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8FCFD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800" b="1" kern="0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Với mỗi ý chính ta cần làm gì?</a:t>
              </a:r>
              <a:endParaRPr kumimoji="0" lang="vi-VN" sz="239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FD6FF72-0B31-A0B5-C6C5-429B226A8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819635">
              <a:off x="104302" y="259917"/>
              <a:ext cx="719402" cy="100891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F88046-8F9F-D24D-3E0B-4522097EAC31}"/>
              </a:ext>
            </a:extLst>
          </p:cNvPr>
          <p:cNvGrpSpPr/>
          <p:nvPr/>
        </p:nvGrpSpPr>
        <p:grpSpPr>
          <a:xfrm>
            <a:off x="8561324" y="2368296"/>
            <a:ext cx="3386100" cy="3639312"/>
            <a:chOff x="8561324" y="2368296"/>
            <a:chExt cx="3386100" cy="363931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77CF226-C20A-C45C-F767-0E0216FBD529}"/>
                </a:ext>
              </a:extLst>
            </p:cNvPr>
            <p:cNvGrpSpPr/>
            <p:nvPr/>
          </p:nvGrpSpPr>
          <p:grpSpPr>
            <a:xfrm>
              <a:off x="8561324" y="2368296"/>
              <a:ext cx="3308858" cy="3639312"/>
              <a:chOff x="8561324" y="2368296"/>
              <a:chExt cx="3308858" cy="363931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1A661D3-36B9-8D9A-3081-139F3BFD2AAD}"/>
                  </a:ext>
                </a:extLst>
              </p:cNvPr>
              <p:cNvSpPr/>
              <p:nvPr/>
            </p:nvSpPr>
            <p:spPr>
              <a:xfrm>
                <a:off x="8561324" y="2368296"/>
                <a:ext cx="3255264" cy="3255264"/>
              </a:xfrm>
              <a:prstGeom prst="roundRect">
                <a:avLst/>
              </a:prstGeom>
              <a:solidFill>
                <a:srgbClr val="00CC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8188929-EE7D-9346-71DC-FA09DC5444A7}"/>
                  </a:ext>
                </a:extLst>
              </p:cNvPr>
              <p:cNvSpPr/>
              <p:nvPr/>
            </p:nvSpPr>
            <p:spPr>
              <a:xfrm rot="339586">
                <a:off x="8614918" y="2752344"/>
                <a:ext cx="3255264" cy="325526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CC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28AB08-DA70-335F-2CAC-B2721209D12B}"/>
                </a:ext>
              </a:extLst>
            </p:cNvPr>
            <p:cNvSpPr txBox="1"/>
            <p:nvPr/>
          </p:nvSpPr>
          <p:spPr>
            <a:xfrm rot="238700">
              <a:off x="8651774" y="3357621"/>
              <a:ext cx="3295650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600" i="1" dirty="0"/>
                <a:t>Với mỗi ý ta cần tìm các từ ngữ thể hiện nổi bật ý đó.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199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5126912-51E5-A7CE-3DFB-7A9AB6CBA86F}"/>
              </a:ext>
            </a:extLst>
          </p:cNvPr>
          <p:cNvGrpSpPr/>
          <p:nvPr/>
        </p:nvGrpSpPr>
        <p:grpSpPr>
          <a:xfrm>
            <a:off x="104302" y="259917"/>
            <a:ext cx="11811854" cy="1321995"/>
            <a:chOff x="104302" y="259917"/>
            <a:chExt cx="11811854" cy="132199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12500B6-7B42-8C9D-DF0F-A35DC6BEC7C2}"/>
                </a:ext>
              </a:extLst>
            </p:cNvPr>
            <p:cNvSpPr/>
            <p:nvPr/>
          </p:nvSpPr>
          <p:spPr>
            <a:xfrm>
              <a:off x="566928" y="466344"/>
              <a:ext cx="11349228" cy="111556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8FCFD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b="1" kern="0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Khi sử dụng sơ đồ từ duy ta cần chú ý điều gì?</a:t>
              </a:r>
              <a:endParaRPr kumimoji="0" lang="vi-VN" sz="85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FD6FF72-0B31-A0B5-C6C5-429B226A8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819635">
              <a:off x="104302" y="259917"/>
              <a:ext cx="719402" cy="1008918"/>
            </a:xfrm>
            <a:prstGeom prst="rect">
              <a:avLst/>
            </a:prstGeom>
          </p:spPr>
        </p:pic>
      </p:grpSp>
      <p:sp>
        <p:nvSpPr>
          <p:cNvPr id="17" name="Freeform 20">
            <a:extLst>
              <a:ext uri="{FF2B5EF4-FFF2-40B4-BE49-F238E27FC236}">
                <a16:creationId xmlns:a16="http://schemas.microsoft.com/office/drawing/2014/main" id="{3777AD6A-6102-BF0C-5278-3DAC98274DD3}"/>
              </a:ext>
            </a:extLst>
          </p:cNvPr>
          <p:cNvSpPr/>
          <p:nvPr/>
        </p:nvSpPr>
        <p:spPr>
          <a:xfrm>
            <a:off x="10221524" y="5583629"/>
            <a:ext cx="1260728" cy="1220279"/>
          </a:xfrm>
          <a:custGeom>
            <a:avLst/>
            <a:gdLst/>
            <a:ahLst/>
            <a:cxnLst/>
            <a:rect l="l" t="t" r="r" b="b"/>
            <a:pathLst>
              <a:path w="1260728" h="1220279">
                <a:moveTo>
                  <a:pt x="0" y="0"/>
                </a:moveTo>
                <a:lnTo>
                  <a:pt x="1260727" y="0"/>
                </a:lnTo>
                <a:lnTo>
                  <a:pt x="1260727" y="1220280"/>
                </a:lnTo>
                <a:lnTo>
                  <a:pt x="0" y="12202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178348B-5DE5-A464-D42A-179CA38346A6}"/>
              </a:ext>
            </a:extLst>
          </p:cNvPr>
          <p:cNvGrpSpPr/>
          <p:nvPr/>
        </p:nvGrpSpPr>
        <p:grpSpPr>
          <a:xfrm>
            <a:off x="816355" y="2106750"/>
            <a:ext cx="4378399" cy="4593042"/>
            <a:chOff x="816355" y="2106750"/>
            <a:chExt cx="4378399" cy="459304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BF88046-8F9F-D24D-3E0B-4522097EAC31}"/>
                </a:ext>
              </a:extLst>
            </p:cNvPr>
            <p:cNvGrpSpPr/>
            <p:nvPr/>
          </p:nvGrpSpPr>
          <p:grpSpPr>
            <a:xfrm>
              <a:off x="816355" y="2106750"/>
              <a:ext cx="4378399" cy="4156890"/>
              <a:chOff x="8561324" y="2368296"/>
              <a:chExt cx="3386100" cy="363931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77CF226-C20A-C45C-F767-0E0216FBD529}"/>
                  </a:ext>
                </a:extLst>
              </p:cNvPr>
              <p:cNvGrpSpPr/>
              <p:nvPr/>
            </p:nvGrpSpPr>
            <p:grpSpPr>
              <a:xfrm>
                <a:off x="8561324" y="2368296"/>
                <a:ext cx="3308858" cy="3639312"/>
                <a:chOff x="8561324" y="2368296"/>
                <a:chExt cx="3308858" cy="3639312"/>
              </a:xfrm>
            </p:grpSpPr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91A661D3-36B9-8D9A-3081-139F3BFD2AAD}"/>
                    </a:ext>
                  </a:extLst>
                </p:cNvPr>
                <p:cNvSpPr/>
                <p:nvPr/>
              </p:nvSpPr>
              <p:spPr>
                <a:xfrm>
                  <a:off x="8561324" y="2368296"/>
                  <a:ext cx="3255264" cy="3255264"/>
                </a:xfrm>
                <a:prstGeom prst="roundRect">
                  <a:avLst/>
                </a:prstGeom>
                <a:solidFill>
                  <a:srgbClr val="00CC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B8188929-EE7D-9346-71DC-FA09DC5444A7}"/>
                    </a:ext>
                  </a:extLst>
                </p:cNvPr>
                <p:cNvSpPr/>
                <p:nvPr/>
              </p:nvSpPr>
              <p:spPr>
                <a:xfrm rot="339586">
                  <a:off x="8614918" y="2752344"/>
                  <a:ext cx="3255264" cy="3255264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00CC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28AB08-DA70-335F-2CAC-B2721209D12B}"/>
                  </a:ext>
                </a:extLst>
              </p:cNvPr>
              <p:cNvSpPr txBox="1"/>
              <p:nvPr/>
            </p:nvSpPr>
            <p:spPr>
              <a:xfrm rot="238700">
                <a:off x="8651774" y="4188617"/>
                <a:ext cx="32956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vi-VN" sz="3600" i="1" dirty="0"/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408253A-B3EB-7043-4DE8-EED9BA558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43382" y="5428780"/>
              <a:ext cx="1081583" cy="127101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BA8AFE-7613-4DF6-7877-CAE15D063DFE}"/>
                </a:ext>
              </a:extLst>
            </p:cNvPr>
            <p:cNvSpPr txBox="1"/>
            <p:nvPr/>
          </p:nvSpPr>
          <p:spPr>
            <a:xfrm rot="433613">
              <a:off x="968384" y="2741426"/>
              <a:ext cx="4066381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2800" i="1" dirty="0">
                  <a:solidFill>
                    <a:schemeClr val="accent4">
                      <a:lumMod val="75000"/>
                    </a:schemeClr>
                  </a:solidFill>
                </a:rPr>
                <a:t>Viết ra các từ nêu đặc điểm nổi bật về ngoại hình, hoạt động, tính cách của nhân vật và tình cảm của em đối với nhân vật đó (từ </a:t>
              </a:r>
              <a:r>
                <a:rPr lang="vi-VN" sz="2800" i="1" dirty="0" err="1">
                  <a:solidFill>
                    <a:schemeClr val="accent4">
                      <a:lumMod val="75000"/>
                    </a:schemeClr>
                  </a:solidFill>
                </a:rPr>
                <a:t>khoá</a:t>
              </a:r>
              <a:r>
                <a:rPr lang="vi-VN" sz="2800" i="1" dirty="0">
                  <a:solidFill>
                    <a:schemeClr val="accent4">
                      <a:lumMod val="75000"/>
                    </a:schemeClr>
                  </a:solidFill>
                </a:rPr>
                <a:t>).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AFBF614-CE9B-F3E1-28FF-41EF3BFBA0AE}"/>
              </a:ext>
            </a:extLst>
          </p:cNvPr>
          <p:cNvGrpSpPr/>
          <p:nvPr/>
        </p:nvGrpSpPr>
        <p:grpSpPr>
          <a:xfrm>
            <a:off x="5632096" y="1857528"/>
            <a:ext cx="6354907" cy="2027835"/>
            <a:chOff x="5632096" y="1857528"/>
            <a:chExt cx="6354907" cy="202783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B0778EA-B187-3D2E-546B-3F62238033D2}"/>
                </a:ext>
              </a:extLst>
            </p:cNvPr>
            <p:cNvGrpSpPr/>
            <p:nvPr/>
          </p:nvGrpSpPr>
          <p:grpSpPr>
            <a:xfrm>
              <a:off x="5632096" y="1857528"/>
              <a:ext cx="6218527" cy="1635480"/>
              <a:chOff x="5632096" y="1857528"/>
              <a:chExt cx="6218527" cy="163548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5BACCFF8-2763-00F1-9031-9C7B5FD17394}"/>
                  </a:ext>
                </a:extLst>
              </p:cNvPr>
              <p:cNvGrpSpPr/>
              <p:nvPr/>
            </p:nvGrpSpPr>
            <p:grpSpPr>
              <a:xfrm>
                <a:off x="5632096" y="1857528"/>
                <a:ext cx="6218527" cy="1635480"/>
                <a:chOff x="8561324" y="2368296"/>
                <a:chExt cx="3386100" cy="3639312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DFE5377E-A53F-660E-B8E9-6AAD10250F64}"/>
                    </a:ext>
                  </a:extLst>
                </p:cNvPr>
                <p:cNvGrpSpPr/>
                <p:nvPr/>
              </p:nvGrpSpPr>
              <p:grpSpPr>
                <a:xfrm>
                  <a:off x="8561324" y="2368296"/>
                  <a:ext cx="3308858" cy="3639312"/>
                  <a:chOff x="8561324" y="2368296"/>
                  <a:chExt cx="3308858" cy="3639312"/>
                </a:xfrm>
              </p:grpSpPr>
              <p:sp>
                <p:nvSpPr>
                  <p:cNvPr id="15" name="Rectangle: Rounded Corners 14">
                    <a:extLst>
                      <a:ext uri="{FF2B5EF4-FFF2-40B4-BE49-F238E27FC236}">
                        <a16:creationId xmlns:a16="http://schemas.microsoft.com/office/drawing/2014/main" id="{F0D4DE18-B363-03D0-0E27-2C6484E6FBC9}"/>
                      </a:ext>
                    </a:extLst>
                  </p:cNvPr>
                  <p:cNvSpPr/>
                  <p:nvPr/>
                </p:nvSpPr>
                <p:spPr>
                  <a:xfrm>
                    <a:off x="8561324" y="2368296"/>
                    <a:ext cx="3255264" cy="3255264"/>
                  </a:xfrm>
                  <a:prstGeom prst="roundRect">
                    <a:avLst/>
                  </a:prstGeom>
                  <a:solidFill>
                    <a:srgbClr val="D2006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dirty="0"/>
                  </a:p>
                </p:txBody>
              </p:sp>
              <p:sp>
                <p:nvSpPr>
                  <p:cNvPr id="16" name="Rectangle: Rounded Corners 15">
                    <a:extLst>
                      <a:ext uri="{FF2B5EF4-FFF2-40B4-BE49-F238E27FC236}">
                        <a16:creationId xmlns:a16="http://schemas.microsoft.com/office/drawing/2014/main" id="{C8A70FBF-DD33-6C8E-81A1-3BB2B6D14E85}"/>
                      </a:ext>
                    </a:extLst>
                  </p:cNvPr>
                  <p:cNvSpPr/>
                  <p:nvPr/>
                </p:nvSpPr>
                <p:spPr>
                  <a:xfrm rot="339586">
                    <a:off x="8614918" y="2752344"/>
                    <a:ext cx="3255264" cy="3255264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D20063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 dirty="0">
                      <a:solidFill>
                        <a:srgbClr val="D20063"/>
                      </a:solidFill>
                    </a:endParaRPr>
                  </a:p>
                </p:txBody>
              </p:sp>
            </p:grp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CCF223E-D129-887D-EDE6-5CA3BB29943B}"/>
                    </a:ext>
                  </a:extLst>
                </p:cNvPr>
                <p:cNvSpPr txBox="1"/>
                <p:nvPr/>
              </p:nvSpPr>
              <p:spPr>
                <a:xfrm rot="238700">
                  <a:off x="8651774" y="4188617"/>
                  <a:ext cx="3295650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endParaRPr lang="vi-VN" sz="3600" i="1" dirty="0"/>
                </a:p>
              </p:txBody>
            </p: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02F3C00-D187-F276-CF22-F73B4D5D9176}"/>
                  </a:ext>
                </a:extLst>
              </p:cNvPr>
              <p:cNvSpPr txBox="1"/>
              <p:nvPr/>
            </p:nvSpPr>
            <p:spPr>
              <a:xfrm rot="457065">
                <a:off x="6027936" y="2151733"/>
                <a:ext cx="5092140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3200" dirty="0">
                    <a:solidFill>
                      <a:srgbClr val="D20063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Bỏ bớt những từ không phù hợp hoặc không cần thiết.</a:t>
                </a: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51A2325-0829-D719-B064-83C7F3656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112516" y="2996771"/>
              <a:ext cx="874487" cy="888592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B3FC743-A3B1-CED6-9495-AF59B9D10314}"/>
              </a:ext>
            </a:extLst>
          </p:cNvPr>
          <p:cNvGrpSpPr/>
          <p:nvPr/>
        </p:nvGrpSpPr>
        <p:grpSpPr>
          <a:xfrm>
            <a:off x="5634880" y="4611040"/>
            <a:ext cx="6386024" cy="2033767"/>
            <a:chOff x="5634880" y="4611040"/>
            <a:chExt cx="6386024" cy="203376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2C9B348-408E-1AA3-2AD5-EAFC136ADA47}"/>
                </a:ext>
              </a:extLst>
            </p:cNvPr>
            <p:cNvGrpSpPr/>
            <p:nvPr/>
          </p:nvGrpSpPr>
          <p:grpSpPr>
            <a:xfrm>
              <a:off x="5634880" y="4611040"/>
              <a:ext cx="6076673" cy="1635480"/>
              <a:chOff x="8561324" y="2368296"/>
              <a:chExt cx="3308858" cy="3639312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07419189-E767-C7B2-925A-6470995C0D19}"/>
                  </a:ext>
                </a:extLst>
              </p:cNvPr>
              <p:cNvSpPr/>
              <p:nvPr/>
            </p:nvSpPr>
            <p:spPr>
              <a:xfrm>
                <a:off x="8561324" y="2368296"/>
                <a:ext cx="3255264" cy="3255264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82A4A564-7354-FB20-01FF-72E214FC39F0}"/>
                  </a:ext>
                </a:extLst>
              </p:cNvPr>
              <p:cNvSpPr/>
              <p:nvPr/>
            </p:nvSpPr>
            <p:spPr>
              <a:xfrm rot="339586">
                <a:off x="8614918" y="2752344"/>
                <a:ext cx="3255264" cy="325526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3200" kern="0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Nối các từ </a:t>
                </a:r>
                <a:r>
                  <a:rPr lang="vi-VN" sz="3200" kern="0" dirty="0" err="1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khoá</a:t>
                </a:r>
                <a:r>
                  <a:rPr lang="vi-VN" sz="3200" kern="0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có quan hệ với nhau thành nhóm.</a:t>
                </a:r>
                <a:endParaRPr lang="vi-VN" sz="3200" dirty="0">
                  <a:solidFill>
                    <a:srgbClr val="00B05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19298F6C-059C-09E7-0188-84629D31521B}"/>
                </a:ext>
              </a:extLst>
            </p:cNvPr>
            <p:cNvSpPr/>
            <p:nvPr/>
          </p:nvSpPr>
          <p:spPr>
            <a:xfrm>
              <a:off x="11216889" y="5824973"/>
              <a:ext cx="804015" cy="819834"/>
            </a:xfrm>
            <a:custGeom>
              <a:avLst/>
              <a:gdLst/>
              <a:ahLst/>
              <a:cxnLst/>
              <a:rect l="l" t="t" r="r" b="b"/>
              <a:pathLst>
                <a:path w="1509564" h="1536452">
                  <a:moveTo>
                    <a:pt x="0" y="0"/>
                  </a:moveTo>
                  <a:lnTo>
                    <a:pt x="1509565" y="0"/>
                  </a:lnTo>
                  <a:lnTo>
                    <a:pt x="1509565" y="1536452"/>
                  </a:lnTo>
                  <a:lnTo>
                    <a:pt x="0" y="15364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729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67E4-886C-82C0-F865-3F6634314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90CBA-3C00-4C2C-D054-80B1E68B5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child sitting at a desk&#10;&#10;Description automatically generated">
            <a:extLst>
              <a:ext uri="{FF2B5EF4-FFF2-40B4-BE49-F238E27FC236}">
                <a16:creationId xmlns:a16="http://schemas.microsoft.com/office/drawing/2014/main" id="{79113B6A-483D-0D02-D8BB-F129FDDD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D01020-8F98-A990-9C6A-7B64040182EA}"/>
              </a:ext>
            </a:extLst>
          </p:cNvPr>
          <p:cNvSpPr txBox="1"/>
          <p:nvPr/>
        </p:nvSpPr>
        <p:spPr>
          <a:xfrm>
            <a:off x="3047238" y="2350008"/>
            <a:ext cx="754151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D20063"/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Hoạt động 3: 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D20063"/>
              </a:solidFill>
              <a:effectLst/>
              <a:uLnTx/>
              <a:uFillTx/>
              <a:latin typeface="#9Slide05 Lobster" panose="02000506000000020003" pitchFamily="2" charset="-9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Thực hành vẽ sơ đồ tư duy về nhân vật văn học mình muốn giới thiệu</a:t>
            </a:r>
          </a:p>
        </p:txBody>
      </p:sp>
    </p:spTree>
    <p:extLst>
      <p:ext uri="{BB962C8B-B14F-4D97-AF65-F5344CB8AC3E}">
        <p14:creationId xmlns:p14="http://schemas.microsoft.com/office/powerpoint/2010/main" val="1269909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67E4-886C-82C0-F865-3F6634314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90CBA-3C00-4C2C-D054-80B1E68B5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child sitting at a desk&#10;&#10;Description automatically generated">
            <a:extLst>
              <a:ext uri="{FF2B5EF4-FFF2-40B4-BE49-F238E27FC236}">
                <a16:creationId xmlns:a16="http://schemas.microsoft.com/office/drawing/2014/main" id="{79113B6A-483D-0D02-D8BB-F129FDDD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D01020-8F98-A990-9C6A-7B64040182EA}"/>
              </a:ext>
            </a:extLst>
          </p:cNvPr>
          <p:cNvSpPr txBox="1"/>
          <p:nvPr/>
        </p:nvSpPr>
        <p:spPr>
          <a:xfrm>
            <a:off x="2882646" y="2878000"/>
            <a:ext cx="75415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D20063"/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HS hoàn thành sơ đồ tư duy và báo cáo trước lớp 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#9Slide05 Lobster" panose="02000506000000020003" pitchFamily="2" charset="-9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137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67E4-886C-82C0-F865-3F6634314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90CBA-3C00-4C2C-D054-80B1E68B5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child sitting at a desk&#10;&#10;Description automatically generated">
            <a:extLst>
              <a:ext uri="{FF2B5EF4-FFF2-40B4-BE49-F238E27FC236}">
                <a16:creationId xmlns:a16="http://schemas.microsoft.com/office/drawing/2014/main" id="{79113B6A-483D-0D02-D8BB-F129FDDD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FDFC271-5BEB-E7F8-D893-7D0B99E57318}"/>
              </a:ext>
            </a:extLst>
          </p:cNvPr>
          <p:cNvGrpSpPr/>
          <p:nvPr/>
        </p:nvGrpSpPr>
        <p:grpSpPr>
          <a:xfrm>
            <a:off x="4617720" y="1030288"/>
            <a:ext cx="3727302" cy="932577"/>
            <a:chOff x="4050792" y="1672551"/>
            <a:chExt cx="3727302" cy="9325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F4FDBD4-1AA9-CB01-40C1-89A57CFE5A70}"/>
                </a:ext>
              </a:extLst>
            </p:cNvPr>
            <p:cNvSpPr txBox="1"/>
            <p:nvPr/>
          </p:nvSpPr>
          <p:spPr>
            <a:xfrm>
              <a:off x="4050792" y="1681798"/>
              <a:ext cx="37273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400" b="0" i="0" u="none" strike="noStrike" kern="1200" cap="none" spc="0" normalizeH="0" baseline="0" noProof="0" dirty="0" err="1">
                  <a:ln w="317500">
                    <a:solidFill>
                      <a:srgbClr val="00CCFF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SVN-Whimsy" panose="02040603050506020204" pitchFamily="18" charset="0"/>
                  <a:ea typeface="+mn-ea"/>
                  <a:cs typeface="+mn-cs"/>
                </a:rPr>
                <a:t>Tiếng</a:t>
              </a:r>
              <a:r>
                <a:rPr kumimoji="0" lang="en-GB" sz="5400" b="0" i="0" u="none" strike="noStrike" kern="1200" cap="none" spc="0" normalizeH="0" baseline="0" noProof="0" dirty="0">
                  <a:ln w="317500">
                    <a:solidFill>
                      <a:srgbClr val="00CCFF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SVN-Whimsy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GB" sz="5400" b="0" i="0" u="none" strike="noStrike" kern="1200" cap="none" spc="0" normalizeH="0" baseline="0" noProof="0" dirty="0" err="1">
                  <a:ln w="317500">
                    <a:solidFill>
                      <a:srgbClr val="00CCFF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SVN-Whimsy" panose="02040603050506020204" pitchFamily="18" charset="0"/>
                  <a:ea typeface="+mn-ea"/>
                  <a:cs typeface="+mn-cs"/>
                </a:rPr>
                <a:t>Việt</a:t>
              </a:r>
              <a:endParaRPr kumimoji="0" lang="vi-VN" sz="5400" b="0" i="0" u="none" strike="noStrike" kern="1200" cap="none" spc="0" normalizeH="0" baseline="0" noProof="0" dirty="0">
                <a:ln w="317500">
                  <a:solidFill>
                    <a:srgbClr val="00CCFF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B9605D-99B1-0920-E01F-AC324D77FE94}"/>
                </a:ext>
              </a:extLst>
            </p:cNvPr>
            <p:cNvSpPr txBox="1"/>
            <p:nvPr/>
          </p:nvSpPr>
          <p:spPr>
            <a:xfrm>
              <a:off x="4050792" y="1672551"/>
              <a:ext cx="37273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Whimsy" panose="02040603050506020204" pitchFamily="18" charset="0"/>
                  <a:ea typeface="+mn-ea"/>
                  <a:cs typeface="+mn-cs"/>
                </a:rPr>
                <a:t>Tiếng</a:t>
              </a:r>
              <a:r>
                <a: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Whimsy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GB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Whimsy" panose="02040603050506020204" pitchFamily="18" charset="0"/>
                  <a:ea typeface="+mn-ea"/>
                  <a:cs typeface="+mn-cs"/>
                </a:rPr>
                <a:t>Việt</a:t>
              </a:r>
              <a:endPara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9D3A9C7-F0A1-455B-58A7-0CDD714502D2}"/>
              </a:ext>
            </a:extLst>
          </p:cNvPr>
          <p:cNvSpPr txBox="1"/>
          <p:nvPr/>
        </p:nvSpPr>
        <p:spPr>
          <a:xfrm>
            <a:off x="2937891" y="2707284"/>
            <a:ext cx="74131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Tạm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 </a:t>
            </a: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biệt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 </a:t>
            </a: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và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hẹn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 </a:t>
            </a: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gặp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 </a:t>
            </a: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lại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 </a:t>
            </a: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các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 </a:t>
            </a: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em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#9Slide05 Lobster" panose="02000506000000020003" pitchFamily="2" charset="-93"/>
                <a:ea typeface="+mn-ea"/>
                <a:cs typeface="+mn-cs"/>
              </a:rPr>
              <a:t>!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srgbClr val="0F9ED5">
                  <a:lumMod val="75000"/>
                </a:srgbClr>
              </a:solidFill>
              <a:effectLst/>
              <a:uLnTx/>
              <a:uFillTx/>
              <a:latin typeface="#9Slide05 Lobster" panose="02000506000000020003" pitchFamily="2" charset="-9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311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yellow and pink cloud&#10;&#10;Description automatically generated">
            <a:extLst>
              <a:ext uri="{FF2B5EF4-FFF2-40B4-BE49-F238E27FC236}">
                <a16:creationId xmlns:a16="http://schemas.microsoft.com/office/drawing/2014/main" id="{2CA2651D-828E-4FF8-8139-EFC100C0E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1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D907FCBD-9D90-33F8-2601-9481B891DBCF}"/>
              </a:ext>
            </a:extLst>
          </p:cNvPr>
          <p:cNvSpPr/>
          <p:nvPr/>
        </p:nvSpPr>
        <p:spPr>
          <a:xfrm>
            <a:off x="8579293" y="3718824"/>
            <a:ext cx="3330070" cy="4004578"/>
          </a:xfrm>
          <a:custGeom>
            <a:avLst/>
            <a:gdLst/>
            <a:ahLst/>
            <a:cxnLst/>
            <a:rect l="l" t="t" r="r" b="b"/>
            <a:pathLst>
              <a:path w="2027050" h="2565886">
                <a:moveTo>
                  <a:pt x="0" y="0"/>
                </a:moveTo>
                <a:lnTo>
                  <a:pt x="2027050" y="0"/>
                </a:lnTo>
                <a:lnTo>
                  <a:pt x="2027050" y="2565886"/>
                </a:lnTo>
                <a:lnTo>
                  <a:pt x="0" y="25658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D777EB-DCAF-5F4F-DA55-885F5B12C425}"/>
              </a:ext>
            </a:extLst>
          </p:cNvPr>
          <p:cNvSpPr/>
          <p:nvPr/>
        </p:nvSpPr>
        <p:spPr>
          <a:xfrm>
            <a:off x="813816" y="576072"/>
            <a:ext cx="3291840" cy="22311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4C6893-E246-A29C-732F-D55BB362C317}"/>
              </a:ext>
            </a:extLst>
          </p:cNvPr>
          <p:cNvSpPr/>
          <p:nvPr/>
        </p:nvSpPr>
        <p:spPr>
          <a:xfrm>
            <a:off x="4105656" y="576072"/>
            <a:ext cx="3291840" cy="2231136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339C8E-ECDC-ABAE-9FC4-F1B67327ED37}"/>
              </a:ext>
            </a:extLst>
          </p:cNvPr>
          <p:cNvSpPr/>
          <p:nvPr/>
        </p:nvSpPr>
        <p:spPr>
          <a:xfrm>
            <a:off x="813816" y="2807208"/>
            <a:ext cx="3291840" cy="2231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C502EE-40E0-9876-FD36-676899A599A3}"/>
              </a:ext>
            </a:extLst>
          </p:cNvPr>
          <p:cNvSpPr/>
          <p:nvPr/>
        </p:nvSpPr>
        <p:spPr>
          <a:xfrm>
            <a:off x="4105656" y="2807208"/>
            <a:ext cx="3291840" cy="22311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hlinkClick r:id="rId4" action="ppaction://hlinksldjump"/>
            <a:extLst>
              <a:ext uri="{FF2B5EF4-FFF2-40B4-BE49-F238E27FC236}">
                <a16:creationId xmlns:a16="http://schemas.microsoft.com/office/drawing/2014/main" id="{CAD9E14E-CCC0-D67E-4BB9-EE9A211AB30B}"/>
              </a:ext>
            </a:extLst>
          </p:cNvPr>
          <p:cNvSpPr/>
          <p:nvPr/>
        </p:nvSpPr>
        <p:spPr>
          <a:xfrm>
            <a:off x="1810512" y="123444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#9Slide05 Lobster" panose="02000506000000020003" pitchFamily="2" charset="-93"/>
              </a:rPr>
              <a:t>1</a:t>
            </a:r>
            <a:endParaRPr lang="vi-VN" sz="5400" dirty="0">
              <a:solidFill>
                <a:schemeClr val="tx1"/>
              </a:solidFill>
              <a:latin typeface="#9Slide05 Lobster" panose="02000506000000020003" pitchFamily="2" charset="-93"/>
            </a:endParaRPr>
          </a:p>
        </p:txBody>
      </p:sp>
      <p:sp>
        <p:nvSpPr>
          <p:cNvPr id="11" name="Oval 10">
            <a:hlinkClick r:id="rId5" action="ppaction://hlinksldjump"/>
            <a:extLst>
              <a:ext uri="{FF2B5EF4-FFF2-40B4-BE49-F238E27FC236}">
                <a16:creationId xmlns:a16="http://schemas.microsoft.com/office/drawing/2014/main" id="{F8A16333-18C5-8E38-1A0D-5CC9C2C6113D}"/>
              </a:ext>
            </a:extLst>
          </p:cNvPr>
          <p:cNvSpPr/>
          <p:nvPr/>
        </p:nvSpPr>
        <p:spPr>
          <a:xfrm>
            <a:off x="5486400" y="123444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#9Slide05 Lobster" panose="02000506000000020003" pitchFamily="2" charset="-93"/>
              </a:rPr>
              <a:t>2</a:t>
            </a:r>
            <a:endParaRPr lang="vi-VN" sz="5400" dirty="0">
              <a:solidFill>
                <a:schemeClr val="tx1"/>
              </a:solidFill>
              <a:latin typeface="#9Slide05 Lobster" panose="02000506000000020003" pitchFamily="2" charset="-93"/>
            </a:endParaRPr>
          </a:p>
        </p:txBody>
      </p:sp>
      <p:sp>
        <p:nvSpPr>
          <p:cNvPr id="12" name="Oval 11">
            <a:hlinkClick r:id="rId6" action="ppaction://hlinksldjump"/>
            <a:extLst>
              <a:ext uri="{FF2B5EF4-FFF2-40B4-BE49-F238E27FC236}">
                <a16:creationId xmlns:a16="http://schemas.microsoft.com/office/drawing/2014/main" id="{1BAC09C4-04F8-B1C0-0111-74B5845FFF07}"/>
              </a:ext>
            </a:extLst>
          </p:cNvPr>
          <p:cNvSpPr/>
          <p:nvPr/>
        </p:nvSpPr>
        <p:spPr>
          <a:xfrm>
            <a:off x="1810512" y="3261624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#9Slide05 Lobster" panose="02000506000000020003" pitchFamily="2" charset="-93"/>
              </a:rPr>
              <a:t>3</a:t>
            </a:r>
            <a:endParaRPr lang="vi-VN" sz="5400" dirty="0">
              <a:solidFill>
                <a:schemeClr val="tx1"/>
              </a:solidFill>
              <a:latin typeface="#9Slide05 Lobster" panose="02000506000000020003" pitchFamily="2" charset="-93"/>
            </a:endParaRPr>
          </a:p>
        </p:txBody>
      </p:sp>
      <p:sp>
        <p:nvSpPr>
          <p:cNvPr id="13" name="Oval 12">
            <a:hlinkClick r:id="rId7" action="ppaction://hlinksldjump"/>
            <a:extLst>
              <a:ext uri="{FF2B5EF4-FFF2-40B4-BE49-F238E27FC236}">
                <a16:creationId xmlns:a16="http://schemas.microsoft.com/office/drawing/2014/main" id="{FC3A637D-1A48-6A3E-0C9E-D2D65A3263D5}"/>
              </a:ext>
            </a:extLst>
          </p:cNvPr>
          <p:cNvSpPr/>
          <p:nvPr/>
        </p:nvSpPr>
        <p:spPr>
          <a:xfrm>
            <a:off x="5486400" y="338327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#9Slide05 Lobster" panose="02000506000000020003" pitchFamily="2" charset="-93"/>
              </a:rPr>
              <a:t>4</a:t>
            </a:r>
            <a:endParaRPr lang="vi-VN" sz="5400" dirty="0">
              <a:solidFill>
                <a:schemeClr val="tx1"/>
              </a:solidFill>
              <a:latin typeface="#9Slide05 Lobster" panose="02000506000000020003" pitchFamily="2" charset="-93"/>
            </a:endParaRPr>
          </a:p>
        </p:txBody>
      </p:sp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CE5CD9C9-AA81-5721-1E40-E94A78231F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85514" y="45690"/>
            <a:ext cx="1338448" cy="74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49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yellow and pink cloud&#10;&#10;Description automatically generated">
            <a:extLst>
              <a:ext uri="{FF2B5EF4-FFF2-40B4-BE49-F238E27FC236}">
                <a16:creationId xmlns:a16="http://schemas.microsoft.com/office/drawing/2014/main" id="{2CA2651D-828E-4FF8-8139-EFC100C0E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1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D907FCBD-9D90-33F8-2601-9481B891DBCF}"/>
              </a:ext>
            </a:extLst>
          </p:cNvPr>
          <p:cNvSpPr/>
          <p:nvPr/>
        </p:nvSpPr>
        <p:spPr>
          <a:xfrm>
            <a:off x="8129016" y="3118104"/>
            <a:ext cx="3780347" cy="4605298"/>
          </a:xfrm>
          <a:custGeom>
            <a:avLst/>
            <a:gdLst/>
            <a:ahLst/>
            <a:cxnLst/>
            <a:rect l="l" t="t" r="r" b="b"/>
            <a:pathLst>
              <a:path w="2027050" h="2565886">
                <a:moveTo>
                  <a:pt x="0" y="0"/>
                </a:moveTo>
                <a:lnTo>
                  <a:pt x="2027050" y="0"/>
                </a:lnTo>
                <a:lnTo>
                  <a:pt x="2027050" y="2565886"/>
                </a:lnTo>
                <a:lnTo>
                  <a:pt x="0" y="25658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11C229E9-0B25-D0C3-6292-5A60B6F5C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5514" y="45690"/>
            <a:ext cx="1338448" cy="7406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A92FEE0-9628-BDED-B68C-D01FEFE3ECF3}"/>
              </a:ext>
            </a:extLst>
          </p:cNvPr>
          <p:cNvGrpSpPr/>
          <p:nvPr/>
        </p:nvGrpSpPr>
        <p:grpSpPr>
          <a:xfrm>
            <a:off x="282637" y="-347472"/>
            <a:ext cx="8700115" cy="5511451"/>
            <a:chOff x="282637" y="-347472"/>
            <a:chExt cx="8700115" cy="551145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EBE2BA5-4E7A-5BD1-19E8-4DC7018D682E}"/>
                </a:ext>
              </a:extLst>
            </p:cNvPr>
            <p:cNvSpPr/>
            <p:nvPr/>
          </p:nvSpPr>
          <p:spPr>
            <a:xfrm>
              <a:off x="282637" y="-347472"/>
              <a:ext cx="8700115" cy="5511451"/>
            </a:xfrm>
            <a:custGeom>
              <a:avLst/>
              <a:gdLst/>
              <a:ahLst/>
              <a:cxnLst/>
              <a:rect l="l" t="t" r="r" b="b"/>
              <a:pathLst>
                <a:path w="1729647" h="1512000">
                  <a:moveTo>
                    <a:pt x="0" y="0"/>
                  </a:moveTo>
                  <a:lnTo>
                    <a:pt x="1729647" y="0"/>
                  </a:lnTo>
                  <a:lnTo>
                    <a:pt x="1729647" y="1512000"/>
                  </a:lnTo>
                  <a:lnTo>
                    <a:pt x="0" y="151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1244773"/>
              <a:endParaRPr lang="vi-VN" sz="24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C519AF-5CEF-565A-EB2D-31AA25D5E42D}"/>
                </a:ext>
              </a:extLst>
            </p:cNvPr>
            <p:cNvSpPr txBox="1"/>
            <p:nvPr/>
          </p:nvSpPr>
          <p:spPr>
            <a:xfrm>
              <a:off x="1870244" y="961567"/>
              <a:ext cx="6099048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Nhắc lại cấu tạo của đoạn văn giới thiệu một nhân vật văn học.</a:t>
              </a:r>
            </a:p>
          </p:txBody>
        </p:sp>
      </p:grpSp>
      <p:sp>
        <p:nvSpPr>
          <p:cNvPr id="17" name="Freeform 8">
            <a:extLst>
              <a:ext uri="{FF2B5EF4-FFF2-40B4-BE49-F238E27FC236}">
                <a16:creationId xmlns:a16="http://schemas.microsoft.com/office/drawing/2014/main" id="{2C4C2A3A-32C2-EE80-911A-8DBF29F432A2}"/>
              </a:ext>
            </a:extLst>
          </p:cNvPr>
          <p:cNvSpPr/>
          <p:nvPr/>
        </p:nvSpPr>
        <p:spPr>
          <a:xfrm rot="1891850">
            <a:off x="910569" y="3346703"/>
            <a:ext cx="2505347" cy="3166737"/>
          </a:xfrm>
          <a:custGeom>
            <a:avLst/>
            <a:gdLst/>
            <a:ahLst/>
            <a:cxnLst/>
            <a:rect l="l" t="t" r="r" b="b"/>
            <a:pathLst>
              <a:path w="2733534" h="3561608">
                <a:moveTo>
                  <a:pt x="0" y="0"/>
                </a:moveTo>
                <a:lnTo>
                  <a:pt x="2733533" y="0"/>
                </a:lnTo>
                <a:lnTo>
                  <a:pt x="2733533" y="3561608"/>
                </a:lnTo>
                <a:lnTo>
                  <a:pt x="0" y="35616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127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yellow and pink cloud&#10;&#10;Description automatically generated">
            <a:extLst>
              <a:ext uri="{FF2B5EF4-FFF2-40B4-BE49-F238E27FC236}">
                <a16:creationId xmlns:a16="http://schemas.microsoft.com/office/drawing/2014/main" id="{2CA2651D-828E-4FF8-8139-EFC100C0E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1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D907FCBD-9D90-33F8-2601-9481B891DBCF}"/>
              </a:ext>
            </a:extLst>
          </p:cNvPr>
          <p:cNvSpPr/>
          <p:nvPr/>
        </p:nvSpPr>
        <p:spPr>
          <a:xfrm>
            <a:off x="8129016" y="3118104"/>
            <a:ext cx="3780347" cy="4605298"/>
          </a:xfrm>
          <a:custGeom>
            <a:avLst/>
            <a:gdLst/>
            <a:ahLst/>
            <a:cxnLst/>
            <a:rect l="l" t="t" r="r" b="b"/>
            <a:pathLst>
              <a:path w="2027050" h="2565886">
                <a:moveTo>
                  <a:pt x="0" y="0"/>
                </a:moveTo>
                <a:lnTo>
                  <a:pt x="2027050" y="0"/>
                </a:lnTo>
                <a:lnTo>
                  <a:pt x="2027050" y="2565886"/>
                </a:lnTo>
                <a:lnTo>
                  <a:pt x="0" y="25658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11C229E9-0B25-D0C3-6292-5A60B6F5C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5514" y="45690"/>
            <a:ext cx="1338448" cy="7406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A92FEE0-9628-BDED-B68C-D01FEFE3ECF3}"/>
              </a:ext>
            </a:extLst>
          </p:cNvPr>
          <p:cNvGrpSpPr/>
          <p:nvPr/>
        </p:nvGrpSpPr>
        <p:grpSpPr>
          <a:xfrm>
            <a:off x="282637" y="-402336"/>
            <a:ext cx="8700115" cy="5511451"/>
            <a:chOff x="282637" y="-347472"/>
            <a:chExt cx="8700115" cy="551145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EBE2BA5-4E7A-5BD1-19E8-4DC7018D682E}"/>
                </a:ext>
              </a:extLst>
            </p:cNvPr>
            <p:cNvSpPr/>
            <p:nvPr/>
          </p:nvSpPr>
          <p:spPr>
            <a:xfrm>
              <a:off x="282637" y="-347472"/>
              <a:ext cx="8700115" cy="5511451"/>
            </a:xfrm>
            <a:custGeom>
              <a:avLst/>
              <a:gdLst/>
              <a:ahLst/>
              <a:cxnLst/>
              <a:rect l="l" t="t" r="r" b="b"/>
              <a:pathLst>
                <a:path w="1729647" h="1512000">
                  <a:moveTo>
                    <a:pt x="0" y="0"/>
                  </a:moveTo>
                  <a:lnTo>
                    <a:pt x="1729647" y="0"/>
                  </a:lnTo>
                  <a:lnTo>
                    <a:pt x="1729647" y="1512000"/>
                  </a:lnTo>
                  <a:lnTo>
                    <a:pt x="0" y="151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1244773"/>
              <a:endParaRPr lang="vi-VN" sz="24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C519AF-5CEF-565A-EB2D-31AA25D5E42D}"/>
                </a:ext>
              </a:extLst>
            </p:cNvPr>
            <p:cNvSpPr txBox="1"/>
            <p:nvPr/>
          </p:nvSpPr>
          <p:spPr>
            <a:xfrm>
              <a:off x="1870244" y="961567"/>
              <a:ext cx="609904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vi-VN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Freeform 8">
            <a:extLst>
              <a:ext uri="{FF2B5EF4-FFF2-40B4-BE49-F238E27FC236}">
                <a16:creationId xmlns:a16="http://schemas.microsoft.com/office/drawing/2014/main" id="{2C4C2A3A-32C2-EE80-911A-8DBF29F432A2}"/>
              </a:ext>
            </a:extLst>
          </p:cNvPr>
          <p:cNvSpPr/>
          <p:nvPr/>
        </p:nvSpPr>
        <p:spPr>
          <a:xfrm rot="1891850">
            <a:off x="910569" y="3346703"/>
            <a:ext cx="2505347" cy="3166737"/>
          </a:xfrm>
          <a:custGeom>
            <a:avLst/>
            <a:gdLst/>
            <a:ahLst/>
            <a:cxnLst/>
            <a:rect l="l" t="t" r="r" b="b"/>
            <a:pathLst>
              <a:path w="2733534" h="3561608">
                <a:moveTo>
                  <a:pt x="0" y="0"/>
                </a:moveTo>
                <a:lnTo>
                  <a:pt x="2733533" y="0"/>
                </a:lnTo>
                <a:lnTo>
                  <a:pt x="2733533" y="3561608"/>
                </a:lnTo>
                <a:lnTo>
                  <a:pt x="0" y="35616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B9B8DD-1763-A896-5FB4-E43DBCB4C4AC}"/>
              </a:ext>
            </a:extLst>
          </p:cNvPr>
          <p:cNvSpPr txBox="1"/>
          <p:nvPr/>
        </p:nvSpPr>
        <p:spPr>
          <a:xfrm>
            <a:off x="1438244" y="1170550"/>
            <a:ext cx="68442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6000" b="1" dirty="0">
                <a:solidFill>
                  <a:schemeClr val="bg1"/>
                </a:solidFill>
              </a:rPr>
              <a:t>Hát một bài hát có tên một con vật</a:t>
            </a:r>
          </a:p>
        </p:txBody>
      </p:sp>
    </p:spTree>
    <p:extLst>
      <p:ext uri="{BB962C8B-B14F-4D97-AF65-F5344CB8AC3E}">
        <p14:creationId xmlns:p14="http://schemas.microsoft.com/office/powerpoint/2010/main" val="734360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yellow and pink cloud&#10;&#10;Description automatically generated">
            <a:extLst>
              <a:ext uri="{FF2B5EF4-FFF2-40B4-BE49-F238E27FC236}">
                <a16:creationId xmlns:a16="http://schemas.microsoft.com/office/drawing/2014/main" id="{2CA2651D-828E-4FF8-8139-EFC100C0E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1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D907FCBD-9D90-33F8-2601-9481B891DBCF}"/>
              </a:ext>
            </a:extLst>
          </p:cNvPr>
          <p:cNvSpPr/>
          <p:nvPr/>
        </p:nvSpPr>
        <p:spPr>
          <a:xfrm>
            <a:off x="8129016" y="3118104"/>
            <a:ext cx="3780347" cy="4605298"/>
          </a:xfrm>
          <a:custGeom>
            <a:avLst/>
            <a:gdLst/>
            <a:ahLst/>
            <a:cxnLst/>
            <a:rect l="l" t="t" r="r" b="b"/>
            <a:pathLst>
              <a:path w="2027050" h="2565886">
                <a:moveTo>
                  <a:pt x="0" y="0"/>
                </a:moveTo>
                <a:lnTo>
                  <a:pt x="2027050" y="0"/>
                </a:lnTo>
                <a:lnTo>
                  <a:pt x="2027050" y="2565886"/>
                </a:lnTo>
                <a:lnTo>
                  <a:pt x="0" y="25658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11C229E9-0B25-D0C3-6292-5A60B6F5C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5514" y="45690"/>
            <a:ext cx="1338448" cy="7406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A92FEE0-9628-BDED-B68C-D01FEFE3ECF3}"/>
              </a:ext>
            </a:extLst>
          </p:cNvPr>
          <p:cNvGrpSpPr/>
          <p:nvPr/>
        </p:nvGrpSpPr>
        <p:grpSpPr>
          <a:xfrm>
            <a:off x="282637" y="-402336"/>
            <a:ext cx="8700115" cy="5511451"/>
            <a:chOff x="282637" y="-347472"/>
            <a:chExt cx="8700115" cy="551145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EBE2BA5-4E7A-5BD1-19E8-4DC7018D682E}"/>
                </a:ext>
              </a:extLst>
            </p:cNvPr>
            <p:cNvSpPr/>
            <p:nvPr/>
          </p:nvSpPr>
          <p:spPr>
            <a:xfrm>
              <a:off x="282637" y="-347472"/>
              <a:ext cx="8700115" cy="5511451"/>
            </a:xfrm>
            <a:custGeom>
              <a:avLst/>
              <a:gdLst/>
              <a:ahLst/>
              <a:cxnLst/>
              <a:rect l="l" t="t" r="r" b="b"/>
              <a:pathLst>
                <a:path w="1729647" h="1512000">
                  <a:moveTo>
                    <a:pt x="0" y="0"/>
                  </a:moveTo>
                  <a:lnTo>
                    <a:pt x="1729647" y="0"/>
                  </a:lnTo>
                  <a:lnTo>
                    <a:pt x="1729647" y="1512000"/>
                  </a:lnTo>
                  <a:lnTo>
                    <a:pt x="0" y="151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1244773"/>
              <a:endParaRPr lang="vi-VN" sz="24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C519AF-5CEF-565A-EB2D-31AA25D5E42D}"/>
                </a:ext>
              </a:extLst>
            </p:cNvPr>
            <p:cNvSpPr txBox="1"/>
            <p:nvPr/>
          </p:nvSpPr>
          <p:spPr>
            <a:xfrm>
              <a:off x="1870244" y="961567"/>
              <a:ext cx="609904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vi-VN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Freeform 8">
            <a:extLst>
              <a:ext uri="{FF2B5EF4-FFF2-40B4-BE49-F238E27FC236}">
                <a16:creationId xmlns:a16="http://schemas.microsoft.com/office/drawing/2014/main" id="{2C4C2A3A-32C2-EE80-911A-8DBF29F432A2}"/>
              </a:ext>
            </a:extLst>
          </p:cNvPr>
          <p:cNvSpPr/>
          <p:nvPr/>
        </p:nvSpPr>
        <p:spPr>
          <a:xfrm rot="1891850">
            <a:off x="910569" y="3346703"/>
            <a:ext cx="2505347" cy="3166737"/>
          </a:xfrm>
          <a:custGeom>
            <a:avLst/>
            <a:gdLst/>
            <a:ahLst/>
            <a:cxnLst/>
            <a:rect l="l" t="t" r="r" b="b"/>
            <a:pathLst>
              <a:path w="2733534" h="3561608">
                <a:moveTo>
                  <a:pt x="0" y="0"/>
                </a:moveTo>
                <a:lnTo>
                  <a:pt x="2733533" y="0"/>
                </a:lnTo>
                <a:lnTo>
                  <a:pt x="2733533" y="3561608"/>
                </a:lnTo>
                <a:lnTo>
                  <a:pt x="0" y="35616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B9B8DD-1763-A896-5FB4-E43DBCB4C4AC}"/>
              </a:ext>
            </a:extLst>
          </p:cNvPr>
          <p:cNvSpPr txBox="1"/>
          <p:nvPr/>
        </p:nvSpPr>
        <p:spPr>
          <a:xfrm>
            <a:off x="1438244" y="1170550"/>
            <a:ext cx="68442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Nhắc lại dự định giới thiệu một nhân vật văn học mà em chuẩn bị ở tiết trước.</a:t>
            </a:r>
          </a:p>
        </p:txBody>
      </p:sp>
    </p:spTree>
    <p:extLst>
      <p:ext uri="{BB962C8B-B14F-4D97-AF65-F5344CB8AC3E}">
        <p14:creationId xmlns:p14="http://schemas.microsoft.com/office/powerpoint/2010/main" val="506603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a yellow and pink cloud&#10;&#10;Description automatically generated">
            <a:extLst>
              <a:ext uri="{FF2B5EF4-FFF2-40B4-BE49-F238E27FC236}">
                <a16:creationId xmlns:a16="http://schemas.microsoft.com/office/drawing/2014/main" id="{2CA2651D-828E-4FF8-8139-EFC100C0E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1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D907FCBD-9D90-33F8-2601-9481B891DBCF}"/>
              </a:ext>
            </a:extLst>
          </p:cNvPr>
          <p:cNvSpPr/>
          <p:nvPr/>
        </p:nvSpPr>
        <p:spPr>
          <a:xfrm>
            <a:off x="8129016" y="3118104"/>
            <a:ext cx="3780347" cy="4605298"/>
          </a:xfrm>
          <a:custGeom>
            <a:avLst/>
            <a:gdLst/>
            <a:ahLst/>
            <a:cxnLst/>
            <a:rect l="l" t="t" r="r" b="b"/>
            <a:pathLst>
              <a:path w="2027050" h="2565886">
                <a:moveTo>
                  <a:pt x="0" y="0"/>
                </a:moveTo>
                <a:lnTo>
                  <a:pt x="2027050" y="0"/>
                </a:lnTo>
                <a:lnTo>
                  <a:pt x="2027050" y="2565886"/>
                </a:lnTo>
                <a:lnTo>
                  <a:pt x="0" y="25658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11C229E9-0B25-D0C3-6292-5A60B6F5C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5514" y="45690"/>
            <a:ext cx="1338448" cy="7406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A92FEE0-9628-BDED-B68C-D01FEFE3ECF3}"/>
              </a:ext>
            </a:extLst>
          </p:cNvPr>
          <p:cNvGrpSpPr/>
          <p:nvPr/>
        </p:nvGrpSpPr>
        <p:grpSpPr>
          <a:xfrm>
            <a:off x="282637" y="-402336"/>
            <a:ext cx="8700115" cy="5511451"/>
            <a:chOff x="282637" y="-347472"/>
            <a:chExt cx="8700115" cy="551145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EBE2BA5-4E7A-5BD1-19E8-4DC7018D682E}"/>
                </a:ext>
              </a:extLst>
            </p:cNvPr>
            <p:cNvSpPr/>
            <p:nvPr/>
          </p:nvSpPr>
          <p:spPr>
            <a:xfrm>
              <a:off x="282637" y="-347472"/>
              <a:ext cx="8700115" cy="5511451"/>
            </a:xfrm>
            <a:custGeom>
              <a:avLst/>
              <a:gdLst/>
              <a:ahLst/>
              <a:cxnLst/>
              <a:rect l="l" t="t" r="r" b="b"/>
              <a:pathLst>
                <a:path w="1729647" h="1512000">
                  <a:moveTo>
                    <a:pt x="0" y="0"/>
                  </a:moveTo>
                  <a:lnTo>
                    <a:pt x="1729647" y="0"/>
                  </a:lnTo>
                  <a:lnTo>
                    <a:pt x="1729647" y="1512000"/>
                  </a:lnTo>
                  <a:lnTo>
                    <a:pt x="0" y="151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1244773"/>
              <a:endParaRPr lang="vi-VN" sz="24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C519AF-5CEF-565A-EB2D-31AA25D5E42D}"/>
                </a:ext>
              </a:extLst>
            </p:cNvPr>
            <p:cNvSpPr txBox="1"/>
            <p:nvPr/>
          </p:nvSpPr>
          <p:spPr>
            <a:xfrm>
              <a:off x="1870244" y="961567"/>
              <a:ext cx="609904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vi-VN" sz="4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Freeform 8">
            <a:extLst>
              <a:ext uri="{FF2B5EF4-FFF2-40B4-BE49-F238E27FC236}">
                <a16:creationId xmlns:a16="http://schemas.microsoft.com/office/drawing/2014/main" id="{2C4C2A3A-32C2-EE80-911A-8DBF29F432A2}"/>
              </a:ext>
            </a:extLst>
          </p:cNvPr>
          <p:cNvSpPr/>
          <p:nvPr/>
        </p:nvSpPr>
        <p:spPr>
          <a:xfrm rot="1891850">
            <a:off x="910569" y="3346703"/>
            <a:ext cx="2505347" cy="3166737"/>
          </a:xfrm>
          <a:custGeom>
            <a:avLst/>
            <a:gdLst/>
            <a:ahLst/>
            <a:cxnLst/>
            <a:rect l="l" t="t" r="r" b="b"/>
            <a:pathLst>
              <a:path w="2733534" h="3561608">
                <a:moveTo>
                  <a:pt x="0" y="0"/>
                </a:moveTo>
                <a:lnTo>
                  <a:pt x="2733533" y="0"/>
                </a:lnTo>
                <a:lnTo>
                  <a:pt x="2733533" y="3561608"/>
                </a:lnTo>
                <a:lnTo>
                  <a:pt x="0" y="35616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B9B8DD-1763-A896-5FB4-E43DBCB4C4AC}"/>
              </a:ext>
            </a:extLst>
          </p:cNvPr>
          <p:cNvSpPr txBox="1"/>
          <p:nvPr/>
        </p:nvSpPr>
        <p:spPr>
          <a:xfrm>
            <a:off x="1438244" y="1170550"/>
            <a:ext cx="684428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 b="1" dirty="0">
                <a:solidFill>
                  <a:schemeClr val="bg1"/>
                </a:solidFill>
              </a:rPr>
              <a:t>Kể tên một nhân vật trong tác phẩm mà em thích nhất.</a:t>
            </a:r>
          </a:p>
        </p:txBody>
      </p:sp>
    </p:spTree>
    <p:extLst>
      <p:ext uri="{BB962C8B-B14F-4D97-AF65-F5344CB8AC3E}">
        <p14:creationId xmlns:p14="http://schemas.microsoft.com/office/powerpoint/2010/main" val="3612837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67E4-886C-82C0-F865-3F6634314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90CBA-3C00-4C2C-D054-80B1E68B5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child sitting at a desk&#10;&#10;Description automatically generated">
            <a:extLst>
              <a:ext uri="{FF2B5EF4-FFF2-40B4-BE49-F238E27FC236}">
                <a16:creationId xmlns:a16="http://schemas.microsoft.com/office/drawing/2014/main" id="{79113B6A-483D-0D02-D8BB-F129FDDD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FDFC271-5BEB-E7F8-D893-7D0B99E57318}"/>
              </a:ext>
            </a:extLst>
          </p:cNvPr>
          <p:cNvGrpSpPr/>
          <p:nvPr/>
        </p:nvGrpSpPr>
        <p:grpSpPr>
          <a:xfrm>
            <a:off x="4617720" y="1030288"/>
            <a:ext cx="3727302" cy="932577"/>
            <a:chOff x="4050792" y="1672551"/>
            <a:chExt cx="3727302" cy="9325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F4FDBD4-1AA9-CB01-40C1-89A57CFE5A70}"/>
                </a:ext>
              </a:extLst>
            </p:cNvPr>
            <p:cNvSpPr txBox="1"/>
            <p:nvPr/>
          </p:nvSpPr>
          <p:spPr>
            <a:xfrm>
              <a:off x="4050792" y="1681798"/>
              <a:ext cx="37273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 err="1">
                  <a:ln w="317500">
                    <a:solidFill>
                      <a:srgbClr val="00CCFF"/>
                    </a:solidFill>
                  </a:ln>
                  <a:latin typeface="SVN-Whimsy" panose="02040603050506020204" pitchFamily="18" charset="0"/>
                </a:rPr>
                <a:t>Tiếng</a:t>
              </a:r>
              <a:r>
                <a:rPr lang="en-GB" sz="5400" dirty="0">
                  <a:ln w="317500">
                    <a:solidFill>
                      <a:srgbClr val="00CCFF"/>
                    </a:solidFill>
                  </a:ln>
                  <a:latin typeface="SVN-Whimsy" panose="02040603050506020204" pitchFamily="18" charset="0"/>
                </a:rPr>
                <a:t> </a:t>
              </a:r>
              <a:r>
                <a:rPr lang="en-GB" sz="5400" dirty="0" err="1">
                  <a:ln w="317500">
                    <a:solidFill>
                      <a:srgbClr val="00CCFF"/>
                    </a:solidFill>
                  </a:ln>
                  <a:latin typeface="SVN-Whimsy" panose="02040603050506020204" pitchFamily="18" charset="0"/>
                </a:rPr>
                <a:t>Việt</a:t>
              </a:r>
              <a:endParaRPr lang="vi-VN" sz="5400" dirty="0">
                <a:ln w="317500">
                  <a:solidFill>
                    <a:srgbClr val="00CCFF"/>
                  </a:solidFill>
                </a:ln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B9605D-99B1-0920-E01F-AC324D77FE94}"/>
                </a:ext>
              </a:extLst>
            </p:cNvPr>
            <p:cNvSpPr txBox="1"/>
            <p:nvPr/>
          </p:nvSpPr>
          <p:spPr>
            <a:xfrm>
              <a:off x="4050792" y="1672551"/>
              <a:ext cx="37273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 err="1">
                  <a:solidFill>
                    <a:schemeClr val="bg1"/>
                  </a:solidFill>
                  <a:latin typeface="SVN-Whimsy" panose="02040603050506020204" pitchFamily="18" charset="0"/>
                </a:rPr>
                <a:t>Tiếng</a:t>
              </a:r>
              <a:r>
                <a:rPr lang="en-GB" sz="5400" dirty="0">
                  <a:solidFill>
                    <a:schemeClr val="bg1"/>
                  </a:solidFill>
                  <a:latin typeface="SVN-Whimsy" panose="02040603050506020204" pitchFamily="18" charset="0"/>
                </a:rPr>
                <a:t> </a:t>
              </a:r>
              <a:r>
                <a:rPr lang="en-GB" sz="5400" dirty="0" err="1">
                  <a:solidFill>
                    <a:schemeClr val="bg1"/>
                  </a:solidFill>
                  <a:latin typeface="SVN-Whimsy" panose="02040603050506020204" pitchFamily="18" charset="0"/>
                </a:rPr>
                <a:t>Việt</a:t>
              </a:r>
              <a:endParaRPr lang="vi-VN" sz="5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9D3A9C7-F0A1-455B-58A7-0CDD714502D2}"/>
              </a:ext>
            </a:extLst>
          </p:cNvPr>
          <p:cNvSpPr txBox="1"/>
          <p:nvPr/>
        </p:nvSpPr>
        <p:spPr>
          <a:xfrm>
            <a:off x="2507742" y="2083484"/>
            <a:ext cx="74317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400" dirty="0">
                <a:solidFill>
                  <a:schemeClr val="accent4">
                    <a:lumMod val="75000"/>
                  </a:schemeClr>
                </a:solidFill>
                <a:latin typeface="#9Slide05 Lobster" panose="02000506000000020003" pitchFamily="2" charset="-93"/>
              </a:rPr>
              <a:t>Luyện tập viết đoạn văn giới thiệu một nhân vật văn học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A4BEA0-1758-6548-8009-41AC0B9E7828}"/>
              </a:ext>
            </a:extLst>
          </p:cNvPr>
          <p:cNvSpPr txBox="1"/>
          <p:nvPr/>
        </p:nvSpPr>
        <p:spPr>
          <a:xfrm>
            <a:off x="3048762" y="4760882"/>
            <a:ext cx="6094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solidFill>
                  <a:srgbClr val="C00000"/>
                </a:solidFill>
                <a:latin typeface="#9Slide05 Lobster" panose="02000506000000020003" pitchFamily="2" charset="-93"/>
              </a:rPr>
              <a:t>(Tìm ý, sắp xếp ý)</a:t>
            </a:r>
          </a:p>
        </p:txBody>
      </p:sp>
    </p:spTree>
    <p:extLst>
      <p:ext uri="{BB962C8B-B14F-4D97-AF65-F5344CB8AC3E}">
        <p14:creationId xmlns:p14="http://schemas.microsoft.com/office/powerpoint/2010/main" val="1190563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67E4-886C-82C0-F865-3F6634314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90CBA-3C00-4C2C-D054-80B1E68B5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child sitting at a desk&#10;&#10;Description automatically generated">
            <a:extLst>
              <a:ext uri="{FF2B5EF4-FFF2-40B4-BE49-F238E27FC236}">
                <a16:creationId xmlns:a16="http://schemas.microsoft.com/office/drawing/2014/main" id="{79113B6A-483D-0D02-D8BB-F129FDDD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D01020-8F98-A990-9C6A-7B64040182EA}"/>
              </a:ext>
            </a:extLst>
          </p:cNvPr>
          <p:cNvSpPr txBox="1"/>
          <p:nvPr/>
        </p:nvSpPr>
        <p:spPr>
          <a:xfrm>
            <a:off x="3047238" y="2350008"/>
            <a:ext cx="675513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400" dirty="0">
                <a:solidFill>
                  <a:srgbClr val="D20063"/>
                </a:solidFill>
                <a:latin typeface="#9Slide05 Lobster" panose="02000506000000020003" pitchFamily="2" charset="-93"/>
              </a:rPr>
              <a:t>Hoạt động 1: </a:t>
            </a:r>
            <a:endParaRPr lang="en-GB" sz="5400" dirty="0">
              <a:solidFill>
                <a:srgbClr val="D20063"/>
              </a:solidFill>
              <a:latin typeface="#9Slide05 Lobster" panose="02000506000000020003" pitchFamily="2" charset="-93"/>
            </a:endParaRPr>
          </a:p>
          <a:p>
            <a:pPr algn="ctr"/>
            <a:r>
              <a:rPr lang="vi-VN" sz="5400" dirty="0">
                <a:latin typeface="#9Slide05 Lobster" panose="02000506000000020003" pitchFamily="2" charset="-93"/>
              </a:rPr>
              <a:t>Xác định nhân vật văn học em định giới thiệu</a:t>
            </a:r>
          </a:p>
        </p:txBody>
      </p:sp>
    </p:spTree>
    <p:extLst>
      <p:ext uri="{BB962C8B-B14F-4D97-AF65-F5344CB8AC3E}">
        <p14:creationId xmlns:p14="http://schemas.microsoft.com/office/powerpoint/2010/main" val="2673584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id with flowers and butterflies&#10;&#10;Description automatically generated">
            <a:extLst>
              <a:ext uri="{FF2B5EF4-FFF2-40B4-BE49-F238E27FC236}">
                <a16:creationId xmlns:a16="http://schemas.microsoft.com/office/drawing/2014/main" id="{C7E2943F-D932-AB9F-C851-09B3023A7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2500B6-7B42-8C9D-DF0F-A35DC6BEC7C2}"/>
              </a:ext>
            </a:extLst>
          </p:cNvPr>
          <p:cNvSpPr/>
          <p:nvPr/>
        </p:nvSpPr>
        <p:spPr>
          <a:xfrm>
            <a:off x="275844" y="466344"/>
            <a:ext cx="11640312" cy="11155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FC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Dựa vào bài tập ở bài viết 1, tìm ý và sắp xếp ý cho đoạn văn giới thiệu một nhân vật văn học mà em đã chọn.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3C5954-9042-55C1-97ED-BE0F1C13369B}"/>
              </a:ext>
            </a:extLst>
          </p:cNvPr>
          <p:cNvGrpSpPr/>
          <p:nvPr/>
        </p:nvGrpSpPr>
        <p:grpSpPr>
          <a:xfrm>
            <a:off x="-82296" y="1581912"/>
            <a:ext cx="11998452" cy="4553712"/>
            <a:chOff x="-82296" y="1581912"/>
            <a:chExt cx="11998452" cy="455371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89C37A0-822F-6D1A-EA70-0167968F29A9}"/>
                </a:ext>
              </a:extLst>
            </p:cNvPr>
            <p:cNvSpPr/>
            <p:nvPr/>
          </p:nvSpPr>
          <p:spPr>
            <a:xfrm>
              <a:off x="896112" y="2157984"/>
              <a:ext cx="11020044" cy="3977640"/>
            </a:xfrm>
            <a:custGeom>
              <a:avLst/>
              <a:gdLst>
                <a:gd name="connsiteX0" fmla="*/ 0 w 11020044"/>
                <a:gd name="connsiteY0" fmla="*/ 662953 h 3977640"/>
                <a:gd name="connsiteX1" fmla="*/ 662953 w 11020044"/>
                <a:gd name="connsiteY1" fmla="*/ 0 h 3977640"/>
                <a:gd name="connsiteX2" fmla="*/ 1064567 w 11020044"/>
                <a:gd name="connsiteY2" fmla="*/ 0 h 3977640"/>
                <a:gd name="connsiteX3" fmla="*/ 1660064 w 11020044"/>
                <a:gd name="connsiteY3" fmla="*/ 0 h 3977640"/>
                <a:gd name="connsiteX4" fmla="*/ 2546386 w 11020044"/>
                <a:gd name="connsiteY4" fmla="*/ 0 h 3977640"/>
                <a:gd name="connsiteX5" fmla="*/ 3238824 w 11020044"/>
                <a:gd name="connsiteY5" fmla="*/ 0 h 3977640"/>
                <a:gd name="connsiteX6" fmla="*/ 3737380 w 11020044"/>
                <a:gd name="connsiteY6" fmla="*/ 0 h 3977640"/>
                <a:gd name="connsiteX7" fmla="*/ 4138994 w 11020044"/>
                <a:gd name="connsiteY7" fmla="*/ 0 h 3977640"/>
                <a:gd name="connsiteX8" fmla="*/ 4928374 w 11020044"/>
                <a:gd name="connsiteY8" fmla="*/ 0 h 3977640"/>
                <a:gd name="connsiteX9" fmla="*/ 5523871 w 11020044"/>
                <a:gd name="connsiteY9" fmla="*/ 0 h 3977640"/>
                <a:gd name="connsiteX10" fmla="*/ 6410192 w 11020044"/>
                <a:gd name="connsiteY10" fmla="*/ 0 h 3977640"/>
                <a:gd name="connsiteX11" fmla="*/ 6908748 w 11020044"/>
                <a:gd name="connsiteY11" fmla="*/ 0 h 3977640"/>
                <a:gd name="connsiteX12" fmla="*/ 7504245 w 11020044"/>
                <a:gd name="connsiteY12" fmla="*/ 0 h 3977640"/>
                <a:gd name="connsiteX13" fmla="*/ 8293624 w 11020044"/>
                <a:gd name="connsiteY13" fmla="*/ 0 h 3977640"/>
                <a:gd name="connsiteX14" fmla="*/ 8889122 w 11020044"/>
                <a:gd name="connsiteY14" fmla="*/ 0 h 3977640"/>
                <a:gd name="connsiteX15" fmla="*/ 9290736 w 11020044"/>
                <a:gd name="connsiteY15" fmla="*/ 0 h 3977640"/>
                <a:gd name="connsiteX16" fmla="*/ 10357091 w 11020044"/>
                <a:gd name="connsiteY16" fmla="*/ 0 h 3977640"/>
                <a:gd name="connsiteX17" fmla="*/ 11020044 w 11020044"/>
                <a:gd name="connsiteY17" fmla="*/ 662953 h 3977640"/>
                <a:gd name="connsiteX18" fmla="*/ 11020044 w 11020044"/>
                <a:gd name="connsiteY18" fmla="*/ 1272852 h 3977640"/>
                <a:gd name="connsiteX19" fmla="*/ 11020044 w 11020044"/>
                <a:gd name="connsiteY19" fmla="*/ 1935785 h 3977640"/>
                <a:gd name="connsiteX20" fmla="*/ 11020044 w 11020044"/>
                <a:gd name="connsiteY20" fmla="*/ 2598719 h 3977640"/>
                <a:gd name="connsiteX21" fmla="*/ 11020044 w 11020044"/>
                <a:gd name="connsiteY21" fmla="*/ 3314687 h 3977640"/>
                <a:gd name="connsiteX22" fmla="*/ 10357091 w 11020044"/>
                <a:gd name="connsiteY22" fmla="*/ 3977640 h 3977640"/>
                <a:gd name="connsiteX23" fmla="*/ 9664653 w 11020044"/>
                <a:gd name="connsiteY23" fmla="*/ 3977640 h 3977640"/>
                <a:gd name="connsiteX24" fmla="*/ 9069156 w 11020044"/>
                <a:gd name="connsiteY24" fmla="*/ 3977640 h 3977640"/>
                <a:gd name="connsiteX25" fmla="*/ 8279776 w 11020044"/>
                <a:gd name="connsiteY25" fmla="*/ 3977640 h 3977640"/>
                <a:gd name="connsiteX26" fmla="*/ 7878161 w 11020044"/>
                <a:gd name="connsiteY26" fmla="*/ 3977640 h 3977640"/>
                <a:gd name="connsiteX27" fmla="*/ 6991840 w 11020044"/>
                <a:gd name="connsiteY27" fmla="*/ 3977640 h 3977640"/>
                <a:gd name="connsiteX28" fmla="*/ 6105519 w 11020044"/>
                <a:gd name="connsiteY28" fmla="*/ 3977640 h 3977640"/>
                <a:gd name="connsiteX29" fmla="*/ 5219198 w 11020044"/>
                <a:gd name="connsiteY29" fmla="*/ 3977640 h 3977640"/>
                <a:gd name="connsiteX30" fmla="*/ 4332877 w 11020044"/>
                <a:gd name="connsiteY30" fmla="*/ 3977640 h 3977640"/>
                <a:gd name="connsiteX31" fmla="*/ 3640438 w 11020044"/>
                <a:gd name="connsiteY31" fmla="*/ 3977640 h 3977640"/>
                <a:gd name="connsiteX32" fmla="*/ 2948000 w 11020044"/>
                <a:gd name="connsiteY32" fmla="*/ 3977640 h 3977640"/>
                <a:gd name="connsiteX33" fmla="*/ 2255561 w 11020044"/>
                <a:gd name="connsiteY33" fmla="*/ 3977640 h 3977640"/>
                <a:gd name="connsiteX34" fmla="*/ 1369240 w 11020044"/>
                <a:gd name="connsiteY34" fmla="*/ 3977640 h 3977640"/>
                <a:gd name="connsiteX35" fmla="*/ 662953 w 11020044"/>
                <a:gd name="connsiteY35" fmla="*/ 3977640 h 3977640"/>
                <a:gd name="connsiteX36" fmla="*/ 0 w 11020044"/>
                <a:gd name="connsiteY36" fmla="*/ 3314687 h 3977640"/>
                <a:gd name="connsiteX37" fmla="*/ 0 w 11020044"/>
                <a:gd name="connsiteY37" fmla="*/ 2678271 h 3977640"/>
                <a:gd name="connsiteX38" fmla="*/ 0 w 11020044"/>
                <a:gd name="connsiteY38" fmla="*/ 1988820 h 3977640"/>
                <a:gd name="connsiteX39" fmla="*/ 0 w 11020044"/>
                <a:gd name="connsiteY39" fmla="*/ 1272852 h 3977640"/>
                <a:gd name="connsiteX40" fmla="*/ 0 w 11020044"/>
                <a:gd name="connsiteY40" fmla="*/ 662953 h 397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020044" h="3977640" fill="none" extrusionOk="0">
                  <a:moveTo>
                    <a:pt x="0" y="662953"/>
                  </a:moveTo>
                  <a:cubicBezTo>
                    <a:pt x="-75637" y="321889"/>
                    <a:pt x="322485" y="-5003"/>
                    <a:pt x="662953" y="0"/>
                  </a:cubicBezTo>
                  <a:cubicBezTo>
                    <a:pt x="807039" y="11310"/>
                    <a:pt x="909438" y="-8037"/>
                    <a:pt x="1064567" y="0"/>
                  </a:cubicBezTo>
                  <a:cubicBezTo>
                    <a:pt x="1219696" y="8037"/>
                    <a:pt x="1459907" y="-21643"/>
                    <a:pt x="1660064" y="0"/>
                  </a:cubicBezTo>
                  <a:cubicBezTo>
                    <a:pt x="1860221" y="21643"/>
                    <a:pt x="2164988" y="284"/>
                    <a:pt x="2546386" y="0"/>
                  </a:cubicBezTo>
                  <a:cubicBezTo>
                    <a:pt x="2927784" y="-284"/>
                    <a:pt x="2954567" y="10312"/>
                    <a:pt x="3238824" y="0"/>
                  </a:cubicBezTo>
                  <a:cubicBezTo>
                    <a:pt x="3523081" y="-10312"/>
                    <a:pt x="3600371" y="10159"/>
                    <a:pt x="3737380" y="0"/>
                  </a:cubicBezTo>
                  <a:cubicBezTo>
                    <a:pt x="3874389" y="-10159"/>
                    <a:pt x="4003639" y="-14745"/>
                    <a:pt x="4138994" y="0"/>
                  </a:cubicBezTo>
                  <a:cubicBezTo>
                    <a:pt x="4274349" y="14745"/>
                    <a:pt x="4645332" y="-17714"/>
                    <a:pt x="4928374" y="0"/>
                  </a:cubicBezTo>
                  <a:cubicBezTo>
                    <a:pt x="5211416" y="17714"/>
                    <a:pt x="5237296" y="9514"/>
                    <a:pt x="5523871" y="0"/>
                  </a:cubicBezTo>
                  <a:cubicBezTo>
                    <a:pt x="5810446" y="-9514"/>
                    <a:pt x="6228891" y="33780"/>
                    <a:pt x="6410192" y="0"/>
                  </a:cubicBezTo>
                  <a:cubicBezTo>
                    <a:pt x="6591493" y="-33780"/>
                    <a:pt x="6730475" y="17567"/>
                    <a:pt x="6908748" y="0"/>
                  </a:cubicBezTo>
                  <a:cubicBezTo>
                    <a:pt x="7087021" y="-17567"/>
                    <a:pt x="7242580" y="-26235"/>
                    <a:pt x="7504245" y="0"/>
                  </a:cubicBezTo>
                  <a:cubicBezTo>
                    <a:pt x="7765910" y="26235"/>
                    <a:pt x="8048546" y="19835"/>
                    <a:pt x="8293624" y="0"/>
                  </a:cubicBezTo>
                  <a:cubicBezTo>
                    <a:pt x="8538702" y="-19835"/>
                    <a:pt x="8630459" y="7558"/>
                    <a:pt x="8889122" y="0"/>
                  </a:cubicBezTo>
                  <a:cubicBezTo>
                    <a:pt x="9147785" y="-7558"/>
                    <a:pt x="9107879" y="1799"/>
                    <a:pt x="9290736" y="0"/>
                  </a:cubicBezTo>
                  <a:cubicBezTo>
                    <a:pt x="9473593" y="-1799"/>
                    <a:pt x="10141177" y="-5515"/>
                    <a:pt x="10357091" y="0"/>
                  </a:cubicBezTo>
                  <a:cubicBezTo>
                    <a:pt x="10727486" y="9985"/>
                    <a:pt x="11000469" y="313713"/>
                    <a:pt x="11020044" y="662953"/>
                  </a:cubicBezTo>
                  <a:cubicBezTo>
                    <a:pt x="11036215" y="850627"/>
                    <a:pt x="11031423" y="1126524"/>
                    <a:pt x="11020044" y="1272852"/>
                  </a:cubicBezTo>
                  <a:cubicBezTo>
                    <a:pt x="11008665" y="1419180"/>
                    <a:pt x="11004848" y="1749815"/>
                    <a:pt x="11020044" y="1935785"/>
                  </a:cubicBezTo>
                  <a:cubicBezTo>
                    <a:pt x="11035240" y="2121755"/>
                    <a:pt x="11011301" y="2306038"/>
                    <a:pt x="11020044" y="2598719"/>
                  </a:cubicBezTo>
                  <a:cubicBezTo>
                    <a:pt x="11028787" y="2891400"/>
                    <a:pt x="11019580" y="3027214"/>
                    <a:pt x="11020044" y="3314687"/>
                  </a:cubicBezTo>
                  <a:cubicBezTo>
                    <a:pt x="11033538" y="3725465"/>
                    <a:pt x="10711375" y="3977501"/>
                    <a:pt x="10357091" y="3977640"/>
                  </a:cubicBezTo>
                  <a:cubicBezTo>
                    <a:pt x="10134831" y="3943340"/>
                    <a:pt x="9826946" y="3958983"/>
                    <a:pt x="9664653" y="3977640"/>
                  </a:cubicBezTo>
                  <a:cubicBezTo>
                    <a:pt x="9502360" y="3996297"/>
                    <a:pt x="9271520" y="3948425"/>
                    <a:pt x="9069156" y="3977640"/>
                  </a:cubicBezTo>
                  <a:cubicBezTo>
                    <a:pt x="8866792" y="4006855"/>
                    <a:pt x="8504250" y="3939067"/>
                    <a:pt x="8279776" y="3977640"/>
                  </a:cubicBezTo>
                  <a:cubicBezTo>
                    <a:pt x="8055302" y="4016213"/>
                    <a:pt x="8064235" y="3971634"/>
                    <a:pt x="7878161" y="3977640"/>
                  </a:cubicBezTo>
                  <a:cubicBezTo>
                    <a:pt x="7692087" y="3983646"/>
                    <a:pt x="7303780" y="3986888"/>
                    <a:pt x="6991840" y="3977640"/>
                  </a:cubicBezTo>
                  <a:cubicBezTo>
                    <a:pt x="6679900" y="3968392"/>
                    <a:pt x="6355709" y="3959964"/>
                    <a:pt x="6105519" y="3977640"/>
                  </a:cubicBezTo>
                  <a:cubicBezTo>
                    <a:pt x="5855329" y="3995316"/>
                    <a:pt x="5406242" y="3965914"/>
                    <a:pt x="5219198" y="3977640"/>
                  </a:cubicBezTo>
                  <a:cubicBezTo>
                    <a:pt x="5032154" y="3989366"/>
                    <a:pt x="4721613" y="3939470"/>
                    <a:pt x="4332877" y="3977640"/>
                  </a:cubicBezTo>
                  <a:cubicBezTo>
                    <a:pt x="3944141" y="4015810"/>
                    <a:pt x="3869322" y="4006512"/>
                    <a:pt x="3640438" y="3977640"/>
                  </a:cubicBezTo>
                  <a:cubicBezTo>
                    <a:pt x="3411554" y="3948768"/>
                    <a:pt x="3122797" y="3949934"/>
                    <a:pt x="2948000" y="3977640"/>
                  </a:cubicBezTo>
                  <a:cubicBezTo>
                    <a:pt x="2773203" y="4005346"/>
                    <a:pt x="2544808" y="3970321"/>
                    <a:pt x="2255561" y="3977640"/>
                  </a:cubicBezTo>
                  <a:cubicBezTo>
                    <a:pt x="1966314" y="3984959"/>
                    <a:pt x="1763788" y="4012819"/>
                    <a:pt x="1369240" y="3977640"/>
                  </a:cubicBezTo>
                  <a:cubicBezTo>
                    <a:pt x="974692" y="3942461"/>
                    <a:pt x="994391" y="3946641"/>
                    <a:pt x="662953" y="3977640"/>
                  </a:cubicBezTo>
                  <a:cubicBezTo>
                    <a:pt x="321831" y="4045699"/>
                    <a:pt x="53372" y="3681093"/>
                    <a:pt x="0" y="3314687"/>
                  </a:cubicBezTo>
                  <a:cubicBezTo>
                    <a:pt x="22750" y="3035570"/>
                    <a:pt x="-7049" y="2940656"/>
                    <a:pt x="0" y="2678271"/>
                  </a:cubicBezTo>
                  <a:cubicBezTo>
                    <a:pt x="7049" y="2415886"/>
                    <a:pt x="29489" y="2317370"/>
                    <a:pt x="0" y="1988820"/>
                  </a:cubicBezTo>
                  <a:cubicBezTo>
                    <a:pt x="-29489" y="1660270"/>
                    <a:pt x="-17151" y="1575720"/>
                    <a:pt x="0" y="1272852"/>
                  </a:cubicBezTo>
                  <a:cubicBezTo>
                    <a:pt x="17151" y="969984"/>
                    <a:pt x="-17232" y="909712"/>
                    <a:pt x="0" y="662953"/>
                  </a:cubicBezTo>
                  <a:close/>
                </a:path>
                <a:path w="11020044" h="3977640" stroke="0" extrusionOk="0">
                  <a:moveTo>
                    <a:pt x="0" y="662953"/>
                  </a:moveTo>
                  <a:cubicBezTo>
                    <a:pt x="19008" y="374022"/>
                    <a:pt x="306811" y="10682"/>
                    <a:pt x="662953" y="0"/>
                  </a:cubicBezTo>
                  <a:cubicBezTo>
                    <a:pt x="813914" y="-2428"/>
                    <a:pt x="1056792" y="-15184"/>
                    <a:pt x="1161509" y="0"/>
                  </a:cubicBezTo>
                  <a:cubicBezTo>
                    <a:pt x="1266226" y="15184"/>
                    <a:pt x="1551226" y="10417"/>
                    <a:pt x="1757006" y="0"/>
                  </a:cubicBezTo>
                  <a:cubicBezTo>
                    <a:pt x="1962786" y="-10417"/>
                    <a:pt x="2190953" y="8639"/>
                    <a:pt x="2449444" y="0"/>
                  </a:cubicBezTo>
                  <a:cubicBezTo>
                    <a:pt x="2707935" y="-8639"/>
                    <a:pt x="2852375" y="-24932"/>
                    <a:pt x="3141883" y="0"/>
                  </a:cubicBezTo>
                  <a:cubicBezTo>
                    <a:pt x="3431391" y="24932"/>
                    <a:pt x="3662070" y="-22030"/>
                    <a:pt x="3834321" y="0"/>
                  </a:cubicBezTo>
                  <a:cubicBezTo>
                    <a:pt x="4006572" y="22030"/>
                    <a:pt x="4300212" y="-30187"/>
                    <a:pt x="4526759" y="0"/>
                  </a:cubicBezTo>
                  <a:cubicBezTo>
                    <a:pt x="4753306" y="30187"/>
                    <a:pt x="5051655" y="-29063"/>
                    <a:pt x="5316139" y="0"/>
                  </a:cubicBezTo>
                  <a:cubicBezTo>
                    <a:pt x="5580623" y="29063"/>
                    <a:pt x="5567356" y="6714"/>
                    <a:pt x="5814695" y="0"/>
                  </a:cubicBezTo>
                  <a:cubicBezTo>
                    <a:pt x="6062034" y="-6714"/>
                    <a:pt x="6125700" y="11957"/>
                    <a:pt x="6216309" y="0"/>
                  </a:cubicBezTo>
                  <a:cubicBezTo>
                    <a:pt x="6306918" y="-11957"/>
                    <a:pt x="6592223" y="19449"/>
                    <a:pt x="6811806" y="0"/>
                  </a:cubicBezTo>
                  <a:cubicBezTo>
                    <a:pt x="7031389" y="-19449"/>
                    <a:pt x="7109581" y="16466"/>
                    <a:pt x="7310362" y="0"/>
                  </a:cubicBezTo>
                  <a:cubicBezTo>
                    <a:pt x="7511143" y="-16466"/>
                    <a:pt x="7851748" y="-41016"/>
                    <a:pt x="8196683" y="0"/>
                  </a:cubicBezTo>
                  <a:cubicBezTo>
                    <a:pt x="8541618" y="41016"/>
                    <a:pt x="8421453" y="15783"/>
                    <a:pt x="8598297" y="0"/>
                  </a:cubicBezTo>
                  <a:cubicBezTo>
                    <a:pt x="8775141" y="-15783"/>
                    <a:pt x="9113386" y="-10844"/>
                    <a:pt x="9290736" y="0"/>
                  </a:cubicBezTo>
                  <a:cubicBezTo>
                    <a:pt x="9468086" y="10844"/>
                    <a:pt x="10084541" y="-27225"/>
                    <a:pt x="10357091" y="0"/>
                  </a:cubicBezTo>
                  <a:cubicBezTo>
                    <a:pt x="10726704" y="-17564"/>
                    <a:pt x="10977984" y="260825"/>
                    <a:pt x="11020044" y="662953"/>
                  </a:cubicBezTo>
                  <a:cubicBezTo>
                    <a:pt x="10999054" y="847246"/>
                    <a:pt x="11000821" y="1023351"/>
                    <a:pt x="11020044" y="1299369"/>
                  </a:cubicBezTo>
                  <a:cubicBezTo>
                    <a:pt x="11039267" y="1575387"/>
                    <a:pt x="11004579" y="1730276"/>
                    <a:pt x="11020044" y="1962303"/>
                  </a:cubicBezTo>
                  <a:cubicBezTo>
                    <a:pt x="11035509" y="2194330"/>
                    <a:pt x="11025589" y="2376491"/>
                    <a:pt x="11020044" y="2678271"/>
                  </a:cubicBezTo>
                  <a:cubicBezTo>
                    <a:pt x="11014499" y="2980051"/>
                    <a:pt x="10997366" y="3101141"/>
                    <a:pt x="11020044" y="3314687"/>
                  </a:cubicBezTo>
                  <a:cubicBezTo>
                    <a:pt x="11009001" y="3605321"/>
                    <a:pt x="10765571" y="3969403"/>
                    <a:pt x="10357091" y="3977640"/>
                  </a:cubicBezTo>
                  <a:cubicBezTo>
                    <a:pt x="10136850" y="3941869"/>
                    <a:pt x="9809406" y="3949010"/>
                    <a:pt x="9567711" y="3977640"/>
                  </a:cubicBezTo>
                  <a:cubicBezTo>
                    <a:pt x="9326016" y="4006270"/>
                    <a:pt x="9210467" y="3952891"/>
                    <a:pt x="9069156" y="3977640"/>
                  </a:cubicBezTo>
                  <a:cubicBezTo>
                    <a:pt x="8927845" y="4002389"/>
                    <a:pt x="8570105" y="3945389"/>
                    <a:pt x="8182834" y="3977640"/>
                  </a:cubicBezTo>
                  <a:cubicBezTo>
                    <a:pt x="7795563" y="4009891"/>
                    <a:pt x="7640110" y="3975785"/>
                    <a:pt x="7393455" y="3977640"/>
                  </a:cubicBezTo>
                  <a:cubicBezTo>
                    <a:pt x="7146800" y="3979495"/>
                    <a:pt x="7072933" y="3991882"/>
                    <a:pt x="6797957" y="3977640"/>
                  </a:cubicBezTo>
                  <a:cubicBezTo>
                    <a:pt x="6522981" y="3963398"/>
                    <a:pt x="6596586" y="3982940"/>
                    <a:pt x="6396343" y="3977640"/>
                  </a:cubicBezTo>
                  <a:cubicBezTo>
                    <a:pt x="6196100" y="3972340"/>
                    <a:pt x="6127295" y="3967099"/>
                    <a:pt x="5897788" y="3977640"/>
                  </a:cubicBezTo>
                  <a:cubicBezTo>
                    <a:pt x="5668281" y="3988181"/>
                    <a:pt x="5347975" y="3950474"/>
                    <a:pt x="5205349" y="3977640"/>
                  </a:cubicBezTo>
                  <a:cubicBezTo>
                    <a:pt x="5062723" y="4004806"/>
                    <a:pt x="4827802" y="3968876"/>
                    <a:pt x="4706793" y="3977640"/>
                  </a:cubicBezTo>
                  <a:cubicBezTo>
                    <a:pt x="4585784" y="3986404"/>
                    <a:pt x="4444676" y="3981179"/>
                    <a:pt x="4305179" y="3977640"/>
                  </a:cubicBezTo>
                  <a:cubicBezTo>
                    <a:pt x="4165682" y="3974101"/>
                    <a:pt x="3778280" y="4007022"/>
                    <a:pt x="3515799" y="3977640"/>
                  </a:cubicBezTo>
                  <a:cubicBezTo>
                    <a:pt x="3253318" y="3948258"/>
                    <a:pt x="3286938" y="3983900"/>
                    <a:pt x="3114185" y="3977640"/>
                  </a:cubicBezTo>
                  <a:cubicBezTo>
                    <a:pt x="2941432" y="3971380"/>
                    <a:pt x="2508327" y="4001435"/>
                    <a:pt x="2324805" y="3977640"/>
                  </a:cubicBezTo>
                  <a:cubicBezTo>
                    <a:pt x="2141283" y="3953845"/>
                    <a:pt x="1986495" y="3967891"/>
                    <a:pt x="1826250" y="3977640"/>
                  </a:cubicBezTo>
                  <a:cubicBezTo>
                    <a:pt x="1666006" y="3987389"/>
                    <a:pt x="955517" y="3945849"/>
                    <a:pt x="662953" y="3977640"/>
                  </a:cubicBezTo>
                  <a:cubicBezTo>
                    <a:pt x="327455" y="3963922"/>
                    <a:pt x="-2927" y="3691467"/>
                    <a:pt x="0" y="3314687"/>
                  </a:cubicBezTo>
                  <a:cubicBezTo>
                    <a:pt x="14071" y="3080448"/>
                    <a:pt x="-20594" y="2893660"/>
                    <a:pt x="0" y="2651754"/>
                  </a:cubicBezTo>
                  <a:cubicBezTo>
                    <a:pt x="20594" y="2409848"/>
                    <a:pt x="-6677" y="2125606"/>
                    <a:pt x="0" y="1935785"/>
                  </a:cubicBezTo>
                  <a:cubicBezTo>
                    <a:pt x="6677" y="1745964"/>
                    <a:pt x="26514" y="1542148"/>
                    <a:pt x="0" y="1246334"/>
                  </a:cubicBezTo>
                  <a:cubicBezTo>
                    <a:pt x="-26514" y="950520"/>
                    <a:pt x="22390" y="876684"/>
                    <a:pt x="0" y="6629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D20063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E17C6A2-0EE6-E7DC-BE98-A7BDA462F316}"/>
                </a:ext>
              </a:extLst>
            </p:cNvPr>
            <p:cNvGrpSpPr/>
            <p:nvPr/>
          </p:nvGrpSpPr>
          <p:grpSpPr>
            <a:xfrm>
              <a:off x="-82296" y="1581912"/>
              <a:ext cx="2097679" cy="2048322"/>
              <a:chOff x="-82296" y="1581912"/>
              <a:chExt cx="2097679" cy="204832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0B4435-4606-5729-59BD-8754B5F99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2296" y="1581912"/>
                <a:ext cx="2097679" cy="204832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354301-1798-CA12-0669-A3329F0599B4}"/>
                  </a:ext>
                </a:extLst>
              </p:cNvPr>
              <p:cNvSpPr txBox="1"/>
              <p:nvPr/>
            </p:nvSpPr>
            <p:spPr>
              <a:xfrm rot="20414259">
                <a:off x="374499" y="2190574"/>
                <a:ext cx="142058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800" dirty="0" err="1">
                    <a:solidFill>
                      <a:srgbClr val="D20063"/>
                    </a:solidFill>
                    <a:latin typeface="#9Slide05 Lobster" panose="02000506000000020003" pitchFamily="2" charset="-93"/>
                  </a:rPr>
                  <a:t>Gợi</a:t>
                </a:r>
                <a:r>
                  <a:rPr lang="en-GB" sz="4800" dirty="0">
                    <a:solidFill>
                      <a:srgbClr val="D20063"/>
                    </a:solidFill>
                    <a:latin typeface="#9Slide05 Lobster" panose="02000506000000020003" pitchFamily="2" charset="-93"/>
                  </a:rPr>
                  <a:t> ý</a:t>
                </a:r>
                <a:endParaRPr lang="vi-VN" sz="4800" dirty="0">
                  <a:solidFill>
                    <a:srgbClr val="D20063"/>
                  </a:solidFill>
                  <a:latin typeface="#9Slide05 Lobster" panose="02000506000000020003" pitchFamily="2" charset="-93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D11534-CB0A-0250-6C2C-979BB38CA390}"/>
                </a:ext>
              </a:extLst>
            </p:cNvPr>
            <p:cNvSpPr txBox="1"/>
            <p:nvPr/>
          </p:nvSpPr>
          <p:spPr>
            <a:xfrm>
              <a:off x="1893736" y="2165306"/>
              <a:ext cx="10022420" cy="3970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1. Xác định nhân vật sẽ giới thiệu:</a:t>
              </a:r>
            </a:p>
            <a:p>
              <a:r>
                <a:rPr lang="vi-VN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Nhân vật em định giới thiệu là ai?</a:t>
              </a:r>
            </a:p>
            <a:p>
              <a:r>
                <a:rPr lang="vi-VN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Đó là nhân vật trong tác phẩm (câu chuyện hoặc bộ phim, vở kịch) nào?</a:t>
              </a:r>
            </a:p>
            <a:p>
              <a:r>
                <a:rPr lang="vi-VN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2. Sử dụng sơ đồ tư duy để tìm ý:</a:t>
              </a:r>
            </a:p>
            <a:p>
              <a:r>
                <a:rPr lang="vi-VN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Viết ra các từ nêu đặc điểm nổi bật về ngoại hình, hoạt động, tính cách của nhân vật và tình cảm của em đối với nhân vật đó (từ </a:t>
              </a:r>
              <a:r>
                <a:rPr lang="vi-VN" sz="28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khoá</a:t>
              </a:r>
              <a:r>
                <a:rPr lang="vi-VN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).</a:t>
              </a:r>
            </a:p>
            <a:p>
              <a:r>
                <a:rPr lang="vi-VN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Bỏ bớt những từ không phù hợp hoặc không cần thiết.</a:t>
              </a:r>
            </a:p>
            <a:p>
              <a:r>
                <a:rPr lang="vi-VN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Nối các từ </a:t>
              </a:r>
              <a:r>
                <a:rPr lang="vi-VN" sz="28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khoá</a:t>
              </a:r>
              <a:r>
                <a:rPr lang="vi-VN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có quan hệ với nhau thành nhóm.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3764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47</TotalTime>
  <Words>499</Words>
  <PresentationFormat>Widescreen</PresentationFormat>
  <Paragraphs>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Aptos Display</vt:lpstr>
      <vt:lpstr>SVN-Whimsy</vt:lpstr>
      <vt:lpstr>Calibri</vt:lpstr>
      <vt:lpstr>Aptos</vt:lpstr>
      <vt:lpstr>#9Slide05 Lobster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2024-08-07T12:55:24Z</dcterms:created>
  <dcterms:modified xsi:type="dcterms:W3CDTF">2024-08-18T07:56:18Z</dcterms:modified>
</cp:coreProperties>
</file>