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59" r:id="rId3"/>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9Slide03 Duepuntozero" panose="02000507000000020004" pitchFamily="2" charset="-93"/>
      <p:regular r:id="rId20"/>
    </p:embeddedFont>
    <p:embeddedFont>
      <p:font typeface="#9Slide05 SVNCallpedia Script" panose="02000506000000020002" pitchFamily="2" charset="0"/>
      <p:regular r:id="rId21"/>
    </p:embeddedFont>
    <p:embeddedFont>
      <p:font typeface="DFVN Bagel Fat One" pitchFamily="2" charset="-93"/>
      <p:regular r:id="rId22"/>
    </p:embeddedFont>
    <p:embeddedFont>
      <p:font typeface="SVN-Gretoon" panose="02040603050506020204" pitchFamily="18" charset="0"/>
      <p:regular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363"/>
    <a:srgbClr val="CCFFFF"/>
    <a:srgbClr val="F2693A"/>
    <a:srgbClr val="DE2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98036-DAA3-4D0D-A4DD-AE3097471B12}" v="78" dt="2024-08-06T10:58:0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8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DE12-1652-2CD2-29FE-630621778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87048E7-3C7E-975D-EBEC-D90CDB0CE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11DFAA0-E5E3-2163-B3EF-9C7379B5BF48}"/>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FD6EB764-FF5A-CB0E-89F1-FA7FBFD901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7E63FD-A645-4CE4-01E2-356AF2A4EAF9}"/>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2019839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1CC3-B331-CCFD-36BD-3D837A658F4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D6AD7C5-BFBC-6F44-133C-22AEF3424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B9C497-3108-1D16-ED2B-FEC5A0780935}"/>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435731C9-DC2E-DEA4-2DD6-E95F62A64D9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C758E6-9657-59EF-5083-CDCECF298B75}"/>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6073799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CBB0B-E7EC-BBC8-15A8-8F1AE12CC4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A703AD4-B1AA-E3FE-6DE0-B4B3A3FDC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574FCC-C858-714F-1269-A3808D1B6582}"/>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747AF457-8B42-AD06-52A1-6ED2494F1F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4D2D95-44C4-8FF1-D03C-2AC665142250}"/>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13786891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85BB-4EE3-B00C-368E-FD1DA8F7C6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58B1AE-B831-826C-EDAC-3FDBCF788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2FD093-C619-50AC-84C8-9B55BDB2DC5E}"/>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4837D7A3-ACA2-65ED-962C-C36131829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2D0BEA4-A631-F7C5-B762-AD60DFB7E7C7}"/>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2156518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AE1B-92C6-F064-BA8D-2EE73622CB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3ADA5DC-7793-0EE5-998F-8011153AB8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8990DA-FA1C-8CB2-DB16-32113242AA09}"/>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BAC55D23-79FA-B5B9-14CF-E5A76870F2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E2FE5F-55BD-9373-F3E3-B0269356C8A1}"/>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3584850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17AF-1871-D8B9-1EED-028B285F47D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A6E35F4-701A-311B-1240-998CDCA4D7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BDEF473-48A7-0E24-A163-5BA4672CC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E8AE158-1AA3-3095-30CB-10D6DA5C8D79}"/>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6" name="Footer Placeholder 5">
            <a:extLst>
              <a:ext uri="{FF2B5EF4-FFF2-40B4-BE49-F238E27FC236}">
                <a16:creationId xmlns:a16="http://schemas.microsoft.com/office/drawing/2014/main" id="{3F12B6A1-1824-8824-7116-FBA08729974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AE8156-AB97-4C4B-A6D1-A5DD8E3DF5E8}"/>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568477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13E4-595B-362A-4CD4-10912AC35A3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9683CD-3580-FE88-AC48-FF3040E98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77DC0-1390-7383-CDCC-876554E75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98AC8D8-B885-3BE6-3FA1-592EE33A1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ABE1F-992E-F5B7-3EE8-0B6524CE49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F1B5B91-EA57-FF3C-B199-F8635311C05A}"/>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8" name="Footer Placeholder 7">
            <a:extLst>
              <a:ext uri="{FF2B5EF4-FFF2-40B4-BE49-F238E27FC236}">
                <a16:creationId xmlns:a16="http://schemas.microsoft.com/office/drawing/2014/main" id="{51315F99-D18C-C49F-8C35-1E4EC17ABD1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C4EC0D8-BF06-E1A3-6088-1E7922D9C6A1}"/>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37419636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0BFC-87DB-59B3-64D0-1667C5A4762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A8C65C0-3D29-7B93-8DA8-6A3489869CDC}"/>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4" name="Footer Placeholder 3">
            <a:extLst>
              <a:ext uri="{FF2B5EF4-FFF2-40B4-BE49-F238E27FC236}">
                <a16:creationId xmlns:a16="http://schemas.microsoft.com/office/drawing/2014/main" id="{E265A8C9-CFE5-ED8D-B17C-EFCDEC89CF3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6B2A42AC-280C-EAD6-9B5E-B1D2603DB738}"/>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13686961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72061-CB2A-7C2F-A194-124F6DDEA0CC}"/>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3" name="Footer Placeholder 2">
            <a:extLst>
              <a:ext uri="{FF2B5EF4-FFF2-40B4-BE49-F238E27FC236}">
                <a16:creationId xmlns:a16="http://schemas.microsoft.com/office/drawing/2014/main" id="{8C028B3A-4DAD-617A-6A48-0C4880DBBA6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C7FB90C-2308-E8A8-77AF-CA38DBEB66E6}"/>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5684376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5CA8-966B-4FD6-ED3A-3095D7135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7E16510-2D7F-2CB6-2FD8-A94D0F43F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782EF1B-0537-C5FF-97C0-55024B8CE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1DBCF-F96E-9588-CCB9-F69B0B95853C}"/>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6" name="Footer Placeholder 5">
            <a:extLst>
              <a:ext uri="{FF2B5EF4-FFF2-40B4-BE49-F238E27FC236}">
                <a16:creationId xmlns:a16="http://schemas.microsoft.com/office/drawing/2014/main" id="{8F7AE911-58A3-15C5-78A8-AD918A1DF44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F82AE1-FCDA-7E35-9EE1-05DA20AE6965}"/>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1734981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04FA-3232-9B84-61E0-72FFBB8B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5096B12-FAE9-A7E0-EA99-5DF79607F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7F31C17-B25C-B8B6-8D82-73D3D79BC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897435-74B8-59BE-F86A-456199CACB6E}"/>
              </a:ext>
            </a:extLst>
          </p:cNvPr>
          <p:cNvSpPr>
            <a:spLocks noGrp="1"/>
          </p:cNvSpPr>
          <p:nvPr>
            <p:ph type="dt" sz="half" idx="10"/>
          </p:nvPr>
        </p:nvSpPr>
        <p:spPr/>
        <p:txBody>
          <a:bodyPr/>
          <a:lstStyle/>
          <a:p>
            <a:fld id="{3ADE083C-87D9-4356-92DD-8898AB4D2875}" type="datetimeFigureOut">
              <a:rPr lang="vi-VN" smtClean="0"/>
              <a:t>05/08/2024</a:t>
            </a:fld>
            <a:endParaRPr lang="vi-VN"/>
          </a:p>
        </p:txBody>
      </p:sp>
      <p:sp>
        <p:nvSpPr>
          <p:cNvPr id="6" name="Footer Placeholder 5">
            <a:extLst>
              <a:ext uri="{FF2B5EF4-FFF2-40B4-BE49-F238E27FC236}">
                <a16:creationId xmlns:a16="http://schemas.microsoft.com/office/drawing/2014/main" id="{880FA07B-3810-1E95-2927-81765570380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B64C3DD-AE72-5C37-D020-24EA6CF5CE53}"/>
              </a:ext>
            </a:extLst>
          </p:cNvPr>
          <p:cNvSpPr>
            <a:spLocks noGrp="1"/>
          </p:cNvSpPr>
          <p:nvPr>
            <p:ph type="sldNum" sz="quarter" idx="12"/>
          </p:nvPr>
        </p:nvSpPr>
        <p:spPr/>
        <p:txBody>
          <a:bodyPr/>
          <a:lstStyle/>
          <a:p>
            <a:fld id="{41C4C8FE-63B8-4BB2-BAA2-893EB93A9709}" type="slidenum">
              <a:rPr lang="vi-VN" smtClean="0"/>
              <a:t>‹#›</a:t>
            </a:fld>
            <a:endParaRPr lang="vi-VN"/>
          </a:p>
        </p:txBody>
      </p:sp>
    </p:spTree>
    <p:extLst>
      <p:ext uri="{BB962C8B-B14F-4D97-AF65-F5344CB8AC3E}">
        <p14:creationId xmlns:p14="http://schemas.microsoft.com/office/powerpoint/2010/main" val="25389599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4194B-C58F-431E-5CB9-348DB7432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CD4B6A9-4472-B207-EBAF-227F6D4F6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3604-89F3-4663-3B66-CEBD177F3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DE083C-87D9-4356-92DD-8898AB4D2875}" type="datetimeFigureOut">
              <a:rPr lang="vi-VN" smtClean="0"/>
              <a:t>05/08/2024</a:t>
            </a:fld>
            <a:endParaRPr lang="vi-VN"/>
          </a:p>
        </p:txBody>
      </p:sp>
      <p:sp>
        <p:nvSpPr>
          <p:cNvPr id="5" name="Footer Placeholder 4">
            <a:extLst>
              <a:ext uri="{FF2B5EF4-FFF2-40B4-BE49-F238E27FC236}">
                <a16:creationId xmlns:a16="http://schemas.microsoft.com/office/drawing/2014/main" id="{01A3DBA7-0BFA-C0D9-A067-8F19C833B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A3619533-A9DE-8901-16B8-F2AC097B5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4C8FE-63B8-4BB2-BAA2-893EB93A9709}" type="slidenum">
              <a:rPr lang="vi-VN" smtClean="0"/>
              <a:t>‹#›</a:t>
            </a:fld>
            <a:endParaRPr lang="vi-VN"/>
          </a:p>
        </p:txBody>
      </p:sp>
    </p:spTree>
    <p:extLst>
      <p:ext uri="{BB962C8B-B14F-4D97-AF65-F5344CB8AC3E}">
        <p14:creationId xmlns:p14="http://schemas.microsoft.com/office/powerpoint/2010/main" val="312425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toon of a child sitting on a book&#10;&#10;Description automatically generated">
            <a:extLst>
              <a:ext uri="{FF2B5EF4-FFF2-40B4-BE49-F238E27FC236}">
                <a16:creationId xmlns:a16="http://schemas.microsoft.com/office/drawing/2014/main" id="{E8CCAB9E-8D46-3677-78FD-960C155475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A97EDD13-EDCB-AD2D-E6A4-902B695B41D3}"/>
              </a:ext>
            </a:extLst>
          </p:cNvPr>
          <p:cNvPicPr>
            <a:picLocks noChangeAspect="1"/>
          </p:cNvPicPr>
          <p:nvPr/>
        </p:nvPicPr>
        <p:blipFill>
          <a:blip r:embed="rId3"/>
          <a:stretch>
            <a:fillRect/>
          </a:stretch>
        </p:blipFill>
        <p:spPr>
          <a:xfrm>
            <a:off x="1108378" y="2912497"/>
            <a:ext cx="9335085" cy="2640714"/>
          </a:xfrm>
          <a:prstGeom prst="rect">
            <a:avLst/>
          </a:prstGeom>
        </p:spPr>
      </p:pic>
    </p:spTree>
    <p:extLst>
      <p:ext uri="{BB962C8B-B14F-4D97-AF65-F5344CB8AC3E}">
        <p14:creationId xmlns:p14="http://schemas.microsoft.com/office/powerpoint/2010/main" val="33298455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2" name="Freeform 4">
            <a:extLst>
              <a:ext uri="{FF2B5EF4-FFF2-40B4-BE49-F238E27FC236}">
                <a16:creationId xmlns:a16="http://schemas.microsoft.com/office/drawing/2014/main" id="{421DC85C-FBE0-76DB-BD5A-ABD5F7C81EC0}"/>
              </a:ext>
            </a:extLst>
          </p:cNvPr>
          <p:cNvSpPr/>
          <p:nvPr/>
        </p:nvSpPr>
        <p:spPr>
          <a:xfrm>
            <a:off x="689714" y="2615184"/>
            <a:ext cx="2931310" cy="4323044"/>
          </a:xfrm>
          <a:custGeom>
            <a:avLst/>
            <a:gdLst/>
            <a:ahLst/>
            <a:cxnLst/>
            <a:rect l="l" t="t" r="r" b="b"/>
            <a:pathLst>
              <a:path w="2301169" h="3549360">
                <a:moveTo>
                  <a:pt x="0" y="0"/>
                </a:moveTo>
                <a:lnTo>
                  <a:pt x="2301168" y="0"/>
                </a:lnTo>
                <a:lnTo>
                  <a:pt x="2301168" y="3549360"/>
                </a:lnTo>
                <a:lnTo>
                  <a:pt x="0" y="354936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4" name="Speech Bubble: Rectangle with Corners Rounded 3">
            <a:extLst>
              <a:ext uri="{FF2B5EF4-FFF2-40B4-BE49-F238E27FC236}">
                <a16:creationId xmlns:a16="http://schemas.microsoft.com/office/drawing/2014/main" id="{2C523CAD-D22A-4281-8199-23D14C102460}"/>
              </a:ext>
            </a:extLst>
          </p:cNvPr>
          <p:cNvSpPr/>
          <p:nvPr/>
        </p:nvSpPr>
        <p:spPr>
          <a:xfrm>
            <a:off x="2653716" y="987552"/>
            <a:ext cx="7715579" cy="1408176"/>
          </a:xfrm>
          <a:prstGeom prst="wedgeRoundRectCallout">
            <a:avLst>
              <a:gd name="adj1" fmla="val -45803"/>
              <a:gd name="adj2" fmla="val 85035"/>
              <a:gd name="adj3" fmla="val 16667"/>
            </a:avLst>
          </a:prstGeom>
          <a:solidFill>
            <a:srgbClr val="CCFFFF"/>
          </a:solidFill>
          <a:ln w="38100">
            <a:solidFill>
              <a:srgbClr val="3E636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1"/>
                </a:solidFill>
              </a:rPr>
              <a:t>Nội dung của đoạn văn giới thiệu một nhân vật văn học là gì?</a:t>
            </a:r>
          </a:p>
        </p:txBody>
      </p:sp>
    </p:spTree>
    <p:extLst>
      <p:ext uri="{BB962C8B-B14F-4D97-AF65-F5344CB8AC3E}">
        <p14:creationId xmlns:p14="http://schemas.microsoft.com/office/powerpoint/2010/main" val="41102543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2" name="Freeform 4">
            <a:extLst>
              <a:ext uri="{FF2B5EF4-FFF2-40B4-BE49-F238E27FC236}">
                <a16:creationId xmlns:a16="http://schemas.microsoft.com/office/drawing/2014/main" id="{421DC85C-FBE0-76DB-BD5A-ABD5F7C81EC0}"/>
              </a:ext>
            </a:extLst>
          </p:cNvPr>
          <p:cNvSpPr/>
          <p:nvPr/>
        </p:nvSpPr>
        <p:spPr>
          <a:xfrm>
            <a:off x="689714" y="2615184"/>
            <a:ext cx="2931310" cy="4323044"/>
          </a:xfrm>
          <a:custGeom>
            <a:avLst/>
            <a:gdLst/>
            <a:ahLst/>
            <a:cxnLst/>
            <a:rect l="l" t="t" r="r" b="b"/>
            <a:pathLst>
              <a:path w="2301169" h="3549360">
                <a:moveTo>
                  <a:pt x="0" y="0"/>
                </a:moveTo>
                <a:lnTo>
                  <a:pt x="2301168" y="0"/>
                </a:lnTo>
                <a:lnTo>
                  <a:pt x="2301168" y="3549360"/>
                </a:lnTo>
                <a:lnTo>
                  <a:pt x="0" y="354936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4" name="Speech Bubble: Rectangle with Corners Rounded 3">
            <a:extLst>
              <a:ext uri="{FF2B5EF4-FFF2-40B4-BE49-F238E27FC236}">
                <a16:creationId xmlns:a16="http://schemas.microsoft.com/office/drawing/2014/main" id="{2C523CAD-D22A-4281-8199-23D14C102460}"/>
              </a:ext>
            </a:extLst>
          </p:cNvPr>
          <p:cNvSpPr/>
          <p:nvPr/>
        </p:nvSpPr>
        <p:spPr>
          <a:xfrm>
            <a:off x="2653716" y="987552"/>
            <a:ext cx="7715579" cy="1408176"/>
          </a:xfrm>
          <a:prstGeom prst="wedgeRoundRectCallout">
            <a:avLst>
              <a:gd name="adj1" fmla="val -45803"/>
              <a:gd name="adj2" fmla="val 85035"/>
              <a:gd name="adj3" fmla="val 16667"/>
            </a:avLst>
          </a:prstGeom>
          <a:solidFill>
            <a:srgbClr val="CCFFFF"/>
          </a:solidFill>
          <a:ln w="38100">
            <a:solidFill>
              <a:srgbClr val="3E636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1"/>
                </a:solidFill>
              </a:rPr>
              <a:t>Câu mở đoạn của đoạn văn nêu thông tin gì?</a:t>
            </a:r>
          </a:p>
        </p:txBody>
      </p:sp>
    </p:spTree>
    <p:extLst>
      <p:ext uri="{BB962C8B-B14F-4D97-AF65-F5344CB8AC3E}">
        <p14:creationId xmlns:p14="http://schemas.microsoft.com/office/powerpoint/2010/main" val="35084676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2" name="Freeform 4">
            <a:extLst>
              <a:ext uri="{FF2B5EF4-FFF2-40B4-BE49-F238E27FC236}">
                <a16:creationId xmlns:a16="http://schemas.microsoft.com/office/drawing/2014/main" id="{421DC85C-FBE0-76DB-BD5A-ABD5F7C81EC0}"/>
              </a:ext>
            </a:extLst>
          </p:cNvPr>
          <p:cNvSpPr/>
          <p:nvPr/>
        </p:nvSpPr>
        <p:spPr>
          <a:xfrm>
            <a:off x="689714" y="2615184"/>
            <a:ext cx="2931310" cy="4323044"/>
          </a:xfrm>
          <a:custGeom>
            <a:avLst/>
            <a:gdLst/>
            <a:ahLst/>
            <a:cxnLst/>
            <a:rect l="l" t="t" r="r" b="b"/>
            <a:pathLst>
              <a:path w="2301169" h="3549360">
                <a:moveTo>
                  <a:pt x="0" y="0"/>
                </a:moveTo>
                <a:lnTo>
                  <a:pt x="2301168" y="0"/>
                </a:lnTo>
                <a:lnTo>
                  <a:pt x="2301168" y="3549360"/>
                </a:lnTo>
                <a:lnTo>
                  <a:pt x="0" y="354936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4" name="Speech Bubble: Rectangle with Corners Rounded 3">
            <a:extLst>
              <a:ext uri="{FF2B5EF4-FFF2-40B4-BE49-F238E27FC236}">
                <a16:creationId xmlns:a16="http://schemas.microsoft.com/office/drawing/2014/main" id="{2C523CAD-D22A-4281-8199-23D14C102460}"/>
              </a:ext>
            </a:extLst>
          </p:cNvPr>
          <p:cNvSpPr/>
          <p:nvPr/>
        </p:nvSpPr>
        <p:spPr>
          <a:xfrm>
            <a:off x="2653716" y="987552"/>
            <a:ext cx="7715579" cy="1408176"/>
          </a:xfrm>
          <a:prstGeom prst="wedgeRoundRectCallout">
            <a:avLst>
              <a:gd name="adj1" fmla="val -45803"/>
              <a:gd name="adj2" fmla="val 85035"/>
              <a:gd name="adj3" fmla="val 16667"/>
            </a:avLst>
          </a:prstGeom>
          <a:solidFill>
            <a:srgbClr val="CCFFFF"/>
          </a:solidFill>
          <a:ln w="38100">
            <a:solidFill>
              <a:srgbClr val="3E636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accent1"/>
                </a:solidFill>
              </a:rPr>
              <a:t>Các câu tiếp theo (thân đoạn) viết gì?</a:t>
            </a:r>
            <a:endParaRPr lang="vi-VN" sz="4000" b="1" dirty="0">
              <a:solidFill>
                <a:schemeClr val="accent1"/>
              </a:solidFill>
            </a:endParaRPr>
          </a:p>
        </p:txBody>
      </p:sp>
      <p:sp>
        <p:nvSpPr>
          <p:cNvPr id="3" name="Speech Bubble: Rectangle with Corners Rounded 2">
            <a:extLst>
              <a:ext uri="{FF2B5EF4-FFF2-40B4-BE49-F238E27FC236}">
                <a16:creationId xmlns:a16="http://schemas.microsoft.com/office/drawing/2014/main" id="{77CDB2AB-7A07-F246-06CC-59C47F0C122A}"/>
              </a:ext>
            </a:extLst>
          </p:cNvPr>
          <p:cNvSpPr/>
          <p:nvPr/>
        </p:nvSpPr>
        <p:spPr>
          <a:xfrm>
            <a:off x="2806116" y="1139952"/>
            <a:ext cx="7715579" cy="1408176"/>
          </a:xfrm>
          <a:prstGeom prst="wedgeRoundRectCallout">
            <a:avLst>
              <a:gd name="adj1" fmla="val -45803"/>
              <a:gd name="adj2" fmla="val 85035"/>
              <a:gd name="adj3" fmla="val 16667"/>
            </a:avLst>
          </a:prstGeom>
          <a:solidFill>
            <a:srgbClr val="CCFFFF"/>
          </a:solidFill>
          <a:ln w="38100">
            <a:solidFill>
              <a:srgbClr val="3E636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1"/>
                </a:solidFill>
              </a:rPr>
              <a:t>Câu kết đoạn thể hiện điều gì?</a:t>
            </a:r>
          </a:p>
        </p:txBody>
      </p:sp>
    </p:spTree>
    <p:extLst>
      <p:ext uri="{BB962C8B-B14F-4D97-AF65-F5344CB8AC3E}">
        <p14:creationId xmlns:p14="http://schemas.microsoft.com/office/powerpoint/2010/main" val="14895528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758952" y="1618488"/>
            <a:ext cx="11109960" cy="4773168"/>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7" name="Group 6">
            <a:extLst>
              <a:ext uri="{FF2B5EF4-FFF2-40B4-BE49-F238E27FC236}">
                <a16:creationId xmlns:a16="http://schemas.microsoft.com/office/drawing/2014/main" id="{92AEE3EA-9163-32EA-C515-35A3EEAF7818}"/>
              </a:ext>
            </a:extLst>
          </p:cNvPr>
          <p:cNvGrpSpPr/>
          <p:nvPr/>
        </p:nvGrpSpPr>
        <p:grpSpPr>
          <a:xfrm>
            <a:off x="152400" y="807720"/>
            <a:ext cx="2398776" cy="2191512"/>
            <a:chOff x="152400" y="807720"/>
            <a:chExt cx="2398776" cy="2191512"/>
          </a:xfrm>
        </p:grpSpPr>
        <p:sp>
          <p:nvSpPr>
            <p:cNvPr id="5" name="Freeform 19">
              <a:extLst>
                <a:ext uri="{FF2B5EF4-FFF2-40B4-BE49-F238E27FC236}">
                  <a16:creationId xmlns:a16="http://schemas.microsoft.com/office/drawing/2014/main" id="{257B39F9-C47F-F2CC-3DE7-6C2BA770B436}"/>
                </a:ext>
              </a:extLst>
            </p:cNvPr>
            <p:cNvSpPr/>
            <p:nvPr/>
          </p:nvSpPr>
          <p:spPr>
            <a:xfrm>
              <a:off x="152400" y="807720"/>
              <a:ext cx="2398776" cy="2191512"/>
            </a:xfrm>
            <a:custGeom>
              <a:avLst/>
              <a:gdLst/>
              <a:ahLst/>
              <a:cxnLst/>
              <a:rect l="l" t="t" r="r" b="b"/>
              <a:pathLst>
                <a:path w="1554899" h="1521857">
                  <a:moveTo>
                    <a:pt x="0" y="0"/>
                  </a:moveTo>
                  <a:lnTo>
                    <a:pt x="1554899" y="0"/>
                  </a:lnTo>
                  <a:lnTo>
                    <a:pt x="1554899" y="1521857"/>
                  </a:lnTo>
                  <a:lnTo>
                    <a:pt x="0" y="15218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6" name="TextBox 5">
              <a:extLst>
                <a:ext uri="{FF2B5EF4-FFF2-40B4-BE49-F238E27FC236}">
                  <a16:creationId xmlns:a16="http://schemas.microsoft.com/office/drawing/2014/main" id="{FC25B7A3-B258-4132-EC5F-05DD1C1E623F}"/>
                </a:ext>
              </a:extLst>
            </p:cNvPr>
            <p:cNvSpPr txBox="1"/>
            <p:nvPr/>
          </p:nvSpPr>
          <p:spPr>
            <a:xfrm rot="20920153">
              <a:off x="507242" y="1439179"/>
              <a:ext cx="1983235" cy="923330"/>
            </a:xfrm>
            <a:prstGeom prst="rect">
              <a:avLst/>
            </a:prstGeom>
            <a:noFill/>
          </p:spPr>
          <p:txBody>
            <a:bodyPr wrap="none" rtlCol="0">
              <a:spAutoFit/>
            </a:bodyPr>
            <a:lstStyle/>
            <a:p>
              <a:r>
                <a:rPr lang="en-GB" sz="5400" b="1" dirty="0" err="1">
                  <a:latin typeface="#9Slide03 Duepuntozero" panose="02000507000000020004" pitchFamily="2" charset="-93"/>
                </a:rPr>
                <a:t>Bài</a:t>
              </a:r>
              <a:r>
                <a:rPr lang="en-GB" sz="5400" b="1" dirty="0">
                  <a:latin typeface="#9Slide03 Duepuntozero" panose="02000507000000020004" pitchFamily="2" charset="-93"/>
                </a:rPr>
                <a:t> </a:t>
              </a:r>
              <a:r>
                <a:rPr lang="en-GB" sz="5400" b="1" dirty="0" err="1">
                  <a:latin typeface="#9Slide03 Duepuntozero" panose="02000507000000020004" pitchFamily="2" charset="-93"/>
                </a:rPr>
                <a:t>học</a:t>
              </a:r>
              <a:endParaRPr lang="vi-VN" sz="5400" b="1" dirty="0">
                <a:latin typeface="#9Slide03 Duepuntozero" panose="02000507000000020004" pitchFamily="2" charset="-93"/>
              </a:endParaRPr>
            </a:p>
          </p:txBody>
        </p:sp>
      </p:grpSp>
      <p:grpSp>
        <p:nvGrpSpPr>
          <p:cNvPr id="27" name="Group 26">
            <a:extLst>
              <a:ext uri="{FF2B5EF4-FFF2-40B4-BE49-F238E27FC236}">
                <a16:creationId xmlns:a16="http://schemas.microsoft.com/office/drawing/2014/main" id="{2B52E1F2-FB0B-7BC0-82FC-D0FC632E38D6}"/>
              </a:ext>
            </a:extLst>
          </p:cNvPr>
          <p:cNvGrpSpPr/>
          <p:nvPr/>
        </p:nvGrpSpPr>
        <p:grpSpPr>
          <a:xfrm>
            <a:off x="1426463" y="1961354"/>
            <a:ext cx="10305289" cy="3651487"/>
            <a:chOff x="1426463" y="1961354"/>
            <a:chExt cx="10305289" cy="3651487"/>
          </a:xfrm>
        </p:grpSpPr>
        <p:grpSp>
          <p:nvGrpSpPr>
            <p:cNvPr id="14" name="Group 13">
              <a:extLst>
                <a:ext uri="{FF2B5EF4-FFF2-40B4-BE49-F238E27FC236}">
                  <a16:creationId xmlns:a16="http://schemas.microsoft.com/office/drawing/2014/main" id="{16C2A3D2-6B02-0907-72B9-2DE0A716CA5A}"/>
                </a:ext>
              </a:extLst>
            </p:cNvPr>
            <p:cNvGrpSpPr/>
            <p:nvPr/>
          </p:nvGrpSpPr>
          <p:grpSpPr>
            <a:xfrm>
              <a:off x="2721850" y="1961354"/>
              <a:ext cx="7990343" cy="1036599"/>
              <a:chOff x="2487168" y="2543523"/>
              <a:chExt cx="7990343" cy="1036599"/>
            </a:xfrm>
          </p:grpSpPr>
          <p:sp>
            <p:nvSpPr>
              <p:cNvPr id="11" name="Rectangle 10">
                <a:extLst>
                  <a:ext uri="{FF2B5EF4-FFF2-40B4-BE49-F238E27FC236}">
                    <a16:creationId xmlns:a16="http://schemas.microsoft.com/office/drawing/2014/main" id="{43B55044-AA56-DFD6-DEB1-E7D1F9C04078}"/>
                  </a:ext>
                </a:extLst>
              </p:cNvPr>
              <p:cNvSpPr/>
              <p:nvPr/>
            </p:nvSpPr>
            <p:spPr>
              <a:xfrm>
                <a:off x="2487168" y="2543523"/>
                <a:ext cx="7979664" cy="90089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740E0C3F-07A2-B48F-2857-5696D80C649F}"/>
                  </a:ext>
                </a:extLst>
              </p:cNvPr>
              <p:cNvSpPr/>
              <p:nvPr/>
            </p:nvSpPr>
            <p:spPr>
              <a:xfrm>
                <a:off x="2561855" y="2679232"/>
                <a:ext cx="7915656" cy="90089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Cấu</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giới</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thiệu</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phẩm</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học</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16" name="Straight Connector 15">
              <a:extLst>
                <a:ext uri="{FF2B5EF4-FFF2-40B4-BE49-F238E27FC236}">
                  <a16:creationId xmlns:a16="http://schemas.microsoft.com/office/drawing/2014/main" id="{6066E9AC-1809-AC5A-9C05-86E722913A0C}"/>
                </a:ext>
              </a:extLst>
            </p:cNvPr>
            <p:cNvCxnSpPr>
              <a:cxnSpLocks/>
              <a:stCxn id="13" idx="2"/>
            </p:cNvCxnSpPr>
            <p:nvPr/>
          </p:nvCxnSpPr>
          <p:spPr>
            <a:xfrm flipH="1">
              <a:off x="3310128" y="2997953"/>
              <a:ext cx="3444237" cy="8620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2B064B2-0D3E-F723-D6AE-C61220B1720B}"/>
                </a:ext>
              </a:extLst>
            </p:cNvPr>
            <p:cNvCxnSpPr>
              <a:cxnSpLocks/>
              <a:stCxn id="13" idx="2"/>
            </p:cNvCxnSpPr>
            <p:nvPr/>
          </p:nvCxnSpPr>
          <p:spPr>
            <a:xfrm>
              <a:off x="6754365" y="2997953"/>
              <a:ext cx="0" cy="8620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8C38E3A-4401-6F39-034A-9A58704B8538}"/>
                </a:ext>
              </a:extLst>
            </p:cNvPr>
            <p:cNvCxnSpPr>
              <a:cxnSpLocks/>
              <a:stCxn id="13" idx="2"/>
            </p:cNvCxnSpPr>
            <p:nvPr/>
          </p:nvCxnSpPr>
          <p:spPr>
            <a:xfrm>
              <a:off x="6754365" y="2997953"/>
              <a:ext cx="3029715" cy="862095"/>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5A1D1D42-E928-5826-5F02-F704F345BEAB}"/>
                </a:ext>
              </a:extLst>
            </p:cNvPr>
            <p:cNvSpPr/>
            <p:nvPr/>
          </p:nvSpPr>
          <p:spPr>
            <a:xfrm>
              <a:off x="1426463" y="3860047"/>
              <a:ext cx="2398771" cy="174460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Mở</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endPar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Giới</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thiệu</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nhân</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endPar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F7A440F6-2B37-54F7-7AA7-EFAF107036EC}"/>
                </a:ext>
              </a:extLst>
            </p:cNvPr>
            <p:cNvSpPr/>
            <p:nvPr/>
          </p:nvSpPr>
          <p:spPr>
            <a:xfrm>
              <a:off x="5032246" y="3867912"/>
              <a:ext cx="3444236" cy="174460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Thân</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endPar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đặc</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điểm</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nổi</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bật</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nhân</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endParaRPr lang="vi-VN"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F3CA835E-4EF0-3B24-125B-07B0FF376775}"/>
                </a:ext>
              </a:extLst>
            </p:cNvPr>
            <p:cNvSpPr/>
            <p:nvPr/>
          </p:nvSpPr>
          <p:spPr>
            <a:xfrm>
              <a:off x="9057900" y="3868240"/>
              <a:ext cx="2673852" cy="174460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Kết</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đoạn</a:t>
              </a:r>
              <a:endPar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Bày</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tỏ</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tình</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cảm</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đối</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với</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nhân</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vât</a:t>
              </a:r>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164857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4AB5-A6BB-A5CE-8558-646B9C958CC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9455DD5A-7CE4-90C4-2572-3A25183801B9}"/>
              </a:ext>
            </a:extLst>
          </p:cNvPr>
          <p:cNvSpPr>
            <a:spLocks noGrp="1"/>
          </p:cNvSpPr>
          <p:nvPr>
            <p:ph idx="1"/>
          </p:nvPr>
        </p:nvSpPr>
        <p:spPr/>
        <p:txBody>
          <a:bodyPr/>
          <a:lstStyle/>
          <a:p>
            <a:endParaRPr lang="vi-VN"/>
          </a:p>
        </p:txBody>
      </p:sp>
      <p:pic>
        <p:nvPicPr>
          <p:cNvPr id="4" name="Content Placeholder 4" descr="A cartoon of a child sitting on a book&#10;&#10;Description automatically generated">
            <a:extLst>
              <a:ext uri="{FF2B5EF4-FFF2-40B4-BE49-F238E27FC236}">
                <a16:creationId xmlns:a16="http://schemas.microsoft.com/office/drawing/2014/main" id="{7F511699-E63A-97BE-E12B-EB88D1B6A253}"/>
              </a:ext>
            </a:extLst>
          </p:cNvPr>
          <p:cNvPicPr>
            <a:picLocks noChangeAspect="1"/>
          </p:cNvPicPr>
          <p:nvPr/>
        </p:nvPicPr>
        <p:blipFill>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grpSp>
        <p:nvGrpSpPr>
          <p:cNvPr id="5" name="Group 4">
            <a:extLst>
              <a:ext uri="{FF2B5EF4-FFF2-40B4-BE49-F238E27FC236}">
                <a16:creationId xmlns:a16="http://schemas.microsoft.com/office/drawing/2014/main" id="{2C82EF63-8989-DD2D-5011-A575E4771B08}"/>
              </a:ext>
            </a:extLst>
          </p:cNvPr>
          <p:cNvGrpSpPr/>
          <p:nvPr/>
        </p:nvGrpSpPr>
        <p:grpSpPr>
          <a:xfrm>
            <a:off x="867156" y="694944"/>
            <a:ext cx="5780532" cy="4530852"/>
            <a:chOff x="867156" y="694944"/>
            <a:chExt cx="5780532" cy="4530852"/>
          </a:xfrm>
        </p:grpSpPr>
        <p:grpSp>
          <p:nvGrpSpPr>
            <p:cNvPr id="6" name="Group 5">
              <a:extLst>
                <a:ext uri="{FF2B5EF4-FFF2-40B4-BE49-F238E27FC236}">
                  <a16:creationId xmlns:a16="http://schemas.microsoft.com/office/drawing/2014/main" id="{EF19E137-8972-CE07-4671-567D8094EC16}"/>
                </a:ext>
              </a:extLst>
            </p:cNvPr>
            <p:cNvGrpSpPr/>
            <p:nvPr/>
          </p:nvGrpSpPr>
          <p:grpSpPr>
            <a:xfrm>
              <a:off x="868680" y="694944"/>
              <a:ext cx="5779008" cy="4530852"/>
              <a:chOff x="740664" y="813816"/>
              <a:chExt cx="5769864" cy="4997196"/>
            </a:xfrm>
          </p:grpSpPr>
          <p:sp>
            <p:nvSpPr>
              <p:cNvPr id="8" name="Rectangle: Single Corner Rounded 7">
                <a:extLst>
                  <a:ext uri="{FF2B5EF4-FFF2-40B4-BE49-F238E27FC236}">
                    <a16:creationId xmlns:a16="http://schemas.microsoft.com/office/drawing/2014/main" id="{ACC671E3-7E59-9F97-7DA7-DA95F86BC215}"/>
                  </a:ext>
                </a:extLst>
              </p:cNvPr>
              <p:cNvSpPr/>
              <p:nvPr/>
            </p:nvSpPr>
            <p:spPr>
              <a:xfrm>
                <a:off x="740664" y="813816"/>
                <a:ext cx="5769864" cy="4764024"/>
              </a:xfrm>
              <a:prstGeom prst="round1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Single Corner Rounded 8">
                <a:extLst>
                  <a:ext uri="{FF2B5EF4-FFF2-40B4-BE49-F238E27FC236}">
                    <a16:creationId xmlns:a16="http://schemas.microsoft.com/office/drawing/2014/main" id="{4C36A1AD-81A6-A247-B92F-9F3737C94027}"/>
                  </a:ext>
                </a:extLst>
              </p:cNvPr>
              <p:cNvSpPr/>
              <p:nvPr/>
            </p:nvSpPr>
            <p:spPr>
              <a:xfrm rot="370637">
                <a:off x="740664" y="1046988"/>
                <a:ext cx="5769864" cy="4764024"/>
              </a:xfrm>
              <a:prstGeom prst="round1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5095FCB1-21DA-0D22-2DB4-DA57E213A5AB}"/>
                </a:ext>
              </a:extLst>
            </p:cNvPr>
            <p:cNvSpPr txBox="1"/>
            <p:nvPr/>
          </p:nvSpPr>
          <p:spPr>
            <a:xfrm>
              <a:off x="867156" y="1406971"/>
              <a:ext cx="564184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F2693A"/>
                  </a:solidFill>
                  <a:effectLst/>
                  <a:uLnTx/>
                  <a:uFillTx/>
                  <a:latin typeface="#9Slide03 Duepuntozero" panose="02000507000000020004" pitchFamily="2" charset="-93"/>
                  <a:ea typeface="+mn-ea"/>
                  <a:cs typeface="+mn-cs"/>
                </a:rPr>
                <a:t>Hoạt</a:t>
              </a:r>
              <a:r>
                <a:rPr kumimoji="0" lang="en-GB" sz="4400" b="1" i="0" u="none" strike="noStrike" kern="1200" cap="none" spc="0" normalizeH="0" baseline="0" noProof="0" dirty="0">
                  <a:ln>
                    <a:noFill/>
                  </a:ln>
                  <a:solidFill>
                    <a:srgbClr val="F2693A"/>
                  </a:solidFill>
                  <a:effectLst/>
                  <a:uLnTx/>
                  <a:uFillTx/>
                  <a:latin typeface="#9Slide03 Duepuntozero" panose="02000507000000020004" pitchFamily="2" charset="-93"/>
                  <a:ea typeface="+mn-ea"/>
                  <a:cs typeface="+mn-cs"/>
                </a:rPr>
                <a:t> </a:t>
              </a:r>
              <a:r>
                <a:rPr kumimoji="0" lang="en-GB" sz="4400" b="1" i="0" u="none" strike="noStrike" kern="1200" cap="none" spc="0" normalizeH="0" baseline="0" noProof="0" dirty="0" err="1">
                  <a:ln>
                    <a:noFill/>
                  </a:ln>
                  <a:solidFill>
                    <a:srgbClr val="F2693A"/>
                  </a:solidFill>
                  <a:effectLst/>
                  <a:uLnTx/>
                  <a:uFillTx/>
                  <a:latin typeface="#9Slide03 Duepuntozero" panose="02000507000000020004" pitchFamily="2" charset="-93"/>
                  <a:ea typeface="+mn-ea"/>
                  <a:cs typeface="+mn-cs"/>
                </a:rPr>
                <a:t>động</a:t>
              </a:r>
              <a:r>
                <a:rPr kumimoji="0" lang="en-GB" sz="4400" b="1" i="0" u="none" strike="noStrike" kern="1200" cap="none" spc="0" normalizeH="0" baseline="0" noProof="0" dirty="0">
                  <a:ln>
                    <a:noFill/>
                  </a:ln>
                  <a:solidFill>
                    <a:srgbClr val="F2693A"/>
                  </a:solidFill>
                  <a:effectLst/>
                  <a:uLnTx/>
                  <a:uFillTx/>
                  <a:latin typeface="#9Slide03 Duepuntozero" panose="02000507000000020004" pitchFamily="2" charset="-93"/>
                  <a:ea typeface="+mn-ea"/>
                  <a:cs typeface="+mn-cs"/>
                </a:rPr>
                <a:t> 2</a:t>
              </a:r>
              <a:endParaRPr kumimoji="0" lang="vi-VN" sz="4400" b="1" i="0" u="none" strike="noStrike" kern="1200" cap="none" spc="0" normalizeH="0" baseline="0" noProof="0" dirty="0">
                <a:ln>
                  <a:noFill/>
                </a:ln>
                <a:solidFill>
                  <a:srgbClr val="F2693A"/>
                </a:solidFill>
                <a:effectLst/>
                <a:uLnTx/>
                <a:uFillTx/>
                <a:latin typeface="#9Slide03 Duepuntozero" panose="02000507000000020004" pitchFamily="2" charset="-93"/>
                <a:ea typeface="+mn-ea"/>
                <a:cs typeface="+mn-cs"/>
              </a:endParaRPr>
            </a:p>
          </p:txBody>
        </p:sp>
      </p:grpSp>
      <p:sp>
        <p:nvSpPr>
          <p:cNvPr id="11" name="TextBox 10">
            <a:extLst>
              <a:ext uri="{FF2B5EF4-FFF2-40B4-BE49-F238E27FC236}">
                <a16:creationId xmlns:a16="http://schemas.microsoft.com/office/drawing/2014/main" id="{9E30E29C-6D30-7151-A7A4-8FF680B51C66}"/>
              </a:ext>
            </a:extLst>
          </p:cNvPr>
          <p:cNvSpPr txBox="1"/>
          <p:nvPr/>
        </p:nvSpPr>
        <p:spPr>
          <a:xfrm>
            <a:off x="944880" y="2313107"/>
            <a:ext cx="5486400"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DE2A3A"/>
                </a:solidFill>
                <a:effectLst/>
                <a:uLnTx/>
                <a:uFillTx/>
                <a:latin typeface="#9Slide03 Duepuntozero" panose="02000507000000020004" pitchFamily="2" charset="-93"/>
                <a:ea typeface="+mn-ea"/>
                <a:cs typeface="+mn-cs"/>
              </a:rPr>
              <a:t>Trao đổi với bạn về nhân vật văn học mình muốn giới thiệu</a:t>
            </a:r>
          </a:p>
        </p:txBody>
      </p:sp>
    </p:spTree>
    <p:extLst>
      <p:ext uri="{BB962C8B-B14F-4D97-AF65-F5344CB8AC3E}">
        <p14:creationId xmlns:p14="http://schemas.microsoft.com/office/powerpoint/2010/main" val="12524303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9AA5F344-DC6F-3EF0-73CF-20C003CB1EA1}"/>
              </a:ext>
            </a:extLst>
          </p:cNvPr>
          <p:cNvSpPr txBox="1"/>
          <p:nvPr/>
        </p:nvSpPr>
        <p:spPr>
          <a:xfrm>
            <a:off x="537718" y="386080"/>
            <a:ext cx="11116564" cy="249946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Trao đổi với bạn về dự định giới thiệu một nhân vật trong tác phẩm (câu chuyện hoặc bộ phim, vở kịch) mà em đã đọc (đã xem):</a:t>
            </a:r>
          </a:p>
        </p:txBody>
      </p:sp>
      <p:sp>
        <p:nvSpPr>
          <p:cNvPr id="4" name="TextBox 3">
            <a:extLst>
              <a:ext uri="{FF2B5EF4-FFF2-40B4-BE49-F238E27FC236}">
                <a16:creationId xmlns:a16="http://schemas.microsoft.com/office/drawing/2014/main" id="{B26B7672-1E8F-9850-D2D4-476FADE1D435}"/>
              </a:ext>
            </a:extLst>
          </p:cNvPr>
          <p:cNvSpPr txBox="1"/>
          <p:nvPr/>
        </p:nvSpPr>
        <p:spPr>
          <a:xfrm>
            <a:off x="537718" y="3081528"/>
            <a:ext cx="11020298" cy="3046988"/>
          </a:xfrm>
          <a:prstGeom prst="rect">
            <a:avLst/>
          </a:prstGeom>
          <a:noFill/>
        </p:spPr>
        <p:txBody>
          <a:bodyPr wrap="square">
            <a:spAutoFit/>
          </a:bodyPr>
          <a:lstStyle/>
          <a:p>
            <a:r>
              <a:rPr lang="vi-VN" sz="3200" i="1" dirty="0">
                <a:latin typeface="Calibri" panose="020F0502020204030204" pitchFamily="34" charset="0"/>
                <a:ea typeface="Calibri" panose="020F0502020204030204" pitchFamily="34" charset="0"/>
                <a:cs typeface="Calibri" panose="020F0502020204030204" pitchFamily="34" charset="0"/>
              </a:rPr>
              <a:t>a) Em muốn giới thiệu nhân vật nào? Đó là nhân vật trong tác phẩm nào?</a:t>
            </a:r>
          </a:p>
          <a:p>
            <a:endParaRPr lang="vi-VN" sz="3200" i="1" dirty="0">
              <a:latin typeface="Calibri" panose="020F0502020204030204" pitchFamily="34" charset="0"/>
              <a:ea typeface="Calibri" panose="020F0502020204030204" pitchFamily="34" charset="0"/>
              <a:cs typeface="Calibri" panose="020F0502020204030204" pitchFamily="34" charset="0"/>
            </a:endParaRPr>
          </a:p>
          <a:p>
            <a:r>
              <a:rPr lang="vi-VN" sz="3200" i="1" dirty="0">
                <a:latin typeface="Calibri" panose="020F0502020204030204" pitchFamily="34" charset="0"/>
                <a:ea typeface="Calibri" panose="020F0502020204030204" pitchFamily="34" charset="0"/>
                <a:cs typeface="Calibri" panose="020F0502020204030204" pitchFamily="34" charset="0"/>
              </a:rPr>
              <a:t>b) Nhân vật đó có những đặc điểm nổi bật gì?</a:t>
            </a:r>
          </a:p>
          <a:p>
            <a:endParaRPr lang="vi-VN" sz="3200" i="1" dirty="0">
              <a:latin typeface="Calibri" panose="020F0502020204030204" pitchFamily="34" charset="0"/>
              <a:ea typeface="Calibri" panose="020F0502020204030204" pitchFamily="34" charset="0"/>
              <a:cs typeface="Calibri" panose="020F0502020204030204" pitchFamily="34" charset="0"/>
            </a:endParaRPr>
          </a:p>
          <a:p>
            <a:r>
              <a:rPr lang="vi-VN" sz="3200" i="1" dirty="0">
                <a:latin typeface="Calibri" panose="020F0502020204030204" pitchFamily="34" charset="0"/>
                <a:ea typeface="Calibri" panose="020F0502020204030204" pitchFamily="34" charset="0"/>
                <a:cs typeface="Calibri" panose="020F0502020204030204" pitchFamily="34" charset="0"/>
              </a:rPr>
              <a:t>c) Bày tỏ tình cảm của em đối với nhân vật đó.</a:t>
            </a:r>
          </a:p>
        </p:txBody>
      </p:sp>
    </p:spTree>
    <p:extLst>
      <p:ext uri="{BB962C8B-B14F-4D97-AF65-F5344CB8AC3E}">
        <p14:creationId xmlns:p14="http://schemas.microsoft.com/office/powerpoint/2010/main" val="3414710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624345F-1A47-193C-D59B-FF2B146B2A86}"/>
              </a:ext>
            </a:extLst>
          </p:cNvPr>
          <p:cNvGrpSpPr/>
          <p:nvPr/>
        </p:nvGrpSpPr>
        <p:grpSpPr>
          <a:xfrm>
            <a:off x="82297" y="525823"/>
            <a:ext cx="8750807" cy="6654662"/>
            <a:chOff x="82297" y="525823"/>
            <a:chExt cx="8750807" cy="6654662"/>
          </a:xfrm>
        </p:grpSpPr>
        <p:sp>
          <p:nvSpPr>
            <p:cNvPr id="2" name="Freeform 9">
              <a:extLst>
                <a:ext uri="{FF2B5EF4-FFF2-40B4-BE49-F238E27FC236}">
                  <a16:creationId xmlns:a16="http://schemas.microsoft.com/office/drawing/2014/main" id="{F8FBBAED-6D0D-9C54-0DA3-B665AD874759}"/>
                </a:ext>
              </a:extLst>
            </p:cNvPr>
            <p:cNvSpPr/>
            <p:nvPr/>
          </p:nvSpPr>
          <p:spPr>
            <a:xfrm>
              <a:off x="2780196" y="525823"/>
              <a:ext cx="6052908" cy="4320497"/>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5" name="Freeform 11">
              <a:extLst>
                <a:ext uri="{FF2B5EF4-FFF2-40B4-BE49-F238E27FC236}">
                  <a16:creationId xmlns:a16="http://schemas.microsoft.com/office/drawing/2014/main" id="{BE7AF7F2-6BFC-2BC9-C175-B60485A0C389}"/>
                </a:ext>
              </a:extLst>
            </p:cNvPr>
            <p:cNvSpPr/>
            <p:nvPr/>
          </p:nvSpPr>
          <p:spPr>
            <a:xfrm>
              <a:off x="82297" y="3429000"/>
              <a:ext cx="6052908" cy="3751485"/>
            </a:xfrm>
            <a:custGeom>
              <a:avLst/>
              <a:gdLst/>
              <a:ahLst/>
              <a:cxnLst/>
              <a:rect l="l" t="t" r="r" b="b"/>
              <a:pathLst>
                <a:path w="4170096" h="2663649">
                  <a:moveTo>
                    <a:pt x="0" y="0"/>
                  </a:moveTo>
                  <a:lnTo>
                    <a:pt x="4170096" y="0"/>
                  </a:lnTo>
                  <a:lnTo>
                    <a:pt x="4170096" y="2663649"/>
                  </a:lnTo>
                  <a:lnTo>
                    <a:pt x="0" y="2663649"/>
                  </a:lnTo>
                  <a:lnTo>
                    <a:pt x="0" y="0"/>
                  </a:lnTo>
                  <a:close/>
                </a:path>
              </a:pathLst>
            </a:custGeom>
            <a:blipFill>
              <a:blip r:embed="rId5"/>
              <a:stretch>
                <a:fillRect/>
              </a:stretch>
            </a:blipFill>
          </p:spPr>
          <p:txBody>
            <a:bodyPr/>
            <a:lstStyle/>
            <a:p>
              <a:endParaRPr lang="en-US"/>
            </a:p>
          </p:txBody>
        </p:sp>
        <p:sp>
          <p:nvSpPr>
            <p:cNvPr id="6" name="TextBox 5">
              <a:extLst>
                <a:ext uri="{FF2B5EF4-FFF2-40B4-BE49-F238E27FC236}">
                  <a16:creationId xmlns:a16="http://schemas.microsoft.com/office/drawing/2014/main" id="{AF46811E-4B2D-4E53-1F12-DA456A05273D}"/>
                </a:ext>
              </a:extLst>
            </p:cNvPr>
            <p:cNvSpPr txBox="1"/>
            <p:nvPr/>
          </p:nvSpPr>
          <p:spPr>
            <a:xfrm>
              <a:off x="3552654" y="1120676"/>
              <a:ext cx="4507992" cy="2308324"/>
            </a:xfrm>
            <a:prstGeom prst="rect">
              <a:avLst/>
            </a:prstGeom>
            <a:noFill/>
          </p:spPr>
          <p:txBody>
            <a:bodyPr wrap="square" rtlCol="0">
              <a:spAutoFit/>
            </a:bodyPr>
            <a:lstStyle/>
            <a:p>
              <a:pPr algn="ctr"/>
              <a:r>
                <a:rPr lang="en-GB" sz="7200" b="1" dirty="0" err="1">
                  <a:solidFill>
                    <a:srgbClr val="3E6363"/>
                  </a:solidFill>
                  <a:latin typeface="#9Slide03 Duepuntozero" panose="02000507000000020004" pitchFamily="2" charset="-93"/>
                </a:rPr>
                <a:t>Thảo</a:t>
              </a:r>
              <a:r>
                <a:rPr lang="en-GB" sz="7200" b="1" dirty="0">
                  <a:solidFill>
                    <a:srgbClr val="3E6363"/>
                  </a:solidFill>
                  <a:latin typeface="#9Slide03 Duepuntozero" panose="02000507000000020004" pitchFamily="2" charset="-93"/>
                </a:rPr>
                <a:t> </a:t>
              </a:r>
              <a:r>
                <a:rPr lang="en-GB" sz="7200" b="1" dirty="0" err="1">
                  <a:solidFill>
                    <a:srgbClr val="3E6363"/>
                  </a:solidFill>
                  <a:latin typeface="#9Slide03 Duepuntozero" panose="02000507000000020004" pitchFamily="2" charset="-93"/>
                </a:rPr>
                <a:t>luận</a:t>
              </a:r>
              <a:r>
                <a:rPr lang="en-GB" sz="7200" b="1" dirty="0">
                  <a:solidFill>
                    <a:srgbClr val="3E6363"/>
                  </a:solidFill>
                  <a:latin typeface="#9Slide03 Duepuntozero" panose="02000507000000020004" pitchFamily="2" charset="-93"/>
                </a:rPr>
                <a:t> </a:t>
              </a:r>
              <a:r>
                <a:rPr lang="en-GB" sz="7200" b="1" dirty="0" err="1">
                  <a:solidFill>
                    <a:srgbClr val="3E6363"/>
                  </a:solidFill>
                  <a:latin typeface="#9Slide03 Duepuntozero" panose="02000507000000020004" pitchFamily="2" charset="-93"/>
                </a:rPr>
                <a:t>nhóm</a:t>
              </a:r>
              <a:r>
                <a:rPr lang="en-GB" sz="7200" b="1" dirty="0">
                  <a:solidFill>
                    <a:srgbClr val="3E6363"/>
                  </a:solidFill>
                  <a:latin typeface="#9Slide03 Duepuntozero" panose="02000507000000020004" pitchFamily="2" charset="-93"/>
                </a:rPr>
                <a:t> </a:t>
              </a:r>
              <a:r>
                <a:rPr lang="en-GB" sz="7200" b="1" dirty="0" err="1">
                  <a:solidFill>
                    <a:srgbClr val="3E6363"/>
                  </a:solidFill>
                  <a:latin typeface="#9Slide03 Duepuntozero" panose="02000507000000020004" pitchFamily="2" charset="-93"/>
                </a:rPr>
                <a:t>bốn</a:t>
              </a:r>
              <a:endParaRPr lang="vi-VN" sz="7200" b="1" dirty="0">
                <a:solidFill>
                  <a:srgbClr val="3E6363"/>
                </a:solidFill>
                <a:latin typeface="#9Slide03 Duepuntozero" panose="02000507000000020004" pitchFamily="2" charset="-93"/>
              </a:endParaRPr>
            </a:p>
          </p:txBody>
        </p:sp>
      </p:grpSp>
    </p:spTree>
    <p:extLst>
      <p:ext uri="{BB962C8B-B14F-4D97-AF65-F5344CB8AC3E}">
        <p14:creationId xmlns:p14="http://schemas.microsoft.com/office/powerpoint/2010/main" val="1887612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1ABEDDCD-05A5-CA61-F816-B3C02188F144}"/>
              </a:ext>
            </a:extLst>
          </p:cNvPr>
          <p:cNvGrpSpPr/>
          <p:nvPr/>
        </p:nvGrpSpPr>
        <p:grpSpPr>
          <a:xfrm>
            <a:off x="82297" y="525823"/>
            <a:ext cx="8750807" cy="6654662"/>
            <a:chOff x="82297" y="525823"/>
            <a:chExt cx="8750807" cy="6654662"/>
          </a:xfrm>
        </p:grpSpPr>
        <p:sp>
          <p:nvSpPr>
            <p:cNvPr id="4" name="Freeform 9">
              <a:extLst>
                <a:ext uri="{FF2B5EF4-FFF2-40B4-BE49-F238E27FC236}">
                  <a16:creationId xmlns:a16="http://schemas.microsoft.com/office/drawing/2014/main" id="{1FA25CC1-7DB9-8AA1-7FA9-AB7CC716FD16}"/>
                </a:ext>
              </a:extLst>
            </p:cNvPr>
            <p:cNvSpPr/>
            <p:nvPr/>
          </p:nvSpPr>
          <p:spPr>
            <a:xfrm>
              <a:off x="2780196" y="525823"/>
              <a:ext cx="6052908" cy="4320497"/>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8" name="Freeform 11">
              <a:extLst>
                <a:ext uri="{FF2B5EF4-FFF2-40B4-BE49-F238E27FC236}">
                  <a16:creationId xmlns:a16="http://schemas.microsoft.com/office/drawing/2014/main" id="{AED4665F-17DA-335C-3808-2EA8B206E37B}"/>
                </a:ext>
              </a:extLst>
            </p:cNvPr>
            <p:cNvSpPr/>
            <p:nvPr/>
          </p:nvSpPr>
          <p:spPr>
            <a:xfrm>
              <a:off x="82297" y="3429000"/>
              <a:ext cx="6052908" cy="3751485"/>
            </a:xfrm>
            <a:custGeom>
              <a:avLst/>
              <a:gdLst/>
              <a:ahLst/>
              <a:cxnLst/>
              <a:rect l="l" t="t" r="r" b="b"/>
              <a:pathLst>
                <a:path w="4170096" h="2663649">
                  <a:moveTo>
                    <a:pt x="0" y="0"/>
                  </a:moveTo>
                  <a:lnTo>
                    <a:pt x="4170096" y="0"/>
                  </a:lnTo>
                  <a:lnTo>
                    <a:pt x="4170096" y="2663649"/>
                  </a:lnTo>
                  <a:lnTo>
                    <a:pt x="0" y="2663649"/>
                  </a:lnTo>
                  <a:lnTo>
                    <a:pt x="0" y="0"/>
                  </a:lnTo>
                  <a:close/>
                </a:path>
              </a:pathLst>
            </a:custGeom>
            <a:blipFill>
              <a:blip r:embed="rId5"/>
              <a:stretch>
                <a:fillRect/>
              </a:stretch>
            </a:blipFill>
          </p:spPr>
          <p:txBody>
            <a:bodyPr/>
            <a:lstStyle/>
            <a:p>
              <a:endParaRPr lang="en-US"/>
            </a:p>
          </p:txBody>
        </p:sp>
        <p:sp>
          <p:nvSpPr>
            <p:cNvPr id="9" name="TextBox 8">
              <a:extLst>
                <a:ext uri="{FF2B5EF4-FFF2-40B4-BE49-F238E27FC236}">
                  <a16:creationId xmlns:a16="http://schemas.microsoft.com/office/drawing/2014/main" id="{60717428-2530-6416-428C-BC3032240048}"/>
                </a:ext>
              </a:extLst>
            </p:cNvPr>
            <p:cNvSpPr txBox="1"/>
            <p:nvPr/>
          </p:nvSpPr>
          <p:spPr>
            <a:xfrm>
              <a:off x="3552654" y="1120676"/>
              <a:ext cx="4507992" cy="2308324"/>
            </a:xfrm>
            <a:prstGeom prst="rect">
              <a:avLst/>
            </a:prstGeom>
            <a:noFill/>
          </p:spPr>
          <p:txBody>
            <a:bodyPr wrap="square" rtlCol="0">
              <a:spAutoFit/>
            </a:bodyPr>
            <a:lstStyle/>
            <a:p>
              <a:pPr algn="ctr"/>
              <a:r>
                <a:rPr lang="en-GB" sz="7200" b="1" dirty="0">
                  <a:solidFill>
                    <a:srgbClr val="3E6363"/>
                  </a:solidFill>
                  <a:latin typeface="#9Slide03 Duepuntozero" panose="02000507000000020004" pitchFamily="2" charset="-93"/>
                </a:rPr>
                <a:t>Chia </a:t>
              </a:r>
              <a:r>
                <a:rPr lang="en-GB" sz="7200" b="1" dirty="0" err="1">
                  <a:solidFill>
                    <a:srgbClr val="3E6363"/>
                  </a:solidFill>
                  <a:latin typeface="#9Slide03 Duepuntozero" panose="02000507000000020004" pitchFamily="2" charset="-93"/>
                </a:rPr>
                <a:t>sẻ</a:t>
              </a:r>
              <a:r>
                <a:rPr lang="en-GB" sz="7200" b="1" dirty="0">
                  <a:solidFill>
                    <a:srgbClr val="3E6363"/>
                  </a:solidFill>
                  <a:latin typeface="#9Slide03 Duepuntozero" panose="02000507000000020004" pitchFamily="2" charset="-93"/>
                </a:rPr>
                <a:t> </a:t>
              </a:r>
              <a:r>
                <a:rPr lang="en-GB" sz="7200" b="1" dirty="0" err="1">
                  <a:solidFill>
                    <a:srgbClr val="3E6363"/>
                  </a:solidFill>
                  <a:latin typeface="#9Slide03 Duepuntozero" panose="02000507000000020004" pitchFamily="2" charset="-93"/>
                </a:rPr>
                <a:t>trước</a:t>
              </a:r>
              <a:r>
                <a:rPr lang="en-GB" sz="7200" b="1" dirty="0">
                  <a:solidFill>
                    <a:srgbClr val="3E6363"/>
                  </a:solidFill>
                  <a:latin typeface="#9Slide03 Duepuntozero" panose="02000507000000020004" pitchFamily="2" charset="-93"/>
                </a:rPr>
                <a:t> </a:t>
              </a:r>
              <a:r>
                <a:rPr lang="en-GB" sz="7200" b="1" dirty="0" err="1">
                  <a:solidFill>
                    <a:srgbClr val="3E6363"/>
                  </a:solidFill>
                  <a:latin typeface="#9Slide03 Duepuntozero" panose="02000507000000020004" pitchFamily="2" charset="-93"/>
                </a:rPr>
                <a:t>lớp</a:t>
              </a:r>
              <a:endParaRPr lang="vi-VN" sz="7200" b="1" dirty="0">
                <a:solidFill>
                  <a:srgbClr val="3E6363"/>
                </a:solidFill>
                <a:latin typeface="#9Slide03 Duepuntozero" panose="02000507000000020004" pitchFamily="2" charset="-93"/>
              </a:endParaRPr>
            </a:p>
          </p:txBody>
        </p:sp>
      </p:grpSp>
    </p:spTree>
    <p:extLst>
      <p:ext uri="{BB962C8B-B14F-4D97-AF65-F5344CB8AC3E}">
        <p14:creationId xmlns:p14="http://schemas.microsoft.com/office/powerpoint/2010/main" val="21021698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cartoon of a child sitting on a book&#10;&#10;Description automatically generated">
            <a:extLst>
              <a:ext uri="{FF2B5EF4-FFF2-40B4-BE49-F238E27FC236}">
                <a16:creationId xmlns:a16="http://schemas.microsoft.com/office/drawing/2014/main" id="{E8CCAB9E-8D46-3677-78FD-960C155475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grpSp>
        <p:nvGrpSpPr>
          <p:cNvPr id="2" name="Group 1">
            <a:extLst>
              <a:ext uri="{FF2B5EF4-FFF2-40B4-BE49-F238E27FC236}">
                <a16:creationId xmlns:a16="http://schemas.microsoft.com/office/drawing/2014/main" id="{7F7D12EA-87EE-4906-24DA-654B0315CAC0}"/>
              </a:ext>
            </a:extLst>
          </p:cNvPr>
          <p:cNvGrpSpPr/>
          <p:nvPr/>
        </p:nvGrpSpPr>
        <p:grpSpPr>
          <a:xfrm>
            <a:off x="2125201" y="3777996"/>
            <a:ext cx="7941598" cy="1569660"/>
            <a:chOff x="4678717" y="495300"/>
            <a:chExt cx="7941598" cy="1569660"/>
          </a:xfrm>
        </p:grpSpPr>
        <p:sp>
          <p:nvSpPr>
            <p:cNvPr id="3" name="TextBox 2">
              <a:extLst>
                <a:ext uri="{FF2B5EF4-FFF2-40B4-BE49-F238E27FC236}">
                  <a16:creationId xmlns:a16="http://schemas.microsoft.com/office/drawing/2014/main" id="{B37CA277-7758-F27C-9CEF-FCB240A3FC16}"/>
                </a:ext>
              </a:extLst>
            </p:cNvPr>
            <p:cNvSpPr txBox="1"/>
            <p:nvPr/>
          </p:nvSpPr>
          <p:spPr>
            <a:xfrm>
              <a:off x="4678717" y="495300"/>
              <a:ext cx="7941598" cy="156966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a:ln w="514350">
                    <a:solidFill>
                      <a:prstClr val="white"/>
                    </a:solidFill>
                  </a:ln>
                  <a:solidFill>
                    <a:prstClr val="black"/>
                  </a:solidFill>
                  <a:effectLst>
                    <a:outerShdw blurRad="38100" dist="38100" dir="2700000" algn="tl">
                      <a:srgbClr val="000000">
                        <a:alpha val="43137"/>
                      </a:srgbClr>
                    </a:outerShdw>
                  </a:effectLst>
                  <a:uLnTx/>
                  <a:uFillTx/>
                  <a:latin typeface="SVN-Gretoon" panose="02040603050506020204" pitchFamily="18" charset="0"/>
                </a:rPr>
                <a:t>TẠM BIỆT!</a:t>
              </a:r>
              <a:endParaRPr kumimoji="0" lang="vi-VN" sz="9600" b="0" i="0" u="none" strike="noStrike" kern="0" cap="none" spc="0" normalizeH="0" baseline="0" noProof="0" dirty="0">
                <a:ln w="514350">
                  <a:solidFill>
                    <a:prstClr val="white"/>
                  </a:solidFill>
                </a:ln>
                <a:solidFill>
                  <a:prstClr val="black"/>
                </a:solidFill>
                <a:effectLst>
                  <a:outerShdw blurRad="38100" dist="38100" dir="2700000" algn="tl">
                    <a:srgbClr val="000000">
                      <a:alpha val="43137"/>
                    </a:srgbClr>
                  </a:outerShdw>
                </a:effectLst>
                <a:uLnTx/>
                <a:uFillTx/>
              </a:endParaRPr>
            </a:p>
          </p:txBody>
        </p:sp>
        <p:sp>
          <p:nvSpPr>
            <p:cNvPr id="4" name="TextBox 3">
              <a:extLst>
                <a:ext uri="{FF2B5EF4-FFF2-40B4-BE49-F238E27FC236}">
                  <a16:creationId xmlns:a16="http://schemas.microsoft.com/office/drawing/2014/main" id="{E03B7FE6-0CAD-EE43-2179-97EBBEB86031}"/>
                </a:ext>
              </a:extLst>
            </p:cNvPr>
            <p:cNvSpPr txBox="1"/>
            <p:nvPr/>
          </p:nvSpPr>
          <p:spPr>
            <a:xfrm>
              <a:off x="4678717" y="495300"/>
              <a:ext cx="7941598" cy="156966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a:ln w="31750">
                    <a:solidFill>
                      <a:prstClr val="black"/>
                    </a:solidFill>
                  </a:ln>
                  <a:solidFill>
                    <a:srgbClr val="FF99C8"/>
                  </a:solidFill>
                  <a:effectLst/>
                  <a:uLnTx/>
                  <a:uFillTx/>
                  <a:latin typeface="SVN-Gretoon" panose="02040603050506020204" pitchFamily="18" charset="0"/>
                </a:rPr>
                <a:t>T</a:t>
              </a:r>
              <a:r>
                <a:rPr kumimoji="0" lang="en-US" sz="9600" b="0" i="0" u="none" strike="noStrike" kern="0" cap="none" spc="0" normalizeH="0" baseline="0" noProof="0" dirty="0">
                  <a:ln w="31750">
                    <a:solidFill>
                      <a:prstClr val="black"/>
                    </a:solidFill>
                  </a:ln>
                  <a:solidFill>
                    <a:srgbClr val="FCF6BD"/>
                  </a:solidFill>
                  <a:effectLst/>
                  <a:uLnTx/>
                  <a:uFillTx/>
                  <a:latin typeface="SVN-Gretoon" panose="02040603050506020204" pitchFamily="18" charset="0"/>
                </a:rPr>
                <a:t>Ạ</a:t>
              </a:r>
              <a:r>
                <a:rPr kumimoji="0" lang="en-US" sz="9600" b="0" i="0" u="none" strike="noStrike" kern="0" cap="none" spc="0" normalizeH="0" baseline="0" noProof="0" dirty="0">
                  <a:ln w="31750">
                    <a:solidFill>
                      <a:prstClr val="black"/>
                    </a:solidFill>
                  </a:ln>
                  <a:solidFill>
                    <a:srgbClr val="D0F4DE"/>
                  </a:solidFill>
                  <a:effectLst/>
                  <a:uLnTx/>
                  <a:uFillTx/>
                  <a:latin typeface="SVN-Gretoon" panose="02040603050506020204" pitchFamily="18" charset="0"/>
                </a:rPr>
                <a:t>M</a:t>
              </a:r>
              <a:r>
                <a:rPr kumimoji="0" lang="en-US" sz="9600" b="0" i="0" u="none" strike="noStrike" kern="0" cap="none" spc="0" normalizeH="0" baseline="0" noProof="0" dirty="0">
                  <a:ln w="31750">
                    <a:solidFill>
                      <a:prstClr val="black"/>
                    </a:solidFill>
                  </a:ln>
                  <a:solidFill>
                    <a:srgbClr val="FF99C8"/>
                  </a:solidFill>
                  <a:effectLst/>
                  <a:uLnTx/>
                  <a:uFillTx/>
                  <a:latin typeface="SVN-Gretoon" panose="02040603050506020204" pitchFamily="18" charset="0"/>
                </a:rPr>
                <a:t> </a:t>
              </a:r>
              <a:r>
                <a:rPr kumimoji="0" lang="en-US" sz="9600" b="0" i="0" u="none" strike="noStrike" kern="0" cap="none" spc="0" normalizeH="0" baseline="0" noProof="0" dirty="0">
                  <a:ln w="31750">
                    <a:solidFill>
                      <a:prstClr val="black"/>
                    </a:solidFill>
                  </a:ln>
                  <a:solidFill>
                    <a:srgbClr val="A9DEF9"/>
                  </a:solidFill>
                  <a:effectLst/>
                  <a:uLnTx/>
                  <a:uFillTx/>
                  <a:latin typeface="SVN-Gretoon" panose="02040603050506020204" pitchFamily="18" charset="0"/>
                </a:rPr>
                <a:t>B</a:t>
              </a:r>
              <a:r>
                <a:rPr kumimoji="0" lang="en-US" sz="9600" b="0" i="0" u="none" strike="noStrike" kern="0" cap="none" spc="0" normalizeH="0" baseline="0" noProof="0" dirty="0">
                  <a:ln w="31750">
                    <a:solidFill>
                      <a:prstClr val="black"/>
                    </a:solidFill>
                  </a:ln>
                  <a:solidFill>
                    <a:srgbClr val="E4C1F9"/>
                  </a:solidFill>
                  <a:effectLst/>
                  <a:uLnTx/>
                  <a:uFillTx/>
                  <a:latin typeface="SVN-Gretoon" panose="02040603050506020204" pitchFamily="18" charset="0"/>
                </a:rPr>
                <a:t>I</a:t>
              </a:r>
              <a:r>
                <a:rPr kumimoji="0" lang="en-US" sz="9600" b="0" i="0" u="none" strike="noStrike" kern="0" cap="none" spc="0" normalizeH="0" baseline="0" noProof="0" dirty="0">
                  <a:ln w="31750">
                    <a:solidFill>
                      <a:prstClr val="black"/>
                    </a:solidFill>
                  </a:ln>
                  <a:solidFill>
                    <a:srgbClr val="FADAE9"/>
                  </a:solidFill>
                  <a:effectLst/>
                  <a:uLnTx/>
                  <a:uFillTx/>
                  <a:latin typeface="SVN-Gretoon" panose="02040603050506020204" pitchFamily="18" charset="0"/>
                </a:rPr>
                <a:t>Ệ</a:t>
              </a:r>
              <a:r>
                <a:rPr kumimoji="0" lang="en-US" sz="9600" b="0" i="0" u="none" strike="noStrike" kern="0" cap="none" spc="0" normalizeH="0" baseline="0" noProof="0" dirty="0">
                  <a:ln w="31750">
                    <a:solidFill>
                      <a:prstClr val="black"/>
                    </a:solidFill>
                  </a:ln>
                  <a:solidFill>
                    <a:srgbClr val="B5EAD7"/>
                  </a:solidFill>
                  <a:effectLst/>
                  <a:uLnTx/>
                  <a:uFillTx/>
                  <a:latin typeface="SVN-Gretoon" panose="02040603050506020204" pitchFamily="18" charset="0"/>
                </a:rPr>
                <a:t>T</a:t>
              </a:r>
              <a:r>
                <a:rPr kumimoji="0" lang="en-US" sz="9600" b="0" i="0" u="none" strike="noStrike" kern="0" cap="none" spc="0" normalizeH="0" baseline="0" noProof="0" dirty="0">
                  <a:ln w="31750">
                    <a:solidFill>
                      <a:prstClr val="black"/>
                    </a:solidFill>
                  </a:ln>
                  <a:solidFill>
                    <a:srgbClr val="FF99C8"/>
                  </a:solidFill>
                  <a:effectLst/>
                  <a:uLnTx/>
                  <a:uFillTx/>
                  <a:latin typeface="SVN-Gretoon" panose="02040603050506020204" pitchFamily="18" charset="0"/>
                </a:rPr>
                <a:t>!</a:t>
              </a:r>
              <a:endParaRPr kumimoji="0" lang="vi-VN" sz="9600" b="0" i="0" u="none" strike="noStrike" kern="0" cap="none" spc="0" normalizeH="0" baseline="0" noProof="0" dirty="0">
                <a:ln w="31750">
                  <a:solidFill>
                    <a:prstClr val="black"/>
                  </a:solidFill>
                </a:ln>
                <a:solidFill>
                  <a:srgbClr val="80FFDB"/>
                </a:solidFill>
                <a:effectLst/>
                <a:uLnTx/>
                <a:uFillTx/>
              </a:endParaRPr>
            </a:p>
          </p:txBody>
        </p:sp>
      </p:grpSp>
    </p:spTree>
    <p:extLst>
      <p:ext uri="{BB962C8B-B14F-4D97-AF65-F5344CB8AC3E}">
        <p14:creationId xmlns:p14="http://schemas.microsoft.com/office/powerpoint/2010/main" val="1976390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toon of a child sitting on a book&#10;&#10;Description automatically generated">
            <a:extLst>
              <a:ext uri="{FF2B5EF4-FFF2-40B4-BE49-F238E27FC236}">
                <a16:creationId xmlns:a16="http://schemas.microsoft.com/office/drawing/2014/main" id="{E8CCAB9E-8D46-3677-78FD-960C155475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grpSp>
        <p:nvGrpSpPr>
          <p:cNvPr id="9" name="Group 8">
            <a:extLst>
              <a:ext uri="{FF2B5EF4-FFF2-40B4-BE49-F238E27FC236}">
                <a16:creationId xmlns:a16="http://schemas.microsoft.com/office/drawing/2014/main" id="{A2CA55CE-43E9-2268-8EA4-4C830791EC2A}"/>
              </a:ext>
            </a:extLst>
          </p:cNvPr>
          <p:cNvGrpSpPr/>
          <p:nvPr/>
        </p:nvGrpSpPr>
        <p:grpSpPr>
          <a:xfrm>
            <a:off x="867156" y="694944"/>
            <a:ext cx="5780532" cy="4530852"/>
            <a:chOff x="867156" y="694944"/>
            <a:chExt cx="5780532" cy="4530852"/>
          </a:xfrm>
        </p:grpSpPr>
        <p:grpSp>
          <p:nvGrpSpPr>
            <p:cNvPr id="4" name="Group 3">
              <a:extLst>
                <a:ext uri="{FF2B5EF4-FFF2-40B4-BE49-F238E27FC236}">
                  <a16:creationId xmlns:a16="http://schemas.microsoft.com/office/drawing/2014/main" id="{DCD887A4-DA8A-CB58-96AE-DCC2634F023E}"/>
                </a:ext>
              </a:extLst>
            </p:cNvPr>
            <p:cNvGrpSpPr/>
            <p:nvPr/>
          </p:nvGrpSpPr>
          <p:grpSpPr>
            <a:xfrm>
              <a:off x="868680" y="694944"/>
              <a:ext cx="5779008" cy="4530852"/>
              <a:chOff x="740664" y="813816"/>
              <a:chExt cx="5769864" cy="4997196"/>
            </a:xfrm>
          </p:grpSpPr>
          <p:sp>
            <p:nvSpPr>
              <p:cNvPr id="2" name="Rectangle: Single Corner Rounded 1">
                <a:extLst>
                  <a:ext uri="{FF2B5EF4-FFF2-40B4-BE49-F238E27FC236}">
                    <a16:creationId xmlns:a16="http://schemas.microsoft.com/office/drawing/2014/main" id="{BBACC8A9-3D68-E6E9-CA99-C14F0A265AE7}"/>
                  </a:ext>
                </a:extLst>
              </p:cNvPr>
              <p:cNvSpPr/>
              <p:nvPr/>
            </p:nvSpPr>
            <p:spPr>
              <a:xfrm>
                <a:off x="740664" y="813816"/>
                <a:ext cx="5769864" cy="4764024"/>
              </a:xfrm>
              <a:prstGeom prst="round1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Single Corner Rounded 2">
                <a:extLst>
                  <a:ext uri="{FF2B5EF4-FFF2-40B4-BE49-F238E27FC236}">
                    <a16:creationId xmlns:a16="http://schemas.microsoft.com/office/drawing/2014/main" id="{98E33D49-0A75-61BE-B20C-433A9E30273E}"/>
                  </a:ext>
                </a:extLst>
              </p:cNvPr>
              <p:cNvSpPr/>
              <p:nvPr/>
            </p:nvSpPr>
            <p:spPr>
              <a:xfrm rot="370637">
                <a:off x="740664" y="1046988"/>
                <a:ext cx="5769864" cy="4764024"/>
              </a:xfrm>
              <a:prstGeom prst="round1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 name="TextBox 7">
              <a:extLst>
                <a:ext uri="{FF2B5EF4-FFF2-40B4-BE49-F238E27FC236}">
                  <a16:creationId xmlns:a16="http://schemas.microsoft.com/office/drawing/2014/main" id="{273EE3C7-4E02-AC24-F689-E1E48A52A4A3}"/>
                </a:ext>
              </a:extLst>
            </p:cNvPr>
            <p:cNvSpPr txBox="1"/>
            <p:nvPr/>
          </p:nvSpPr>
          <p:spPr>
            <a:xfrm>
              <a:off x="867156" y="1406971"/>
              <a:ext cx="5641848" cy="3477875"/>
            </a:xfrm>
            <a:prstGeom prst="rect">
              <a:avLst/>
            </a:prstGeom>
            <a:noFill/>
          </p:spPr>
          <p:txBody>
            <a:bodyPr wrap="square">
              <a:spAutoFit/>
            </a:bodyPr>
            <a:lstStyle/>
            <a:p>
              <a:pPr algn="ctr"/>
              <a:r>
                <a:rPr lang="en-GB" sz="4400" b="1" dirty="0">
                  <a:solidFill>
                    <a:srgbClr val="F2693A"/>
                  </a:solidFill>
                  <a:latin typeface="#9Slide03 Duepuntozero" panose="02000507000000020004" pitchFamily="2" charset="-93"/>
                </a:rPr>
                <a:t>K</a:t>
              </a:r>
              <a:r>
                <a:rPr lang="vi-VN" sz="4400" b="1" dirty="0">
                  <a:solidFill>
                    <a:srgbClr val="F2693A"/>
                  </a:solidFill>
                  <a:latin typeface="#9Slide03 Duepuntozero" panose="02000507000000020004" pitchFamily="2" charset="-93"/>
                </a:rPr>
                <a:t>ể tên </a:t>
              </a:r>
              <a:r>
                <a:rPr lang="vi-VN" sz="4400" b="1" dirty="0">
                  <a:solidFill>
                    <a:schemeClr val="tx2">
                      <a:lumMod val="50000"/>
                      <a:lumOff val="50000"/>
                    </a:schemeClr>
                  </a:solidFill>
                  <a:latin typeface="#9Slide03 Duepuntozero" panose="02000507000000020004" pitchFamily="2" charset="-93"/>
                </a:rPr>
                <a:t>một cuốn truyện/câu chuyện </a:t>
              </a:r>
              <a:r>
                <a:rPr lang="vi-VN" sz="4400" b="1" dirty="0">
                  <a:solidFill>
                    <a:srgbClr val="F2693A"/>
                  </a:solidFill>
                  <a:latin typeface="#9Slide03 Duepuntozero" panose="02000507000000020004" pitchFamily="2" charset="-93"/>
                </a:rPr>
                <a:t>mà em đã đọc và </a:t>
              </a:r>
              <a:r>
                <a:rPr lang="vi-VN" sz="4400" b="1" dirty="0">
                  <a:solidFill>
                    <a:schemeClr val="accent3">
                      <a:lumMod val="60000"/>
                      <a:lumOff val="40000"/>
                    </a:schemeClr>
                  </a:solidFill>
                  <a:latin typeface="#9Slide03 Duepuntozero" panose="02000507000000020004" pitchFamily="2" charset="-93"/>
                </a:rPr>
                <a:t>nhân vật </a:t>
              </a:r>
              <a:r>
                <a:rPr lang="vi-VN" sz="4400" b="1" dirty="0">
                  <a:solidFill>
                    <a:srgbClr val="F2693A"/>
                  </a:solidFill>
                  <a:latin typeface="#9Slide03 Duepuntozero" panose="02000507000000020004" pitchFamily="2" charset="-93"/>
                </a:rPr>
                <a:t>mà em thích nhất trong câu chuyện đó</a:t>
              </a:r>
            </a:p>
          </p:txBody>
        </p:sp>
      </p:grpSp>
    </p:spTree>
    <p:extLst>
      <p:ext uri="{BB962C8B-B14F-4D97-AF65-F5344CB8AC3E}">
        <p14:creationId xmlns:p14="http://schemas.microsoft.com/office/powerpoint/2010/main" val="10468453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6EA6-C8AF-B278-48DC-2E8957C30574}"/>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E3B201CE-9B3F-F8DF-D54E-2C8F7EDC876B}"/>
              </a:ext>
            </a:extLst>
          </p:cNvPr>
          <p:cNvSpPr>
            <a:spLocks noGrp="1"/>
          </p:cNvSpPr>
          <p:nvPr>
            <p:ph type="subTitle" idx="1"/>
          </p:nvPr>
        </p:nvSpPr>
        <p:spPr/>
        <p:txBody>
          <a:bodyPr/>
          <a:lstStyle/>
          <a:p>
            <a:endParaRPr lang="vi-VN"/>
          </a:p>
        </p:txBody>
      </p:sp>
      <p:pic>
        <p:nvPicPr>
          <p:cNvPr id="5" name="Picture 4" descr="A cartoon of a green field&#10;&#10;Description automatically generated with medium confidence">
            <a:extLst>
              <a:ext uri="{FF2B5EF4-FFF2-40B4-BE49-F238E27FC236}">
                <a16:creationId xmlns:a16="http://schemas.microsoft.com/office/drawing/2014/main" id="{EE153B2A-8135-859E-49A3-1E36C50BF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BE7F411-A13A-5207-3D78-7DF637FC0358}"/>
              </a:ext>
            </a:extLst>
          </p:cNvPr>
          <p:cNvGrpSpPr/>
          <p:nvPr/>
        </p:nvGrpSpPr>
        <p:grpSpPr>
          <a:xfrm>
            <a:off x="256999" y="462167"/>
            <a:ext cx="3162857" cy="2500489"/>
            <a:chOff x="1061671" y="652103"/>
            <a:chExt cx="3162857" cy="2500489"/>
          </a:xfrm>
        </p:grpSpPr>
        <p:sp>
          <p:nvSpPr>
            <p:cNvPr id="6" name="Freeform 7">
              <a:extLst>
                <a:ext uri="{FF2B5EF4-FFF2-40B4-BE49-F238E27FC236}">
                  <a16:creationId xmlns:a16="http://schemas.microsoft.com/office/drawing/2014/main" id="{A2DB1B6B-5DBF-14BB-C5A0-DADD9AA43B17}"/>
                </a:ext>
              </a:extLst>
            </p:cNvPr>
            <p:cNvSpPr/>
            <p:nvPr/>
          </p:nvSpPr>
          <p:spPr>
            <a:xfrm rot="20726510">
              <a:off x="1061671" y="652103"/>
              <a:ext cx="3162857" cy="2500489"/>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7" name="TextBox 6">
              <a:extLst>
                <a:ext uri="{FF2B5EF4-FFF2-40B4-BE49-F238E27FC236}">
                  <a16:creationId xmlns:a16="http://schemas.microsoft.com/office/drawing/2014/main" id="{4A7A91E3-4408-851C-F6ED-FD461AD201BC}"/>
                </a:ext>
              </a:extLst>
            </p:cNvPr>
            <p:cNvSpPr txBox="1"/>
            <p:nvPr/>
          </p:nvSpPr>
          <p:spPr>
            <a:xfrm rot="21244315">
              <a:off x="1478581" y="1430347"/>
              <a:ext cx="2329036" cy="1200329"/>
            </a:xfrm>
            <a:prstGeom prst="rect">
              <a:avLst/>
            </a:prstGeom>
            <a:noFill/>
          </p:spPr>
          <p:txBody>
            <a:bodyPr wrap="none" rtlCol="0">
              <a:spAutoFit/>
            </a:bodyPr>
            <a:lstStyle/>
            <a:p>
              <a:r>
                <a:rPr lang="en-GB" sz="7200" dirty="0" err="1">
                  <a:ln w="190500">
                    <a:solidFill>
                      <a:schemeClr val="bg1"/>
                    </a:solidFill>
                  </a:ln>
                  <a:effectLst>
                    <a:outerShdw blurRad="50800" dist="38100" dir="2700000" algn="tl" rotWithShape="0">
                      <a:prstClr val="black">
                        <a:alpha val="40000"/>
                      </a:prstClr>
                    </a:outerShdw>
                  </a:effectLst>
                  <a:latin typeface="#9Slide05 SVNCallpedia Script" panose="02000506000000020002" pitchFamily="2" charset="0"/>
                </a:rPr>
                <a:t>Tiếng</a:t>
              </a:r>
              <a:r>
                <a:rPr lang="en-GB" sz="7200" dirty="0">
                  <a:ln w="190500">
                    <a:solidFill>
                      <a:schemeClr val="bg1"/>
                    </a:solidFill>
                  </a:ln>
                  <a:effectLst>
                    <a:outerShdw blurRad="50800" dist="38100" dir="2700000" algn="tl" rotWithShape="0">
                      <a:prstClr val="black">
                        <a:alpha val="40000"/>
                      </a:prstClr>
                    </a:outerShdw>
                  </a:effectLst>
                  <a:latin typeface="#9Slide05 SVNCallpedia Script" panose="02000506000000020002" pitchFamily="2" charset="0"/>
                </a:rPr>
                <a:t> </a:t>
              </a:r>
              <a:r>
                <a:rPr lang="en-GB" sz="7200" dirty="0" err="1">
                  <a:ln w="190500">
                    <a:solidFill>
                      <a:schemeClr val="bg1"/>
                    </a:solidFill>
                  </a:ln>
                  <a:effectLst>
                    <a:outerShdw blurRad="50800" dist="38100" dir="2700000" algn="tl" rotWithShape="0">
                      <a:prstClr val="black">
                        <a:alpha val="40000"/>
                      </a:prstClr>
                    </a:outerShdw>
                  </a:effectLst>
                  <a:latin typeface="#9Slide05 SVNCallpedia Script" panose="02000506000000020002" pitchFamily="2" charset="0"/>
                </a:rPr>
                <a:t>Việt</a:t>
              </a:r>
              <a:endParaRPr lang="vi-VN" sz="7200" dirty="0">
                <a:ln w="190500">
                  <a:solidFill>
                    <a:schemeClr val="bg1"/>
                  </a:solidFill>
                </a:ln>
                <a:effectLst>
                  <a:outerShdw blurRad="50800" dist="38100" dir="2700000" algn="tl" rotWithShape="0">
                    <a:prstClr val="black">
                      <a:alpha val="40000"/>
                    </a:prstClr>
                  </a:outerShdw>
                </a:effectLst>
              </a:endParaRPr>
            </a:p>
          </p:txBody>
        </p:sp>
        <p:sp>
          <p:nvSpPr>
            <p:cNvPr id="8" name="TextBox 7">
              <a:extLst>
                <a:ext uri="{FF2B5EF4-FFF2-40B4-BE49-F238E27FC236}">
                  <a16:creationId xmlns:a16="http://schemas.microsoft.com/office/drawing/2014/main" id="{B9DF3B88-134B-664F-A62A-BB1727F84960}"/>
                </a:ext>
              </a:extLst>
            </p:cNvPr>
            <p:cNvSpPr txBox="1"/>
            <p:nvPr/>
          </p:nvSpPr>
          <p:spPr>
            <a:xfrm rot="21244315">
              <a:off x="1478581" y="1401673"/>
              <a:ext cx="2329036" cy="1200329"/>
            </a:xfrm>
            <a:prstGeom prst="rect">
              <a:avLst/>
            </a:prstGeom>
            <a:noFill/>
          </p:spPr>
          <p:txBody>
            <a:bodyPr wrap="none" rtlCol="0">
              <a:spAutoFit/>
            </a:bodyPr>
            <a:lstStyle/>
            <a:p>
              <a:r>
                <a:rPr lang="en-GB" sz="7200" dirty="0" err="1">
                  <a:gradFill>
                    <a:gsLst>
                      <a:gs pos="0">
                        <a:schemeClr val="accent3">
                          <a:lumMod val="60000"/>
                          <a:lumOff val="40000"/>
                        </a:schemeClr>
                      </a:gs>
                      <a:gs pos="74000">
                        <a:srgbClr val="FF0000"/>
                      </a:gs>
                      <a:gs pos="46000">
                        <a:schemeClr val="accent1">
                          <a:lumMod val="45000"/>
                          <a:lumOff val="55000"/>
                        </a:schemeClr>
                      </a:gs>
                      <a:gs pos="100000">
                        <a:schemeClr val="accent2">
                          <a:lumMod val="60000"/>
                          <a:lumOff val="40000"/>
                        </a:schemeClr>
                      </a:gs>
                    </a:gsLst>
                    <a:lin ang="5400000" scaled="1"/>
                  </a:gradFill>
                  <a:latin typeface="#9Slide05 SVNCallpedia Script" panose="02000506000000020002" pitchFamily="2" charset="0"/>
                </a:rPr>
                <a:t>Tiếng</a:t>
              </a:r>
              <a:r>
                <a:rPr lang="en-GB" sz="7200" dirty="0">
                  <a:gradFill>
                    <a:gsLst>
                      <a:gs pos="0">
                        <a:schemeClr val="accent3">
                          <a:lumMod val="60000"/>
                          <a:lumOff val="40000"/>
                        </a:schemeClr>
                      </a:gs>
                      <a:gs pos="74000">
                        <a:srgbClr val="FF0000"/>
                      </a:gs>
                      <a:gs pos="46000">
                        <a:schemeClr val="accent1">
                          <a:lumMod val="45000"/>
                          <a:lumOff val="55000"/>
                        </a:schemeClr>
                      </a:gs>
                      <a:gs pos="100000">
                        <a:schemeClr val="accent2">
                          <a:lumMod val="60000"/>
                          <a:lumOff val="40000"/>
                        </a:schemeClr>
                      </a:gs>
                    </a:gsLst>
                    <a:lin ang="5400000" scaled="1"/>
                  </a:gradFill>
                  <a:latin typeface="#9Slide05 SVNCallpedia Script" panose="02000506000000020002" pitchFamily="2" charset="0"/>
                </a:rPr>
                <a:t> </a:t>
              </a:r>
              <a:r>
                <a:rPr lang="en-GB" sz="7200" dirty="0" err="1">
                  <a:gradFill>
                    <a:gsLst>
                      <a:gs pos="0">
                        <a:schemeClr val="accent3">
                          <a:lumMod val="60000"/>
                          <a:lumOff val="40000"/>
                        </a:schemeClr>
                      </a:gs>
                      <a:gs pos="74000">
                        <a:srgbClr val="FF0000"/>
                      </a:gs>
                      <a:gs pos="46000">
                        <a:schemeClr val="accent1">
                          <a:lumMod val="45000"/>
                          <a:lumOff val="55000"/>
                        </a:schemeClr>
                      </a:gs>
                      <a:gs pos="100000">
                        <a:schemeClr val="accent2">
                          <a:lumMod val="60000"/>
                          <a:lumOff val="40000"/>
                        </a:schemeClr>
                      </a:gs>
                    </a:gsLst>
                    <a:lin ang="5400000" scaled="1"/>
                  </a:gradFill>
                  <a:latin typeface="#9Slide05 SVNCallpedia Script" panose="02000506000000020002" pitchFamily="2" charset="0"/>
                </a:rPr>
                <a:t>Việt</a:t>
              </a:r>
              <a:endParaRPr lang="vi-VN" sz="7200" dirty="0">
                <a:gradFill>
                  <a:gsLst>
                    <a:gs pos="0">
                      <a:schemeClr val="accent3">
                        <a:lumMod val="60000"/>
                        <a:lumOff val="40000"/>
                      </a:schemeClr>
                    </a:gs>
                    <a:gs pos="74000">
                      <a:srgbClr val="FF0000"/>
                    </a:gs>
                    <a:gs pos="46000">
                      <a:schemeClr val="accent1">
                        <a:lumMod val="45000"/>
                        <a:lumOff val="55000"/>
                      </a:schemeClr>
                    </a:gs>
                    <a:gs pos="100000">
                      <a:schemeClr val="accent2">
                        <a:lumMod val="60000"/>
                        <a:lumOff val="40000"/>
                      </a:schemeClr>
                    </a:gs>
                  </a:gsLst>
                  <a:lin ang="5400000" scaled="1"/>
                </a:gradFill>
              </a:endParaRPr>
            </a:p>
          </p:txBody>
        </p:sp>
      </p:grpSp>
      <p:grpSp>
        <p:nvGrpSpPr>
          <p:cNvPr id="13" name="Group 12">
            <a:extLst>
              <a:ext uri="{FF2B5EF4-FFF2-40B4-BE49-F238E27FC236}">
                <a16:creationId xmlns:a16="http://schemas.microsoft.com/office/drawing/2014/main" id="{A4D918C1-1472-46FC-C0B1-690F7A55B4C7}"/>
              </a:ext>
            </a:extLst>
          </p:cNvPr>
          <p:cNvGrpSpPr/>
          <p:nvPr/>
        </p:nvGrpSpPr>
        <p:grpSpPr>
          <a:xfrm>
            <a:off x="1790252" y="690254"/>
            <a:ext cx="9464040" cy="3677750"/>
            <a:chOff x="3210619" y="1036826"/>
            <a:chExt cx="8556913" cy="3677750"/>
          </a:xfrm>
        </p:grpSpPr>
        <p:sp>
          <p:nvSpPr>
            <p:cNvPr id="11" name="TextBox 10">
              <a:extLst>
                <a:ext uri="{FF2B5EF4-FFF2-40B4-BE49-F238E27FC236}">
                  <a16:creationId xmlns:a16="http://schemas.microsoft.com/office/drawing/2014/main" id="{D2C440CC-00F0-2D60-6742-2EDA30DF6D87}"/>
                </a:ext>
              </a:extLst>
            </p:cNvPr>
            <p:cNvSpPr txBox="1"/>
            <p:nvPr/>
          </p:nvSpPr>
          <p:spPr>
            <a:xfrm>
              <a:off x="3503434" y="1036826"/>
              <a:ext cx="7971282" cy="3619902"/>
            </a:xfrm>
            <a:prstGeom prst="rect">
              <a:avLst/>
            </a:prstGeom>
            <a:noFill/>
          </p:spPr>
          <p:txBody>
            <a:bodyPr wrap="square">
              <a:spAutoFit/>
            </a:bodyPr>
            <a:lstStyle/>
            <a:p>
              <a:pPr algn="ctr">
                <a:lnSpc>
                  <a:spcPct val="150000"/>
                </a:lnSpc>
              </a:pPr>
              <a:r>
                <a:rPr lang="vi-VN"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VIẾT ĐOẠN VĂN </a:t>
              </a:r>
              <a:endParaRPr lang="en-GB"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endParaRPr>
            </a:p>
            <a:p>
              <a:pPr algn="ctr">
                <a:lnSpc>
                  <a:spcPct val="150000"/>
                </a:lnSpc>
              </a:pPr>
              <a:r>
                <a:rPr lang="vi-VN"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GIỚI THIỆ</a:t>
              </a:r>
              <a:r>
                <a:rPr lang="en-GB"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U</a:t>
              </a:r>
            </a:p>
            <a:p>
              <a:pPr algn="ctr">
                <a:lnSpc>
                  <a:spcPct val="150000"/>
                </a:lnSpc>
              </a:pPr>
              <a:r>
                <a:rPr lang="vi-VN"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MỘT</a:t>
              </a:r>
              <a:r>
                <a:rPr lang="en-GB"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 </a:t>
              </a:r>
              <a:r>
                <a:rPr lang="vi-VN" sz="5400" dirty="0">
                  <a:ln w="317500">
                    <a:solidFill>
                      <a:schemeClr val="bg1"/>
                    </a:solidFill>
                  </a:ln>
                  <a:effectLst>
                    <a:outerShdw blurRad="50800" dist="38100" dir="2700000" algn="tl" rotWithShape="0">
                      <a:prstClr val="black">
                        <a:alpha val="40000"/>
                      </a:prstClr>
                    </a:outerShdw>
                  </a:effectLst>
                  <a:latin typeface="DFVN Bagel Fat One" pitchFamily="2" charset="-93"/>
                  <a:ea typeface="DFVN Bagel Fat One" pitchFamily="2" charset="-93"/>
                </a:rPr>
                <a:t> NHÂN VẬT VĂN HỌC</a:t>
              </a:r>
            </a:p>
          </p:txBody>
        </p:sp>
        <p:sp>
          <p:nvSpPr>
            <p:cNvPr id="12" name="TextBox 11">
              <a:extLst>
                <a:ext uri="{FF2B5EF4-FFF2-40B4-BE49-F238E27FC236}">
                  <a16:creationId xmlns:a16="http://schemas.microsoft.com/office/drawing/2014/main" id="{2FD1E165-CFF3-BFC8-661B-AD2CEB30F683}"/>
                </a:ext>
              </a:extLst>
            </p:cNvPr>
            <p:cNvSpPr txBox="1"/>
            <p:nvPr/>
          </p:nvSpPr>
          <p:spPr>
            <a:xfrm>
              <a:off x="3210619" y="1094674"/>
              <a:ext cx="8556913" cy="3619902"/>
            </a:xfrm>
            <a:prstGeom prst="rect">
              <a:avLst/>
            </a:prstGeom>
            <a:noFill/>
          </p:spPr>
          <p:txBody>
            <a:bodyPr wrap="square">
              <a:spAutoFit/>
            </a:bodyPr>
            <a:lstStyle/>
            <a:p>
              <a:pPr algn="ctr">
                <a:lnSpc>
                  <a:spcPct val="150000"/>
                </a:lnSpc>
              </a:pPr>
              <a:r>
                <a:rPr lang="vi-VN" sz="5400" dirty="0">
                  <a:gradFill>
                    <a:gsLst>
                      <a:gs pos="0">
                        <a:schemeClr val="accent3">
                          <a:lumMod val="60000"/>
                          <a:lumOff val="40000"/>
                        </a:schemeClr>
                      </a:gs>
                      <a:gs pos="74000">
                        <a:srgbClr val="FF0000"/>
                      </a:gs>
                      <a:gs pos="100000">
                        <a:schemeClr val="accent2">
                          <a:lumMod val="60000"/>
                          <a:lumOff val="40000"/>
                        </a:schemeClr>
                      </a:gs>
                    </a:gsLst>
                    <a:lin ang="5400000" scaled="1"/>
                  </a:gradFill>
                  <a:latin typeface="DFVN Bagel Fat One" pitchFamily="2" charset="-93"/>
                  <a:ea typeface="DFVN Bagel Fat One" pitchFamily="2" charset="-93"/>
                </a:rPr>
                <a:t>VIẾT ĐOẠN VĂN </a:t>
              </a:r>
              <a:endParaRPr lang="en-GB" sz="5400" dirty="0">
                <a:gradFill>
                  <a:gsLst>
                    <a:gs pos="0">
                      <a:schemeClr val="accent3">
                        <a:lumMod val="60000"/>
                        <a:lumOff val="40000"/>
                      </a:schemeClr>
                    </a:gs>
                    <a:gs pos="74000">
                      <a:srgbClr val="FF0000"/>
                    </a:gs>
                    <a:gs pos="100000">
                      <a:schemeClr val="accent2">
                        <a:lumMod val="60000"/>
                        <a:lumOff val="40000"/>
                      </a:schemeClr>
                    </a:gs>
                  </a:gsLst>
                  <a:lin ang="5400000" scaled="1"/>
                </a:gradFill>
                <a:latin typeface="DFVN Bagel Fat One" pitchFamily="2" charset="-93"/>
                <a:ea typeface="DFVN Bagel Fat One" pitchFamily="2" charset="-93"/>
              </a:endParaRPr>
            </a:p>
            <a:p>
              <a:pPr algn="ctr">
                <a:lnSpc>
                  <a:spcPct val="150000"/>
                </a:lnSpc>
              </a:pPr>
              <a:r>
                <a:rPr lang="vi-VN" sz="5400" dirty="0">
                  <a:gradFill>
                    <a:gsLst>
                      <a:gs pos="0">
                        <a:schemeClr val="accent3">
                          <a:lumMod val="60000"/>
                          <a:lumOff val="40000"/>
                        </a:schemeClr>
                      </a:gs>
                      <a:gs pos="74000">
                        <a:srgbClr val="FF0000"/>
                      </a:gs>
                      <a:gs pos="100000">
                        <a:schemeClr val="accent2">
                          <a:lumMod val="60000"/>
                          <a:lumOff val="40000"/>
                        </a:schemeClr>
                      </a:gs>
                    </a:gsLst>
                    <a:lin ang="5400000" scaled="1"/>
                  </a:gradFill>
                  <a:latin typeface="DFVN Bagel Fat One" pitchFamily="2" charset="-93"/>
                  <a:ea typeface="DFVN Bagel Fat One" pitchFamily="2" charset="-93"/>
                </a:rPr>
                <a:t>GIỚI THIỆU </a:t>
              </a:r>
              <a:endParaRPr lang="en-GB" sz="5400" dirty="0">
                <a:gradFill>
                  <a:gsLst>
                    <a:gs pos="0">
                      <a:schemeClr val="accent3">
                        <a:lumMod val="60000"/>
                        <a:lumOff val="40000"/>
                      </a:schemeClr>
                    </a:gs>
                    <a:gs pos="74000">
                      <a:srgbClr val="FF0000"/>
                    </a:gs>
                    <a:gs pos="100000">
                      <a:schemeClr val="accent2">
                        <a:lumMod val="60000"/>
                        <a:lumOff val="40000"/>
                      </a:schemeClr>
                    </a:gs>
                  </a:gsLst>
                  <a:lin ang="5400000" scaled="1"/>
                </a:gradFill>
                <a:latin typeface="DFVN Bagel Fat One" pitchFamily="2" charset="-93"/>
                <a:ea typeface="DFVN Bagel Fat One" pitchFamily="2" charset="-93"/>
              </a:endParaRPr>
            </a:p>
            <a:p>
              <a:pPr algn="ctr">
                <a:lnSpc>
                  <a:spcPct val="150000"/>
                </a:lnSpc>
              </a:pPr>
              <a:r>
                <a:rPr lang="vi-VN" sz="5400" dirty="0">
                  <a:gradFill>
                    <a:gsLst>
                      <a:gs pos="0">
                        <a:schemeClr val="accent3">
                          <a:lumMod val="60000"/>
                          <a:lumOff val="40000"/>
                        </a:schemeClr>
                      </a:gs>
                      <a:gs pos="74000">
                        <a:srgbClr val="FF0000"/>
                      </a:gs>
                      <a:gs pos="100000">
                        <a:schemeClr val="accent2">
                          <a:lumMod val="60000"/>
                          <a:lumOff val="40000"/>
                        </a:schemeClr>
                      </a:gs>
                    </a:gsLst>
                    <a:lin ang="5400000" scaled="1"/>
                  </a:gradFill>
                  <a:latin typeface="DFVN Bagel Fat One" pitchFamily="2" charset="-93"/>
                  <a:ea typeface="DFVN Bagel Fat One" pitchFamily="2" charset="-93"/>
                </a:rPr>
                <a:t>MỘT NHÂN VẬT VĂN HỌC</a:t>
              </a:r>
            </a:p>
          </p:txBody>
        </p:sp>
      </p:grpSp>
      <p:sp>
        <p:nvSpPr>
          <p:cNvPr id="15" name="TextBox 14">
            <a:extLst>
              <a:ext uri="{FF2B5EF4-FFF2-40B4-BE49-F238E27FC236}">
                <a16:creationId xmlns:a16="http://schemas.microsoft.com/office/drawing/2014/main" id="{A816AA62-D8D7-F912-041E-1B97DCEA656C}"/>
              </a:ext>
            </a:extLst>
          </p:cNvPr>
          <p:cNvSpPr txBox="1"/>
          <p:nvPr/>
        </p:nvSpPr>
        <p:spPr>
          <a:xfrm>
            <a:off x="3683346" y="4452871"/>
            <a:ext cx="6099048" cy="782074"/>
          </a:xfrm>
          <a:prstGeom prst="rect">
            <a:avLst/>
          </a:prstGeom>
          <a:noFill/>
        </p:spPr>
        <p:txBody>
          <a:bodyPr wrap="square">
            <a:spAutoFit/>
          </a:bodyPr>
          <a:lstStyle/>
          <a:p>
            <a:pPr indent="270510" algn="ctr">
              <a:lnSpc>
                <a:spcPct val="150000"/>
              </a:lnSpc>
              <a:spcAft>
                <a:spcPts val="800"/>
              </a:spcAft>
            </a:pPr>
            <a:r>
              <a:rPr lang="vi-VN" sz="3600" b="1" dirty="0">
                <a:effectLst/>
                <a:latin typeface="DFVN Bagel Fat One" pitchFamily="2" charset="-93"/>
                <a:ea typeface="DFVN Bagel Fat One" pitchFamily="2" charset="-93"/>
                <a:cs typeface="Times New Roman" panose="02020603050405020304" pitchFamily="18" charset="0"/>
              </a:rPr>
              <a:t>(Cấu tạo của đoạn văn)</a:t>
            </a:r>
            <a:endParaRPr lang="vi-VN" sz="3200" dirty="0">
              <a:effectLst/>
              <a:latin typeface="DFVN Bagel Fat One" pitchFamily="2" charset="-93"/>
              <a:ea typeface="DFVN Bagel Fat One" pitchFamily="2" charset="-93"/>
              <a:cs typeface="Times New Roman" panose="02020603050405020304" pitchFamily="18" charset="0"/>
            </a:endParaRPr>
          </a:p>
        </p:txBody>
      </p:sp>
    </p:spTree>
    <p:extLst>
      <p:ext uri="{BB962C8B-B14F-4D97-AF65-F5344CB8AC3E}">
        <p14:creationId xmlns:p14="http://schemas.microsoft.com/office/powerpoint/2010/main" val="24208552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4AB5-A6BB-A5CE-8558-646B9C958CC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9455DD5A-7CE4-90C4-2572-3A25183801B9}"/>
              </a:ext>
            </a:extLst>
          </p:cNvPr>
          <p:cNvSpPr>
            <a:spLocks noGrp="1"/>
          </p:cNvSpPr>
          <p:nvPr>
            <p:ph idx="1"/>
          </p:nvPr>
        </p:nvSpPr>
        <p:spPr/>
        <p:txBody>
          <a:bodyPr/>
          <a:lstStyle/>
          <a:p>
            <a:endParaRPr lang="vi-VN"/>
          </a:p>
        </p:txBody>
      </p:sp>
      <p:pic>
        <p:nvPicPr>
          <p:cNvPr id="4" name="Content Placeholder 4" descr="A cartoon of a child sitting on a book&#10;&#10;Description automatically generated">
            <a:extLst>
              <a:ext uri="{FF2B5EF4-FFF2-40B4-BE49-F238E27FC236}">
                <a16:creationId xmlns:a16="http://schemas.microsoft.com/office/drawing/2014/main" id="{7F511699-E63A-97BE-E12B-EB88D1B6A253}"/>
              </a:ext>
            </a:extLst>
          </p:cNvPr>
          <p:cNvPicPr>
            <a:picLocks noChangeAspect="1"/>
          </p:cNvPicPr>
          <p:nvPr/>
        </p:nvPicPr>
        <p:blipFill>
          <a:blip r:embed="rId2">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grpSp>
        <p:nvGrpSpPr>
          <p:cNvPr id="5" name="Group 4">
            <a:extLst>
              <a:ext uri="{FF2B5EF4-FFF2-40B4-BE49-F238E27FC236}">
                <a16:creationId xmlns:a16="http://schemas.microsoft.com/office/drawing/2014/main" id="{2C82EF63-8989-DD2D-5011-A575E4771B08}"/>
              </a:ext>
            </a:extLst>
          </p:cNvPr>
          <p:cNvGrpSpPr/>
          <p:nvPr/>
        </p:nvGrpSpPr>
        <p:grpSpPr>
          <a:xfrm>
            <a:off x="867156" y="694944"/>
            <a:ext cx="5780532" cy="4530852"/>
            <a:chOff x="867156" y="694944"/>
            <a:chExt cx="5780532" cy="4530852"/>
          </a:xfrm>
        </p:grpSpPr>
        <p:grpSp>
          <p:nvGrpSpPr>
            <p:cNvPr id="6" name="Group 5">
              <a:extLst>
                <a:ext uri="{FF2B5EF4-FFF2-40B4-BE49-F238E27FC236}">
                  <a16:creationId xmlns:a16="http://schemas.microsoft.com/office/drawing/2014/main" id="{EF19E137-8972-CE07-4671-567D8094EC16}"/>
                </a:ext>
              </a:extLst>
            </p:cNvPr>
            <p:cNvGrpSpPr/>
            <p:nvPr/>
          </p:nvGrpSpPr>
          <p:grpSpPr>
            <a:xfrm>
              <a:off x="868680" y="694944"/>
              <a:ext cx="5779008" cy="4530852"/>
              <a:chOff x="740664" y="813816"/>
              <a:chExt cx="5769864" cy="4997196"/>
            </a:xfrm>
          </p:grpSpPr>
          <p:sp>
            <p:nvSpPr>
              <p:cNvPr id="8" name="Rectangle: Single Corner Rounded 7">
                <a:extLst>
                  <a:ext uri="{FF2B5EF4-FFF2-40B4-BE49-F238E27FC236}">
                    <a16:creationId xmlns:a16="http://schemas.microsoft.com/office/drawing/2014/main" id="{ACC671E3-7E59-9F97-7DA7-DA95F86BC215}"/>
                  </a:ext>
                </a:extLst>
              </p:cNvPr>
              <p:cNvSpPr/>
              <p:nvPr/>
            </p:nvSpPr>
            <p:spPr>
              <a:xfrm>
                <a:off x="740664" y="813816"/>
                <a:ext cx="5769864" cy="4764024"/>
              </a:xfrm>
              <a:prstGeom prst="round1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Single Corner Rounded 8">
                <a:extLst>
                  <a:ext uri="{FF2B5EF4-FFF2-40B4-BE49-F238E27FC236}">
                    <a16:creationId xmlns:a16="http://schemas.microsoft.com/office/drawing/2014/main" id="{4C36A1AD-81A6-A247-B92F-9F3737C94027}"/>
                  </a:ext>
                </a:extLst>
              </p:cNvPr>
              <p:cNvSpPr/>
              <p:nvPr/>
            </p:nvSpPr>
            <p:spPr>
              <a:xfrm rot="370637">
                <a:off x="740664" y="1046988"/>
                <a:ext cx="5769864" cy="4764024"/>
              </a:xfrm>
              <a:prstGeom prst="round1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5095FCB1-21DA-0D22-2DB4-DA57E213A5AB}"/>
                </a:ext>
              </a:extLst>
            </p:cNvPr>
            <p:cNvSpPr txBox="1"/>
            <p:nvPr/>
          </p:nvSpPr>
          <p:spPr>
            <a:xfrm>
              <a:off x="867156" y="1406971"/>
              <a:ext cx="5641848" cy="769441"/>
            </a:xfrm>
            <a:prstGeom prst="rect">
              <a:avLst/>
            </a:prstGeom>
            <a:noFill/>
          </p:spPr>
          <p:txBody>
            <a:bodyPr wrap="square">
              <a:spAutoFit/>
            </a:bodyPr>
            <a:lstStyle/>
            <a:p>
              <a:pPr algn="ctr"/>
              <a:r>
                <a:rPr lang="en-GB" sz="4400" b="1" dirty="0" err="1">
                  <a:solidFill>
                    <a:srgbClr val="F2693A"/>
                  </a:solidFill>
                  <a:latin typeface="#9Slide03 Duepuntozero" panose="02000507000000020004" pitchFamily="2" charset="-93"/>
                </a:rPr>
                <a:t>Hoạt</a:t>
              </a:r>
              <a:r>
                <a:rPr lang="en-GB" sz="4400" b="1" dirty="0">
                  <a:solidFill>
                    <a:srgbClr val="F2693A"/>
                  </a:solidFill>
                  <a:latin typeface="#9Slide03 Duepuntozero" panose="02000507000000020004" pitchFamily="2" charset="-93"/>
                </a:rPr>
                <a:t> </a:t>
              </a:r>
              <a:r>
                <a:rPr lang="en-GB" sz="4400" b="1" dirty="0" err="1">
                  <a:solidFill>
                    <a:srgbClr val="F2693A"/>
                  </a:solidFill>
                  <a:latin typeface="#9Slide03 Duepuntozero" panose="02000507000000020004" pitchFamily="2" charset="-93"/>
                </a:rPr>
                <a:t>động</a:t>
              </a:r>
              <a:r>
                <a:rPr lang="en-GB" sz="4400" b="1" dirty="0">
                  <a:solidFill>
                    <a:srgbClr val="F2693A"/>
                  </a:solidFill>
                  <a:latin typeface="#9Slide03 Duepuntozero" panose="02000507000000020004" pitchFamily="2" charset="-93"/>
                </a:rPr>
                <a:t> 1</a:t>
              </a:r>
              <a:endParaRPr lang="vi-VN" sz="4400" b="1" dirty="0">
                <a:solidFill>
                  <a:srgbClr val="F2693A"/>
                </a:solidFill>
                <a:latin typeface="#9Slide03 Duepuntozero" panose="02000507000000020004" pitchFamily="2" charset="-93"/>
              </a:endParaRPr>
            </a:p>
          </p:txBody>
        </p:sp>
      </p:grpSp>
      <p:sp>
        <p:nvSpPr>
          <p:cNvPr id="11" name="TextBox 10">
            <a:extLst>
              <a:ext uri="{FF2B5EF4-FFF2-40B4-BE49-F238E27FC236}">
                <a16:creationId xmlns:a16="http://schemas.microsoft.com/office/drawing/2014/main" id="{9E30E29C-6D30-7151-A7A4-8FF680B51C66}"/>
              </a:ext>
            </a:extLst>
          </p:cNvPr>
          <p:cNvSpPr txBox="1"/>
          <p:nvPr/>
        </p:nvSpPr>
        <p:spPr>
          <a:xfrm>
            <a:off x="944880" y="2313107"/>
            <a:ext cx="5486400" cy="2585323"/>
          </a:xfrm>
          <a:prstGeom prst="rect">
            <a:avLst/>
          </a:prstGeom>
          <a:noFill/>
        </p:spPr>
        <p:txBody>
          <a:bodyPr wrap="square">
            <a:spAutoFit/>
          </a:bodyPr>
          <a:lstStyle/>
          <a:p>
            <a:pPr algn="ctr"/>
            <a:r>
              <a:rPr lang="vi-VN" sz="5400" b="1" dirty="0">
                <a:solidFill>
                  <a:srgbClr val="DE2A3A"/>
                </a:solidFill>
                <a:latin typeface="#9Slide03 Duepuntozero" panose="02000507000000020004" pitchFamily="2" charset="-93"/>
              </a:rPr>
              <a:t>Tìm hiểu cấu tạo của đoạn văn giới thiệu nhân vật văn học</a:t>
            </a:r>
          </a:p>
        </p:txBody>
      </p:sp>
    </p:spTree>
    <p:extLst>
      <p:ext uri="{BB962C8B-B14F-4D97-AF65-F5344CB8AC3E}">
        <p14:creationId xmlns:p14="http://schemas.microsoft.com/office/powerpoint/2010/main" val="9274236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18" name="Group 17">
            <a:extLst>
              <a:ext uri="{FF2B5EF4-FFF2-40B4-BE49-F238E27FC236}">
                <a16:creationId xmlns:a16="http://schemas.microsoft.com/office/drawing/2014/main" id="{1064ADD9-E1A0-1785-4D60-C2B9BACB28DB}"/>
              </a:ext>
            </a:extLst>
          </p:cNvPr>
          <p:cNvGrpSpPr/>
          <p:nvPr/>
        </p:nvGrpSpPr>
        <p:grpSpPr>
          <a:xfrm>
            <a:off x="752348" y="228600"/>
            <a:ext cx="10597896" cy="1097280"/>
            <a:chOff x="752348" y="228600"/>
            <a:chExt cx="10597896" cy="1097280"/>
          </a:xfrm>
        </p:grpSpPr>
        <p:grpSp>
          <p:nvGrpSpPr>
            <p:cNvPr id="15" name="Group 14">
              <a:extLst>
                <a:ext uri="{FF2B5EF4-FFF2-40B4-BE49-F238E27FC236}">
                  <a16:creationId xmlns:a16="http://schemas.microsoft.com/office/drawing/2014/main" id="{D6B5394E-35F3-D212-ACEF-CBA1A65E73E9}"/>
                </a:ext>
              </a:extLst>
            </p:cNvPr>
            <p:cNvGrpSpPr/>
            <p:nvPr/>
          </p:nvGrpSpPr>
          <p:grpSpPr>
            <a:xfrm>
              <a:off x="752348" y="228600"/>
              <a:ext cx="10597896" cy="1097280"/>
              <a:chOff x="563880" y="722376"/>
              <a:chExt cx="10597896" cy="1097280"/>
            </a:xfrm>
          </p:grpSpPr>
          <p:sp>
            <p:nvSpPr>
              <p:cNvPr id="13" name="Rectangle: Rounded Corners 12">
                <a:extLst>
                  <a:ext uri="{FF2B5EF4-FFF2-40B4-BE49-F238E27FC236}">
                    <a16:creationId xmlns:a16="http://schemas.microsoft.com/office/drawing/2014/main" id="{D88B95E6-F99F-7893-CA28-56353AC99560}"/>
                  </a:ext>
                </a:extLst>
              </p:cNvPr>
              <p:cNvSpPr/>
              <p:nvPr/>
            </p:nvSpPr>
            <p:spPr>
              <a:xfrm>
                <a:off x="563880" y="722376"/>
                <a:ext cx="10597896" cy="1097280"/>
              </a:xfrm>
              <a:prstGeom prst="roundRect">
                <a:avLst/>
              </a:prstGeom>
              <a:solidFill>
                <a:srgbClr val="F26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76ED300E-212D-9996-818F-9BFB9C6C26CE}"/>
                  </a:ext>
                </a:extLst>
              </p:cNvPr>
              <p:cNvSpPr/>
              <p:nvPr/>
            </p:nvSpPr>
            <p:spPr>
              <a:xfrm>
                <a:off x="743458" y="859536"/>
                <a:ext cx="10238740" cy="79552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7" name="TextBox 16">
              <a:extLst>
                <a:ext uri="{FF2B5EF4-FFF2-40B4-BE49-F238E27FC236}">
                  <a16:creationId xmlns:a16="http://schemas.microsoft.com/office/drawing/2014/main" id="{D4F367DC-A9D9-CB37-BF90-54989C5E93B9}"/>
                </a:ext>
              </a:extLst>
            </p:cNvPr>
            <p:cNvSpPr txBox="1"/>
            <p:nvPr/>
          </p:nvSpPr>
          <p:spPr>
            <a:xfrm>
              <a:off x="1097280" y="466345"/>
              <a:ext cx="10073386" cy="646331"/>
            </a:xfrm>
            <a:prstGeom prst="rect">
              <a:avLst/>
            </a:prstGeom>
            <a:noFill/>
          </p:spPr>
          <p:txBody>
            <a:bodyPr wrap="square">
              <a:spAutoFit/>
            </a:bodyPr>
            <a:lstStyle/>
            <a:p>
              <a:r>
                <a:rPr lang="en-GB" sz="3600" b="1" dirty="0">
                  <a:solidFill>
                    <a:srgbClr val="F2693A"/>
                  </a:solidFill>
                  <a:latin typeface="Calibri" panose="020F0502020204030204" pitchFamily="34" charset="0"/>
                  <a:ea typeface="Calibri" panose="020F0502020204030204" pitchFamily="34" charset="0"/>
                  <a:cs typeface="Calibri" panose="020F0502020204030204" pitchFamily="34" charset="0"/>
                </a:rPr>
                <a:t>1. </a:t>
              </a:r>
              <a:r>
                <a:rPr lang="vi-VN" sz="3600" b="1" dirty="0">
                  <a:solidFill>
                    <a:srgbClr val="F2693A"/>
                  </a:solidFill>
                  <a:latin typeface="Calibri" panose="020F0502020204030204" pitchFamily="34" charset="0"/>
                  <a:ea typeface="Calibri" panose="020F0502020204030204" pitchFamily="34" charset="0"/>
                  <a:cs typeface="Calibri" panose="020F0502020204030204" pitchFamily="34" charset="0"/>
                </a:rPr>
                <a:t>Đọc đoạn văn sau và trả lời câu hỏi:</a:t>
              </a:r>
            </a:p>
          </p:txBody>
        </p:sp>
      </p:grpSp>
      <p:sp>
        <p:nvSpPr>
          <p:cNvPr id="20" name="TextBox 19">
            <a:extLst>
              <a:ext uri="{FF2B5EF4-FFF2-40B4-BE49-F238E27FC236}">
                <a16:creationId xmlns:a16="http://schemas.microsoft.com/office/drawing/2014/main" id="{E03085E5-4CF0-D3A4-AED6-67B849993DDC}"/>
              </a:ext>
            </a:extLst>
          </p:cNvPr>
          <p:cNvSpPr txBox="1"/>
          <p:nvPr/>
        </p:nvSpPr>
        <p:spPr>
          <a:xfrm>
            <a:off x="660146" y="1453896"/>
            <a:ext cx="10690098" cy="4893647"/>
          </a:xfrm>
          <a:prstGeom prst="rect">
            <a:avLst/>
          </a:prstGeom>
          <a:noFill/>
        </p:spPr>
        <p:txBody>
          <a:bodyPr wrap="square">
            <a:spAutoFit/>
          </a:bodyPr>
          <a:lstStyle/>
          <a:p>
            <a:pPr algn="just"/>
            <a:r>
              <a:rPr lang="en-GB" sz="2400" dirty="0"/>
              <a:t>	</a:t>
            </a:r>
            <a:r>
              <a:rPr lang="vi-VN" sz="2400" dirty="0"/>
              <a:t>Nhân vật chính trong Chuyện con mèo dạy hải âu bay là một chú mèo có tên Giô-ba. Đó là một con mèo đen to đùng, mập ú, sống ở khu bến cảng cũng với cậu chủ nhỏ, người đã cứu thoát nó từ miệng một con bồ nông tham ăn, khi nó còn là một chú mèo con bé tẹo. Giô-ba là con mèo biết giữ lời hứa nhất mà mình từng biết. Khi nhận lời giúp đỡ cô hải âu bị nạn, nó đã chăm lo cho quả trúng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p>
          <a:p>
            <a:pPr algn="just"/>
            <a:endParaRPr lang="vi-VN" sz="2400" dirty="0"/>
          </a:p>
          <a:p>
            <a:pPr algn="r"/>
            <a:r>
              <a:rPr lang="vi-VN" sz="2400" dirty="0"/>
              <a:t>MINH AN</a:t>
            </a:r>
          </a:p>
        </p:txBody>
      </p:sp>
    </p:spTree>
    <p:extLst>
      <p:ext uri="{BB962C8B-B14F-4D97-AF65-F5344CB8AC3E}">
        <p14:creationId xmlns:p14="http://schemas.microsoft.com/office/powerpoint/2010/main" val="1511459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18" name="Group 17">
            <a:extLst>
              <a:ext uri="{FF2B5EF4-FFF2-40B4-BE49-F238E27FC236}">
                <a16:creationId xmlns:a16="http://schemas.microsoft.com/office/drawing/2014/main" id="{1064ADD9-E1A0-1785-4D60-C2B9BACB28DB}"/>
              </a:ext>
            </a:extLst>
          </p:cNvPr>
          <p:cNvGrpSpPr/>
          <p:nvPr/>
        </p:nvGrpSpPr>
        <p:grpSpPr>
          <a:xfrm>
            <a:off x="752348" y="228600"/>
            <a:ext cx="10597896" cy="1097280"/>
            <a:chOff x="752348" y="228600"/>
            <a:chExt cx="10597896" cy="1097280"/>
          </a:xfrm>
        </p:grpSpPr>
        <p:grpSp>
          <p:nvGrpSpPr>
            <p:cNvPr id="15" name="Group 14">
              <a:extLst>
                <a:ext uri="{FF2B5EF4-FFF2-40B4-BE49-F238E27FC236}">
                  <a16:creationId xmlns:a16="http://schemas.microsoft.com/office/drawing/2014/main" id="{D6B5394E-35F3-D212-ACEF-CBA1A65E73E9}"/>
                </a:ext>
              </a:extLst>
            </p:cNvPr>
            <p:cNvGrpSpPr/>
            <p:nvPr/>
          </p:nvGrpSpPr>
          <p:grpSpPr>
            <a:xfrm>
              <a:off x="752348" y="228600"/>
              <a:ext cx="10597896" cy="1097280"/>
              <a:chOff x="563880" y="722376"/>
              <a:chExt cx="10597896" cy="1097280"/>
            </a:xfrm>
          </p:grpSpPr>
          <p:sp>
            <p:nvSpPr>
              <p:cNvPr id="13" name="Rectangle: Rounded Corners 12">
                <a:extLst>
                  <a:ext uri="{FF2B5EF4-FFF2-40B4-BE49-F238E27FC236}">
                    <a16:creationId xmlns:a16="http://schemas.microsoft.com/office/drawing/2014/main" id="{D88B95E6-F99F-7893-CA28-56353AC99560}"/>
                  </a:ext>
                </a:extLst>
              </p:cNvPr>
              <p:cNvSpPr/>
              <p:nvPr/>
            </p:nvSpPr>
            <p:spPr>
              <a:xfrm>
                <a:off x="563880" y="722376"/>
                <a:ext cx="10597896" cy="1097280"/>
              </a:xfrm>
              <a:prstGeom prst="roundRect">
                <a:avLst/>
              </a:prstGeom>
              <a:solidFill>
                <a:srgbClr val="F26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76ED300E-212D-9996-818F-9BFB9C6C26CE}"/>
                  </a:ext>
                </a:extLst>
              </p:cNvPr>
              <p:cNvSpPr/>
              <p:nvPr/>
            </p:nvSpPr>
            <p:spPr>
              <a:xfrm>
                <a:off x="743458" y="859536"/>
                <a:ext cx="10238740" cy="79552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7" name="TextBox 16">
              <a:extLst>
                <a:ext uri="{FF2B5EF4-FFF2-40B4-BE49-F238E27FC236}">
                  <a16:creationId xmlns:a16="http://schemas.microsoft.com/office/drawing/2014/main" id="{D4F367DC-A9D9-CB37-BF90-54989C5E93B9}"/>
                </a:ext>
              </a:extLst>
            </p:cNvPr>
            <p:cNvSpPr txBox="1"/>
            <p:nvPr/>
          </p:nvSpPr>
          <p:spPr>
            <a:xfrm>
              <a:off x="1097280" y="466345"/>
              <a:ext cx="10073386" cy="646331"/>
            </a:xfrm>
            <a:prstGeom prst="rect">
              <a:avLst/>
            </a:prstGeom>
            <a:noFill/>
          </p:spPr>
          <p:txBody>
            <a:bodyPr wrap="square">
              <a:spAutoFit/>
            </a:bodyPr>
            <a:lstStyle/>
            <a:p>
              <a:r>
                <a:rPr lang="en-GB" sz="3600" b="1" dirty="0">
                  <a:solidFill>
                    <a:srgbClr val="F2693A"/>
                  </a:solidFill>
                  <a:latin typeface="Calibri" panose="020F0502020204030204" pitchFamily="34" charset="0"/>
                  <a:ea typeface="Calibri" panose="020F0502020204030204" pitchFamily="34" charset="0"/>
                  <a:cs typeface="Calibri" panose="020F0502020204030204" pitchFamily="34" charset="0"/>
                </a:rPr>
                <a:t>1. </a:t>
              </a:r>
              <a:r>
                <a:rPr lang="vi-VN" sz="3600" b="1" dirty="0">
                  <a:solidFill>
                    <a:srgbClr val="F2693A"/>
                  </a:solidFill>
                  <a:latin typeface="Calibri" panose="020F0502020204030204" pitchFamily="34" charset="0"/>
                  <a:ea typeface="Calibri" panose="020F0502020204030204" pitchFamily="34" charset="0"/>
                  <a:cs typeface="Calibri" panose="020F0502020204030204" pitchFamily="34" charset="0"/>
                </a:rPr>
                <a:t>Đọc đoạn văn sau và trả lời câu hỏi:</a:t>
              </a:r>
            </a:p>
          </p:txBody>
        </p:sp>
      </p:grpSp>
      <p:grpSp>
        <p:nvGrpSpPr>
          <p:cNvPr id="4" name="Group 3">
            <a:extLst>
              <a:ext uri="{FF2B5EF4-FFF2-40B4-BE49-F238E27FC236}">
                <a16:creationId xmlns:a16="http://schemas.microsoft.com/office/drawing/2014/main" id="{EC0FC420-59CE-D239-0340-5561C81EC9CC}"/>
              </a:ext>
            </a:extLst>
          </p:cNvPr>
          <p:cNvGrpSpPr/>
          <p:nvPr/>
        </p:nvGrpSpPr>
        <p:grpSpPr>
          <a:xfrm>
            <a:off x="476455" y="1635760"/>
            <a:ext cx="3958385" cy="3586480"/>
            <a:chOff x="449023" y="1711960"/>
            <a:chExt cx="4616886" cy="4114800"/>
          </a:xfrm>
        </p:grpSpPr>
        <p:sp>
          <p:nvSpPr>
            <p:cNvPr id="2" name="Freeform 7">
              <a:extLst>
                <a:ext uri="{FF2B5EF4-FFF2-40B4-BE49-F238E27FC236}">
                  <a16:creationId xmlns:a16="http://schemas.microsoft.com/office/drawing/2014/main" id="{A6B13C2F-F850-2615-9645-A9B80BEFD818}"/>
                </a:ext>
              </a:extLst>
            </p:cNvPr>
            <p:cNvSpPr/>
            <p:nvPr/>
          </p:nvSpPr>
          <p:spPr>
            <a:xfrm>
              <a:off x="449023" y="1711960"/>
              <a:ext cx="4616886" cy="41148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AA824BA4-717C-F815-5135-43F0EA53C9A2}"/>
                </a:ext>
              </a:extLst>
            </p:cNvPr>
            <p:cNvSpPr txBox="1"/>
            <p:nvPr/>
          </p:nvSpPr>
          <p:spPr>
            <a:xfrm>
              <a:off x="1134930" y="3408019"/>
              <a:ext cx="2746264" cy="1015663"/>
            </a:xfrm>
            <a:prstGeom prst="rect">
              <a:avLst/>
            </a:prstGeom>
            <a:noFill/>
          </p:spPr>
          <p:txBody>
            <a:bodyPr wrap="none" rtlCol="0">
              <a:spAutoFit/>
            </a:bodyPr>
            <a:lstStyle/>
            <a:p>
              <a:r>
                <a:rPr lang="en-GB" sz="6000" dirty="0" err="1">
                  <a:latin typeface="DFVN Bagel Fat One" pitchFamily="2" charset="-93"/>
                  <a:ea typeface="DFVN Bagel Fat One" pitchFamily="2" charset="-93"/>
                </a:rPr>
                <a:t>Câu</a:t>
              </a:r>
              <a:r>
                <a:rPr lang="en-GB" sz="6000" dirty="0">
                  <a:latin typeface="DFVN Bagel Fat One" pitchFamily="2" charset="-93"/>
                  <a:ea typeface="DFVN Bagel Fat One" pitchFamily="2" charset="-93"/>
                </a:rPr>
                <a:t> </a:t>
              </a:r>
              <a:r>
                <a:rPr lang="en-GB" sz="6000" dirty="0" err="1">
                  <a:latin typeface="DFVN Bagel Fat One" pitchFamily="2" charset="-93"/>
                  <a:ea typeface="DFVN Bagel Fat One" pitchFamily="2" charset="-93"/>
                </a:rPr>
                <a:t>hỏi</a:t>
              </a:r>
              <a:endParaRPr lang="vi-VN" sz="6000" dirty="0">
                <a:latin typeface="DFVN Bagel Fat One" pitchFamily="2" charset="-93"/>
                <a:ea typeface="DFVN Bagel Fat One" pitchFamily="2" charset="-93"/>
              </a:endParaRPr>
            </a:p>
          </p:txBody>
        </p:sp>
      </p:grpSp>
      <p:sp>
        <p:nvSpPr>
          <p:cNvPr id="5" name="Rectangle: Rounded Corners 4">
            <a:extLst>
              <a:ext uri="{FF2B5EF4-FFF2-40B4-BE49-F238E27FC236}">
                <a16:creationId xmlns:a16="http://schemas.microsoft.com/office/drawing/2014/main" id="{534E3FC7-DB37-A6CF-9624-3CA6A7C2968B}"/>
              </a:ext>
            </a:extLst>
          </p:cNvPr>
          <p:cNvSpPr/>
          <p:nvPr/>
        </p:nvSpPr>
        <p:spPr>
          <a:xfrm>
            <a:off x="4901184" y="1547368"/>
            <a:ext cx="6814361" cy="1556511"/>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a)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Qua câu mở đoạn, em hiểu đoạn văn giới thiệu nhân vật nào, trong cuốn sách nào?</a:t>
            </a:r>
          </a:p>
        </p:txBody>
      </p:sp>
      <p:sp>
        <p:nvSpPr>
          <p:cNvPr id="6" name="Rectangle: Rounded Corners 5">
            <a:extLst>
              <a:ext uri="{FF2B5EF4-FFF2-40B4-BE49-F238E27FC236}">
                <a16:creationId xmlns:a16="http://schemas.microsoft.com/office/drawing/2014/main" id="{1D3B8FDC-DBA7-4A93-D4A8-E6F94CE176A3}"/>
              </a:ext>
            </a:extLst>
          </p:cNvPr>
          <p:cNvSpPr/>
          <p:nvPr/>
        </p:nvSpPr>
        <p:spPr>
          <a:xfrm>
            <a:off x="4901180" y="3385493"/>
            <a:ext cx="6814361" cy="1556511"/>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b)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Những câu nào cho biết chi tiết về ngoại hình và hoạt động, tính cách của nhân vật đó?</a:t>
            </a:r>
          </a:p>
        </p:txBody>
      </p:sp>
      <p:sp>
        <p:nvSpPr>
          <p:cNvPr id="7" name="Rectangle: Rounded Corners 6">
            <a:extLst>
              <a:ext uri="{FF2B5EF4-FFF2-40B4-BE49-F238E27FC236}">
                <a16:creationId xmlns:a16="http://schemas.microsoft.com/office/drawing/2014/main" id="{EA57D451-B894-C1E4-41BA-8C10814A806F}"/>
              </a:ext>
            </a:extLst>
          </p:cNvPr>
          <p:cNvSpPr/>
          <p:nvPr/>
        </p:nvSpPr>
        <p:spPr>
          <a:xfrm>
            <a:off x="4901180" y="5175775"/>
            <a:ext cx="6814361" cy="932418"/>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c)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Câu kết đoạn thể hiện điều gì?</a:t>
            </a:r>
          </a:p>
        </p:txBody>
      </p:sp>
    </p:spTree>
    <p:extLst>
      <p:ext uri="{BB962C8B-B14F-4D97-AF65-F5344CB8AC3E}">
        <p14:creationId xmlns:p14="http://schemas.microsoft.com/office/powerpoint/2010/main" val="5910837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18" name="Group 17">
            <a:extLst>
              <a:ext uri="{FF2B5EF4-FFF2-40B4-BE49-F238E27FC236}">
                <a16:creationId xmlns:a16="http://schemas.microsoft.com/office/drawing/2014/main" id="{1064ADD9-E1A0-1785-4D60-C2B9BACB28DB}"/>
              </a:ext>
            </a:extLst>
          </p:cNvPr>
          <p:cNvGrpSpPr/>
          <p:nvPr/>
        </p:nvGrpSpPr>
        <p:grpSpPr>
          <a:xfrm>
            <a:off x="752348" y="228600"/>
            <a:ext cx="10597896" cy="1097280"/>
            <a:chOff x="752348" y="228600"/>
            <a:chExt cx="10597896" cy="1097280"/>
          </a:xfrm>
        </p:grpSpPr>
        <p:grpSp>
          <p:nvGrpSpPr>
            <p:cNvPr id="15" name="Group 14">
              <a:extLst>
                <a:ext uri="{FF2B5EF4-FFF2-40B4-BE49-F238E27FC236}">
                  <a16:creationId xmlns:a16="http://schemas.microsoft.com/office/drawing/2014/main" id="{D6B5394E-35F3-D212-ACEF-CBA1A65E73E9}"/>
                </a:ext>
              </a:extLst>
            </p:cNvPr>
            <p:cNvGrpSpPr/>
            <p:nvPr/>
          </p:nvGrpSpPr>
          <p:grpSpPr>
            <a:xfrm>
              <a:off x="752348" y="228600"/>
              <a:ext cx="10597896" cy="1097280"/>
              <a:chOff x="563880" y="722376"/>
              <a:chExt cx="10597896" cy="1097280"/>
            </a:xfrm>
          </p:grpSpPr>
          <p:sp>
            <p:nvSpPr>
              <p:cNvPr id="13" name="Rectangle: Rounded Corners 12">
                <a:extLst>
                  <a:ext uri="{FF2B5EF4-FFF2-40B4-BE49-F238E27FC236}">
                    <a16:creationId xmlns:a16="http://schemas.microsoft.com/office/drawing/2014/main" id="{D88B95E6-F99F-7893-CA28-56353AC99560}"/>
                  </a:ext>
                </a:extLst>
              </p:cNvPr>
              <p:cNvSpPr/>
              <p:nvPr/>
            </p:nvSpPr>
            <p:spPr>
              <a:xfrm>
                <a:off x="563880" y="722376"/>
                <a:ext cx="10597896" cy="1097280"/>
              </a:xfrm>
              <a:prstGeom prst="roundRect">
                <a:avLst/>
              </a:prstGeom>
              <a:solidFill>
                <a:srgbClr val="F26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76ED300E-212D-9996-818F-9BFB9C6C26CE}"/>
                  </a:ext>
                </a:extLst>
              </p:cNvPr>
              <p:cNvSpPr/>
              <p:nvPr/>
            </p:nvSpPr>
            <p:spPr>
              <a:xfrm>
                <a:off x="743458" y="859536"/>
                <a:ext cx="10238740" cy="79552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7" name="TextBox 16">
              <a:extLst>
                <a:ext uri="{FF2B5EF4-FFF2-40B4-BE49-F238E27FC236}">
                  <a16:creationId xmlns:a16="http://schemas.microsoft.com/office/drawing/2014/main" id="{D4F367DC-A9D9-CB37-BF90-54989C5E93B9}"/>
                </a:ext>
              </a:extLst>
            </p:cNvPr>
            <p:cNvSpPr txBox="1"/>
            <p:nvPr/>
          </p:nvSpPr>
          <p:spPr>
            <a:xfrm>
              <a:off x="1097280" y="466345"/>
              <a:ext cx="10073386" cy="646331"/>
            </a:xfrm>
            <a:prstGeom prst="rect">
              <a:avLst/>
            </a:prstGeom>
            <a:noFill/>
          </p:spPr>
          <p:txBody>
            <a:bodyPr wrap="square">
              <a:spAutoFit/>
            </a:bodyPr>
            <a:lstStyle/>
            <a:p>
              <a:r>
                <a:rPr lang="en-GB" sz="3600" b="1" dirty="0">
                  <a:solidFill>
                    <a:srgbClr val="F2693A"/>
                  </a:solidFill>
                  <a:latin typeface="Calibri" panose="020F0502020204030204" pitchFamily="34" charset="0"/>
                  <a:ea typeface="Calibri" panose="020F0502020204030204" pitchFamily="34" charset="0"/>
                  <a:cs typeface="Calibri" panose="020F0502020204030204" pitchFamily="34" charset="0"/>
                </a:rPr>
                <a:t>1. </a:t>
              </a:r>
              <a:r>
                <a:rPr lang="vi-VN" sz="3600" b="1" dirty="0">
                  <a:solidFill>
                    <a:srgbClr val="F2693A"/>
                  </a:solidFill>
                  <a:latin typeface="Calibri" panose="020F0502020204030204" pitchFamily="34" charset="0"/>
                  <a:ea typeface="Calibri" panose="020F0502020204030204" pitchFamily="34" charset="0"/>
                  <a:cs typeface="Calibri" panose="020F0502020204030204" pitchFamily="34" charset="0"/>
                </a:rPr>
                <a:t>Đọc đoạn văn sau và trả lời câu hỏi:</a:t>
              </a:r>
            </a:p>
          </p:txBody>
        </p:sp>
      </p:grpSp>
      <p:sp>
        <p:nvSpPr>
          <p:cNvPr id="5" name="Rectangle: Rounded Corners 4">
            <a:extLst>
              <a:ext uri="{FF2B5EF4-FFF2-40B4-BE49-F238E27FC236}">
                <a16:creationId xmlns:a16="http://schemas.microsoft.com/office/drawing/2014/main" id="{534E3FC7-DB37-A6CF-9624-3CA6A7C2968B}"/>
              </a:ext>
            </a:extLst>
          </p:cNvPr>
          <p:cNvSpPr/>
          <p:nvPr/>
        </p:nvSpPr>
        <p:spPr>
          <a:xfrm>
            <a:off x="466344" y="1547369"/>
            <a:ext cx="11249201" cy="1031240"/>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a)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Qua câu mở đoạn, em hiểu đoạn văn giới thiệu nhân vật nào, trong cuốn sách nào?</a:t>
            </a:r>
          </a:p>
        </p:txBody>
      </p:sp>
      <p:sp>
        <p:nvSpPr>
          <p:cNvPr id="9" name="TextBox 8">
            <a:extLst>
              <a:ext uri="{FF2B5EF4-FFF2-40B4-BE49-F238E27FC236}">
                <a16:creationId xmlns:a16="http://schemas.microsoft.com/office/drawing/2014/main" id="{9AA5F344-DC6F-3EF0-73CF-20C003CB1EA1}"/>
              </a:ext>
            </a:extLst>
          </p:cNvPr>
          <p:cNvSpPr txBox="1"/>
          <p:nvPr/>
        </p:nvSpPr>
        <p:spPr>
          <a:xfrm>
            <a:off x="466344" y="2828835"/>
            <a:ext cx="11116564" cy="1668470"/>
          </a:xfrm>
          <a:prstGeom prst="rect">
            <a:avLst/>
          </a:prstGeom>
          <a:noFill/>
        </p:spPr>
        <p:txBody>
          <a:bodyPr wrap="square">
            <a:spAutoFit/>
          </a:bodyPr>
          <a:lstStyle/>
          <a:p>
            <a:pPr>
              <a:lnSpc>
                <a:spcPct val="150000"/>
              </a:lnSpc>
            </a:pPr>
            <a:r>
              <a:rPr lang="vi-VN" sz="3600" dirty="0">
                <a:latin typeface="Calibri" panose="020F0502020204030204" pitchFamily="34" charset="0"/>
                <a:ea typeface="Calibri" panose="020F0502020204030204" pitchFamily="34" charset="0"/>
                <a:cs typeface="Calibri" panose="020F0502020204030204" pitchFamily="34" charset="0"/>
              </a:rPr>
              <a:t>Đoạn văn giới thiệu về </a:t>
            </a:r>
            <a:r>
              <a:rPr lang="vi-VN" sz="3600" b="1" i="1" dirty="0">
                <a:latin typeface="Calibri" panose="020F0502020204030204" pitchFamily="34" charset="0"/>
                <a:ea typeface="Calibri" panose="020F0502020204030204" pitchFamily="34" charset="0"/>
                <a:cs typeface="Calibri" panose="020F0502020204030204" pitchFamily="34" charset="0"/>
              </a:rPr>
              <a:t>con mèo đen “to đùng, mập ú” có tên là Giô-ba </a:t>
            </a:r>
            <a:r>
              <a:rPr lang="vi-VN" sz="3600" dirty="0">
                <a:latin typeface="Calibri" panose="020F0502020204030204" pitchFamily="34" charset="0"/>
                <a:ea typeface="Calibri" panose="020F0502020204030204" pitchFamily="34" charset="0"/>
                <a:cs typeface="Calibri" panose="020F0502020204030204" pitchFamily="34" charset="0"/>
              </a:rPr>
              <a:t>trong cuốn sách Con mèo dạy hải âu bay.</a:t>
            </a:r>
          </a:p>
        </p:txBody>
      </p:sp>
    </p:spTree>
    <p:extLst>
      <p:ext uri="{BB962C8B-B14F-4D97-AF65-F5344CB8AC3E}">
        <p14:creationId xmlns:p14="http://schemas.microsoft.com/office/powerpoint/2010/main" val="38034552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18" name="Group 17">
            <a:extLst>
              <a:ext uri="{FF2B5EF4-FFF2-40B4-BE49-F238E27FC236}">
                <a16:creationId xmlns:a16="http://schemas.microsoft.com/office/drawing/2014/main" id="{1064ADD9-E1A0-1785-4D60-C2B9BACB28DB}"/>
              </a:ext>
            </a:extLst>
          </p:cNvPr>
          <p:cNvGrpSpPr/>
          <p:nvPr/>
        </p:nvGrpSpPr>
        <p:grpSpPr>
          <a:xfrm>
            <a:off x="752348" y="228600"/>
            <a:ext cx="10597896" cy="1097280"/>
            <a:chOff x="752348" y="228600"/>
            <a:chExt cx="10597896" cy="1097280"/>
          </a:xfrm>
        </p:grpSpPr>
        <p:grpSp>
          <p:nvGrpSpPr>
            <p:cNvPr id="15" name="Group 14">
              <a:extLst>
                <a:ext uri="{FF2B5EF4-FFF2-40B4-BE49-F238E27FC236}">
                  <a16:creationId xmlns:a16="http://schemas.microsoft.com/office/drawing/2014/main" id="{D6B5394E-35F3-D212-ACEF-CBA1A65E73E9}"/>
                </a:ext>
              </a:extLst>
            </p:cNvPr>
            <p:cNvGrpSpPr/>
            <p:nvPr/>
          </p:nvGrpSpPr>
          <p:grpSpPr>
            <a:xfrm>
              <a:off x="752348" y="228600"/>
              <a:ext cx="10597896" cy="1097280"/>
              <a:chOff x="563880" y="722376"/>
              <a:chExt cx="10597896" cy="1097280"/>
            </a:xfrm>
          </p:grpSpPr>
          <p:sp>
            <p:nvSpPr>
              <p:cNvPr id="13" name="Rectangle: Rounded Corners 12">
                <a:extLst>
                  <a:ext uri="{FF2B5EF4-FFF2-40B4-BE49-F238E27FC236}">
                    <a16:creationId xmlns:a16="http://schemas.microsoft.com/office/drawing/2014/main" id="{D88B95E6-F99F-7893-CA28-56353AC99560}"/>
                  </a:ext>
                </a:extLst>
              </p:cNvPr>
              <p:cNvSpPr/>
              <p:nvPr/>
            </p:nvSpPr>
            <p:spPr>
              <a:xfrm>
                <a:off x="563880" y="722376"/>
                <a:ext cx="10597896" cy="1097280"/>
              </a:xfrm>
              <a:prstGeom prst="roundRect">
                <a:avLst/>
              </a:prstGeom>
              <a:solidFill>
                <a:srgbClr val="F26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76ED300E-212D-9996-818F-9BFB9C6C26CE}"/>
                  </a:ext>
                </a:extLst>
              </p:cNvPr>
              <p:cNvSpPr/>
              <p:nvPr/>
            </p:nvSpPr>
            <p:spPr>
              <a:xfrm>
                <a:off x="743458" y="859536"/>
                <a:ext cx="10238740" cy="79552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7" name="TextBox 16">
              <a:extLst>
                <a:ext uri="{FF2B5EF4-FFF2-40B4-BE49-F238E27FC236}">
                  <a16:creationId xmlns:a16="http://schemas.microsoft.com/office/drawing/2014/main" id="{D4F367DC-A9D9-CB37-BF90-54989C5E93B9}"/>
                </a:ext>
              </a:extLst>
            </p:cNvPr>
            <p:cNvSpPr txBox="1"/>
            <p:nvPr/>
          </p:nvSpPr>
          <p:spPr>
            <a:xfrm>
              <a:off x="1097280" y="466345"/>
              <a:ext cx="10073386" cy="646331"/>
            </a:xfrm>
            <a:prstGeom prst="rect">
              <a:avLst/>
            </a:prstGeom>
            <a:noFill/>
          </p:spPr>
          <p:txBody>
            <a:bodyPr wrap="square">
              <a:spAutoFit/>
            </a:bodyPr>
            <a:lstStyle/>
            <a:p>
              <a:r>
                <a:rPr lang="en-GB" sz="3600" b="1" dirty="0">
                  <a:solidFill>
                    <a:srgbClr val="F2693A"/>
                  </a:solidFill>
                  <a:latin typeface="Calibri" panose="020F0502020204030204" pitchFamily="34" charset="0"/>
                  <a:ea typeface="Calibri" panose="020F0502020204030204" pitchFamily="34" charset="0"/>
                  <a:cs typeface="Calibri" panose="020F0502020204030204" pitchFamily="34" charset="0"/>
                </a:rPr>
                <a:t>1. </a:t>
              </a:r>
              <a:r>
                <a:rPr lang="vi-VN" sz="3600" b="1" dirty="0">
                  <a:solidFill>
                    <a:srgbClr val="F2693A"/>
                  </a:solidFill>
                  <a:latin typeface="Calibri" panose="020F0502020204030204" pitchFamily="34" charset="0"/>
                  <a:ea typeface="Calibri" panose="020F0502020204030204" pitchFamily="34" charset="0"/>
                  <a:cs typeface="Calibri" panose="020F0502020204030204" pitchFamily="34" charset="0"/>
                </a:rPr>
                <a:t>Đọc đoạn văn sau và trả lời câu hỏi:</a:t>
              </a:r>
            </a:p>
          </p:txBody>
        </p:sp>
      </p:grpSp>
      <p:sp>
        <p:nvSpPr>
          <p:cNvPr id="9" name="TextBox 8">
            <a:extLst>
              <a:ext uri="{FF2B5EF4-FFF2-40B4-BE49-F238E27FC236}">
                <a16:creationId xmlns:a16="http://schemas.microsoft.com/office/drawing/2014/main" id="{9AA5F344-DC6F-3EF0-73CF-20C003CB1EA1}"/>
              </a:ext>
            </a:extLst>
          </p:cNvPr>
          <p:cNvSpPr txBox="1"/>
          <p:nvPr/>
        </p:nvSpPr>
        <p:spPr>
          <a:xfrm>
            <a:off x="493014" y="3102419"/>
            <a:ext cx="11116564" cy="2862322"/>
          </a:xfrm>
          <a:prstGeom prst="rect">
            <a:avLst/>
          </a:prstGeom>
          <a:noFill/>
        </p:spPr>
        <p:txBody>
          <a:bodyPr wrap="square">
            <a:spAutoFit/>
          </a:bodyPr>
          <a:lstStyle/>
          <a:p>
            <a:r>
              <a:rPr lang="vi-VN" sz="3600" dirty="0">
                <a:latin typeface="Calibri" panose="020F0502020204030204" pitchFamily="34" charset="0"/>
                <a:ea typeface="Calibri" panose="020F0502020204030204" pitchFamily="34" charset="0"/>
                <a:cs typeface="Calibri" panose="020F0502020204030204" pitchFamily="34" charset="0"/>
              </a:rPr>
              <a:t>Câu </a:t>
            </a:r>
            <a:r>
              <a:rPr lang="vi-VN" sz="3600" b="1" i="1" dirty="0">
                <a:latin typeface="Calibri" panose="020F0502020204030204" pitchFamily="34" charset="0"/>
                <a:ea typeface="Calibri" panose="020F0502020204030204" pitchFamily="34" charset="0"/>
                <a:cs typeface="Calibri" panose="020F0502020204030204" pitchFamily="34" charset="0"/>
              </a:rPr>
              <a:t>“Đó là một con mèo đen to đùng, mập ú, sống ở khu bến cảng ….” </a:t>
            </a:r>
            <a:r>
              <a:rPr lang="vi-VN" sz="3600" dirty="0">
                <a:latin typeface="Calibri" panose="020F0502020204030204" pitchFamily="34" charset="0"/>
                <a:ea typeface="Calibri" panose="020F0502020204030204" pitchFamily="34" charset="0"/>
                <a:cs typeface="Calibri" panose="020F0502020204030204" pitchFamily="34" charset="0"/>
              </a:rPr>
              <a:t>cho biết về </a:t>
            </a:r>
            <a:r>
              <a:rPr lang="vi-VN"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ngoại hình </a:t>
            </a:r>
            <a:r>
              <a:rPr lang="vi-VN" sz="3600" dirty="0">
                <a:latin typeface="Calibri" panose="020F0502020204030204" pitchFamily="34" charset="0"/>
                <a:ea typeface="Calibri" panose="020F0502020204030204" pitchFamily="34" charset="0"/>
                <a:cs typeface="Calibri" panose="020F0502020204030204" pitchFamily="34" charset="0"/>
              </a:rPr>
              <a:t>nhân vật. Các câu </a:t>
            </a:r>
            <a:r>
              <a:rPr lang="vi-VN" sz="3600" b="1" i="1" dirty="0">
                <a:latin typeface="Calibri" panose="020F0502020204030204" pitchFamily="34" charset="0"/>
                <a:ea typeface="Calibri" panose="020F0502020204030204" pitchFamily="34" charset="0"/>
                <a:cs typeface="Calibri" panose="020F0502020204030204" pitchFamily="34" charset="0"/>
              </a:rPr>
              <a:t>“Giô-ba là con mèo biết giữ lời hứa nhất mà mình từng biết; Giô-ba cũng là con mèo thông minh và có trái tim nhân hậu nhất.” </a:t>
            </a:r>
            <a:r>
              <a:rPr lang="vi-VN" sz="3600" dirty="0">
                <a:latin typeface="Calibri" panose="020F0502020204030204" pitchFamily="34" charset="0"/>
                <a:ea typeface="Calibri" panose="020F0502020204030204" pitchFamily="34" charset="0"/>
                <a:cs typeface="Calibri" panose="020F0502020204030204" pitchFamily="34" charset="0"/>
              </a:rPr>
              <a:t>cho biết về </a:t>
            </a:r>
            <a:r>
              <a:rPr lang="vi-VN"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tính cách </a:t>
            </a:r>
            <a:r>
              <a:rPr lang="vi-VN" sz="3600" dirty="0">
                <a:latin typeface="Calibri" panose="020F0502020204030204" pitchFamily="34" charset="0"/>
                <a:ea typeface="Calibri" panose="020F0502020204030204" pitchFamily="34" charset="0"/>
                <a:cs typeface="Calibri" panose="020F0502020204030204" pitchFamily="34" charset="0"/>
              </a:rPr>
              <a:t>của nhân vật.</a:t>
            </a:r>
          </a:p>
        </p:txBody>
      </p:sp>
      <p:sp>
        <p:nvSpPr>
          <p:cNvPr id="2" name="Rectangle: Rounded Corners 1">
            <a:extLst>
              <a:ext uri="{FF2B5EF4-FFF2-40B4-BE49-F238E27FC236}">
                <a16:creationId xmlns:a16="http://schemas.microsoft.com/office/drawing/2014/main" id="{0CC0BBF1-CB75-821F-B05A-7143339D2591}"/>
              </a:ext>
            </a:extLst>
          </p:cNvPr>
          <p:cNvSpPr/>
          <p:nvPr/>
        </p:nvSpPr>
        <p:spPr>
          <a:xfrm>
            <a:off x="566629" y="1498756"/>
            <a:ext cx="10783615" cy="1269292"/>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b)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Những câu nào cho biết chi tiết về ngoại hình và hoạt động, tính cách của nhân vật đó?</a:t>
            </a:r>
          </a:p>
        </p:txBody>
      </p:sp>
    </p:spTree>
    <p:extLst>
      <p:ext uri="{BB962C8B-B14F-4D97-AF65-F5344CB8AC3E}">
        <p14:creationId xmlns:p14="http://schemas.microsoft.com/office/powerpoint/2010/main" val="29082138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green field&#10;&#10;Description automatically generated with medium confidence">
            <a:extLst>
              <a:ext uri="{FF2B5EF4-FFF2-40B4-BE49-F238E27FC236}">
                <a16:creationId xmlns:a16="http://schemas.microsoft.com/office/drawing/2014/main" id="{EFB7D832-CCEF-B267-9BF4-498C612B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Diagonal Corners Rounded 11">
            <a:extLst>
              <a:ext uri="{FF2B5EF4-FFF2-40B4-BE49-F238E27FC236}">
                <a16:creationId xmlns:a16="http://schemas.microsoft.com/office/drawing/2014/main" id="{0B41EEB3-C0F7-F5C9-6D63-17604CCB5FF3}"/>
              </a:ext>
            </a:extLst>
          </p:cNvPr>
          <p:cNvSpPr/>
          <p:nvPr/>
        </p:nvSpPr>
        <p:spPr>
          <a:xfrm>
            <a:off x="233680" y="386080"/>
            <a:ext cx="11635232" cy="6005576"/>
          </a:xfrm>
          <a:prstGeom prst="round2DiagRect">
            <a:avLst>
              <a:gd name="adj1" fmla="val 9968"/>
              <a:gd name="adj2" fmla="val 0"/>
            </a:avLst>
          </a:prstGeom>
          <a:solidFill>
            <a:schemeClr val="lt1">
              <a:alpha val="84000"/>
            </a:schemeClr>
          </a:solidFill>
          <a:ln w="38100">
            <a:solidFill>
              <a:srgbClr val="3E636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grpSp>
        <p:nvGrpSpPr>
          <p:cNvPr id="18" name="Group 17">
            <a:extLst>
              <a:ext uri="{FF2B5EF4-FFF2-40B4-BE49-F238E27FC236}">
                <a16:creationId xmlns:a16="http://schemas.microsoft.com/office/drawing/2014/main" id="{1064ADD9-E1A0-1785-4D60-C2B9BACB28DB}"/>
              </a:ext>
            </a:extLst>
          </p:cNvPr>
          <p:cNvGrpSpPr/>
          <p:nvPr/>
        </p:nvGrpSpPr>
        <p:grpSpPr>
          <a:xfrm>
            <a:off x="752348" y="228600"/>
            <a:ext cx="10597896" cy="1097280"/>
            <a:chOff x="752348" y="228600"/>
            <a:chExt cx="10597896" cy="1097280"/>
          </a:xfrm>
        </p:grpSpPr>
        <p:grpSp>
          <p:nvGrpSpPr>
            <p:cNvPr id="15" name="Group 14">
              <a:extLst>
                <a:ext uri="{FF2B5EF4-FFF2-40B4-BE49-F238E27FC236}">
                  <a16:creationId xmlns:a16="http://schemas.microsoft.com/office/drawing/2014/main" id="{D6B5394E-35F3-D212-ACEF-CBA1A65E73E9}"/>
                </a:ext>
              </a:extLst>
            </p:cNvPr>
            <p:cNvGrpSpPr/>
            <p:nvPr/>
          </p:nvGrpSpPr>
          <p:grpSpPr>
            <a:xfrm>
              <a:off x="752348" y="228600"/>
              <a:ext cx="10597896" cy="1097280"/>
              <a:chOff x="563880" y="722376"/>
              <a:chExt cx="10597896" cy="1097280"/>
            </a:xfrm>
          </p:grpSpPr>
          <p:sp>
            <p:nvSpPr>
              <p:cNvPr id="13" name="Rectangle: Rounded Corners 12">
                <a:extLst>
                  <a:ext uri="{FF2B5EF4-FFF2-40B4-BE49-F238E27FC236}">
                    <a16:creationId xmlns:a16="http://schemas.microsoft.com/office/drawing/2014/main" id="{D88B95E6-F99F-7893-CA28-56353AC99560}"/>
                  </a:ext>
                </a:extLst>
              </p:cNvPr>
              <p:cNvSpPr/>
              <p:nvPr/>
            </p:nvSpPr>
            <p:spPr>
              <a:xfrm>
                <a:off x="563880" y="722376"/>
                <a:ext cx="10597896" cy="1097280"/>
              </a:xfrm>
              <a:prstGeom prst="roundRect">
                <a:avLst/>
              </a:prstGeom>
              <a:solidFill>
                <a:srgbClr val="F26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76ED300E-212D-9996-818F-9BFB9C6C26CE}"/>
                  </a:ext>
                </a:extLst>
              </p:cNvPr>
              <p:cNvSpPr/>
              <p:nvPr/>
            </p:nvSpPr>
            <p:spPr>
              <a:xfrm>
                <a:off x="743458" y="859536"/>
                <a:ext cx="10238740" cy="79552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7" name="TextBox 16">
              <a:extLst>
                <a:ext uri="{FF2B5EF4-FFF2-40B4-BE49-F238E27FC236}">
                  <a16:creationId xmlns:a16="http://schemas.microsoft.com/office/drawing/2014/main" id="{D4F367DC-A9D9-CB37-BF90-54989C5E93B9}"/>
                </a:ext>
              </a:extLst>
            </p:cNvPr>
            <p:cNvSpPr txBox="1"/>
            <p:nvPr/>
          </p:nvSpPr>
          <p:spPr>
            <a:xfrm>
              <a:off x="1097280" y="466345"/>
              <a:ext cx="10073386" cy="646331"/>
            </a:xfrm>
            <a:prstGeom prst="rect">
              <a:avLst/>
            </a:prstGeom>
            <a:noFill/>
          </p:spPr>
          <p:txBody>
            <a:bodyPr wrap="square">
              <a:spAutoFit/>
            </a:bodyPr>
            <a:lstStyle/>
            <a:p>
              <a:r>
                <a:rPr lang="en-GB" sz="3600" b="1" dirty="0">
                  <a:solidFill>
                    <a:srgbClr val="F2693A"/>
                  </a:solidFill>
                  <a:latin typeface="Calibri" panose="020F0502020204030204" pitchFamily="34" charset="0"/>
                  <a:ea typeface="Calibri" panose="020F0502020204030204" pitchFamily="34" charset="0"/>
                  <a:cs typeface="Calibri" panose="020F0502020204030204" pitchFamily="34" charset="0"/>
                </a:rPr>
                <a:t>1. </a:t>
              </a:r>
              <a:r>
                <a:rPr lang="vi-VN" sz="3600" b="1" dirty="0">
                  <a:solidFill>
                    <a:srgbClr val="F2693A"/>
                  </a:solidFill>
                  <a:latin typeface="Calibri" panose="020F0502020204030204" pitchFamily="34" charset="0"/>
                  <a:ea typeface="Calibri" panose="020F0502020204030204" pitchFamily="34" charset="0"/>
                  <a:cs typeface="Calibri" panose="020F0502020204030204" pitchFamily="34" charset="0"/>
                </a:rPr>
                <a:t>Đọc đoạn văn sau và trả lời câu hỏi:</a:t>
              </a:r>
            </a:p>
          </p:txBody>
        </p:sp>
      </p:grpSp>
      <p:sp>
        <p:nvSpPr>
          <p:cNvPr id="9" name="TextBox 8">
            <a:extLst>
              <a:ext uri="{FF2B5EF4-FFF2-40B4-BE49-F238E27FC236}">
                <a16:creationId xmlns:a16="http://schemas.microsoft.com/office/drawing/2014/main" id="{9AA5F344-DC6F-3EF0-73CF-20C003CB1EA1}"/>
              </a:ext>
            </a:extLst>
          </p:cNvPr>
          <p:cNvSpPr txBox="1"/>
          <p:nvPr/>
        </p:nvSpPr>
        <p:spPr>
          <a:xfrm>
            <a:off x="493014" y="2961707"/>
            <a:ext cx="11116564" cy="2499467"/>
          </a:xfrm>
          <a:prstGeom prst="rect">
            <a:avLst/>
          </a:prstGeom>
          <a:noFill/>
        </p:spPr>
        <p:txBody>
          <a:bodyPr wrap="square">
            <a:spAutoFit/>
          </a:bodyPr>
          <a:lstStyle/>
          <a:p>
            <a:pPr>
              <a:lnSpc>
                <a:spcPct val="150000"/>
              </a:lnSpc>
            </a:pPr>
            <a:r>
              <a:rPr lang="vi-VN" sz="3600" dirty="0">
                <a:latin typeface="Calibri" panose="020F0502020204030204" pitchFamily="34" charset="0"/>
                <a:ea typeface="Calibri" panose="020F0502020204030204" pitchFamily="34" charset="0"/>
                <a:cs typeface="Calibri" panose="020F0502020204030204" pitchFamily="34" charset="0"/>
              </a:rPr>
              <a:t>Câu kết đoạn </a:t>
            </a:r>
            <a:r>
              <a:rPr lang="vi-VN" sz="3600" b="1" dirty="0">
                <a:latin typeface="Calibri" panose="020F0502020204030204" pitchFamily="34" charset="0"/>
                <a:ea typeface="Calibri" panose="020F0502020204030204" pitchFamily="34" charset="0"/>
                <a:cs typeface="Calibri" panose="020F0502020204030204" pitchFamily="34" charset="0"/>
              </a:rPr>
              <a:t>thể hiện tình cảm, sự ngưỡng mộ đối với Giô-ba</a:t>
            </a:r>
            <a:r>
              <a:rPr lang="vi-VN" sz="3600" dirty="0">
                <a:latin typeface="Calibri" panose="020F0502020204030204" pitchFamily="34" charset="0"/>
                <a:ea typeface="Calibri" panose="020F0502020204030204" pitchFamily="34" charset="0"/>
                <a:cs typeface="Calibri" panose="020F0502020204030204" pitchFamily="34" charset="0"/>
              </a:rPr>
              <a:t> và </a:t>
            </a:r>
            <a:r>
              <a:rPr lang="vi-VN" sz="3600" b="1" dirty="0">
                <a:latin typeface="Calibri" panose="020F0502020204030204" pitchFamily="34" charset="0"/>
                <a:ea typeface="Calibri" panose="020F0502020204030204" pitchFamily="34" charset="0"/>
                <a:cs typeface="Calibri" panose="020F0502020204030204" pitchFamily="34" charset="0"/>
              </a:rPr>
              <a:t>mong muốn có được con mèo giống như chú của người viết.</a:t>
            </a:r>
          </a:p>
        </p:txBody>
      </p:sp>
      <p:sp>
        <p:nvSpPr>
          <p:cNvPr id="3" name="Rectangle: Rounded Corners 2">
            <a:extLst>
              <a:ext uri="{FF2B5EF4-FFF2-40B4-BE49-F238E27FC236}">
                <a16:creationId xmlns:a16="http://schemas.microsoft.com/office/drawing/2014/main" id="{D3A78674-FA04-AAA6-75C7-201CA06E8F05}"/>
              </a:ext>
            </a:extLst>
          </p:cNvPr>
          <p:cNvSpPr/>
          <p:nvPr/>
        </p:nvSpPr>
        <p:spPr>
          <a:xfrm>
            <a:off x="557780" y="1625052"/>
            <a:ext cx="6814361" cy="932418"/>
          </a:xfrm>
          <a:prstGeom prst="roundRect">
            <a:avLst/>
          </a:prstGeom>
          <a:solidFill>
            <a:schemeClr val="bg1"/>
          </a:solidFill>
          <a:ln w="57150">
            <a:solidFill>
              <a:srgbClr val="3E636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c) </a:t>
            </a:r>
            <a:r>
              <a:rPr lang="vi-VN" sz="3200" dirty="0">
                <a:solidFill>
                  <a:schemeClr val="accent1"/>
                </a:solidFill>
                <a:latin typeface="Calibri" panose="020F0502020204030204" pitchFamily="34" charset="0"/>
                <a:ea typeface="Calibri" panose="020F0502020204030204" pitchFamily="34" charset="0"/>
                <a:cs typeface="Calibri" panose="020F0502020204030204" pitchFamily="34" charset="0"/>
              </a:rPr>
              <a:t>Câu kết đoạn thể hiện điều gì?</a:t>
            </a:r>
          </a:p>
        </p:txBody>
      </p:sp>
    </p:spTree>
    <p:extLst>
      <p:ext uri="{BB962C8B-B14F-4D97-AF65-F5344CB8AC3E}">
        <p14:creationId xmlns:p14="http://schemas.microsoft.com/office/powerpoint/2010/main" val="33716053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1081</TotalTime>
  <Words>774</Words>
  <PresentationFormat>Widescreen</PresentationFormat>
  <Paragraphs>54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SVN-Gretoon</vt:lpstr>
      <vt:lpstr>#9Slide03 Duepuntozero</vt:lpstr>
      <vt:lpstr>Times New Roman</vt:lpstr>
      <vt:lpstr>#9Slide05 SVNCallpedia Script</vt:lpstr>
      <vt:lpstr>Aptos Display</vt:lpstr>
      <vt:lpstr>DFVN Bagel Fat One</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2024-08-05T16:56:42Z</dcterms:created>
  <dcterms:modified xsi:type="dcterms:W3CDTF">2024-08-06T10:58:33Z</dcterms:modified>
</cp:coreProperties>
</file>