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9"/>
  </p:notesMasterIdLst>
  <p:sldIdLst>
    <p:sldId id="256" r:id="rId3"/>
    <p:sldId id="257" r:id="rId4"/>
    <p:sldId id="276" r:id="rId5"/>
    <p:sldId id="291" r:id="rId6"/>
    <p:sldId id="290" r:id="rId7"/>
    <p:sldId id="289" r:id="rId8"/>
    <p:sldId id="292" r:id="rId9"/>
    <p:sldId id="293" r:id="rId10"/>
    <p:sldId id="285" r:id="rId11"/>
    <p:sldId id="295" r:id="rId12"/>
    <p:sldId id="294" r:id="rId13"/>
    <p:sldId id="296" r:id="rId14"/>
    <p:sldId id="297" r:id="rId15"/>
    <p:sldId id="288" r:id="rId16"/>
    <p:sldId id="270" r:id="rId17"/>
    <p:sldId id="273" r:id="rId18"/>
  </p:sldIdLst>
  <p:sldSz cx="9144000" cy="5143500" type="screen16x9"/>
  <p:notesSz cx="6858000" cy="9144000"/>
  <p:embeddedFontLst>
    <p:embeddedFont>
      <p:font typeface="宋体" panose="02010600030101010101" pitchFamily="2" charset="-122"/>
      <p:regular r:id="rId20"/>
    </p:embeddedFont>
    <p:embeddedFont>
      <p:font typeface="DFPOP1-W9" panose="020B0604020202020204" charset="-128"/>
      <p:regular r:id="rId21"/>
    </p:embeddedFont>
    <p:embeddedFont>
      <p:font typeface="Calibri" panose="020F0502020204030204" pitchFamily="34" charset="0"/>
      <p:regular r:id="rId22"/>
      <p:bold r:id="rId23"/>
      <p:italic r:id="rId24"/>
      <p:boldItalic r:id="rId25"/>
    </p:embeddedFont>
    <p:embeddedFont>
      <p:font typeface="Bahnschrift" panose="020B0502040204020203" pitchFamily="34" charset="0"/>
      <p:regular r:id="rId26"/>
      <p:bold r:id="rId27"/>
    </p:embeddedFont>
  </p:embeddedFontLst>
  <p:custDataLst>
    <p:tags r:id="rId2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5B9BD5"/>
    <a:srgbClr val="4CA420"/>
    <a:srgbClr val="66FFFF"/>
    <a:srgbClr val="A9250B"/>
    <a:srgbClr val="C4D836"/>
    <a:srgbClr val="F56636"/>
    <a:srgbClr val="EF2A19"/>
    <a:srgbClr val="FF6600"/>
    <a:srgbClr val="67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5" d="100"/>
          <a:sy n="55"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44601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2317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78926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8322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61587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193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67353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36928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72392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49075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3282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3978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20730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extLst>
      <p:ext uri="{BB962C8B-B14F-4D97-AF65-F5344CB8AC3E}">
        <p14:creationId xmlns:p14="http://schemas.microsoft.com/office/powerpoint/2010/main" val="21995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extLst>
      <p:ext uri="{BB962C8B-B14F-4D97-AF65-F5344CB8AC3E}">
        <p14:creationId xmlns:p14="http://schemas.microsoft.com/office/powerpoint/2010/main" val="346742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34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57254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95974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1373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2025/9/18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2025/9/18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0458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2.mp3"/><Relationship Id="rId16" Type="http://schemas.openxmlformats.org/officeDocument/2006/relationships/image" Target="../media/image25.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18127" y="2579138"/>
            <a:ext cx="4872801" cy="1415586"/>
          </a:xfrm>
          <a:prstGeom prst="rect">
            <a:avLst/>
          </a:prstGeom>
          <a:noFill/>
        </p:spPr>
        <p:txBody>
          <a:bodyPr wrap="none" rtlCol="0">
            <a:prstTxWarp prst="textDoubleWave1">
              <a:avLst>
                <a:gd name="adj1" fmla="val 6250"/>
                <a:gd name="adj2" fmla="val 404"/>
              </a:avLst>
            </a:prstTxWarp>
            <a:spAutoFit/>
          </a:bodyPr>
          <a:lstStyle/>
          <a:p>
            <a:r>
              <a:rPr lang="en-US" altLang="zh-CN" sz="6600" b="1" dirty="0" err="1" smtClean="0">
                <a:solidFill>
                  <a:srgbClr val="FF6600"/>
                </a:solidFill>
                <a:latin typeface="Arial" panose="020B0604020202020204" pitchFamily="34" charset="0"/>
                <a:cs typeface="Arial" panose="020B0604020202020204" pitchFamily="34" charset="0"/>
                <a:sym typeface="+mn-lt"/>
              </a:rPr>
              <a:t>Đạo</a:t>
            </a:r>
            <a:r>
              <a:rPr lang="en-US" altLang="zh-CN" sz="6600" b="1" dirty="0" smtClean="0">
                <a:solidFill>
                  <a:srgbClr val="FF6600"/>
                </a:solidFill>
                <a:latin typeface="Arial" panose="020B0604020202020204" pitchFamily="34" charset="0"/>
                <a:cs typeface="Arial" panose="020B0604020202020204" pitchFamily="34" charset="0"/>
                <a:sym typeface="+mn-lt"/>
              </a:rPr>
              <a:t> </a:t>
            </a:r>
            <a:r>
              <a:rPr lang="en-US" altLang="zh-CN" sz="66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66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r="50464"/>
          <a:stretch/>
        </p:blipFill>
        <p:spPr>
          <a:xfrm>
            <a:off x="163286" y="120718"/>
            <a:ext cx="1796144" cy="1282900"/>
          </a:xfrm>
          <a:prstGeom prst="rect">
            <a:avLst/>
          </a:prstGeom>
        </p:spPr>
      </p:pic>
      <p:sp>
        <p:nvSpPr>
          <p:cNvPr id="3" name="TextBox 2"/>
          <p:cNvSpPr txBox="1"/>
          <p:nvPr/>
        </p:nvSpPr>
        <p:spPr>
          <a:xfrm>
            <a:off x="2296887" y="315892"/>
            <a:ext cx="6738256" cy="892552"/>
          </a:xfrm>
          <a:prstGeom prst="rect">
            <a:avLst/>
          </a:prstGeom>
          <a:noFill/>
        </p:spPr>
        <p:txBody>
          <a:bodyPr wrap="square" rtlCol="0">
            <a:spAutoFit/>
          </a:bodyPr>
          <a:lstStyle/>
          <a:p>
            <a:r>
              <a:rPr lang="en-GB" sz="2600" smtClean="0">
                <a:latin typeface="Times New Roman" panose="02020603050405020304" pitchFamily="18" charset="0"/>
                <a:cs typeface="Times New Roman" panose="02020603050405020304" pitchFamily="18" charset="0"/>
              </a:rPr>
              <a:t>Xây dựng thời gian biểu giúp sắp xếp, thực hiện các công việc theo trình tự, khoa học.</a:t>
            </a:r>
            <a:endParaRPr lang="en-US" sz="2600">
              <a:latin typeface="Times New Roman" panose="02020603050405020304" pitchFamily="18" charset="0"/>
              <a:cs typeface="Times New Roman" panose="02020603050405020304" pitchFamily="18" charset="0"/>
            </a:endParaRPr>
          </a:p>
        </p:txBody>
      </p:sp>
      <p:pic>
        <p:nvPicPr>
          <p:cNvPr id="3074" name="Picture 2" descr="Mẫu lập thời gian biểu cá nhân"/>
          <p:cNvPicPr>
            <a:picLocks noChangeAspect="1" noChangeArrowheads="1"/>
          </p:cNvPicPr>
          <p:nvPr/>
        </p:nvPicPr>
        <p:blipFill rotWithShape="1">
          <a:blip r:embed="rId4">
            <a:extLst>
              <a:ext uri="{28A0092B-C50C-407E-A947-70E740481C1C}">
                <a14:useLocalDpi xmlns:a14="http://schemas.microsoft.com/office/drawing/2010/main" val="0"/>
              </a:ext>
            </a:extLst>
          </a:blip>
          <a:srcRect r="10042"/>
          <a:stretch/>
        </p:blipFill>
        <p:spPr bwMode="auto">
          <a:xfrm>
            <a:off x="-27412" y="1856014"/>
            <a:ext cx="3973683" cy="30371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ẫu tạo thời gian biểu online hàng ngày"/>
          <p:cNvPicPr>
            <a:picLocks noChangeAspect="1" noChangeArrowheads="1"/>
          </p:cNvPicPr>
          <p:nvPr/>
        </p:nvPicPr>
        <p:blipFill rotWithShape="1">
          <a:blip r:embed="rId5">
            <a:extLst>
              <a:ext uri="{28A0092B-C50C-407E-A947-70E740481C1C}">
                <a14:useLocalDpi xmlns:a14="http://schemas.microsoft.com/office/drawing/2010/main" val="0"/>
              </a:ext>
            </a:extLst>
          </a:blip>
          <a:srcRect t="26514" b="24800"/>
          <a:stretch/>
        </p:blipFill>
        <p:spPr bwMode="auto">
          <a:xfrm>
            <a:off x="4237718" y="2013856"/>
            <a:ext cx="4797425" cy="190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03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51206"/>
          <a:stretch/>
        </p:blipFill>
        <p:spPr>
          <a:xfrm>
            <a:off x="152400" y="186033"/>
            <a:ext cx="1883229" cy="1365558"/>
          </a:xfrm>
          <a:prstGeom prst="rect">
            <a:avLst/>
          </a:prstGeom>
        </p:spPr>
      </p:pic>
      <p:sp>
        <p:nvSpPr>
          <p:cNvPr id="3" name="TextBox 2"/>
          <p:cNvSpPr txBox="1"/>
          <p:nvPr/>
        </p:nvSpPr>
        <p:spPr>
          <a:xfrm>
            <a:off x="2710543" y="304800"/>
            <a:ext cx="5399314" cy="954107"/>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Đặt đồng hồ báo thức giúp em thực hiện các hoạt động đúng giờ.</a:t>
            </a:r>
            <a:endParaRPr lang="en-US"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0" y="2051276"/>
            <a:ext cx="3018064" cy="2873722"/>
          </a:xfrm>
          <a:prstGeom prst="rect">
            <a:avLst/>
          </a:prstGeom>
        </p:spPr>
      </p:pic>
      <p:pic>
        <p:nvPicPr>
          <p:cNvPr id="7" name="Picture 6"/>
          <p:cNvPicPr>
            <a:picLocks noChangeAspect="1"/>
          </p:cNvPicPr>
          <p:nvPr/>
        </p:nvPicPr>
        <p:blipFill rotWithShape="1">
          <a:blip r:embed="rId5"/>
          <a:srcRect t="-11091"/>
          <a:stretch/>
        </p:blipFill>
        <p:spPr>
          <a:xfrm>
            <a:off x="2503714" y="2288381"/>
            <a:ext cx="2717930" cy="2399512"/>
          </a:xfrm>
          <a:prstGeom prst="rect">
            <a:avLst/>
          </a:prstGeom>
        </p:spPr>
      </p:pic>
      <p:pic>
        <p:nvPicPr>
          <p:cNvPr id="9" name="Picture 8"/>
          <p:cNvPicPr>
            <a:picLocks noChangeAspect="1"/>
          </p:cNvPicPr>
          <p:nvPr/>
        </p:nvPicPr>
        <p:blipFill>
          <a:blip r:embed="rId6"/>
          <a:stretch>
            <a:fillRect/>
          </a:stretch>
        </p:blipFill>
        <p:spPr>
          <a:xfrm>
            <a:off x="5521778" y="2492830"/>
            <a:ext cx="2962275" cy="2195064"/>
          </a:xfrm>
          <a:prstGeom prst="rect">
            <a:avLst/>
          </a:prstGeom>
        </p:spPr>
      </p:pic>
    </p:spTree>
    <p:extLst>
      <p:ext uri="{BB962C8B-B14F-4D97-AF65-F5344CB8AC3E}">
        <p14:creationId xmlns:p14="http://schemas.microsoft.com/office/powerpoint/2010/main" val="3523264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50278"/>
          <a:stretch/>
        </p:blipFill>
        <p:spPr>
          <a:xfrm>
            <a:off x="566056" y="425512"/>
            <a:ext cx="1778277" cy="1359746"/>
          </a:xfrm>
          <a:prstGeom prst="rect">
            <a:avLst/>
          </a:prstGeom>
        </p:spPr>
      </p:pic>
      <p:sp>
        <p:nvSpPr>
          <p:cNvPr id="3" name="TextBox 2"/>
          <p:cNvSpPr txBox="1"/>
          <p:nvPr/>
        </p:nvSpPr>
        <p:spPr>
          <a:xfrm>
            <a:off x="2585545" y="412887"/>
            <a:ext cx="6327227" cy="1384995"/>
          </a:xfrm>
          <a:prstGeom prst="rect">
            <a:avLst/>
          </a:prstGeom>
          <a:noFill/>
        </p:spPr>
        <p:txBody>
          <a:bodyPr wrap="square" rtlCol="0">
            <a:spAutoFit/>
          </a:bodyPr>
          <a:lstStyle/>
          <a:p>
            <a:pPr algn="just"/>
            <a:r>
              <a:rPr lang="en-GB" sz="2800" smtClean="0">
                <a:latin typeface="Times New Roman" panose="02020603050405020304" pitchFamily="18" charset="0"/>
                <a:cs typeface="Times New Roman" panose="02020603050405020304" pitchFamily="18" charset="0"/>
              </a:rPr>
              <a:t>Đánh dấu công việc quan trọng cần làm vào lịch giúp em ghi nhớ những công việc quan trọng cần làm trong 1 ngày nào đó.cc</a:t>
            </a:r>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0" y="2066926"/>
            <a:ext cx="3102804" cy="2978040"/>
          </a:xfrm>
          <a:prstGeom prst="rect">
            <a:avLst/>
          </a:prstGeom>
        </p:spPr>
      </p:pic>
      <p:pic>
        <p:nvPicPr>
          <p:cNvPr id="5" name="Picture 4"/>
          <p:cNvPicPr>
            <a:picLocks noChangeAspect="1"/>
          </p:cNvPicPr>
          <p:nvPr/>
        </p:nvPicPr>
        <p:blipFill>
          <a:blip r:embed="rId5"/>
          <a:stretch>
            <a:fillRect/>
          </a:stretch>
        </p:blipFill>
        <p:spPr>
          <a:xfrm>
            <a:off x="3754878" y="2066925"/>
            <a:ext cx="2690813" cy="2978040"/>
          </a:xfrm>
          <a:prstGeom prst="rect">
            <a:avLst/>
          </a:prstGeom>
        </p:spPr>
      </p:pic>
      <p:pic>
        <p:nvPicPr>
          <p:cNvPr id="6" name="Picture 5"/>
          <p:cNvPicPr>
            <a:picLocks noChangeAspect="1"/>
          </p:cNvPicPr>
          <p:nvPr/>
        </p:nvPicPr>
        <p:blipFill>
          <a:blip r:embed="rId6"/>
          <a:stretch>
            <a:fillRect/>
          </a:stretch>
        </p:blipFill>
        <p:spPr>
          <a:xfrm>
            <a:off x="6961131" y="2066925"/>
            <a:ext cx="2046233" cy="3076575"/>
          </a:xfrm>
          <a:prstGeom prst="rect">
            <a:avLst/>
          </a:prstGeom>
        </p:spPr>
      </p:pic>
    </p:spTree>
    <p:extLst>
      <p:ext uri="{BB962C8B-B14F-4D97-AF65-F5344CB8AC3E}">
        <p14:creationId xmlns:p14="http://schemas.microsoft.com/office/powerpoint/2010/main" val="429692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358"/>
          <a:stretch/>
        </p:blipFill>
        <p:spPr>
          <a:xfrm>
            <a:off x="388883" y="436582"/>
            <a:ext cx="1954924" cy="1496704"/>
          </a:xfrm>
          <a:prstGeom prst="rect">
            <a:avLst/>
          </a:prstGeom>
        </p:spPr>
      </p:pic>
      <p:sp>
        <p:nvSpPr>
          <p:cNvPr id="4" name="TextBox 3"/>
          <p:cNvSpPr txBox="1"/>
          <p:nvPr/>
        </p:nvSpPr>
        <p:spPr>
          <a:xfrm>
            <a:off x="2490952" y="548291"/>
            <a:ext cx="6568965" cy="1384995"/>
          </a:xfrm>
          <a:prstGeom prst="rect">
            <a:avLst/>
          </a:prstGeom>
          <a:noFill/>
        </p:spPr>
        <p:txBody>
          <a:bodyPr wrap="square" rtlCol="0">
            <a:spAutoFit/>
          </a:bodyPr>
          <a:lstStyle/>
          <a:p>
            <a:pPr algn="just"/>
            <a:r>
              <a:rPr lang="en-GB" sz="2800" smtClean="0">
                <a:latin typeface="Times New Roman" panose="02020603050405020304" pitchFamily="18" charset="0"/>
                <a:cs typeface="Times New Roman" panose="02020603050405020304" pitchFamily="18" charset="0"/>
              </a:rPr>
              <a:t>Ghi các công việc quan trọng, cấp bách cần làm vào giấy nhớ có màu sắc và hình, để vào chỗ dễ nhìn thấy để nhắc nhở bản thân.</a:t>
            </a:r>
            <a:endParaRPr lang="en-US"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04282" y="3012200"/>
            <a:ext cx="2524125" cy="1809750"/>
          </a:xfrm>
          <a:prstGeom prst="rect">
            <a:avLst/>
          </a:prstGeom>
        </p:spPr>
      </p:pic>
      <p:pic>
        <p:nvPicPr>
          <p:cNvPr id="7" name="Picture 6"/>
          <p:cNvPicPr>
            <a:picLocks noChangeAspect="1"/>
          </p:cNvPicPr>
          <p:nvPr/>
        </p:nvPicPr>
        <p:blipFill>
          <a:blip r:embed="rId4"/>
          <a:stretch>
            <a:fillRect/>
          </a:stretch>
        </p:blipFill>
        <p:spPr>
          <a:xfrm>
            <a:off x="3632309" y="3012200"/>
            <a:ext cx="2143125" cy="1821575"/>
          </a:xfrm>
          <a:prstGeom prst="rect">
            <a:avLst/>
          </a:prstGeom>
        </p:spPr>
      </p:pic>
      <p:pic>
        <p:nvPicPr>
          <p:cNvPr id="8" name="Picture 7"/>
          <p:cNvPicPr>
            <a:picLocks noChangeAspect="1"/>
          </p:cNvPicPr>
          <p:nvPr/>
        </p:nvPicPr>
        <p:blipFill>
          <a:blip r:embed="rId5"/>
          <a:stretch>
            <a:fillRect/>
          </a:stretch>
        </p:blipFill>
        <p:spPr>
          <a:xfrm>
            <a:off x="6611007" y="3000374"/>
            <a:ext cx="1922900" cy="1821575"/>
          </a:xfrm>
          <a:prstGeom prst="rect">
            <a:avLst/>
          </a:prstGeom>
        </p:spPr>
      </p:pic>
    </p:spTree>
    <p:extLst>
      <p:ext uri="{BB962C8B-B14F-4D97-AF65-F5344CB8AC3E}">
        <p14:creationId xmlns:p14="http://schemas.microsoft.com/office/powerpoint/2010/main" val="917561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7277"/>
            <a:ext cx="9220200" cy="6009620"/>
          </a:xfrm>
          <a:prstGeom prst="rect">
            <a:avLst/>
          </a:prstGeom>
        </p:spPr>
      </p:pic>
      <p:sp>
        <p:nvSpPr>
          <p:cNvPr id="3" name="Rectangle 2"/>
          <p:cNvSpPr/>
          <p:nvPr/>
        </p:nvSpPr>
        <p:spPr>
          <a:xfrm>
            <a:off x="1853221" y="1207198"/>
            <a:ext cx="5124521" cy="2677656"/>
          </a:xfrm>
          <a:prstGeom prst="rect">
            <a:avLst/>
          </a:prstGeom>
        </p:spPr>
        <p:txBody>
          <a:bodyPr wrap="square">
            <a:spAutoFit/>
          </a:bodyPr>
          <a:lstStyle/>
          <a:p>
            <a:pPr algn="just"/>
            <a:r>
              <a:rPr lang="en-US" sz="2800" smtClean="0">
                <a:solidFill>
                  <a:srgbClr val="920000"/>
                </a:solidFill>
                <a:latin typeface="Times New Roman" panose="02020603050405020304" pitchFamily="18" charset="0"/>
                <a:ea typeface="Calibri" panose="020F0502020204030204" pitchFamily="34" charset="0"/>
              </a:rPr>
              <a:t>	Việc </a:t>
            </a:r>
            <a:r>
              <a:rPr lang="en-US" sz="2800" dirty="0" err="1">
                <a:solidFill>
                  <a:srgbClr val="920000"/>
                </a:solidFill>
                <a:latin typeface="Times New Roman" panose="02020603050405020304" pitchFamily="18" charset="0"/>
                <a:ea typeface="Calibri" panose="020F0502020204030204" pitchFamily="34" charset="0"/>
              </a:rPr>
              <a:t>sử</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dụng</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thời</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gian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hợp</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lí</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có</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nhiều</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cách</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thức</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khác</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nhau</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cần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lựa</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chọn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cách</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thức</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phù</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hợp</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thuận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tiện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với</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hoàn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cảnh</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sao</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cho</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thời</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gian</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được</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sử</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dụng</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hợp</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lí</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đem</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lại</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hiệu</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quả</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công</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việc</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cao</a:t>
            </a:r>
            <a:r>
              <a:rPr lang="en-US" sz="2800" dirty="0">
                <a:solidFill>
                  <a:srgbClr val="920000"/>
                </a:solidFill>
                <a:latin typeface="Times New Roman" panose="02020603050405020304" pitchFamily="18" charset="0"/>
                <a:ea typeface="Calibri" panose="020F0502020204030204" pitchFamily="34" charset="0"/>
              </a:rPr>
              <a:t> </a:t>
            </a:r>
            <a:r>
              <a:rPr lang="en-US" sz="2800" dirty="0" err="1">
                <a:solidFill>
                  <a:srgbClr val="920000"/>
                </a:solidFill>
                <a:latin typeface="Times New Roman" panose="02020603050405020304" pitchFamily="18" charset="0"/>
                <a:ea typeface="Calibri" panose="020F0502020204030204" pitchFamily="34" charset="0"/>
              </a:rPr>
              <a:t>nhất</a:t>
            </a:r>
            <a:r>
              <a:rPr lang="en-US" sz="2800" dirty="0">
                <a:solidFill>
                  <a:srgbClr val="920000"/>
                </a:solidFill>
                <a:latin typeface="Times New Roman" panose="02020603050405020304" pitchFamily="18" charset="0"/>
                <a:ea typeface="Calibri" panose="020F0502020204030204" pitchFamily="34" charset="0"/>
              </a:rPr>
              <a:t>.</a:t>
            </a:r>
            <a:endParaRPr lang="en-US" sz="2800" dirty="0">
              <a:solidFill>
                <a:srgbClr val="920000"/>
              </a:solidFill>
            </a:endParaRPr>
          </a:p>
        </p:txBody>
      </p:sp>
    </p:spTree>
    <p:extLst>
      <p:ext uri="{BB962C8B-B14F-4D97-AF65-F5344CB8AC3E}">
        <p14:creationId xmlns:p14="http://schemas.microsoft.com/office/powerpoint/2010/main" val="1556687070"/>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1623" y="840827"/>
            <a:ext cx="2143125" cy="2143125"/>
          </a:xfrm>
          <a:prstGeom prst="rect">
            <a:avLst/>
          </a:prstGeom>
        </p:spPr>
      </p:pic>
      <p:sp>
        <p:nvSpPr>
          <p:cNvPr id="5" name="Rounded Rectangle 4"/>
          <p:cNvSpPr/>
          <p:nvPr/>
        </p:nvSpPr>
        <p:spPr>
          <a:xfrm>
            <a:off x="2784748" y="1313793"/>
            <a:ext cx="5718121" cy="18775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3400" smtClean="0">
                <a:latin typeface="Times New Roman" panose="02020603050405020304" pitchFamily="18" charset="0"/>
                <a:cs typeface="Times New Roman" panose="02020603050405020304" pitchFamily="18" charset="0"/>
              </a:rPr>
              <a:t>Em đã làm gì để </a:t>
            </a:r>
          </a:p>
          <a:p>
            <a:pPr algn="ctr"/>
            <a:r>
              <a:rPr lang="en-GB" sz="3400" smtClean="0">
                <a:latin typeface="Times New Roman" panose="02020603050405020304" pitchFamily="18" charset="0"/>
                <a:cs typeface="Times New Roman" panose="02020603050405020304" pitchFamily="18" charset="0"/>
              </a:rPr>
              <a:t>quý trọng thời gian?</a:t>
            </a:r>
            <a:endParaRPr lang="en-US" sz="340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975891" y="1978152"/>
            <a:ext cx="4932619" cy="1777036"/>
          </a:xfrm>
          <a:prstGeom prst="rect">
            <a:avLst/>
          </a:prstGeom>
          <a:noFill/>
        </p:spPr>
        <p:txBody>
          <a:bodyPr wrap="none" rtlCol="0">
            <a:prstTxWarp prst="textDoubleWave1">
              <a:avLst/>
            </a:prstTxWarp>
            <a:spAutoFit/>
          </a:bodyPr>
          <a:lstStyle/>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Chúc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err="1" smtClean="0">
                <a:solidFill>
                  <a:srgbClr val="FF6600"/>
                </a:solidFill>
                <a:latin typeface="Arial" panose="020B0604020202020204" pitchFamily="34" charset="0"/>
                <a:cs typeface="Arial" panose="020B0604020202020204" pitchFamily="34" charset="0"/>
                <a:sym typeface="+mn-lt"/>
              </a:rPr>
              <a:t>các</a:t>
            </a:r>
            <a:r>
              <a:rPr lang="en-US" altLang="zh-CN" sz="6000" smtClean="0">
                <a:solidFill>
                  <a:srgbClr val="FF6600"/>
                </a:solidFill>
                <a:latin typeface="Arial" panose="020B0604020202020204" pitchFamily="34" charset="0"/>
                <a:cs typeface="Arial" panose="020B0604020202020204" pitchFamily="34" charset="0"/>
                <a:sym typeface="+mn-lt"/>
              </a:rPr>
              <a:t> em </a:t>
            </a:r>
            <a:endParaRPr lang="en-US" altLang="zh-CN" sz="6000" dirty="0" smtClean="0">
              <a:solidFill>
                <a:srgbClr val="FF6600"/>
              </a:solidFill>
              <a:latin typeface="Arial" panose="020B0604020202020204" pitchFamily="34" charset="0"/>
              <a:cs typeface="Arial" panose="020B0604020202020204" pitchFamily="34" charset="0"/>
              <a:sym typeface="+mn-lt"/>
            </a:endParaRPr>
          </a:p>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chăm</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ngoan</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err="1" smtClean="0">
                <a:solidFill>
                  <a:srgbClr val="FF6600"/>
                </a:solidFill>
                <a:latin typeface="Arial" panose="020B0604020202020204" pitchFamily="34" charset="0"/>
                <a:cs typeface="Arial" panose="020B0604020202020204" pitchFamily="34" charset="0"/>
                <a:sym typeface="+mn-lt"/>
              </a:rPr>
              <a:t>học</a:t>
            </a:r>
            <a:r>
              <a:rPr lang="en-US" altLang="zh-CN" sz="6000" smtClean="0">
                <a:solidFill>
                  <a:srgbClr val="FF6600"/>
                </a:solidFill>
                <a:latin typeface="Arial" panose="020B0604020202020204" pitchFamily="34" charset="0"/>
                <a:cs typeface="Arial" panose="020B0604020202020204" pitchFamily="34" charset="0"/>
                <a:sym typeface="+mn-lt"/>
              </a:rPr>
              <a:t> giỏi !</a:t>
            </a:r>
            <a:endParaRPr lang="zh-CN" altLang="en-US" sz="6000"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8" presetClass="emph" presetSubtype="0" fill="hold" nodeType="withEffect">
                                  <p:stCondLst>
                                    <p:cond delay="0"/>
                                  </p:stCondLst>
                                  <p:childTnLst>
                                    <p:animRot by="21600000">
                                      <p:cBhvr>
                                        <p:cTn id="30" dur="10000" fill="hold"/>
                                        <p:tgtEl>
                                          <p:spTgt spid="23"/>
                                        </p:tgtEl>
                                        <p:attrNameLst>
                                          <p:attrName>r</p:attrName>
                                        </p:attrNameLst>
                                      </p:cBhvr>
                                    </p:animRot>
                                  </p:childTnLst>
                                </p:cTn>
                              </p:par>
                              <p:par>
                                <p:cTn id="31" presetID="22" presetClass="entr" presetSubtype="8"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par>
                                <p:cTn id="34" presetID="22" presetClass="entr" presetSubtype="2"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right)">
                                      <p:cBhvr>
                                        <p:cTn id="36" dur="500"/>
                                        <p:tgtEl>
                                          <p:spTgt spid="86"/>
                                        </p:tgtEl>
                                      </p:cBhvr>
                                    </p:animEffect>
                                  </p:childTnLst>
                                </p:cTn>
                              </p:par>
                              <p:par>
                                <p:cTn id="37" presetID="42"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1000"/>
                                        <p:tgtEl>
                                          <p:spTgt spid="108"/>
                                        </p:tgtEl>
                                      </p:cBhvr>
                                    </p:animEffect>
                                    <p:anim calcmode="lin" valueType="num">
                                      <p:cBhvr>
                                        <p:cTn id="40" dur="1000" fill="hold"/>
                                        <p:tgtEl>
                                          <p:spTgt spid="108"/>
                                        </p:tgtEl>
                                        <p:attrNameLst>
                                          <p:attrName>ppt_x</p:attrName>
                                        </p:attrNameLst>
                                      </p:cBhvr>
                                      <p:tavLst>
                                        <p:tav tm="0">
                                          <p:val>
                                            <p:strVal val="#ppt_x"/>
                                          </p:val>
                                        </p:tav>
                                        <p:tav tm="100000">
                                          <p:val>
                                            <p:strVal val="#ppt_x"/>
                                          </p:val>
                                        </p:tav>
                                      </p:tavLst>
                                    </p:anim>
                                    <p:anim calcmode="lin" valueType="num">
                                      <p:cBhvr>
                                        <p:cTn id="41" dur="1000" fill="hold"/>
                                        <p:tgtEl>
                                          <p:spTgt spid="10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250" fill="hold"/>
                                        <p:tgtEl>
                                          <p:spTgt spid="2"/>
                                        </p:tgtEl>
                                        <p:attrNameLst>
                                          <p:attrName>ppt_w</p:attrName>
                                        </p:attrNameLst>
                                      </p:cBhvr>
                                      <p:tavLst>
                                        <p:tav tm="0">
                                          <p:val>
                                            <p:fltVal val="0"/>
                                          </p:val>
                                        </p:tav>
                                        <p:tav tm="100000">
                                          <p:val>
                                            <p:strVal val="#ppt_w"/>
                                          </p:val>
                                        </p:tav>
                                      </p:tavLst>
                                    </p:anim>
                                    <p:anim calcmode="lin" valueType="num">
                                      <p:cBhvr>
                                        <p:cTn id="50" dur="1250" fill="hold"/>
                                        <p:tgtEl>
                                          <p:spTgt spid="2"/>
                                        </p:tgtEl>
                                        <p:attrNameLst>
                                          <p:attrName>ppt_h</p:attrName>
                                        </p:attrNameLst>
                                      </p:cBhvr>
                                      <p:tavLst>
                                        <p:tav tm="0">
                                          <p:val>
                                            <p:fltVal val="0"/>
                                          </p:val>
                                        </p:tav>
                                        <p:tav tm="100000">
                                          <p:val>
                                            <p:strVal val="#ppt_h"/>
                                          </p:val>
                                        </p:tav>
                                      </p:tavLst>
                                    </p:anim>
                                    <p:animEffect transition="in" filter="fade">
                                      <p:cBhvr>
                                        <p:cTn id="51" dur="1250"/>
                                        <p:tgtEl>
                                          <p:spTgt spid="2"/>
                                        </p:tgtEl>
                                      </p:cBhvr>
                                    </p:animEffect>
                                    <p:anim calcmode="lin" valueType="num">
                                      <p:cBhvr>
                                        <p:cTn id="52" dur="1250" fill="hold"/>
                                        <p:tgtEl>
                                          <p:spTgt spid="2"/>
                                        </p:tgtEl>
                                        <p:attrNameLst>
                                          <p:attrName>ppt_x</p:attrName>
                                        </p:attrNameLst>
                                      </p:cBhvr>
                                      <p:tavLst>
                                        <p:tav tm="0">
                                          <p:val>
                                            <p:fltVal val="0.5"/>
                                          </p:val>
                                        </p:tav>
                                        <p:tav tm="100000">
                                          <p:val>
                                            <p:strVal val="#ppt_x"/>
                                          </p:val>
                                        </p:tav>
                                      </p:tavLst>
                                    </p:anim>
                                    <p:anim calcmode="lin" valueType="num">
                                      <p:cBhvr>
                                        <p:cTn id="53" dur="1250" fill="hold"/>
                                        <p:tgtEl>
                                          <p:spTgt spid="2"/>
                                        </p:tgtEl>
                                        <p:attrNameLst>
                                          <p:attrName>ppt_y</p:attrName>
                                        </p:attrNameLst>
                                      </p:cBhvr>
                                      <p:tavLst>
                                        <p:tav tm="0">
                                          <p:val>
                                            <p:fltVal val="0.5"/>
                                          </p:val>
                                        </p:tav>
                                        <p:tav tm="100000">
                                          <p:val>
                                            <p:strVal val="#ppt_y"/>
                                          </p:val>
                                        </p:tav>
                                      </p:tavLst>
                                    </p:anim>
                                  </p:childTnLst>
                                </p:cTn>
                              </p:par>
                              <p:par>
                                <p:cTn id="54" presetID="2" presetClass="entr" presetSubtype="8" decel="4100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4500" fill="hold"/>
                                        <p:tgtEl>
                                          <p:spTgt spid="28"/>
                                        </p:tgtEl>
                                        <p:attrNameLst>
                                          <p:attrName>ppt_x</p:attrName>
                                        </p:attrNameLst>
                                      </p:cBhvr>
                                      <p:tavLst>
                                        <p:tav tm="0">
                                          <p:val>
                                            <p:strVal val="0-#ppt_w/2"/>
                                          </p:val>
                                        </p:tav>
                                        <p:tav tm="100000">
                                          <p:val>
                                            <p:strVal val="#ppt_x"/>
                                          </p:val>
                                        </p:tav>
                                      </p:tavLst>
                                    </p:anim>
                                    <p:anim calcmode="lin" valueType="num">
                                      <p:cBhvr additive="base">
                                        <p:cTn id="57" dur="4500" fill="hold"/>
                                        <p:tgtEl>
                                          <p:spTgt spid="28"/>
                                        </p:tgtEl>
                                        <p:attrNameLst>
                                          <p:attrName>ppt_y</p:attrName>
                                        </p:attrNameLst>
                                      </p:cBhvr>
                                      <p:tavLst>
                                        <p:tav tm="0">
                                          <p:val>
                                            <p:strVal val="#ppt_y"/>
                                          </p:val>
                                        </p:tav>
                                        <p:tav tm="100000">
                                          <p:val>
                                            <p:strVal val="#ppt_y"/>
                                          </p:val>
                                        </p:tav>
                                      </p:tavLst>
                                    </p:anim>
                                  </p:childTnLst>
                                </p:cTn>
                              </p:par>
                              <p:par>
                                <p:cTn id="58" presetID="6" presetClass="emph" presetSubtype="0" repeatCount="14000" autoRev="1" fill="hold" nodeType="withEffect">
                                  <p:stCondLst>
                                    <p:cond delay="0"/>
                                  </p:stCondLst>
                                  <p:childTnLst>
                                    <p:animScale>
                                      <p:cBhvr>
                                        <p:cTn id="59"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图片 59"/>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pic>
        <p:nvPicPr>
          <p:cNvPr id="2" name="CHIM CHÍCH BÔNG (Hình minh họa theo lời bài hát)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022"/>
            <a:ext cx="9149372" cy="51465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9" y="-156802"/>
            <a:ext cx="9248571" cy="8019887"/>
          </a:xfrm>
          <a:prstGeom prst="rect">
            <a:avLst/>
          </a:prstGeom>
        </p:spPr>
      </p:pic>
      <p:sp>
        <p:nvSpPr>
          <p:cNvPr id="26" name="任意多边形 25"/>
          <p:cNvSpPr/>
          <p:nvPr/>
        </p:nvSpPr>
        <p:spPr>
          <a:xfrm>
            <a:off x="1498946" y="1187976"/>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3180292" y="1655525"/>
            <a:ext cx="2994555" cy="623601"/>
          </a:xfrm>
          <a:prstGeom prst="rect">
            <a:avLst/>
          </a:prstGeom>
          <a:noFill/>
        </p:spPr>
        <p:txBody>
          <a:bodyPr wrap="none" rtlCol="0">
            <a:prstTxWarp prst="textDoubleWave1">
              <a:avLst>
                <a:gd name="adj1" fmla="val 6250"/>
                <a:gd name="adj2" fmla="val 404"/>
              </a:avLst>
            </a:prstTxWarp>
            <a:spAutoFit/>
          </a:bodyPr>
          <a:lstStyle/>
          <a:p>
            <a:r>
              <a:rPr lang="en-US" altLang="zh-CN" sz="4800" b="1" dirty="0" err="1" smtClean="0">
                <a:solidFill>
                  <a:srgbClr val="FF6600"/>
                </a:solidFill>
                <a:latin typeface="Arial" panose="020B0604020202020204" pitchFamily="34" charset="0"/>
                <a:cs typeface="Arial" panose="020B0604020202020204" pitchFamily="34" charset="0"/>
                <a:sym typeface="+mn-lt"/>
              </a:rPr>
              <a:t>Đạo</a:t>
            </a:r>
            <a:r>
              <a:rPr lang="en-US" altLang="zh-CN" sz="4800" b="1" dirty="0" smtClean="0">
                <a:solidFill>
                  <a:srgbClr val="FF6600"/>
                </a:solidFill>
                <a:latin typeface="Arial" panose="020B0604020202020204" pitchFamily="34" charset="0"/>
                <a:cs typeface="Arial" panose="020B0604020202020204" pitchFamily="34" charset="0"/>
                <a:sym typeface="+mn-lt"/>
              </a:rPr>
              <a:t> </a:t>
            </a:r>
            <a:r>
              <a:rPr lang="en-US" altLang="zh-CN" sz="48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48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51434" y="-12200"/>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78882" y="3663606"/>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TextBox 3"/>
          <p:cNvSpPr txBox="1"/>
          <p:nvPr/>
        </p:nvSpPr>
        <p:spPr>
          <a:xfrm>
            <a:off x="1637270" y="3117792"/>
            <a:ext cx="6139029" cy="1015663"/>
          </a:xfrm>
          <a:prstGeom prst="rect">
            <a:avLst/>
          </a:prstGeom>
          <a:noFill/>
        </p:spPr>
        <p:txBody>
          <a:bodyPr wrap="square" rtlCol="0">
            <a:spAutoFit/>
          </a:bodyPr>
          <a:lstStyle/>
          <a:p>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a:t>
            </a:r>
            <a:r>
              <a:rPr lang="en-US" sz="3000" b="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QUÝ TRỌNG THỜI GIAN</a:t>
            </a:r>
          </a:p>
          <a:p>
            <a:pPr algn="ctr"/>
            <a:r>
              <a:rPr lang="en-GB" sz="3000" b="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 2)</a:t>
            </a:r>
            <a:endParaRPr 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p:cNvSpPr txBox="1"/>
          <p:nvPr/>
        </p:nvSpPr>
        <p:spPr>
          <a:xfrm>
            <a:off x="2012751" y="2415841"/>
            <a:ext cx="6213669" cy="523220"/>
          </a:xfrm>
          <a:prstGeom prst="rect">
            <a:avLst/>
          </a:prstGeom>
          <a:noFill/>
        </p:spPr>
        <p:txBody>
          <a:bodyPr wrap="square" rtlCol="0">
            <a:spAutoFit/>
          </a:bodyPr>
          <a:lstStyle/>
          <a:p>
            <a:r>
              <a:rPr lang="en-US" sz="2800" b="1" dirty="0" err="1" smtClean="0">
                <a:solidFill>
                  <a:srgbClr val="A9250B"/>
                </a:solidFill>
                <a:latin typeface="Arial" panose="020B0604020202020204" pitchFamily="34" charset="0"/>
                <a:cs typeface="Arial" panose="020B0604020202020204" pitchFamily="34" charset="0"/>
              </a:rPr>
              <a:t>Chủ</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đề</a:t>
            </a:r>
            <a:r>
              <a:rPr lang="en-US" sz="2800" b="1" dirty="0" smtClean="0">
                <a:solidFill>
                  <a:srgbClr val="A9250B"/>
                </a:solidFill>
                <a:latin typeface="Arial" panose="020B0604020202020204" pitchFamily="34" charset="0"/>
                <a:cs typeface="Arial" panose="020B0604020202020204" pitchFamily="34" charset="0"/>
              </a:rPr>
              <a:t> 1: </a:t>
            </a:r>
            <a:r>
              <a:rPr lang="en-US" sz="2800" b="1" dirty="0" err="1" smtClean="0">
                <a:solidFill>
                  <a:srgbClr val="A9250B"/>
                </a:solidFill>
                <a:latin typeface="Arial" panose="020B0604020202020204" pitchFamily="34" charset="0"/>
                <a:cs typeface="Arial" panose="020B0604020202020204" pitchFamily="34" charset="0"/>
              </a:rPr>
              <a:t>Quý</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trọng</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thời</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gian</a:t>
            </a:r>
            <a:endParaRPr lang="en-US" sz="2800" b="1" dirty="0">
              <a:solidFill>
                <a:srgbClr val="A9250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31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8" presetClass="emph" presetSubtype="0" fill="hold" nodeType="withEffect">
                                  <p:stCondLst>
                                    <p:cond delay="0"/>
                                  </p:stCondLst>
                                  <p:childTnLst>
                                    <p:animRot by="21600000">
                                      <p:cBhvr>
                                        <p:cTn id="32" dur="10000" fill="hold"/>
                                        <p:tgtEl>
                                          <p:spTgt spid="23"/>
                                        </p:tgtEl>
                                        <p:attrNameLst>
                                          <p:attrName>r</p:attrName>
                                        </p:attrNameLst>
                                      </p:cBhvr>
                                    </p:animRot>
                                  </p:childTnLst>
                                </p:cTn>
                              </p:par>
                              <p:par>
                                <p:cTn id="33" presetID="22" presetClass="entr" presetSubtype="8"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par>
                                <p:cTn id="36" presetID="22" presetClass="entr" presetSubtype="2"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right)">
                                      <p:cBhvr>
                                        <p:cTn id="38" dur="500"/>
                                        <p:tgtEl>
                                          <p:spTgt spid="86"/>
                                        </p:tgtEl>
                                      </p:cBhvr>
                                    </p:animEffect>
                                  </p:childTnLst>
                                </p:cTn>
                              </p:par>
                              <p:par>
                                <p:cTn id="39" presetID="42"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1000"/>
                                        <p:tgtEl>
                                          <p:spTgt spid="108"/>
                                        </p:tgtEl>
                                      </p:cBhvr>
                                    </p:animEffect>
                                    <p:anim calcmode="lin" valueType="num">
                                      <p:cBhvr>
                                        <p:cTn id="42" dur="1000" fill="hold"/>
                                        <p:tgtEl>
                                          <p:spTgt spid="108"/>
                                        </p:tgtEl>
                                        <p:attrNameLst>
                                          <p:attrName>ppt_x</p:attrName>
                                        </p:attrNameLst>
                                      </p:cBhvr>
                                      <p:tavLst>
                                        <p:tav tm="0">
                                          <p:val>
                                            <p:strVal val="#ppt_x"/>
                                          </p:val>
                                        </p:tav>
                                        <p:tav tm="100000">
                                          <p:val>
                                            <p:strVal val="#ppt_x"/>
                                          </p:val>
                                        </p:tav>
                                      </p:tavLst>
                                    </p:anim>
                                    <p:anim calcmode="lin" valueType="num">
                                      <p:cBhvr>
                                        <p:cTn id="43" dur="1000" fill="hold"/>
                                        <p:tgtEl>
                                          <p:spTgt spid="10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53" presetClass="entr" presetSubtype="528"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250" fill="hold"/>
                                        <p:tgtEl>
                                          <p:spTgt spid="2"/>
                                        </p:tgtEl>
                                        <p:attrNameLst>
                                          <p:attrName>ppt_w</p:attrName>
                                        </p:attrNameLst>
                                      </p:cBhvr>
                                      <p:tavLst>
                                        <p:tav tm="0">
                                          <p:val>
                                            <p:fltVal val="0"/>
                                          </p:val>
                                        </p:tav>
                                        <p:tav tm="100000">
                                          <p:val>
                                            <p:strVal val="#ppt_w"/>
                                          </p:val>
                                        </p:tav>
                                      </p:tavLst>
                                    </p:anim>
                                    <p:anim calcmode="lin" valueType="num">
                                      <p:cBhvr>
                                        <p:cTn id="52" dur="1250" fill="hold"/>
                                        <p:tgtEl>
                                          <p:spTgt spid="2"/>
                                        </p:tgtEl>
                                        <p:attrNameLst>
                                          <p:attrName>ppt_h</p:attrName>
                                        </p:attrNameLst>
                                      </p:cBhvr>
                                      <p:tavLst>
                                        <p:tav tm="0">
                                          <p:val>
                                            <p:fltVal val="0"/>
                                          </p:val>
                                        </p:tav>
                                        <p:tav tm="100000">
                                          <p:val>
                                            <p:strVal val="#ppt_h"/>
                                          </p:val>
                                        </p:tav>
                                      </p:tavLst>
                                    </p:anim>
                                    <p:animEffect transition="in" filter="fade">
                                      <p:cBhvr>
                                        <p:cTn id="53" dur="1250"/>
                                        <p:tgtEl>
                                          <p:spTgt spid="2"/>
                                        </p:tgtEl>
                                      </p:cBhvr>
                                    </p:animEffect>
                                    <p:anim calcmode="lin" valueType="num">
                                      <p:cBhvr>
                                        <p:cTn id="54" dur="1250" fill="hold"/>
                                        <p:tgtEl>
                                          <p:spTgt spid="2"/>
                                        </p:tgtEl>
                                        <p:attrNameLst>
                                          <p:attrName>ppt_x</p:attrName>
                                        </p:attrNameLst>
                                      </p:cBhvr>
                                      <p:tavLst>
                                        <p:tav tm="0">
                                          <p:val>
                                            <p:fltVal val="0.5"/>
                                          </p:val>
                                        </p:tav>
                                        <p:tav tm="100000">
                                          <p:val>
                                            <p:strVal val="#ppt_x"/>
                                          </p:val>
                                        </p:tav>
                                      </p:tavLst>
                                    </p:anim>
                                    <p:anim calcmode="lin" valueType="num">
                                      <p:cBhvr>
                                        <p:cTn id="55" dur="1250" fill="hold"/>
                                        <p:tgtEl>
                                          <p:spTgt spid="2"/>
                                        </p:tgtEl>
                                        <p:attrNameLst>
                                          <p:attrName>ppt_y</p:attrName>
                                        </p:attrNameLst>
                                      </p:cBhvr>
                                      <p:tavLst>
                                        <p:tav tm="0">
                                          <p:val>
                                            <p:fltVal val="0.5"/>
                                          </p:val>
                                        </p:tav>
                                        <p:tav tm="100000">
                                          <p:val>
                                            <p:strVal val="#ppt_y"/>
                                          </p:val>
                                        </p:tav>
                                      </p:tavLst>
                                    </p:anim>
                                  </p:childTnLst>
                                </p:cTn>
                              </p:par>
                              <p:par>
                                <p:cTn id="56" presetID="2" presetClass="entr" presetSubtype="8" decel="4100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4500" fill="hold"/>
                                        <p:tgtEl>
                                          <p:spTgt spid="28"/>
                                        </p:tgtEl>
                                        <p:attrNameLst>
                                          <p:attrName>ppt_x</p:attrName>
                                        </p:attrNameLst>
                                      </p:cBhvr>
                                      <p:tavLst>
                                        <p:tav tm="0">
                                          <p:val>
                                            <p:strVal val="0-#ppt_w/2"/>
                                          </p:val>
                                        </p:tav>
                                        <p:tav tm="100000">
                                          <p:val>
                                            <p:strVal val="#ppt_x"/>
                                          </p:val>
                                        </p:tav>
                                      </p:tavLst>
                                    </p:anim>
                                    <p:anim calcmode="lin" valueType="num">
                                      <p:cBhvr additive="base">
                                        <p:cTn id="59" dur="4500" fill="hold"/>
                                        <p:tgtEl>
                                          <p:spTgt spid="28"/>
                                        </p:tgtEl>
                                        <p:attrNameLst>
                                          <p:attrName>ppt_y</p:attrName>
                                        </p:attrNameLst>
                                      </p:cBhvr>
                                      <p:tavLst>
                                        <p:tav tm="0">
                                          <p:val>
                                            <p:strVal val="#ppt_y"/>
                                          </p:val>
                                        </p:tav>
                                        <p:tav tm="100000">
                                          <p:val>
                                            <p:strVal val="#ppt_y"/>
                                          </p:val>
                                        </p:tav>
                                      </p:tavLst>
                                    </p:anim>
                                  </p:childTnLst>
                                </p:cTn>
                              </p:par>
                              <p:par>
                                <p:cTn id="60" presetID="6" presetClass="emph" presetSubtype="0" repeatCount="14000" autoRev="1" fill="hold" nodeType="withEffect">
                                  <p:stCondLst>
                                    <p:cond delay="0"/>
                                  </p:stCondLst>
                                  <p:childTnLst>
                                    <p:animScale>
                                      <p:cBhvr>
                                        <p:cTn id="61"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96" y="353422"/>
            <a:ext cx="3087133" cy="994172"/>
          </a:xfrm>
        </p:spPr>
        <p:txBody>
          <a:bodyPr/>
          <a:lstStyle/>
          <a:p>
            <a:r>
              <a:rPr lang="en-GB" b="1" smtClean="0">
                <a:solidFill>
                  <a:srgbClr val="002060"/>
                </a:solidFill>
                <a:latin typeface="Bahnschrift" panose="020B0502040204020203" pitchFamily="34" charset="0"/>
              </a:rPr>
              <a:t>HOẠT ĐỘNG 3:</a:t>
            </a:r>
            <a:endParaRPr lang="en-US" b="1">
              <a:solidFill>
                <a:srgbClr val="002060"/>
              </a:solidFill>
              <a:latin typeface="Bahnschrift" panose="020B0502040204020203" pitchFamily="34" charset="0"/>
            </a:endParaRPr>
          </a:p>
        </p:txBody>
      </p:sp>
      <p:sp>
        <p:nvSpPr>
          <p:cNvPr id="4" name="Rectangle 3"/>
          <p:cNvSpPr/>
          <p:nvPr/>
        </p:nvSpPr>
        <p:spPr>
          <a:xfrm>
            <a:off x="-1402564" y="1151652"/>
            <a:ext cx="11757592" cy="1938992"/>
          </a:xfrm>
          <a:prstGeom prst="rect">
            <a:avLst/>
          </a:prstGeom>
          <a:noFill/>
        </p:spPr>
        <p:txBody>
          <a:bodyPr wrap="square" lIns="91440" tIns="45720" rIns="91440" bIns="45720">
            <a:spAutoFit/>
          </a:bodyPr>
          <a:lstStyle/>
          <a:p>
            <a:pPr algn="ctr"/>
            <a:r>
              <a:rPr lang="en-US" sz="4000" b="1" smtClean="0">
                <a:ln w="22225">
                  <a:solidFill>
                    <a:schemeClr val="accent2"/>
                  </a:solidFill>
                  <a:prstDash val="solid"/>
                </a:ln>
                <a:solidFill>
                  <a:schemeClr val="accent2">
                    <a:lumMod val="40000"/>
                    <a:lumOff val="60000"/>
                  </a:schemeClr>
                </a:solidFill>
              </a:rPr>
              <a:t>TRAO ĐỔI </a:t>
            </a:r>
          </a:p>
          <a:p>
            <a:pPr algn="ctr"/>
            <a:r>
              <a:rPr lang="en-US" sz="4000" b="1" smtClean="0">
                <a:ln w="22225">
                  <a:solidFill>
                    <a:schemeClr val="accent2"/>
                  </a:solidFill>
                  <a:prstDash val="solid"/>
                </a:ln>
                <a:solidFill>
                  <a:schemeClr val="accent2">
                    <a:lumMod val="40000"/>
                    <a:lumOff val="60000"/>
                  </a:schemeClr>
                </a:solidFill>
              </a:rPr>
              <a:t>VỀ SỰ CẦN THIẾT </a:t>
            </a:r>
          </a:p>
          <a:p>
            <a:pPr algn="ctr"/>
            <a:r>
              <a:rPr lang="en-US" sz="4000" b="1" smtClean="0">
                <a:ln w="22225">
                  <a:solidFill>
                    <a:schemeClr val="accent2"/>
                  </a:solidFill>
                  <a:prstDash val="solid"/>
                </a:ln>
                <a:solidFill>
                  <a:schemeClr val="accent2">
                    <a:lumMod val="40000"/>
                    <a:lumOff val="60000"/>
                  </a:schemeClr>
                </a:solidFill>
              </a:rPr>
              <a:t>PHẢI QUÝ TRỌNG THỜI GIAN</a:t>
            </a:r>
            <a:endParaRPr lang="en-US" sz="4000" b="1">
              <a:ln w="22225">
                <a:solidFill>
                  <a:schemeClr val="accent2"/>
                </a:solidFill>
                <a:prstDash val="solid"/>
              </a:ln>
              <a:solidFill>
                <a:schemeClr val="accent2">
                  <a:lumMod val="40000"/>
                  <a:lumOff val="60000"/>
                </a:schemeClr>
              </a:solidFill>
            </a:endParaRPr>
          </a:p>
        </p:txBody>
      </p:sp>
      <p:pic>
        <p:nvPicPr>
          <p:cNvPr id="5" name="Picture 4"/>
          <p:cNvPicPr>
            <a:picLocks noChangeAspect="1"/>
          </p:cNvPicPr>
          <p:nvPr/>
        </p:nvPicPr>
        <p:blipFill>
          <a:blip r:embed="rId2"/>
          <a:stretch>
            <a:fillRect/>
          </a:stretch>
        </p:blipFill>
        <p:spPr>
          <a:xfrm>
            <a:off x="2168300" y="3396343"/>
            <a:ext cx="1619929" cy="1524641"/>
          </a:xfrm>
          <a:prstGeom prst="rect">
            <a:avLst/>
          </a:prstGeom>
        </p:spPr>
      </p:pic>
      <p:pic>
        <p:nvPicPr>
          <p:cNvPr id="6" name="Picture 5"/>
          <p:cNvPicPr>
            <a:picLocks noChangeAspect="1"/>
          </p:cNvPicPr>
          <p:nvPr/>
        </p:nvPicPr>
        <p:blipFill>
          <a:blip r:embed="rId2"/>
          <a:stretch>
            <a:fillRect/>
          </a:stretch>
        </p:blipFill>
        <p:spPr>
          <a:xfrm>
            <a:off x="5072744" y="3824727"/>
            <a:ext cx="1164772" cy="1096257"/>
          </a:xfrm>
          <a:prstGeom prst="rect">
            <a:avLst/>
          </a:prstGeom>
        </p:spPr>
      </p:pic>
      <p:pic>
        <p:nvPicPr>
          <p:cNvPr id="7" name="Picture 6"/>
          <p:cNvPicPr>
            <a:picLocks noChangeAspect="1"/>
          </p:cNvPicPr>
          <p:nvPr/>
        </p:nvPicPr>
        <p:blipFill>
          <a:blip r:embed="rId2"/>
          <a:stretch>
            <a:fillRect/>
          </a:stretch>
        </p:blipFill>
        <p:spPr>
          <a:xfrm>
            <a:off x="7609114" y="4065717"/>
            <a:ext cx="908720" cy="855267"/>
          </a:xfrm>
          <a:prstGeom prst="rect">
            <a:avLst/>
          </a:prstGeom>
        </p:spPr>
      </p:pic>
    </p:spTree>
    <p:extLst>
      <p:ext uri="{BB962C8B-B14F-4D97-AF65-F5344CB8AC3E}">
        <p14:creationId xmlns:p14="http://schemas.microsoft.com/office/powerpoint/2010/main" val="341200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48681" y="1752782"/>
            <a:ext cx="7819049" cy="612245"/>
            <a:chOff x="1148681" y="1789945"/>
            <a:chExt cx="7819049" cy="612245"/>
          </a:xfrm>
        </p:grpSpPr>
        <p:pic>
          <p:nvPicPr>
            <p:cNvPr id="3" name="Picture 2"/>
            <p:cNvPicPr>
              <a:picLocks noChangeAspect="1"/>
            </p:cNvPicPr>
            <p:nvPr/>
          </p:nvPicPr>
          <p:blipFill>
            <a:blip r:embed="rId2"/>
            <a:stretch>
              <a:fillRect/>
            </a:stretch>
          </p:blipFill>
          <p:spPr>
            <a:xfrm>
              <a:off x="1148681" y="1789945"/>
              <a:ext cx="603002" cy="567532"/>
            </a:xfrm>
            <a:prstGeom prst="rect">
              <a:avLst/>
            </a:prstGeom>
          </p:spPr>
        </p:pic>
        <p:sp>
          <p:nvSpPr>
            <p:cNvPr id="4" name="TextBox 3"/>
            <p:cNvSpPr txBox="1"/>
            <p:nvPr/>
          </p:nvSpPr>
          <p:spPr>
            <a:xfrm>
              <a:off x="1983036" y="1817415"/>
              <a:ext cx="6984694" cy="584775"/>
            </a:xfrm>
            <a:prstGeom prst="rect">
              <a:avLst/>
            </a:prstGeom>
            <a:noFill/>
          </p:spPr>
          <p:txBody>
            <a:bodyPr wrap="square" rtlCol="0">
              <a:spAutoFit/>
            </a:bodyPr>
            <a:lstStyle/>
            <a:p>
              <a:r>
                <a:rPr lang="en-GB" sz="3200" smtClean="0">
                  <a:solidFill>
                    <a:srgbClr val="002060"/>
                  </a:solidFill>
                  <a:latin typeface="Times New Roman" panose="02020603050405020304" pitchFamily="18" charset="0"/>
                  <a:cs typeface="Times New Roman" panose="02020603050405020304" pitchFamily="18" charset="0"/>
                </a:rPr>
                <a:t>Quý trọng thời gian mang lại lợi ích gì?</a:t>
              </a:r>
              <a:endParaRPr lang="en-US" sz="3200">
                <a:solidFill>
                  <a:srgbClr val="00206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1095164" y="2924023"/>
            <a:ext cx="7872566" cy="1077218"/>
            <a:chOff x="1095164" y="2924023"/>
            <a:chExt cx="7872566" cy="1077218"/>
          </a:xfrm>
        </p:grpSpPr>
        <p:pic>
          <p:nvPicPr>
            <p:cNvPr id="5" name="Picture 4"/>
            <p:cNvPicPr>
              <a:picLocks noChangeAspect="1"/>
            </p:cNvPicPr>
            <p:nvPr/>
          </p:nvPicPr>
          <p:blipFill>
            <a:blip r:embed="rId2"/>
            <a:stretch>
              <a:fillRect/>
            </a:stretch>
          </p:blipFill>
          <p:spPr>
            <a:xfrm>
              <a:off x="1095164" y="2924023"/>
              <a:ext cx="656519" cy="617900"/>
            </a:xfrm>
            <a:prstGeom prst="rect">
              <a:avLst/>
            </a:prstGeom>
          </p:spPr>
        </p:pic>
        <p:sp>
          <p:nvSpPr>
            <p:cNvPr id="7" name="TextBox 6"/>
            <p:cNvSpPr txBox="1"/>
            <p:nvPr/>
          </p:nvSpPr>
          <p:spPr>
            <a:xfrm>
              <a:off x="1983036" y="2924023"/>
              <a:ext cx="6984694" cy="1077218"/>
            </a:xfrm>
            <a:prstGeom prst="rect">
              <a:avLst/>
            </a:prstGeom>
            <a:noFill/>
          </p:spPr>
          <p:txBody>
            <a:bodyPr wrap="square" rtlCol="0">
              <a:spAutoFit/>
            </a:bodyPr>
            <a:lstStyle/>
            <a:p>
              <a:r>
                <a:rPr lang="en-GB" sz="3200" smtClean="0">
                  <a:solidFill>
                    <a:srgbClr val="002060"/>
                  </a:solidFill>
                  <a:latin typeface="Times New Roman" panose="02020603050405020304" pitchFamily="18" charset="0"/>
                  <a:cs typeface="Times New Roman" panose="02020603050405020304" pitchFamily="18" charset="0"/>
                </a:rPr>
                <a:t>Việc không quý trọng thời gian dẫn đến điều gì?</a:t>
              </a:r>
              <a:endParaRPr lang="en-US" sz="3200">
                <a:solidFill>
                  <a:srgbClr val="00206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805374" y="0"/>
            <a:ext cx="3338626" cy="1752782"/>
            <a:chOff x="5805374" y="0"/>
            <a:chExt cx="3338626" cy="1752782"/>
          </a:xfrm>
        </p:grpSpPr>
        <p:pic>
          <p:nvPicPr>
            <p:cNvPr id="9" name="Picture 2" descr="https://i.pinimg.com/736x/11/71/3b/11713b6c5e128e1b2436911226073618.jpg"/>
            <p:cNvPicPr>
              <a:picLocks noChangeAspect="1" noChangeArrowheads="1"/>
            </p:cNvPicPr>
            <p:nvPr/>
          </p:nvPicPr>
          <p:blipFill rotWithShape="1">
            <a:blip r:embed="rId3">
              <a:extLst>
                <a:ext uri="{28A0092B-C50C-407E-A947-70E740481C1C}">
                  <a14:useLocalDpi xmlns:a14="http://schemas.microsoft.com/office/drawing/2010/main" val="0"/>
                </a:ext>
              </a:extLst>
            </a:blip>
            <a:srcRect b="14842"/>
            <a:stretch/>
          </p:blipFill>
          <p:spPr bwMode="auto">
            <a:xfrm>
              <a:off x="5805374" y="0"/>
              <a:ext cx="3338626" cy="17527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81312" y="958467"/>
              <a:ext cx="2974554" cy="523220"/>
            </a:xfrm>
            <a:prstGeom prst="rect">
              <a:avLst/>
            </a:prstGeom>
            <a:noFill/>
          </p:spPr>
          <p:txBody>
            <a:bodyPr wrap="square" rtlCol="0">
              <a:spAutoFit/>
            </a:bodyPr>
            <a:lstStyle/>
            <a:p>
              <a:r>
                <a:rPr lang="en-GB" sz="2800" b="1" smtClean="0">
                  <a:latin typeface="Times New Roman" panose="02020603050405020304" pitchFamily="18" charset="0"/>
                  <a:cs typeface="Times New Roman" panose="02020603050405020304" pitchFamily="18" charset="0"/>
                </a:rPr>
                <a:t>Thảo luận nhóm 4</a:t>
              </a:r>
              <a:endParaRPr lang="en-US" sz="28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524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6764" y="31909"/>
            <a:ext cx="7826148" cy="955382"/>
            <a:chOff x="236764" y="31909"/>
            <a:chExt cx="7826148" cy="955382"/>
          </a:xfrm>
        </p:grpSpPr>
        <p:pic>
          <p:nvPicPr>
            <p:cNvPr id="5" name="Picture 4"/>
            <p:cNvPicPr>
              <a:picLocks noChangeAspect="1"/>
            </p:cNvPicPr>
            <p:nvPr/>
          </p:nvPicPr>
          <p:blipFill>
            <a:blip r:embed="rId2"/>
            <a:stretch>
              <a:fillRect/>
            </a:stretch>
          </p:blipFill>
          <p:spPr>
            <a:xfrm>
              <a:off x="236764" y="31909"/>
              <a:ext cx="1015093" cy="955382"/>
            </a:xfrm>
            <a:prstGeom prst="rect">
              <a:avLst/>
            </a:prstGeom>
          </p:spPr>
        </p:pic>
        <p:sp>
          <p:nvSpPr>
            <p:cNvPr id="6" name="TextBox 5"/>
            <p:cNvSpPr txBox="1"/>
            <p:nvPr/>
          </p:nvSpPr>
          <p:spPr>
            <a:xfrm>
              <a:off x="1270226" y="232601"/>
              <a:ext cx="6792686" cy="553998"/>
            </a:xfrm>
            <a:prstGeom prst="rect">
              <a:avLst/>
            </a:prstGeom>
            <a:noFill/>
          </p:spPr>
          <p:txBody>
            <a:bodyPr wrap="square" rtlCol="0">
              <a:spAutoFit/>
            </a:bodyPr>
            <a:lstStyle/>
            <a:p>
              <a:r>
                <a:rPr lang="en-GB" sz="3000" b="1" smtClean="0">
                  <a:latin typeface="Times New Roman" panose="02020603050405020304" pitchFamily="18" charset="0"/>
                  <a:cs typeface="Times New Roman" panose="02020603050405020304" pitchFamily="18" charset="0"/>
                </a:rPr>
                <a:t>Lợi ích của quý trọng thời gian</a:t>
              </a:r>
              <a:endParaRPr lang="en-US" sz="3000" b="1">
                <a:latin typeface="Times New Roman" panose="02020603050405020304" pitchFamily="18" charset="0"/>
                <a:cs typeface="Times New Roman" panose="02020603050405020304" pitchFamily="18" charset="0"/>
              </a:endParaRPr>
            </a:p>
          </p:txBody>
        </p:sp>
      </p:grpSp>
      <p:sp>
        <p:nvSpPr>
          <p:cNvPr id="8" name="Rectangle 7"/>
          <p:cNvSpPr/>
          <p:nvPr/>
        </p:nvSpPr>
        <p:spPr>
          <a:xfrm>
            <a:off x="236764" y="1217787"/>
            <a:ext cx="8798379" cy="15457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800" smtClean="0">
                <a:latin typeface="Times New Roman" panose="02020603050405020304" pitchFamily="18" charset="0"/>
                <a:cs typeface="Times New Roman" panose="02020603050405020304" pitchFamily="18" charset="0"/>
              </a:rPr>
              <a:t>- Bản thân mỗi người cảm thấy vui vẻ, học tập hiệu quả, có thời  gian làm những việc mình thích, đúng giờ, đúng hạn, quan tâm được tới những người xung quanh.</a:t>
            </a:r>
            <a:endParaRPr lang="en-US" sz="2800">
              <a:latin typeface="Times New Roman" panose="02020603050405020304" pitchFamily="18" charset="0"/>
              <a:cs typeface="Times New Roman" panose="02020603050405020304" pitchFamily="18" charset="0"/>
            </a:endParaRPr>
          </a:p>
        </p:txBody>
      </p:sp>
      <p:sp>
        <p:nvSpPr>
          <p:cNvPr id="10" name="Rectangle 9"/>
          <p:cNvSpPr/>
          <p:nvPr/>
        </p:nvSpPr>
        <p:spPr>
          <a:xfrm>
            <a:off x="236763" y="3194747"/>
            <a:ext cx="8798379" cy="4434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800" smtClean="0">
                <a:latin typeface="Times New Roman" panose="02020603050405020304" pitchFamily="18" charset="0"/>
                <a:cs typeface="Times New Roman" panose="02020603050405020304" pitchFamily="18" charset="0"/>
              </a:rPr>
              <a:t>- Được mọi người tôn trọng, tin tưởng.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57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6764" y="31909"/>
            <a:ext cx="8798378" cy="1216355"/>
            <a:chOff x="236764" y="31909"/>
            <a:chExt cx="7826148" cy="1216355"/>
          </a:xfrm>
        </p:grpSpPr>
        <p:pic>
          <p:nvPicPr>
            <p:cNvPr id="5" name="Picture 4"/>
            <p:cNvPicPr>
              <a:picLocks noChangeAspect="1"/>
            </p:cNvPicPr>
            <p:nvPr/>
          </p:nvPicPr>
          <p:blipFill>
            <a:blip r:embed="rId2"/>
            <a:stretch>
              <a:fillRect/>
            </a:stretch>
          </p:blipFill>
          <p:spPr>
            <a:xfrm>
              <a:off x="236764" y="31909"/>
              <a:ext cx="1015093" cy="955382"/>
            </a:xfrm>
            <a:prstGeom prst="rect">
              <a:avLst/>
            </a:prstGeom>
          </p:spPr>
        </p:pic>
        <p:sp>
          <p:nvSpPr>
            <p:cNvPr id="6" name="TextBox 5"/>
            <p:cNvSpPr txBox="1"/>
            <p:nvPr/>
          </p:nvSpPr>
          <p:spPr>
            <a:xfrm>
              <a:off x="1270226" y="232601"/>
              <a:ext cx="6792686" cy="1015663"/>
            </a:xfrm>
            <a:prstGeom prst="rect">
              <a:avLst/>
            </a:prstGeom>
            <a:noFill/>
          </p:spPr>
          <p:txBody>
            <a:bodyPr wrap="square" rtlCol="0">
              <a:spAutoFit/>
            </a:bodyPr>
            <a:lstStyle/>
            <a:p>
              <a:r>
                <a:rPr lang="en-GB" sz="3000" b="1" smtClean="0">
                  <a:latin typeface="Times New Roman" panose="02020603050405020304" pitchFamily="18" charset="0"/>
                  <a:cs typeface="Times New Roman" panose="02020603050405020304" pitchFamily="18" charset="0"/>
                </a:rPr>
                <a:t>Hậu quả của việc không quý trọng thời gian</a:t>
              </a:r>
              <a:endParaRPr lang="en-US" sz="3000" b="1">
                <a:latin typeface="Times New Roman" panose="02020603050405020304" pitchFamily="18" charset="0"/>
                <a:cs typeface="Times New Roman" panose="02020603050405020304" pitchFamily="18" charset="0"/>
              </a:endParaRPr>
            </a:p>
          </p:txBody>
        </p:sp>
      </p:grpSp>
      <p:sp>
        <p:nvSpPr>
          <p:cNvPr id="8" name="Rectangle 7"/>
          <p:cNvSpPr/>
          <p:nvPr/>
        </p:nvSpPr>
        <p:spPr>
          <a:xfrm>
            <a:off x="236764" y="1217787"/>
            <a:ext cx="8798379" cy="154577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GB" sz="2800" smtClean="0">
                <a:latin typeface="Times New Roman" panose="02020603050405020304" pitchFamily="18" charset="0"/>
                <a:cs typeface="Times New Roman" panose="02020603050405020304" pitchFamily="18" charset="0"/>
              </a:rPr>
              <a:t>- Bản thân cảm thấy căng thẳng, lo lắng, học tập không hiệu quả, không có thời gian làm việc mình thích.</a:t>
            </a:r>
            <a:endParaRPr lang="en-US" sz="2800">
              <a:latin typeface="Times New Roman" panose="02020603050405020304" pitchFamily="18" charset="0"/>
              <a:cs typeface="Times New Roman" panose="02020603050405020304" pitchFamily="18" charset="0"/>
            </a:endParaRPr>
          </a:p>
        </p:txBody>
      </p:sp>
      <p:sp>
        <p:nvSpPr>
          <p:cNvPr id="10" name="Rectangle 9"/>
          <p:cNvSpPr/>
          <p:nvPr/>
        </p:nvSpPr>
        <p:spPr>
          <a:xfrm>
            <a:off x="236764" y="2994055"/>
            <a:ext cx="8798379" cy="90428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GB" sz="2800" smtClean="0">
                <a:latin typeface="Times New Roman" panose="02020603050405020304" pitchFamily="18" charset="0"/>
                <a:cs typeface="Times New Roman" panose="02020603050405020304" pitchFamily="18" charset="0"/>
              </a:rPr>
              <a:t>- Khiến mọi người không tin tưởng, khó chịu, không muốn chơi cùng, học cùng.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924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96" y="353422"/>
            <a:ext cx="3087133" cy="994172"/>
          </a:xfrm>
        </p:spPr>
        <p:txBody>
          <a:bodyPr/>
          <a:lstStyle/>
          <a:p>
            <a:r>
              <a:rPr lang="en-GB" b="1" smtClean="0">
                <a:solidFill>
                  <a:srgbClr val="002060"/>
                </a:solidFill>
                <a:latin typeface="Bahnschrift" panose="020B0502040204020203" pitchFamily="34" charset="0"/>
              </a:rPr>
              <a:t>HOẠT ĐỘNG 4:</a:t>
            </a:r>
            <a:endParaRPr lang="en-US" b="1">
              <a:solidFill>
                <a:srgbClr val="002060"/>
              </a:solidFill>
              <a:latin typeface="Bahnschrift" panose="020B0502040204020203" pitchFamily="34" charset="0"/>
            </a:endParaRPr>
          </a:p>
        </p:txBody>
      </p:sp>
      <p:sp>
        <p:nvSpPr>
          <p:cNvPr id="4" name="Rectangle 3"/>
          <p:cNvSpPr/>
          <p:nvPr/>
        </p:nvSpPr>
        <p:spPr>
          <a:xfrm>
            <a:off x="-1217507" y="1608852"/>
            <a:ext cx="11757592" cy="1323439"/>
          </a:xfrm>
          <a:prstGeom prst="rect">
            <a:avLst/>
          </a:prstGeom>
          <a:noFill/>
        </p:spPr>
        <p:txBody>
          <a:bodyPr wrap="square" lIns="91440" tIns="45720" rIns="91440" bIns="45720">
            <a:spAutoFit/>
          </a:bodyPr>
          <a:lstStyle/>
          <a:p>
            <a:pPr algn="ctr"/>
            <a:r>
              <a:rPr lang="en-GB" sz="4000" b="1" smtClean="0">
                <a:ln w="22225">
                  <a:solidFill>
                    <a:schemeClr val="accent2"/>
                  </a:solidFill>
                  <a:prstDash val="solid"/>
                </a:ln>
                <a:solidFill>
                  <a:schemeClr val="accent2">
                    <a:lumMod val="40000"/>
                    <a:lumOff val="60000"/>
                  </a:schemeClr>
                </a:solidFill>
              </a:rPr>
              <a:t>THẢO LUẬN </a:t>
            </a:r>
          </a:p>
          <a:p>
            <a:pPr algn="ctr"/>
            <a:r>
              <a:rPr lang="en-GB" sz="4000" b="1" smtClean="0">
                <a:ln w="22225">
                  <a:solidFill>
                    <a:schemeClr val="accent2"/>
                  </a:solidFill>
                  <a:prstDash val="solid"/>
                </a:ln>
                <a:solidFill>
                  <a:schemeClr val="accent2">
                    <a:lumMod val="40000"/>
                    <a:lumOff val="60000"/>
                  </a:schemeClr>
                </a:solidFill>
              </a:rPr>
              <a:t>VỀ CÁCH SỬ DỤNG THỜI GIAN HỢP LÍ</a:t>
            </a:r>
            <a:endParaRPr lang="en-US" sz="4000" b="1">
              <a:ln w="22225">
                <a:solidFill>
                  <a:schemeClr val="accent2"/>
                </a:solidFill>
                <a:prstDash val="solid"/>
              </a:ln>
              <a:solidFill>
                <a:schemeClr val="accent2">
                  <a:lumMod val="40000"/>
                  <a:lumOff val="60000"/>
                </a:schemeClr>
              </a:solidFill>
            </a:endParaRPr>
          </a:p>
        </p:txBody>
      </p:sp>
      <p:pic>
        <p:nvPicPr>
          <p:cNvPr id="5" name="Picture 4"/>
          <p:cNvPicPr>
            <a:picLocks noChangeAspect="1"/>
          </p:cNvPicPr>
          <p:nvPr/>
        </p:nvPicPr>
        <p:blipFill>
          <a:blip r:embed="rId2"/>
          <a:stretch>
            <a:fillRect/>
          </a:stretch>
        </p:blipFill>
        <p:spPr>
          <a:xfrm>
            <a:off x="1506311" y="3701143"/>
            <a:ext cx="1400175" cy="1317813"/>
          </a:xfrm>
          <a:prstGeom prst="rect">
            <a:avLst/>
          </a:prstGeom>
        </p:spPr>
      </p:pic>
      <p:pic>
        <p:nvPicPr>
          <p:cNvPr id="6" name="Picture 5"/>
          <p:cNvPicPr>
            <a:picLocks noChangeAspect="1"/>
          </p:cNvPicPr>
          <p:nvPr/>
        </p:nvPicPr>
        <p:blipFill>
          <a:blip r:embed="rId2"/>
          <a:stretch>
            <a:fillRect/>
          </a:stretch>
        </p:blipFill>
        <p:spPr>
          <a:xfrm>
            <a:off x="4675414" y="3824727"/>
            <a:ext cx="1164772" cy="1096257"/>
          </a:xfrm>
          <a:prstGeom prst="rect">
            <a:avLst/>
          </a:prstGeom>
        </p:spPr>
      </p:pic>
      <p:pic>
        <p:nvPicPr>
          <p:cNvPr id="7" name="Picture 6"/>
          <p:cNvPicPr>
            <a:picLocks noChangeAspect="1"/>
          </p:cNvPicPr>
          <p:nvPr/>
        </p:nvPicPr>
        <p:blipFill>
          <a:blip r:embed="rId2"/>
          <a:stretch>
            <a:fillRect/>
          </a:stretch>
        </p:blipFill>
        <p:spPr>
          <a:xfrm>
            <a:off x="7609114" y="4065717"/>
            <a:ext cx="908720" cy="855267"/>
          </a:xfrm>
          <a:prstGeom prst="rect">
            <a:avLst/>
          </a:prstGeom>
        </p:spPr>
      </p:pic>
    </p:spTree>
    <p:extLst>
      <p:ext uri="{BB962C8B-B14F-4D97-AF65-F5344CB8AC3E}">
        <p14:creationId xmlns:p14="http://schemas.microsoft.com/office/powerpoint/2010/main" val="298654900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0" y="284003"/>
            <a:ext cx="5867401" cy="2075964"/>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 y="2297854"/>
            <a:ext cx="5867401" cy="2230747"/>
          </a:xfrm>
          <a:prstGeom prst="rect">
            <a:avLst/>
          </a:prstGeom>
        </p:spPr>
      </p:pic>
      <p:sp>
        <p:nvSpPr>
          <p:cNvPr id="7" name="Rectangle 6"/>
          <p:cNvSpPr/>
          <p:nvPr/>
        </p:nvSpPr>
        <p:spPr>
          <a:xfrm>
            <a:off x="144066" y="83467"/>
            <a:ext cx="2624436" cy="401072"/>
          </a:xfrm>
          <a:prstGeom prst="rect">
            <a:avLst/>
          </a:prstGeom>
          <a:solidFill>
            <a:schemeClr val="bg1"/>
          </a:solidFill>
        </p:spPr>
        <p:txBody>
          <a:bodyPr wrap="none">
            <a:spAutoFit/>
          </a:bodyPr>
          <a:lstStyle/>
          <a:p>
            <a:pPr>
              <a:lnSpc>
                <a:spcPct val="120000"/>
              </a:lnSpc>
              <a:spcAft>
                <a:spcPts val="800"/>
              </a:spcAft>
            </a:pP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3031670" y="4430935"/>
            <a:ext cx="3228767" cy="646331"/>
          </a:xfrm>
          <a:prstGeom prst="rect">
            <a:avLst/>
          </a:prstGeom>
          <a:solidFill>
            <a:schemeClr val="bg1"/>
          </a:solidFill>
        </p:spPr>
        <p:txBody>
          <a:bodyPr wrap="square">
            <a:spAutoFit/>
          </a:bodyPr>
          <a:lstStyle/>
          <a:p>
            <a:r>
              <a:rPr lang="en-US" sz="1800" b="1" dirty="0" err="1">
                <a:solidFill>
                  <a:srgbClr val="FF0000"/>
                </a:solidFill>
                <a:latin typeface="Times New Roman" panose="02020603050405020304" pitchFamily="18" charset="0"/>
                <a:ea typeface="Calibri" panose="020F0502020204030204" pitchFamily="34" charset="0"/>
              </a:rPr>
              <a:t>Ghi</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lại</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những</a:t>
            </a:r>
            <a:r>
              <a:rPr lang="en-US" sz="1800" b="1" dirty="0">
                <a:solidFill>
                  <a:srgbClr val="FF0000"/>
                </a:solidFill>
                <a:latin typeface="Times New Roman" panose="02020603050405020304" pitchFamily="18" charset="0"/>
                <a:ea typeface="Calibri" panose="020F0502020204030204" pitchFamily="34" charset="0"/>
              </a:rPr>
              <a:t> </a:t>
            </a:r>
            <a:r>
              <a:rPr lang="en-US" sz="1800" b="1" err="1">
                <a:solidFill>
                  <a:srgbClr val="FF0000"/>
                </a:solidFill>
                <a:latin typeface="Times New Roman" panose="02020603050405020304" pitchFamily="18" charset="0"/>
                <a:ea typeface="Calibri" panose="020F0502020204030204" pitchFamily="34" charset="0"/>
              </a:rPr>
              <a:t>việc</a:t>
            </a:r>
            <a:r>
              <a:rPr lang="en-US" sz="1800" b="1">
                <a:solidFill>
                  <a:srgbClr val="FF0000"/>
                </a:solidFill>
                <a:latin typeface="Times New Roman" panose="02020603050405020304" pitchFamily="18" charset="0"/>
                <a:ea typeface="Calibri" panose="020F0502020204030204" pitchFamily="34" charset="0"/>
              </a:rPr>
              <a:t> </a:t>
            </a:r>
            <a:r>
              <a:rPr lang="en-US" sz="1800" b="1" err="1">
                <a:solidFill>
                  <a:srgbClr val="FF0000"/>
                </a:solidFill>
                <a:latin typeface="Times New Roman" panose="02020603050405020304" pitchFamily="18" charset="0"/>
                <a:ea typeface="Calibri" panose="020F0502020204030204" pitchFamily="34" charset="0"/>
              </a:rPr>
              <a:t>c</a:t>
            </a:r>
            <a:r>
              <a:rPr lang="en-US" sz="1800" b="1" smtClean="0">
                <a:solidFill>
                  <a:srgbClr val="FF0000"/>
                </a:solidFill>
                <a:latin typeface="Times New Roman" panose="02020603050405020304" pitchFamily="18" charset="0"/>
                <a:ea typeface="Calibri" panose="020F0502020204030204" pitchFamily="34" charset="0"/>
              </a:rPr>
              <a:t>ần làm </a:t>
            </a:r>
          </a:p>
          <a:p>
            <a:pPr algn="ctr"/>
            <a:r>
              <a:rPr lang="en-US" sz="1800" b="1" smtClean="0">
                <a:solidFill>
                  <a:srgbClr val="FF0000"/>
                </a:solidFill>
                <a:latin typeface="Times New Roman" panose="02020603050405020304" pitchFamily="18" charset="0"/>
                <a:ea typeface="Calibri" panose="020F0502020204030204" pitchFamily="34" charset="0"/>
              </a:rPr>
              <a:t>vào </a:t>
            </a:r>
            <a:r>
              <a:rPr lang="en-US" sz="1800" b="1" err="1">
                <a:solidFill>
                  <a:srgbClr val="FF0000"/>
                </a:solidFill>
                <a:latin typeface="Times New Roman" panose="02020603050405020304" pitchFamily="18" charset="0"/>
                <a:ea typeface="Calibri" panose="020F0502020204030204" pitchFamily="34" charset="0"/>
              </a:rPr>
              <a:t>giấy</a:t>
            </a:r>
            <a:r>
              <a:rPr lang="en-US" sz="1800" b="1">
                <a:solidFill>
                  <a:srgbClr val="FF0000"/>
                </a:solidFill>
                <a:latin typeface="Times New Roman" panose="02020603050405020304" pitchFamily="18" charset="0"/>
                <a:ea typeface="Calibri" panose="020F0502020204030204" pitchFamily="34" charset="0"/>
              </a:rPr>
              <a:t> </a:t>
            </a:r>
            <a:r>
              <a:rPr lang="en-US" sz="1800" b="1" smtClean="0">
                <a:solidFill>
                  <a:srgbClr val="FF0000"/>
                </a:solidFill>
                <a:latin typeface="Times New Roman" panose="02020603050405020304" pitchFamily="18" charset="0"/>
                <a:ea typeface="Calibri" panose="020F0502020204030204" pitchFamily="34" charset="0"/>
              </a:rPr>
              <a:t>nhớ</a:t>
            </a:r>
            <a:endParaRPr lang="en-US" sz="1800" b="1" dirty="0">
              <a:solidFill>
                <a:srgbClr val="FF0000"/>
              </a:solidFill>
            </a:endParaRPr>
          </a:p>
        </p:txBody>
      </p:sp>
      <p:sp>
        <p:nvSpPr>
          <p:cNvPr id="2" name="Oval Callout 1"/>
          <p:cNvSpPr/>
          <p:nvPr/>
        </p:nvSpPr>
        <p:spPr>
          <a:xfrm>
            <a:off x="6027376" y="-70360"/>
            <a:ext cx="3080657" cy="2246601"/>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smtClean="0">
                <a:solidFill>
                  <a:srgbClr val="002060"/>
                </a:solidFill>
                <a:latin typeface="Times New Roman" panose="02020603050405020304" pitchFamily="18" charset="0"/>
                <a:cs typeface="Times New Roman" panose="02020603050405020304" pitchFamily="18" charset="0"/>
              </a:rPr>
              <a:t>Các bạn nhỏ trong tranh đang làm gì?</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325206" y="83467"/>
            <a:ext cx="2367956" cy="424732"/>
          </a:xfrm>
          <a:prstGeom prst="rect">
            <a:avLst/>
          </a:prstGeom>
          <a:solidFill>
            <a:schemeClr val="bg1"/>
          </a:solidFill>
        </p:spPr>
        <p:txBody>
          <a:bodyPr wrap="none">
            <a:spAutoFit/>
          </a:bodyPr>
          <a:lstStyle/>
          <a:p>
            <a:pPr>
              <a:lnSpc>
                <a:spcPct val="120000"/>
              </a:lnSpc>
              <a:spcAft>
                <a:spcPts val="800"/>
              </a:spcAft>
            </a:pPr>
            <a:r>
              <a:rPr lang="en-US" sz="1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Đặt đồng hồ báo thức</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0" y="4402111"/>
            <a:ext cx="2807179" cy="646331"/>
          </a:xfrm>
          <a:prstGeom prst="rect">
            <a:avLst/>
          </a:prstGeom>
          <a:solidFill>
            <a:schemeClr val="bg1"/>
          </a:solidFill>
        </p:spPr>
        <p:txBody>
          <a:bodyPr wrap="none">
            <a:spAutoFit/>
          </a:bodyPr>
          <a:lstStyle/>
          <a:p>
            <a:r>
              <a:rPr lang="en-US" sz="1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 dấu việc quan trọng </a:t>
            </a:r>
          </a:p>
          <a:p>
            <a:pPr algn="ctr"/>
            <a:r>
              <a:rPr lang="en-US" sz="1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 lịch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10315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25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525</TotalTime>
  <Words>342</Words>
  <Application>Microsoft Office PowerPoint</Application>
  <PresentationFormat>On-screen Show (16:9)</PresentationFormat>
  <Paragraphs>44</Paragraphs>
  <Slides>16</Slides>
  <Notes>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Times New Roman</vt:lpstr>
      <vt:lpstr>宋体</vt:lpstr>
      <vt:lpstr>DFPOP1-W9</vt:lpstr>
      <vt:lpstr>Calibri</vt:lpstr>
      <vt:lpstr>华康少女文字W5</vt:lpstr>
      <vt:lpstr>Bahnschrift</vt:lpstr>
      <vt:lpstr>Office 主题</vt:lpstr>
      <vt:lpstr>1_Office 主题</vt:lpstr>
      <vt:lpstr>PowerPoint Presentation</vt:lpstr>
      <vt:lpstr>PowerPoint Presentation</vt:lpstr>
      <vt:lpstr>PowerPoint Presentation</vt:lpstr>
      <vt:lpstr>HOẠT ĐỘNG 3:</vt:lpstr>
      <vt:lpstr>PowerPoint Presentation</vt:lpstr>
      <vt:lpstr>PowerPoint Presentation</vt:lpstr>
      <vt:lpstr>PowerPoint Presentation</vt:lpstr>
      <vt:lpstr>HOẠT ĐỘNG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 - HP</cp:lastModifiedBy>
  <cp:revision>15</cp:revision>
  <dcterms:created xsi:type="dcterms:W3CDTF">2016-08-08T05:55:00Z</dcterms:created>
  <dcterms:modified xsi:type="dcterms:W3CDTF">2025-09-18T16:34:20Z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