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709" r:id="rId4"/>
  </p:sldMasterIdLst>
  <p:notesMasterIdLst>
    <p:notesMasterId r:id="rId34"/>
  </p:notesMasterIdLst>
  <p:sldIdLst>
    <p:sldId id="274" r:id="rId5"/>
    <p:sldId id="312" r:id="rId6"/>
    <p:sldId id="313" r:id="rId7"/>
    <p:sldId id="4452" r:id="rId8"/>
    <p:sldId id="256" r:id="rId9"/>
    <p:sldId id="257" r:id="rId10"/>
    <p:sldId id="271" r:id="rId11"/>
    <p:sldId id="273" r:id="rId12"/>
    <p:sldId id="263" r:id="rId13"/>
    <p:sldId id="266" r:id="rId14"/>
    <p:sldId id="4453" r:id="rId15"/>
    <p:sldId id="4454" r:id="rId16"/>
    <p:sldId id="4455" r:id="rId17"/>
    <p:sldId id="319" r:id="rId18"/>
    <p:sldId id="321" r:id="rId19"/>
    <p:sldId id="328" r:id="rId20"/>
    <p:sldId id="4459" r:id="rId21"/>
    <p:sldId id="299" r:id="rId22"/>
    <p:sldId id="4460" r:id="rId23"/>
    <p:sldId id="4461" r:id="rId24"/>
    <p:sldId id="330" r:id="rId25"/>
    <p:sldId id="4456" r:id="rId26"/>
    <p:sldId id="4462" r:id="rId27"/>
    <p:sldId id="4457" r:id="rId28"/>
    <p:sldId id="4458" r:id="rId29"/>
    <p:sldId id="327" r:id="rId30"/>
    <p:sldId id="329" r:id="rId31"/>
    <p:sldId id="4463" r:id="rId32"/>
    <p:sldId id="282"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0" d="100"/>
          <a:sy n="30" d="100"/>
        </p:scale>
        <p:origin x="1460" y="4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3644CF96-2F0E-4E44-9E99-5CAB8AEA2259}" type="slidenum">
              <a:rPr lang="en-US" smtClean="0"/>
              <a:t>5</a:t>
            </a:fld>
            <a:endParaRPr lang="en-US"/>
          </a:p>
        </p:txBody>
      </p:sp>
    </p:spTree>
    <p:extLst>
      <p:ext uri="{BB962C8B-B14F-4D97-AF65-F5344CB8AC3E}">
        <p14:creationId xmlns:p14="http://schemas.microsoft.com/office/powerpoint/2010/main" val="21044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3644CF96-2F0E-4E44-9E99-5CAB8AEA2259}" type="slidenum">
              <a:rPr lang="en-US" smtClean="0"/>
              <a:t>22</a:t>
            </a:fld>
            <a:endParaRPr lang="en-US"/>
          </a:p>
        </p:txBody>
      </p:sp>
    </p:spTree>
    <p:extLst>
      <p:ext uri="{BB962C8B-B14F-4D97-AF65-F5344CB8AC3E}">
        <p14:creationId xmlns:p14="http://schemas.microsoft.com/office/powerpoint/2010/main" val="19421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xmlns=""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xmlns=""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xmlns=""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0.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0.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4154984"/>
            </a:xfrm>
            <a:prstGeom prst="rect">
              <a:avLst/>
            </a:prstGeom>
            <a:noFill/>
          </p:spPr>
          <p:txBody>
            <a:bodyPr wrap="square" rtlCol="0">
              <a:spAutoFit/>
            </a:bodyPr>
            <a:lstStyle/>
            <a:p>
              <a:pPr algn="ctr"/>
              <a:r>
                <a:rPr lang="en-US" sz="8800" b="1" dirty="0">
                  <a:solidFill>
                    <a:srgbClr val="002060"/>
                  </a:solidFill>
                  <a:latin typeface="Calibri" panose="020F0502020204030204" pitchFamily="34" charset="0"/>
                  <a:cs typeface="Calibri" panose="020F0502020204030204" pitchFamily="34" charset="0"/>
                </a:rPr>
                <a:t>Đ</a:t>
              </a:r>
              <a:r>
                <a:rPr lang="vi-VN" sz="8800" b="1" dirty="0">
                  <a:solidFill>
                    <a:srgbClr val="002060"/>
                  </a:solidFill>
                  <a:latin typeface="Calibri" panose="020F0502020204030204" pitchFamily="34" charset="0"/>
                  <a:cs typeface="Calibri" panose="020F0502020204030204" pitchFamily="34" charset="0"/>
                </a:rPr>
                <a:t>ộ dốc càng lớn, tốc độ xói mòn càng nhanh, mạnh.</a:t>
              </a:r>
            </a:p>
          </p:txBody>
        </p:sp>
      </p:grpSp>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2237C67-B1C5-B402-F592-5FA7F8EBE4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7" y="5143500"/>
            <a:ext cx="4209587" cy="121337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D01B37D5-2701-D12A-0D7D-7846A2B57438}"/>
              </a:ext>
            </a:extLst>
          </p:cNvPr>
          <p:cNvSpPr txBox="1"/>
          <p:nvPr/>
        </p:nvSpPr>
        <p:spPr>
          <a:xfrm>
            <a:off x="304800" y="1562100"/>
            <a:ext cx="12192000" cy="6740307"/>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 </a:t>
            </a:r>
            <a:r>
              <a:rPr lang="vi-VN" sz="3600" b="1" i="1" dirty="0">
                <a:latin typeface="Cambria" panose="02040503050406030204" pitchFamily="18" charset="0"/>
                <a:ea typeface="Cambria" panose="02040503050406030204" pitchFamily="18" charset="0"/>
              </a:rPr>
              <a:t>Chuẩn bị: </a:t>
            </a:r>
            <a:r>
              <a:rPr lang="vi-VN" sz="3600" dirty="0">
                <a:latin typeface="Cambria" panose="02040503050406030204" pitchFamily="18" charset="0"/>
                <a:ea typeface="Cambria" panose="02040503050406030204" pitchFamily="18" charset="0"/>
              </a:rPr>
              <a:t>Hai khay C, D có cùng loại đất và lượng đất; khay D có trồng cỏ hoặc cây, hai ca có chứa cùng lượng nước; hai ca hứng nước.</a:t>
            </a:r>
          </a:p>
          <a:p>
            <a:r>
              <a:rPr lang="vi-VN" sz="3600" b="1" i="1" dirty="0">
                <a:latin typeface="Cambria" panose="02040503050406030204" pitchFamily="18" charset="0"/>
                <a:ea typeface="Cambria" panose="02040503050406030204" pitchFamily="18" charset="0"/>
              </a:rPr>
              <a:t>• Tiến hành:</a:t>
            </a:r>
            <a:endParaRPr lang="vi-VN" sz="3600" b="1"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Đặt khay C và khay D có độ dốc như nhau. Đặt ca hứng dưới mỗi khay (hình 9).</a:t>
            </a:r>
          </a:p>
          <a:p>
            <a:r>
              <a:rPr lang="vi-VN" sz="3600" dirty="0">
                <a:latin typeface="Cambria" panose="02040503050406030204" pitchFamily="18" charset="0"/>
                <a:ea typeface="Cambria" panose="02040503050406030204" pitchFamily="18" charset="0"/>
              </a:rPr>
              <a:t>- Dự đoán: Khi tưới nước vào hai khay, đất ở khay nào bị trôi nhiều hơn? Vì sao?</a:t>
            </a:r>
          </a:p>
          <a:p>
            <a:r>
              <a:rPr lang="vi-VN" sz="3600" dirty="0">
                <a:latin typeface="Cambria" panose="02040503050406030204" pitchFamily="18" charset="0"/>
                <a:ea typeface="Cambria" panose="02040503050406030204" pitchFamily="18" charset="0"/>
              </a:rPr>
              <a:t>- Tưới lượng nước như nhau vào hai khay. Quan sát màu nước chảy ra từ hai khay và so sánh kết quả với dự đoán.</a:t>
            </a:r>
          </a:p>
          <a:p>
            <a:r>
              <a:rPr lang="vi-VN" sz="3600" dirty="0">
                <a:latin typeface="Cambria" panose="02040503050406030204" pitchFamily="18" charset="0"/>
                <a:ea typeface="Cambria" panose="02040503050406030204" pitchFamily="18" charset="0"/>
              </a:rPr>
              <a:t>- Rút ra kết luận về vai trò của thực vật đối với việc chống xói mòn đất.</a:t>
            </a:r>
          </a:p>
        </p:txBody>
      </p:sp>
      <p:grpSp>
        <p:nvGrpSpPr>
          <p:cNvPr id="8" name="Group 7">
            <a:extLst>
              <a:ext uri="{FF2B5EF4-FFF2-40B4-BE49-F238E27FC236}">
                <a16:creationId xmlns:a16="http://schemas.microsoft.com/office/drawing/2014/main" id="{77B20DC4-D8EB-78FF-BFA7-AF54AC07A0D5}"/>
              </a:ext>
            </a:extLst>
          </p:cNvPr>
          <p:cNvGrpSpPr/>
          <p:nvPr/>
        </p:nvGrpSpPr>
        <p:grpSpPr>
          <a:xfrm>
            <a:off x="3733800" y="190500"/>
            <a:ext cx="4876800" cy="1142999"/>
            <a:chOff x="6477000" y="723901"/>
            <a:chExt cx="10896600" cy="2514599"/>
          </a:xfrm>
        </p:grpSpPr>
        <p:grpSp>
          <p:nvGrpSpPr>
            <p:cNvPr id="9" name="Graphic 4">
              <a:extLst>
                <a:ext uri="{FF2B5EF4-FFF2-40B4-BE49-F238E27FC236}">
                  <a16:creationId xmlns:a16="http://schemas.microsoft.com/office/drawing/2014/main" id="{170EA03E-DDF3-EE65-D6F3-E7D2D51423A1}"/>
                </a:ext>
              </a:extLst>
            </p:cNvPr>
            <p:cNvGrpSpPr/>
            <p:nvPr/>
          </p:nvGrpSpPr>
          <p:grpSpPr>
            <a:xfrm>
              <a:off x="6477000" y="723901"/>
              <a:ext cx="10896600" cy="2514599"/>
              <a:chOff x="5610688" y="1031736"/>
              <a:chExt cx="5879305" cy="3980523"/>
            </a:xfrm>
          </p:grpSpPr>
          <p:sp>
            <p:nvSpPr>
              <p:cNvPr id="14" name="Freeform: Shape 13">
                <a:extLst>
                  <a:ext uri="{FF2B5EF4-FFF2-40B4-BE49-F238E27FC236}">
                    <a16:creationId xmlns:a16="http://schemas.microsoft.com/office/drawing/2014/main" id="{F10F5E82-5C93-EF42-8EF6-829EC275C8FA}"/>
                  </a:ext>
                </a:extLst>
              </p:cNvPr>
              <p:cNvSpPr/>
              <p:nvPr/>
            </p:nvSpPr>
            <p:spPr>
              <a:xfrm>
                <a:off x="5629165" y="1052248"/>
                <a:ext cx="5842102"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AA7B01BF-0810-97F2-5FC9-729D5B68762F}"/>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aphic 4">
                <a:extLst>
                  <a:ext uri="{FF2B5EF4-FFF2-40B4-BE49-F238E27FC236}">
                    <a16:creationId xmlns:a16="http://schemas.microsoft.com/office/drawing/2014/main" id="{E83B958C-6258-7E13-63D2-458E47A8DC4A}"/>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2AD16D65-21B8-A56B-708D-8A3E73397F1E}"/>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DE0D815A-CEC6-5D92-1EC3-A2339E3DA08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2F5AB1A6-1AB7-4EC3-0C2E-65ABEDA2B61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0FD2009D-32EB-FF03-8F28-E3B7335E6B4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A181879F-FE57-C3D9-9993-DD1E9097D849}"/>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A7D60BFD-308D-EA37-E4A0-CACC4666DF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0" name="TextBox 9">
              <a:extLst>
                <a:ext uri="{FF2B5EF4-FFF2-40B4-BE49-F238E27FC236}">
                  <a16:creationId xmlns:a16="http://schemas.microsoft.com/office/drawing/2014/main" id="{285C1951-64E8-3266-7815-48AFBF202EDD}"/>
                </a:ext>
              </a:extLst>
            </p:cNvPr>
            <p:cNvSpPr txBox="1"/>
            <p:nvPr/>
          </p:nvSpPr>
          <p:spPr>
            <a:xfrm>
              <a:off x="7239000" y="1333499"/>
              <a:ext cx="9144001"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Thí</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nghiệm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1" name="Picture 10">
            <a:extLst>
              <a:ext uri="{FF2B5EF4-FFF2-40B4-BE49-F238E27FC236}">
                <a16:creationId xmlns:a16="http://schemas.microsoft.com/office/drawing/2014/main" id="{96E6CBC6-4224-7C6B-1806-8761E57004E3}"/>
              </a:ext>
            </a:extLst>
          </p:cNvPr>
          <p:cNvPicPr>
            <a:picLocks noChangeAspect="1"/>
          </p:cNvPicPr>
          <p:nvPr/>
        </p:nvPicPr>
        <p:blipFill>
          <a:blip r:embed="rId2"/>
          <a:stretch>
            <a:fillRect/>
          </a:stretch>
        </p:blipFill>
        <p:spPr>
          <a:xfrm>
            <a:off x="12801600" y="1333500"/>
            <a:ext cx="4961106" cy="6096000"/>
          </a:xfrm>
          <a:prstGeom prst="rect">
            <a:avLst/>
          </a:prstGeom>
        </p:spPr>
      </p:pic>
    </p:spTree>
    <p:extLst>
      <p:ext uri="{BB962C8B-B14F-4D97-AF65-F5344CB8AC3E}">
        <p14:creationId xmlns:p14="http://schemas.microsoft.com/office/powerpoint/2010/main" val="24436496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296400" y="1562100"/>
            <a:ext cx="87580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9906001" y="2134009"/>
            <a:ext cx="7595646" cy="3170099"/>
          </a:xfrm>
          <a:prstGeom prst="rect">
            <a:avLst/>
          </a:prstGeom>
          <a:noFill/>
        </p:spPr>
        <p:txBody>
          <a:bodyPr wrap="square" rtlCol="0">
            <a:spAutoFit/>
          </a:bodyPr>
          <a:lstStyle/>
          <a:p>
            <a:pPr lvl="0" algn="ctr" defTabSz="1371600"/>
            <a:r>
              <a:rPr lang="vi-VN" sz="5000" b="1" dirty="0">
                <a:solidFill>
                  <a:srgbClr val="FF0000"/>
                </a:solidFill>
                <a:latin typeface="Cambria" panose="02040503050406030204" pitchFamily="18" charset="0"/>
                <a:ea typeface="Cambria" panose="02040503050406030204" pitchFamily="18" charset="0"/>
              </a:rPr>
              <a:t>Đất ở khay C trôi nhiều hơn vì không có cây che phủ. Đất ở khay D trôi ít hơn vì nhiều cây che phủ.</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5334000" y="49149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80C00896-1673-DE43-A139-6DDCE3E4D6BC}"/>
              </a:ext>
            </a:extLst>
          </p:cNvPr>
          <p:cNvPicPr>
            <a:picLocks noChangeAspect="1"/>
          </p:cNvPicPr>
          <p:nvPr/>
        </p:nvPicPr>
        <p:blipFill>
          <a:blip r:embed="rId3"/>
          <a:stretch>
            <a:fillRect/>
          </a:stretch>
        </p:blipFill>
        <p:spPr>
          <a:xfrm>
            <a:off x="1143000" y="647700"/>
            <a:ext cx="4961106" cy="609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85810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2EA1540-C4AF-2D33-52E9-859AA60E1BAD}"/>
                </a:ext>
              </a:extLst>
            </p:cNvPr>
            <p:cNvSpPr txBox="1"/>
            <p:nvPr/>
          </p:nvSpPr>
          <p:spPr>
            <a:xfrm>
              <a:off x="4495800" y="1409700"/>
              <a:ext cx="10134600"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002060"/>
                  </a:solidFill>
                  <a:latin typeface="Calibri" panose="020F0502020204030204" pitchFamily="34" charset="0"/>
                  <a:cs typeface="Calibri" panose="020F0502020204030204" pitchFamily="34" charset="0"/>
                </a:rPr>
                <a:t>C</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ít</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cối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tốc</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mòn</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nhanh</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mạnh</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nhiều</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cối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hạn</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chế</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tốc</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mòn</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đất</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2237C67-B1C5-B402-F592-5FA7F8EBE4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7" y="5143500"/>
            <a:ext cx="4209587" cy="1213373"/>
          </a:xfrm>
          <a:prstGeom prst="rect">
            <a:avLst/>
          </a:prstGeom>
        </p:spPr>
      </p:pic>
    </p:spTree>
    <p:extLst>
      <p:ext uri="{BB962C8B-B14F-4D97-AF65-F5344CB8AC3E}">
        <p14:creationId xmlns:p14="http://schemas.microsoft.com/office/powerpoint/2010/main" val="4269403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00845389-25A4-2885-A49A-0646FA032F97}"/>
              </a:ext>
            </a:extLst>
          </p:cNvPr>
          <p:cNvPicPr>
            <a:picLocks noChangeAspect="1"/>
          </p:cNvPicPr>
          <p:nvPr/>
        </p:nvPicPr>
        <p:blipFill>
          <a:blip r:embed="rId2"/>
          <a:stretch>
            <a:fillRect/>
          </a:stretch>
        </p:blipFill>
        <p:spPr>
          <a:xfrm>
            <a:off x="762000" y="2552700"/>
            <a:ext cx="17244434"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14465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Nêu các nguyên nhân gây xói mòn đất được thể hiện trong hình 10.</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1454D58-C55D-47F8-67E7-207EBDCA263A}"/>
              </a:ext>
            </a:extLst>
          </p:cNvPr>
          <p:cNvPicPr>
            <a:picLocks noChangeAspect="1"/>
          </p:cNvPicPr>
          <p:nvPr/>
        </p:nvPicPr>
        <p:blipFill>
          <a:blip r:embed="rId4"/>
          <a:stretch>
            <a:fillRect/>
          </a:stretch>
        </p:blipFill>
        <p:spPr>
          <a:xfrm>
            <a:off x="3733800" y="2171700"/>
            <a:ext cx="5410200" cy="6749179"/>
          </a:xfrm>
          <a:prstGeom prst="rect">
            <a:avLst/>
          </a:prstGeom>
        </p:spPr>
      </p:pic>
      <p:pic>
        <p:nvPicPr>
          <p:cNvPr id="9" name="Picture 8">
            <a:extLst>
              <a:ext uri="{FF2B5EF4-FFF2-40B4-BE49-F238E27FC236}">
                <a16:creationId xmlns:a16="http://schemas.microsoft.com/office/drawing/2014/main" id="{93E6396A-6886-7FCA-9C36-D5973E3014BD}"/>
              </a:ext>
            </a:extLst>
          </p:cNvPr>
          <p:cNvPicPr>
            <a:picLocks noChangeAspect="1"/>
          </p:cNvPicPr>
          <p:nvPr/>
        </p:nvPicPr>
        <p:blipFill>
          <a:blip r:embed="rId5"/>
          <a:stretch>
            <a:fillRect/>
          </a:stretch>
        </p:blipFill>
        <p:spPr>
          <a:xfrm>
            <a:off x="9753600" y="2324100"/>
            <a:ext cx="6324600" cy="4378569"/>
          </a:xfrm>
          <a:prstGeom prst="rect">
            <a:avLst/>
          </a:prstGeom>
        </p:spPr>
      </p:pic>
    </p:spTree>
    <p:extLst>
      <p:ext uri="{BB962C8B-B14F-4D97-AF65-F5344CB8AC3E}">
        <p14:creationId xmlns:p14="http://schemas.microsoft.com/office/powerpoint/2010/main" val="1643476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2286000" y="571500"/>
            <a:ext cx="9906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4154984"/>
            </a:xfrm>
            <a:prstGeom prst="rect">
              <a:avLst/>
            </a:prstGeom>
            <a:noFill/>
          </p:spPr>
          <p:txBody>
            <a:bodyPr wrap="square" rtlCol="0">
              <a:spAutoFit/>
            </a:bodyPr>
            <a:lstStyle/>
            <a:p>
              <a:pPr algn="ctr"/>
              <a:r>
                <a:rPr lang="vi-VN" sz="6600" b="1" i="0" dirty="0">
                  <a:solidFill>
                    <a:srgbClr val="000000"/>
                  </a:solidFill>
                  <a:effectLst/>
                  <a:latin typeface="Calibri" panose="020F0502020204030204" pitchFamily="34" charset="0"/>
                  <a:cs typeface="Calibri" panose="020F0502020204030204" pitchFamily="34" charset="0"/>
                </a:rPr>
                <a:t>Nguyên nhân gây xói mòn đất: </a:t>
              </a:r>
              <a:r>
                <a:rPr lang="vi-VN" sz="6600" b="1" i="1" dirty="0">
                  <a:solidFill>
                    <a:srgbClr val="000000"/>
                  </a:solidFill>
                  <a:effectLst/>
                  <a:latin typeface="Calibri" panose="020F0502020204030204" pitchFamily="34" charset="0"/>
                  <a:cs typeface="Calibri" panose="020F0502020204030204" pitchFamily="34" charset="0"/>
                </a:rPr>
                <a:t>mưa lớn kéo dài, chặt phá rừng, địa hình dốc</a:t>
              </a:r>
              <a:endParaRPr lang="en-US" sz="6600" b="1"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14465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Lựa chọn những biện pháp phòng chống xói mòn đất trong hình 11 phù hợp với mỗi nguyên nhân ở hình 10.</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D246CD27-E6E4-7AFF-EEB6-1378E25900B6}"/>
              </a:ext>
            </a:extLst>
          </p:cNvPr>
          <p:cNvPicPr>
            <a:picLocks noChangeAspect="1"/>
          </p:cNvPicPr>
          <p:nvPr/>
        </p:nvPicPr>
        <p:blipFill>
          <a:blip r:embed="rId4"/>
          <a:stretch>
            <a:fillRect/>
          </a:stretch>
        </p:blipFill>
        <p:spPr>
          <a:xfrm>
            <a:off x="5334000" y="2095500"/>
            <a:ext cx="7391400" cy="703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24320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8C004C9-7F04-E7DA-05A3-DEF2617A9AAB}"/>
              </a:ext>
            </a:extLst>
          </p:cNvPr>
          <p:cNvPicPr>
            <a:picLocks noChangeAspect="1"/>
          </p:cNvPicPr>
          <p:nvPr/>
        </p:nvPicPr>
        <p:blipFill>
          <a:blip r:embed="rId2"/>
          <a:stretch>
            <a:fillRect/>
          </a:stretch>
        </p:blipFill>
        <p:spPr>
          <a:xfrm>
            <a:off x="228600" y="419100"/>
            <a:ext cx="7086600" cy="4049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Arrow: Right 7">
            <a:extLst>
              <a:ext uri="{FF2B5EF4-FFF2-40B4-BE49-F238E27FC236}">
                <a16:creationId xmlns:a16="http://schemas.microsoft.com/office/drawing/2014/main" id="{44A5D6CE-F9A8-CA5E-2FDB-53D381CFCDCA}"/>
              </a:ext>
            </a:extLst>
          </p:cNvPr>
          <p:cNvSpPr/>
          <p:nvPr/>
        </p:nvSpPr>
        <p:spPr>
          <a:xfrm>
            <a:off x="7848600" y="2019300"/>
            <a:ext cx="2133600" cy="137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A0AC16-9302-F07F-10EF-86AA658B2330}"/>
              </a:ext>
            </a:extLst>
          </p:cNvPr>
          <p:cNvPicPr>
            <a:picLocks noChangeAspect="1"/>
          </p:cNvPicPr>
          <p:nvPr/>
        </p:nvPicPr>
        <p:blipFill>
          <a:blip r:embed="rId3"/>
          <a:stretch>
            <a:fillRect/>
          </a:stretch>
        </p:blipFill>
        <p:spPr>
          <a:xfrm>
            <a:off x="10896600" y="495300"/>
            <a:ext cx="6248400" cy="3785527"/>
          </a:xfrm>
          <a:prstGeom prst="rect">
            <a:avLst/>
          </a:prstGeom>
        </p:spPr>
      </p:pic>
      <p:pic>
        <p:nvPicPr>
          <p:cNvPr id="15" name="Picture 14">
            <a:extLst>
              <a:ext uri="{FF2B5EF4-FFF2-40B4-BE49-F238E27FC236}">
                <a16:creationId xmlns:a16="http://schemas.microsoft.com/office/drawing/2014/main" id="{58652018-6FC5-35EE-2EA4-584A59336FFC}"/>
              </a:ext>
            </a:extLst>
          </p:cNvPr>
          <p:cNvPicPr>
            <a:picLocks noChangeAspect="1"/>
          </p:cNvPicPr>
          <p:nvPr/>
        </p:nvPicPr>
        <p:blipFill>
          <a:blip r:embed="rId4"/>
          <a:stretch>
            <a:fillRect/>
          </a:stretch>
        </p:blipFill>
        <p:spPr>
          <a:xfrm>
            <a:off x="228600" y="5219700"/>
            <a:ext cx="7162800" cy="4112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46934E11-8942-9568-E9E7-1685BAFC6E30}"/>
              </a:ext>
            </a:extLst>
          </p:cNvPr>
          <p:cNvPicPr>
            <a:picLocks noChangeAspect="1"/>
          </p:cNvPicPr>
          <p:nvPr/>
        </p:nvPicPr>
        <p:blipFill>
          <a:blip r:embed="rId5"/>
          <a:stretch>
            <a:fillRect/>
          </a:stretch>
        </p:blipFill>
        <p:spPr>
          <a:xfrm>
            <a:off x="11125200" y="5143500"/>
            <a:ext cx="6324600" cy="4211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Arrow: Right 17">
            <a:extLst>
              <a:ext uri="{FF2B5EF4-FFF2-40B4-BE49-F238E27FC236}">
                <a16:creationId xmlns:a16="http://schemas.microsoft.com/office/drawing/2014/main" id="{9FAC0264-9D5F-E3D1-84AC-96D64580D930}"/>
              </a:ext>
            </a:extLst>
          </p:cNvPr>
          <p:cNvSpPr/>
          <p:nvPr/>
        </p:nvSpPr>
        <p:spPr>
          <a:xfrm>
            <a:off x="8001000" y="6667500"/>
            <a:ext cx="2133600" cy="137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3726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Tree>
    <p:extLst>
      <p:ext uri="{BB962C8B-B14F-4D97-AF65-F5344CB8AC3E}">
        <p14:creationId xmlns:p14="http://schemas.microsoft.com/office/powerpoint/2010/main" val="3846269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03FC8FD9-E07D-3579-D702-07E45A47252F}"/>
              </a:ext>
            </a:extLst>
          </p:cNvPr>
          <p:cNvPicPr>
            <a:picLocks noChangeAspect="1"/>
          </p:cNvPicPr>
          <p:nvPr/>
        </p:nvPicPr>
        <p:blipFill>
          <a:blip r:embed="rId2"/>
          <a:stretch>
            <a:fillRect/>
          </a:stretch>
        </p:blipFill>
        <p:spPr>
          <a:xfrm>
            <a:off x="609600" y="2019300"/>
            <a:ext cx="7133743" cy="457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Arrow: Right 8">
            <a:extLst>
              <a:ext uri="{FF2B5EF4-FFF2-40B4-BE49-F238E27FC236}">
                <a16:creationId xmlns:a16="http://schemas.microsoft.com/office/drawing/2014/main" id="{8D92CF88-9B59-D469-7146-F360DC4E4BE7}"/>
              </a:ext>
            </a:extLst>
          </p:cNvPr>
          <p:cNvSpPr/>
          <p:nvPr/>
        </p:nvSpPr>
        <p:spPr>
          <a:xfrm>
            <a:off x="8153400" y="3619500"/>
            <a:ext cx="2133600" cy="137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050F97-332B-CD2A-3D68-2335DD7C9963}"/>
              </a:ext>
            </a:extLst>
          </p:cNvPr>
          <p:cNvPicPr>
            <a:picLocks noChangeAspect="1"/>
          </p:cNvPicPr>
          <p:nvPr/>
        </p:nvPicPr>
        <p:blipFill>
          <a:blip r:embed="rId3"/>
          <a:stretch>
            <a:fillRect/>
          </a:stretch>
        </p:blipFill>
        <p:spPr>
          <a:xfrm>
            <a:off x="10820400" y="2095500"/>
            <a:ext cx="725025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3038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2954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11649675" cy="1938992"/>
          </a:xfrm>
          <a:prstGeom prst="rect">
            <a:avLst/>
          </a:prstGeom>
          <a:noFill/>
        </p:spPr>
        <p:txBody>
          <a:bodyPr wrap="square" rtlCol="0">
            <a:spAutoFit/>
          </a:bodyPr>
          <a:lstStyle/>
          <a:p>
            <a:pPr lvl="0" algn="ctr" defTabSz="1371600"/>
            <a:r>
              <a:rPr lang="vi-VN" sz="6000" b="1" dirty="0">
                <a:solidFill>
                  <a:srgbClr val="FF0000"/>
                </a:solidFill>
                <a:latin typeface="Calibri" panose="020F0502020204030204" pitchFamily="34" charset="0"/>
                <a:ea typeface="楷体"/>
                <a:cs typeface="Calibri" panose="020F0502020204030204" pitchFamily="34" charset="0"/>
              </a:rPr>
              <a:t>Kể thêm một số nguyên nhân và biện pháp phòng chống xói mòn đất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026" name="Picture 2" descr="Hình ảnh Trồng Cây Và Xói Mòn đất PNG Miễn Phí Tải Về - Lovepik">
            <a:extLst>
              <a:ext uri="{FF2B5EF4-FFF2-40B4-BE49-F238E27FC236}">
                <a16:creationId xmlns:a16="http://schemas.microsoft.com/office/drawing/2014/main" id="{E291DB1F-25FD-0E02-CF77-DFE8137ABB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96200" y="2715733"/>
            <a:ext cx="10096500" cy="680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lvl="0" algn="ctr" defTabSz="1371600"/>
            <a:r>
              <a:rPr lang="vi-VN" sz="5400" b="1" dirty="0">
                <a:solidFill>
                  <a:srgbClr val="FF0000"/>
                </a:solidFill>
                <a:latin typeface="Cambria" panose="02040503050406030204" pitchFamily="18" charset="0"/>
                <a:ea typeface="Cambria" panose="02040503050406030204" pitchFamily="18" charset="0"/>
              </a:rPr>
              <a:t>Nguyên nhân của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50" name="Picture 2" descr="Liệu biến đổi khí hậu có gây ra mưa lớn lũ lụt nghiêm trọng tại châu Âu? |  baotintuc.vn">
            <a:extLst>
              <a:ext uri="{FF2B5EF4-FFF2-40B4-BE49-F238E27FC236}">
                <a16:creationId xmlns:a16="http://schemas.microsoft.com/office/drawing/2014/main" id="{2B8FCE89-20A2-7E49-C292-5D82201EE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52700"/>
            <a:ext cx="7661868" cy="464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ED51A5-6832-0FEC-3A50-ECB9EC4E6012}"/>
              </a:ext>
            </a:extLst>
          </p:cNvPr>
          <p:cNvSpPr txBox="1"/>
          <p:nvPr/>
        </p:nvSpPr>
        <p:spPr>
          <a:xfrm>
            <a:off x="1219200" y="7429500"/>
            <a:ext cx="6629400" cy="707886"/>
          </a:xfrm>
          <a:prstGeom prst="rect">
            <a:avLst/>
          </a:prstGeom>
          <a:noFill/>
        </p:spPr>
        <p:txBody>
          <a:bodyPr wrap="square" rtlCol="0">
            <a:spAutoFit/>
          </a:bodyPr>
          <a:lstStyle/>
          <a:p>
            <a:pPr algn="ctr"/>
            <a:r>
              <a:rPr lang="vi-VN" sz="4000" b="1" i="0" dirty="0">
                <a:solidFill>
                  <a:srgbClr val="333333"/>
                </a:solidFill>
                <a:effectLst/>
                <a:latin typeface="Cambria" panose="02040503050406030204" pitchFamily="18" charset="0"/>
                <a:ea typeface="Cambria" panose="02040503050406030204" pitchFamily="18" charset="0"/>
              </a:rPr>
              <a:t>Mưa lớn và lũ lụt</a:t>
            </a:r>
            <a:endParaRPr lang="en-US" sz="4000" b="1" dirty="0">
              <a:latin typeface="Cambria" panose="02040503050406030204" pitchFamily="18" charset="0"/>
              <a:ea typeface="Cambria" panose="02040503050406030204" pitchFamily="18" charset="0"/>
            </a:endParaRPr>
          </a:p>
        </p:txBody>
      </p:sp>
      <p:pic>
        <p:nvPicPr>
          <p:cNvPr id="2052" name="Picture 4" descr="Canh tác đúng cách giúp giải bài toán lạm dụng phân thuốc hóa học">
            <a:extLst>
              <a:ext uri="{FF2B5EF4-FFF2-40B4-BE49-F238E27FC236}">
                <a16:creationId xmlns:a16="http://schemas.microsoft.com/office/drawing/2014/main" id="{3700288F-90CF-1EFD-9E55-A2DF7E30D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2552700"/>
            <a:ext cx="7620000" cy="4705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C79FDB-E8C1-CE51-DC76-67548F6C70CA}"/>
              </a:ext>
            </a:extLst>
          </p:cNvPr>
          <p:cNvSpPr txBox="1"/>
          <p:nvPr/>
        </p:nvSpPr>
        <p:spPr>
          <a:xfrm>
            <a:off x="10210800" y="7505700"/>
            <a:ext cx="6629400" cy="707886"/>
          </a:xfrm>
          <a:prstGeom prst="rect">
            <a:avLst/>
          </a:prstGeom>
          <a:noFill/>
        </p:spPr>
        <p:txBody>
          <a:bodyPr wrap="square" rtlCol="0">
            <a:spAutoFit/>
          </a:bodyPr>
          <a:lstStyle/>
          <a:p>
            <a:pPr algn="ctr"/>
            <a:r>
              <a:rPr lang="en-US" sz="4000" b="1" i="0" dirty="0" err="1">
                <a:solidFill>
                  <a:srgbClr val="333333"/>
                </a:solidFill>
                <a:effectLst/>
                <a:latin typeface="Cambria" panose="02040503050406030204" pitchFamily="18" charset="0"/>
                <a:ea typeface="Cambria" panose="02040503050406030204" pitchFamily="18" charset="0"/>
              </a:rPr>
              <a:t>Canh</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tác</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không</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đúng</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cách</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13517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Nguyên nhân của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Những tảng đá bị xói mòn trong hàng triệu năm có hình dáng đặc biệt khiến  ai cũng ngỡ ngàng">
            <a:extLst>
              <a:ext uri="{FF2B5EF4-FFF2-40B4-BE49-F238E27FC236}">
                <a16:creationId xmlns:a16="http://schemas.microsoft.com/office/drawing/2014/main" id="{16A1C869-572D-C03A-DC5B-26371AAFB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095500"/>
            <a:ext cx="10744200" cy="5449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0DEAD6-E0F4-D460-8F96-6BEC44EA5FD6}"/>
              </a:ext>
            </a:extLst>
          </p:cNvPr>
          <p:cNvSpPr txBox="1"/>
          <p:nvPr/>
        </p:nvSpPr>
        <p:spPr>
          <a:xfrm>
            <a:off x="6781800" y="7734300"/>
            <a:ext cx="6629400" cy="1323439"/>
          </a:xfrm>
          <a:prstGeom prst="rect">
            <a:avLst/>
          </a:prstGeom>
          <a:noFill/>
        </p:spPr>
        <p:txBody>
          <a:bodyPr wrap="square" rtlCol="0">
            <a:spAutoFit/>
          </a:bodyPr>
          <a:lstStyle/>
          <a:p>
            <a:pPr algn="ctr"/>
            <a:r>
              <a:rPr lang="en-US" sz="4000" b="1" dirty="0">
                <a:solidFill>
                  <a:srgbClr val="333333"/>
                </a:solidFill>
                <a:latin typeface="Cambria" panose="02040503050406030204" pitchFamily="18" charset="0"/>
                <a:ea typeface="Cambria" panose="02040503050406030204" pitchFamily="18" charset="0"/>
              </a:rPr>
              <a:t>D</a:t>
            </a:r>
            <a:r>
              <a:rPr lang="vi-VN" sz="4000" b="1" dirty="0">
                <a:solidFill>
                  <a:srgbClr val="333333"/>
                </a:solidFill>
                <a:latin typeface="Cambria" panose="02040503050406030204" pitchFamily="18" charset="0"/>
                <a:ea typeface="Cambria" panose="02040503050406030204" pitchFamily="18" charset="0"/>
              </a:rPr>
              <a:t>o mực nước biển tăng cao (thủy triều biến đổi)</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80538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lvl="0" algn="ctr" defTabSz="1371600"/>
            <a:r>
              <a:rPr lang="vi-VN" sz="5400" b="1" dirty="0">
                <a:solidFill>
                  <a:srgbClr val="FF0000"/>
                </a:solidFill>
                <a:latin typeface="Cambria" panose="02040503050406030204" pitchFamily="18" charset="0"/>
                <a:ea typeface="Cambria" panose="02040503050406030204" pitchFamily="18" charset="0"/>
              </a:rPr>
              <a:t>Biện pháp phòng chống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Rừng phòng hộ - Bài 1: Chức năng và các quy định phân loại">
            <a:extLst>
              <a:ext uri="{FF2B5EF4-FFF2-40B4-BE49-F238E27FC236}">
                <a16:creationId xmlns:a16="http://schemas.microsoft.com/office/drawing/2014/main" id="{8825D58D-2D3E-4544-4C18-23E0FB676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476500"/>
            <a:ext cx="8263467"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C626B2-A1F5-5B9B-9F65-FA299365F1DC}"/>
              </a:ext>
            </a:extLst>
          </p:cNvPr>
          <p:cNvSpPr txBox="1"/>
          <p:nvPr/>
        </p:nvSpPr>
        <p:spPr>
          <a:xfrm>
            <a:off x="457200" y="7429500"/>
            <a:ext cx="8534400" cy="2554545"/>
          </a:xfrm>
          <a:prstGeom prst="rect">
            <a:avLst/>
          </a:prstGeom>
          <a:noFill/>
        </p:spPr>
        <p:txBody>
          <a:bodyPr wrap="square" rtlCol="0">
            <a:spAutoFit/>
          </a:bodyPr>
          <a:lstStyle/>
          <a:p>
            <a:pPr algn="ctr"/>
            <a:r>
              <a:rPr lang="vi-VN" sz="4000" b="1" dirty="0">
                <a:solidFill>
                  <a:srgbClr val="333333"/>
                </a:solidFill>
                <a:latin typeface="Cambria" panose="02040503050406030204" pitchFamily="18" charset="0"/>
                <a:ea typeface="Cambria" panose="02040503050406030204" pitchFamily="18" charset="0"/>
              </a:rPr>
              <a:t>Rừng phòng hộ: </a:t>
            </a:r>
            <a:r>
              <a:rPr lang="vi-VN" sz="4000" dirty="0">
                <a:solidFill>
                  <a:srgbClr val="333333"/>
                </a:solidFill>
                <a:latin typeface="Cambria" panose="02040503050406030204" pitchFamily="18" charset="0"/>
                <a:ea typeface="Cambria" panose="02040503050406030204" pitchFamily="18" charset="0"/>
              </a:rPr>
              <a:t>Bảo vệ và tái tạo rừng có thể giữ chặt đất, giảm lượng nước mưa chảy trực tiếp xuống đất và giảm nguy cơ xói mòn.</a:t>
            </a:r>
            <a:endParaRPr lang="en-US" sz="4000" dirty="0">
              <a:latin typeface="Cambria" panose="02040503050406030204" pitchFamily="18" charset="0"/>
              <a:ea typeface="Cambria" panose="02040503050406030204" pitchFamily="18" charset="0"/>
            </a:endParaRPr>
          </a:p>
        </p:txBody>
      </p:sp>
      <p:pic>
        <p:nvPicPr>
          <p:cNvPr id="3076" name="Picture 4" descr="Giải pháp bảo vệ bờ sông bằng công nghệ mềm">
            <a:extLst>
              <a:ext uri="{FF2B5EF4-FFF2-40B4-BE49-F238E27FC236}">
                <a16:creationId xmlns:a16="http://schemas.microsoft.com/office/drawing/2014/main" id="{2D3922D3-5D6D-0171-9A87-CAA46F198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2476500"/>
            <a:ext cx="7239000" cy="46520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101622-CA14-1ECE-13C9-7B54822B137E}"/>
              </a:ext>
            </a:extLst>
          </p:cNvPr>
          <p:cNvSpPr txBox="1"/>
          <p:nvPr/>
        </p:nvSpPr>
        <p:spPr>
          <a:xfrm>
            <a:off x="9601200" y="7505700"/>
            <a:ext cx="8534400" cy="2554545"/>
          </a:xfrm>
          <a:prstGeom prst="rect">
            <a:avLst/>
          </a:prstGeom>
          <a:noFill/>
        </p:spPr>
        <p:txBody>
          <a:bodyPr wrap="square" rtlCol="0">
            <a:spAutoFit/>
          </a:bodyPr>
          <a:lstStyle/>
          <a:p>
            <a:pPr algn="ctr"/>
            <a:r>
              <a:rPr lang="vi-VN" sz="4000" b="1" dirty="0">
                <a:solidFill>
                  <a:srgbClr val="333333"/>
                </a:solidFill>
                <a:latin typeface="Cambria" panose="02040503050406030204" pitchFamily="18" charset="0"/>
                <a:ea typeface="Cambria" panose="02040503050406030204" pitchFamily="18" charset="0"/>
              </a:rPr>
              <a:t>Bảo vệ bờ sông: </a:t>
            </a:r>
            <a:r>
              <a:rPr lang="vi-VN" sz="4000" dirty="0">
                <a:solidFill>
                  <a:srgbClr val="333333"/>
                </a:solidFill>
                <a:latin typeface="Cambria" panose="02040503050406030204" pitchFamily="18" charset="0"/>
                <a:ea typeface="Cambria" panose="02040503050406030204" pitchFamily="18" charset="0"/>
              </a:rPr>
              <a:t>Xây dựng các công trình hỗ trợ như bờ đá, cây cỏ bảo vệ bờ sông để giảm sức mạnh của dòng chảy nước và bảo vệ đất.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40863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wipe(down)">
                                      <p:cBhvr>
                                        <p:cTn id="2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Biện pháp phòng chống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098" name="Picture 2" descr="Kỹ thuật canh tác thúc đẩy cây trồng phát triển và tăng trưởng tự nhiên tốt">
            <a:extLst>
              <a:ext uri="{FF2B5EF4-FFF2-40B4-BE49-F238E27FC236}">
                <a16:creationId xmlns:a16="http://schemas.microsoft.com/office/drawing/2014/main" id="{00A10226-CB0D-EC3B-C6FF-F349D422D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095500"/>
            <a:ext cx="10744200" cy="56407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45CE4F-65D5-598E-CF1E-DE39EC25B35F}"/>
              </a:ext>
            </a:extLst>
          </p:cNvPr>
          <p:cNvSpPr txBox="1"/>
          <p:nvPr/>
        </p:nvSpPr>
        <p:spPr>
          <a:xfrm>
            <a:off x="1219200" y="8039100"/>
            <a:ext cx="16002000" cy="1938992"/>
          </a:xfrm>
          <a:prstGeom prst="rect">
            <a:avLst/>
          </a:prstGeom>
          <a:noFill/>
        </p:spPr>
        <p:txBody>
          <a:bodyPr wrap="square" rtlCol="0">
            <a:spAutoFit/>
          </a:bodyPr>
          <a:lstStyle/>
          <a:p>
            <a:pPr algn="ctr"/>
            <a:r>
              <a:rPr lang="vi-VN" sz="4000" b="1" dirty="0">
                <a:solidFill>
                  <a:srgbClr val="333333"/>
                </a:solidFill>
                <a:latin typeface="Cambria" panose="02040503050406030204" pitchFamily="18" charset="0"/>
                <a:ea typeface="Cambria" panose="02040503050406030204" pitchFamily="18" charset="0"/>
              </a:rPr>
              <a:t>Kỹ thuật canh tác bảo vệ đất: </a:t>
            </a:r>
            <a:r>
              <a:rPr lang="vi-VN" sz="4000" dirty="0">
                <a:solidFill>
                  <a:srgbClr val="333333"/>
                </a:solidFill>
                <a:latin typeface="Cambria" panose="02040503050406030204" pitchFamily="18" charset="0"/>
                <a:ea typeface="Cambria" panose="02040503050406030204" pitchFamily="18" charset="0"/>
              </a:rPr>
              <a:t>Sử dụng kỹ thuật canh tác bậc thang, canh tác chồng lớp, và việc sử dụng phân bón hữu cơ để tăng cường sự bám dính của đất và giảm nguy cơ xói mòn.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256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2831054"/>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7200" b="1" dirty="0">
                  <a:solidFill>
                    <a:srgbClr val="000000"/>
                  </a:solidFill>
                  <a:latin typeface="Calibri" panose="020F0502020204030204" pitchFamily="34" charset="0"/>
                  <a:cs typeface="Calibri" panose="020F0502020204030204" pitchFamily="34" charset="0"/>
                </a:rPr>
                <a:t>Em </a:t>
              </a:r>
              <a:r>
                <a:rPr lang="en-US" sz="7200" b="1" dirty="0" err="1">
                  <a:solidFill>
                    <a:srgbClr val="000000"/>
                  </a:solidFill>
                  <a:latin typeface="Calibri" panose="020F0502020204030204" pitchFamily="34" charset="0"/>
                  <a:cs typeface="Calibri" panose="020F0502020204030204" pitchFamily="34" charset="0"/>
                </a:rPr>
                <a:t>hãy</a:t>
              </a:r>
              <a:r>
                <a:rPr lang="en-US" sz="7200" b="1" dirty="0">
                  <a:solidFill>
                    <a:srgbClr val="000000"/>
                  </a:solidFill>
                  <a:latin typeface="Calibri" panose="020F0502020204030204" pitchFamily="34" charset="0"/>
                  <a:cs typeface="Calibri" panose="020F0502020204030204" pitchFamily="34" charset="0"/>
                </a:rPr>
                <a:t> n</a:t>
              </a:r>
              <a:r>
                <a:rPr kumimoji="0" lang="vi-VN"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êu những nguyên nhân gây xói mòn đất</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mà</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ác dấu hiệu nhận biết sạt lở đất  VTV4_v720P">
            <a:hlinkClick r:id="" action="ppaction://media"/>
            <a:extLst>
              <a:ext uri="{FF2B5EF4-FFF2-40B4-BE49-F238E27FC236}">
                <a16:creationId xmlns:a16="http://schemas.microsoft.com/office/drawing/2014/main" id="{F7B69726-B78A-B515-CB79-795B6D0D131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3" b="-3"/>
          <a:stretch/>
        </p:blipFill>
        <p:spPr>
          <a:xfrm>
            <a:off x="20" y="10"/>
            <a:ext cx="18287980" cy="10286990"/>
          </a:xfrm>
          <a:prstGeom prst="rect">
            <a:avLst/>
          </a:prstGeom>
          <a:noFill/>
        </p:spPr>
      </p:pic>
    </p:spTree>
    <p:extLst>
      <p:ext uri="{BB962C8B-B14F-4D97-AF65-F5344CB8AC3E}">
        <p14:creationId xmlns:p14="http://schemas.microsoft.com/office/powerpoint/2010/main" val="173087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Tree>
    <p:extLst>
      <p:ext uri="{BB962C8B-B14F-4D97-AF65-F5344CB8AC3E}">
        <p14:creationId xmlns:p14="http://schemas.microsoft.com/office/powerpoint/2010/main" val="3807399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7"/>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8"/>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13" name="Group 12">
            <a:extLst>
              <a:ext uri="{FF2B5EF4-FFF2-40B4-BE49-F238E27FC236}">
                <a16:creationId xmlns:a16="http://schemas.microsoft.com/office/drawing/2014/main" id="{C49E227A-8191-241A-B322-621F6DA6C521}"/>
              </a:ext>
            </a:extLst>
          </p:cNvPr>
          <p:cNvGrpSpPr/>
          <p:nvPr/>
        </p:nvGrpSpPr>
        <p:grpSpPr>
          <a:xfrm>
            <a:off x="0" y="-190500"/>
            <a:ext cx="3672935" cy="2590800"/>
            <a:chOff x="4095008" y="109959"/>
            <a:chExt cx="3672935" cy="2517227"/>
          </a:xfrm>
        </p:grpSpPr>
        <p:pic>
          <p:nvPicPr>
            <p:cNvPr id="14" name="Hình ảnh 25">
              <a:extLst>
                <a:ext uri="{FF2B5EF4-FFF2-40B4-BE49-F238E27FC236}">
                  <a16:creationId xmlns:a16="http://schemas.microsoft.com/office/drawing/2014/main" id="{60B97642-CBA9-4A5D-7DAF-B433199B84FE}"/>
                </a:ext>
              </a:extLst>
            </p:cNvPr>
            <p:cNvPicPr>
              <a:picLocks noChangeAspect="1"/>
            </p:cNvPicPr>
            <p:nvPr/>
          </p:nvPicPr>
          <p:blipFill>
            <a:blip r:embed="rId12"/>
            <a:stretch>
              <a:fillRect/>
            </a:stretch>
          </p:blipFill>
          <p:spPr>
            <a:xfrm>
              <a:off x="4095008" y="109959"/>
              <a:ext cx="3672935" cy="2517227"/>
            </a:xfrm>
            <a:prstGeom prst="rect">
              <a:avLst/>
            </a:prstGeom>
          </p:spPr>
        </p:pic>
        <p:sp>
          <p:nvSpPr>
            <p:cNvPr id="15" name="Hộp Văn bản 26">
              <a:extLst>
                <a:ext uri="{FF2B5EF4-FFF2-40B4-BE49-F238E27FC236}">
                  <a16:creationId xmlns:a16="http://schemas.microsoft.com/office/drawing/2014/main" id="{EE44BCDA-A7D3-9452-17C1-9D11EC222FCF}"/>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16" name="Picture 15" descr="Yellow text on a black background&#10;&#10;Description automatically generated">
            <a:extLst>
              <a:ext uri="{FF2B5EF4-FFF2-40B4-BE49-F238E27FC236}">
                <a16:creationId xmlns:a16="http://schemas.microsoft.com/office/drawing/2014/main" id="{75F133F3-B01F-A92C-5073-82DF1B1611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9200" y="1714500"/>
            <a:ext cx="9961677" cy="3648075"/>
          </a:xfrm>
          <a:prstGeom prst="rect">
            <a:avLst/>
          </a:prstGeom>
        </p:spPr>
      </p:pic>
      <p:pic>
        <p:nvPicPr>
          <p:cNvPr id="21" name="Picture 20">
            <a:extLst>
              <a:ext uri="{FF2B5EF4-FFF2-40B4-BE49-F238E27FC236}">
                <a16:creationId xmlns:a16="http://schemas.microsoft.com/office/drawing/2014/main" id="{65541260-44C4-973D-14A9-47A0C40EFC37}"/>
              </a:ext>
            </a:extLst>
          </p:cNvPr>
          <p:cNvPicPr>
            <a:picLocks noChangeAspect="1"/>
          </p:cNvPicPr>
          <p:nvPr/>
        </p:nvPicPr>
        <p:blipFill>
          <a:blip r:embed="rId14"/>
          <a:stretch>
            <a:fillRect/>
          </a:stretch>
        </p:blipFill>
        <p:spPr>
          <a:xfrm>
            <a:off x="5410200" y="4686300"/>
            <a:ext cx="2895851" cy="128636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80">
                                          <p:stCondLst>
                                            <p:cond delay="0"/>
                                          </p:stCondLst>
                                        </p:cTn>
                                        <p:tgtEl>
                                          <p:spTgt spid="13"/>
                                        </p:tgtEl>
                                      </p:cBhvr>
                                    </p:animEffect>
                                    <p:anim calcmode="lin" valueType="num">
                                      <p:cBhvr>
                                        <p:cTn id="1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3" dur="26">
                                          <p:stCondLst>
                                            <p:cond delay="650"/>
                                          </p:stCondLst>
                                        </p:cTn>
                                        <p:tgtEl>
                                          <p:spTgt spid="13"/>
                                        </p:tgtEl>
                                      </p:cBhvr>
                                      <p:to x="100000" y="60000"/>
                                    </p:animScale>
                                    <p:animScale>
                                      <p:cBhvr>
                                        <p:cTn id="24" dur="166" decel="50000">
                                          <p:stCondLst>
                                            <p:cond delay="676"/>
                                          </p:stCondLst>
                                        </p:cTn>
                                        <p:tgtEl>
                                          <p:spTgt spid="13"/>
                                        </p:tgtEl>
                                      </p:cBhvr>
                                      <p:to x="100000" y="100000"/>
                                    </p:animScale>
                                    <p:animScale>
                                      <p:cBhvr>
                                        <p:cTn id="25" dur="26">
                                          <p:stCondLst>
                                            <p:cond delay="1312"/>
                                          </p:stCondLst>
                                        </p:cTn>
                                        <p:tgtEl>
                                          <p:spTgt spid="13"/>
                                        </p:tgtEl>
                                      </p:cBhvr>
                                      <p:to x="100000" y="80000"/>
                                    </p:animScale>
                                    <p:animScale>
                                      <p:cBhvr>
                                        <p:cTn id="26" dur="166" decel="50000">
                                          <p:stCondLst>
                                            <p:cond delay="1338"/>
                                          </p:stCondLst>
                                        </p:cTn>
                                        <p:tgtEl>
                                          <p:spTgt spid="13"/>
                                        </p:tgtEl>
                                      </p:cBhvr>
                                      <p:to x="100000" y="100000"/>
                                    </p:animScale>
                                    <p:animScale>
                                      <p:cBhvr>
                                        <p:cTn id="27" dur="26">
                                          <p:stCondLst>
                                            <p:cond delay="1642"/>
                                          </p:stCondLst>
                                        </p:cTn>
                                        <p:tgtEl>
                                          <p:spTgt spid="13"/>
                                        </p:tgtEl>
                                      </p:cBhvr>
                                      <p:to x="100000" y="90000"/>
                                    </p:animScale>
                                    <p:animScale>
                                      <p:cBhvr>
                                        <p:cTn id="28" dur="166" decel="50000">
                                          <p:stCondLst>
                                            <p:cond delay="1668"/>
                                          </p:stCondLst>
                                        </p:cTn>
                                        <p:tgtEl>
                                          <p:spTgt spid="13"/>
                                        </p:tgtEl>
                                      </p:cBhvr>
                                      <p:to x="100000" y="100000"/>
                                    </p:animScale>
                                    <p:animScale>
                                      <p:cBhvr>
                                        <p:cTn id="29" dur="26">
                                          <p:stCondLst>
                                            <p:cond delay="1808"/>
                                          </p:stCondLst>
                                        </p:cTn>
                                        <p:tgtEl>
                                          <p:spTgt spid="13"/>
                                        </p:tgtEl>
                                      </p:cBhvr>
                                      <p:to x="100000" y="95000"/>
                                    </p:animScale>
                                    <p:animScale>
                                      <p:cBhvr>
                                        <p:cTn id="30" dur="166" decel="50000">
                                          <p:stCondLst>
                                            <p:cond delay="1834"/>
                                          </p:stCondLst>
                                        </p:cTn>
                                        <p:tgtEl>
                                          <p:spTgt spid="13"/>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80">
                                          <p:stCondLst>
                                            <p:cond delay="0"/>
                                          </p:stCondLst>
                                        </p:cTn>
                                        <p:tgtEl>
                                          <p:spTgt spid="16"/>
                                        </p:tgtEl>
                                      </p:cBhvr>
                                    </p:animEffect>
                                    <p:anim calcmode="lin" valueType="num">
                                      <p:cBhvr>
                                        <p:cTn id="3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9" dur="26">
                                          <p:stCondLst>
                                            <p:cond delay="650"/>
                                          </p:stCondLst>
                                        </p:cTn>
                                        <p:tgtEl>
                                          <p:spTgt spid="16"/>
                                        </p:tgtEl>
                                      </p:cBhvr>
                                      <p:to x="100000" y="60000"/>
                                    </p:animScale>
                                    <p:animScale>
                                      <p:cBhvr>
                                        <p:cTn id="40" dur="166" decel="50000">
                                          <p:stCondLst>
                                            <p:cond delay="676"/>
                                          </p:stCondLst>
                                        </p:cTn>
                                        <p:tgtEl>
                                          <p:spTgt spid="16"/>
                                        </p:tgtEl>
                                      </p:cBhvr>
                                      <p:to x="100000" y="100000"/>
                                    </p:animScale>
                                    <p:animScale>
                                      <p:cBhvr>
                                        <p:cTn id="41" dur="26">
                                          <p:stCondLst>
                                            <p:cond delay="1312"/>
                                          </p:stCondLst>
                                        </p:cTn>
                                        <p:tgtEl>
                                          <p:spTgt spid="16"/>
                                        </p:tgtEl>
                                      </p:cBhvr>
                                      <p:to x="100000" y="80000"/>
                                    </p:animScale>
                                    <p:animScale>
                                      <p:cBhvr>
                                        <p:cTn id="42" dur="166" decel="50000">
                                          <p:stCondLst>
                                            <p:cond delay="1338"/>
                                          </p:stCondLst>
                                        </p:cTn>
                                        <p:tgtEl>
                                          <p:spTgt spid="16"/>
                                        </p:tgtEl>
                                      </p:cBhvr>
                                      <p:to x="100000" y="100000"/>
                                    </p:animScale>
                                    <p:animScale>
                                      <p:cBhvr>
                                        <p:cTn id="43" dur="26">
                                          <p:stCondLst>
                                            <p:cond delay="1642"/>
                                          </p:stCondLst>
                                        </p:cTn>
                                        <p:tgtEl>
                                          <p:spTgt spid="16"/>
                                        </p:tgtEl>
                                      </p:cBhvr>
                                      <p:to x="100000" y="90000"/>
                                    </p:animScale>
                                    <p:animScale>
                                      <p:cBhvr>
                                        <p:cTn id="44" dur="166" decel="50000">
                                          <p:stCondLst>
                                            <p:cond delay="1668"/>
                                          </p:stCondLst>
                                        </p:cTn>
                                        <p:tgtEl>
                                          <p:spTgt spid="16"/>
                                        </p:tgtEl>
                                      </p:cBhvr>
                                      <p:to x="100000" y="100000"/>
                                    </p:animScale>
                                    <p:animScale>
                                      <p:cBhvr>
                                        <p:cTn id="45" dur="26">
                                          <p:stCondLst>
                                            <p:cond delay="1808"/>
                                          </p:stCondLst>
                                        </p:cTn>
                                        <p:tgtEl>
                                          <p:spTgt spid="16"/>
                                        </p:tgtEl>
                                      </p:cBhvr>
                                      <p:to x="100000" y="95000"/>
                                    </p:animScale>
                                    <p:animScale>
                                      <p:cBhvr>
                                        <p:cTn id="46" dur="166" decel="50000">
                                          <p:stCondLst>
                                            <p:cond delay="1834"/>
                                          </p:stCondLst>
                                        </p:cTn>
                                        <p:tgtEl>
                                          <p:spTgt spid="1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308324"/>
          </a:xfrm>
          <a:prstGeom prst="rect">
            <a:avLst/>
          </a:prstGeom>
          <a:noFill/>
        </p:spPr>
        <p:txBody>
          <a:bodyPr wrap="square" rtlCol="0">
            <a:spAutoFit/>
          </a:bodyPr>
          <a:lstStyle/>
          <a:p>
            <a:pPr algn="ctr">
              <a:spcAft>
                <a:spcPts val="500"/>
              </a:spcAft>
            </a:pPr>
            <a:r>
              <a:rPr lang="en-US" sz="7200" b="1" dirty="0" err="1">
                <a:solidFill>
                  <a:srgbClr val="0070C0"/>
                </a:solidFill>
                <a:latin typeface="Cambria" panose="02040503050406030204" pitchFamily="18" charset="0"/>
                <a:ea typeface="Cambria" panose="02040503050406030204" pitchFamily="18" charset="0"/>
              </a:rPr>
              <a:t>Hoạt</a:t>
            </a:r>
            <a:r>
              <a:rPr lang="en-US" sz="7200" b="1" dirty="0">
                <a:solidFill>
                  <a:srgbClr val="0070C0"/>
                </a:solidFill>
                <a:latin typeface="Cambria" panose="02040503050406030204" pitchFamily="18" charset="0"/>
                <a:ea typeface="Cambria" panose="02040503050406030204" pitchFamily="18" charset="0"/>
              </a:rPr>
              <a:t> </a:t>
            </a:r>
            <a:r>
              <a:rPr lang="en-US" sz="7200" b="1" dirty="0" err="1">
                <a:solidFill>
                  <a:srgbClr val="0070C0"/>
                </a:solidFill>
                <a:latin typeface="Cambria" panose="02040503050406030204" pitchFamily="18" charset="0"/>
                <a:ea typeface="Cambria" panose="02040503050406030204" pitchFamily="18" charset="0"/>
              </a:rPr>
              <a:t>động</a:t>
            </a:r>
            <a:r>
              <a:rPr lang="en-US" sz="7200" b="1" dirty="0">
                <a:solidFill>
                  <a:srgbClr val="0070C0"/>
                </a:solidFill>
                <a:latin typeface="Cambria" panose="02040503050406030204" pitchFamily="18" charset="0"/>
                <a:ea typeface="Cambria" panose="02040503050406030204" pitchFamily="18" charset="0"/>
              </a:rPr>
              <a:t> 6: </a:t>
            </a:r>
            <a:r>
              <a:rPr lang="en-US" sz="7200" dirty="0" err="1">
                <a:solidFill>
                  <a:srgbClr val="0070C0"/>
                </a:solidFill>
                <a:latin typeface="Cambria" panose="02040503050406030204" pitchFamily="18" charset="0"/>
                <a:ea typeface="Cambria" panose="02040503050406030204" pitchFamily="18" charset="0"/>
              </a:rPr>
              <a:t>Thí</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nghiệm</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về</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xói</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mòn</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đất</a:t>
            </a:r>
            <a:endParaRPr lang="en-US" sz="7200" b="0" dirty="0">
              <a:solidFill>
                <a:srgbClr val="0070C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D01B37D5-2701-D12A-0D7D-7846A2B57438}"/>
              </a:ext>
            </a:extLst>
          </p:cNvPr>
          <p:cNvSpPr txBox="1"/>
          <p:nvPr/>
        </p:nvSpPr>
        <p:spPr>
          <a:xfrm>
            <a:off x="304800" y="1562100"/>
            <a:ext cx="12192000" cy="6740307"/>
          </a:xfrm>
          <a:prstGeom prst="rect">
            <a:avLst/>
          </a:prstGeom>
          <a:noFill/>
        </p:spPr>
        <p:txBody>
          <a:bodyPr wrap="square" rtlCol="0">
            <a:spAutoFit/>
          </a:bodyPr>
          <a:lstStyle/>
          <a:p>
            <a:pPr algn="just"/>
            <a:r>
              <a:rPr lang="vi-VN" sz="3600" b="1" i="1" dirty="0">
                <a:solidFill>
                  <a:srgbClr val="000000"/>
                </a:solidFill>
                <a:effectLst/>
                <a:latin typeface="Cambria" panose="02040503050406030204" pitchFamily="18" charset="0"/>
                <a:ea typeface="Cambria" panose="02040503050406030204" pitchFamily="18" charset="0"/>
              </a:rPr>
              <a:t>• Chuẩn bị:</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Hai khay A, B giống nhau, có ống thoát nước, chứa cùng một loại đất, lượng đất và được dàn đều như nhau, hai ca có chứa cùng lượng nước; hai ca hứng nước.</a:t>
            </a:r>
          </a:p>
          <a:p>
            <a:pPr algn="just"/>
            <a:r>
              <a:rPr lang="vi-VN" sz="3600" b="1" i="1" dirty="0">
                <a:solidFill>
                  <a:srgbClr val="000000"/>
                </a:solidFill>
                <a:effectLst/>
                <a:latin typeface="Cambria" panose="02040503050406030204" pitchFamily="18" charset="0"/>
                <a:ea typeface="Cambria" panose="02040503050406030204" pitchFamily="18" charset="0"/>
              </a:rPr>
              <a:t>• Tiến hành:</a:t>
            </a:r>
            <a:endParaRPr lang="vi-VN" sz="3600" b="1"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 Đặt khay A và khay B có độ dốc khác nhau, đặt ca hứng dưới mỗi khay (hình 8)</a:t>
            </a:r>
          </a:p>
          <a:p>
            <a:pPr algn="just"/>
            <a:r>
              <a:rPr lang="vi-VN" sz="3600" b="0" i="0" dirty="0">
                <a:solidFill>
                  <a:srgbClr val="000000"/>
                </a:solidFill>
                <a:effectLst/>
                <a:latin typeface="Cambria" panose="02040503050406030204" pitchFamily="18" charset="0"/>
                <a:ea typeface="Cambria" panose="02040503050406030204" pitchFamily="18" charset="0"/>
              </a:rPr>
              <a:t>- Dự đoán: Khi tưới nước vào hai khay, đất ở khay nào bị trôi nhiều hơn? Vì sao?</a:t>
            </a:r>
          </a:p>
          <a:p>
            <a:pPr algn="just"/>
            <a:r>
              <a:rPr lang="vi-VN" sz="3600" b="0" i="0" dirty="0">
                <a:solidFill>
                  <a:srgbClr val="000000"/>
                </a:solidFill>
                <a:effectLst/>
                <a:latin typeface="Cambria" panose="02040503050406030204" pitchFamily="18" charset="0"/>
                <a:ea typeface="Cambria" panose="02040503050406030204" pitchFamily="18" charset="0"/>
              </a:rPr>
              <a:t>- Tưới lượng nước như nhau vào hai khay. Quan sát màu nước chảy ra từ hai khay, cho biết đất ở khay nào bị trôi nhiều hơn. So sánh kết quả với dự đoán.</a:t>
            </a:r>
          </a:p>
          <a:p>
            <a:pPr algn="just"/>
            <a:r>
              <a:rPr lang="vi-VN" sz="3600" b="0" i="0" dirty="0">
                <a:solidFill>
                  <a:srgbClr val="000000"/>
                </a:solidFill>
                <a:effectLst/>
                <a:latin typeface="Cambria" panose="02040503050406030204" pitchFamily="18" charset="0"/>
                <a:ea typeface="Cambria" panose="02040503050406030204" pitchFamily="18" charset="0"/>
              </a:rPr>
              <a:t>- Rút ra kết luận về ảnh hưởng của độ dốc đối với xói mòn đất.</a:t>
            </a:r>
          </a:p>
        </p:txBody>
      </p:sp>
      <p:pic>
        <p:nvPicPr>
          <p:cNvPr id="7" name="Picture 6">
            <a:extLst>
              <a:ext uri="{FF2B5EF4-FFF2-40B4-BE49-F238E27FC236}">
                <a16:creationId xmlns:a16="http://schemas.microsoft.com/office/drawing/2014/main" id="{DB664C61-2D78-6698-3F85-62310E6D780F}"/>
              </a:ext>
            </a:extLst>
          </p:cNvPr>
          <p:cNvPicPr>
            <a:picLocks noChangeAspect="1"/>
          </p:cNvPicPr>
          <p:nvPr/>
        </p:nvPicPr>
        <p:blipFill>
          <a:blip r:embed="rId2"/>
          <a:stretch>
            <a:fillRect/>
          </a:stretch>
        </p:blipFill>
        <p:spPr>
          <a:xfrm>
            <a:off x="13076218" y="800100"/>
            <a:ext cx="5211782" cy="590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7">
            <a:extLst>
              <a:ext uri="{FF2B5EF4-FFF2-40B4-BE49-F238E27FC236}">
                <a16:creationId xmlns:a16="http://schemas.microsoft.com/office/drawing/2014/main" id="{77B20DC4-D8EB-78FF-BFA7-AF54AC07A0D5}"/>
              </a:ext>
            </a:extLst>
          </p:cNvPr>
          <p:cNvGrpSpPr/>
          <p:nvPr/>
        </p:nvGrpSpPr>
        <p:grpSpPr>
          <a:xfrm>
            <a:off x="2057400" y="266700"/>
            <a:ext cx="4876800" cy="1142999"/>
            <a:chOff x="6477000" y="723901"/>
            <a:chExt cx="10896600" cy="2514599"/>
          </a:xfrm>
        </p:grpSpPr>
        <p:grpSp>
          <p:nvGrpSpPr>
            <p:cNvPr id="9" name="Graphic 4">
              <a:extLst>
                <a:ext uri="{FF2B5EF4-FFF2-40B4-BE49-F238E27FC236}">
                  <a16:creationId xmlns:a16="http://schemas.microsoft.com/office/drawing/2014/main" id="{170EA03E-DDF3-EE65-D6F3-E7D2D51423A1}"/>
                </a:ext>
              </a:extLst>
            </p:cNvPr>
            <p:cNvGrpSpPr/>
            <p:nvPr/>
          </p:nvGrpSpPr>
          <p:grpSpPr>
            <a:xfrm>
              <a:off x="6477000" y="723901"/>
              <a:ext cx="10896600" cy="2514599"/>
              <a:chOff x="5610688" y="1031736"/>
              <a:chExt cx="5879305" cy="3980523"/>
            </a:xfrm>
          </p:grpSpPr>
          <p:sp>
            <p:nvSpPr>
              <p:cNvPr id="14" name="Freeform: Shape 13">
                <a:extLst>
                  <a:ext uri="{FF2B5EF4-FFF2-40B4-BE49-F238E27FC236}">
                    <a16:creationId xmlns:a16="http://schemas.microsoft.com/office/drawing/2014/main" id="{F10F5E82-5C93-EF42-8EF6-829EC275C8F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A7B01BF-0810-97F2-5FC9-729D5B68762F}"/>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7" name="Graphic 4">
                <a:extLst>
                  <a:ext uri="{FF2B5EF4-FFF2-40B4-BE49-F238E27FC236}">
                    <a16:creationId xmlns:a16="http://schemas.microsoft.com/office/drawing/2014/main" id="{E83B958C-6258-7E13-63D2-458E47A8DC4A}"/>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2AD16D65-21B8-A56B-708D-8A3E73397F1E}"/>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E0D815A-CEC6-5D92-1EC3-A2339E3DA08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F5AB1A6-1AB7-4EC3-0C2E-65ABEDA2B61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FD2009D-32EB-FF03-8F28-E3B7335E6B4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181879F-FE57-C3D9-9993-DD1E9097D849}"/>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7D60BFD-308D-EA37-E4A0-CACC4666DF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0" name="TextBox 9">
              <a:extLst>
                <a:ext uri="{FF2B5EF4-FFF2-40B4-BE49-F238E27FC236}">
                  <a16:creationId xmlns:a16="http://schemas.microsoft.com/office/drawing/2014/main" id="{285C1951-64E8-3266-7815-48AFBF202EDD}"/>
                </a:ext>
              </a:extLst>
            </p:cNvPr>
            <p:cNvSpPr txBox="1"/>
            <p:nvPr/>
          </p:nvSpPr>
          <p:spPr>
            <a:xfrm>
              <a:off x="7239000" y="1333500"/>
              <a:ext cx="914400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Thí</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nghiệm</a:t>
              </a:r>
              <a:r>
                <a:rPr lang="en-US" sz="4400" b="1" dirty="0">
                  <a:solidFill>
                    <a:srgbClr val="FF0000"/>
                  </a:solidFill>
                  <a:latin typeface="Calibri" panose="020F0502020204030204" pitchFamily="34" charset="0"/>
                  <a:cs typeface="Calibri" panose="020F0502020204030204" pitchFamily="34" charset="0"/>
                </a:rPr>
                <a:t> 1:</a:t>
              </a:r>
              <a:endParaRPr lang="vi-VN" sz="4400" b="1" dirty="0">
                <a:solidFill>
                  <a:srgbClr val="FF0000"/>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296400" y="1562100"/>
            <a:ext cx="87580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9906001" y="2134009"/>
            <a:ext cx="7595646" cy="3170099"/>
          </a:xfrm>
          <a:prstGeom prst="rect">
            <a:avLst/>
          </a:prstGeom>
          <a:noFill/>
        </p:spPr>
        <p:txBody>
          <a:bodyPr wrap="square" rtlCol="0">
            <a:spAutoFit/>
          </a:bodyPr>
          <a:lstStyle/>
          <a:p>
            <a:pPr algn="ctr" defTabSz="1371600"/>
            <a:r>
              <a:rPr lang="vi-VN" sz="5000" b="1" dirty="0">
                <a:solidFill>
                  <a:srgbClr val="FF0000"/>
                </a:solidFill>
                <a:latin typeface="Cambria" panose="02040503050406030204" pitchFamily="18" charset="0"/>
                <a:ea typeface="Cambria" panose="02040503050406030204" pitchFamily="18" charset="0"/>
              </a:rPr>
              <a:t>Đất ở khay B trôi nhiều hơn vì độ dốc lớn hơn. Đất ở khay A trôi ít hơn vì độ dốc nhỏ hơn.</a:t>
            </a:r>
            <a:endParaRPr lang="en-US" sz="5000" b="1" dirty="0">
              <a:solidFill>
                <a:srgbClr val="FF0000"/>
              </a:solidFill>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5334000" y="49149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2" name="Picture 1">
            <a:extLst>
              <a:ext uri="{FF2B5EF4-FFF2-40B4-BE49-F238E27FC236}">
                <a16:creationId xmlns:a16="http://schemas.microsoft.com/office/drawing/2014/main" id="{9FFDEF02-FDF6-9D18-1AF3-8137FEC8C99E}"/>
              </a:ext>
            </a:extLst>
          </p:cNvPr>
          <p:cNvPicPr>
            <a:picLocks noChangeAspect="1"/>
          </p:cNvPicPr>
          <p:nvPr/>
        </p:nvPicPr>
        <p:blipFill>
          <a:blip r:embed="rId3"/>
          <a:stretch>
            <a:fillRect/>
          </a:stretch>
        </p:blipFill>
        <p:spPr>
          <a:xfrm>
            <a:off x="838200" y="495300"/>
            <a:ext cx="5211782" cy="590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TotalTime>
  <Words>487</Words>
  <Application>Microsoft Office PowerPoint</Application>
  <PresentationFormat>Custom</PresentationFormat>
  <Paragraphs>82</Paragraphs>
  <Slides>29</Slides>
  <Notes>3</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29</vt:i4>
      </vt:variant>
    </vt:vector>
  </HeadingPairs>
  <TitlesOfParts>
    <vt:vector size="50" baseType="lpstr">
      <vt:lpstr>微软雅黑</vt:lpstr>
      <vt:lpstr>#9Slide05 ViceroyJF</vt:lpstr>
      <vt:lpstr>#9Slide07 HoneyCream</vt:lpstr>
      <vt:lpstr>#9Slide07 IcielAltus Serif</vt:lpstr>
      <vt:lpstr>ABeeZee</vt:lpstr>
      <vt:lpstr>Arial</vt:lpstr>
      <vt:lpstr>Calibri</vt:lpstr>
      <vt:lpstr>Cambria</vt:lpstr>
      <vt:lpstr>等线</vt:lpstr>
      <vt:lpstr>Georgia</vt:lpstr>
      <vt:lpstr>Roboto Condensed Light</vt:lpstr>
      <vt:lpstr>SVN-Genica Pro</vt:lpstr>
      <vt:lpstr>SVN-Newton</vt:lpstr>
      <vt:lpstr>Times New Roman</vt:lpstr>
      <vt:lpstr>印品黑体</vt:lpstr>
      <vt:lpstr>字魂105号-简雅黑</vt:lpstr>
      <vt:lpstr>楷体</vt:lpstr>
      <vt:lpstr>Office Theme</vt:lpstr>
      <vt:lpstr>Office 主题​​</vt:lpstr>
      <vt:lpstr>1_Simple Light</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TT</cp:lastModifiedBy>
  <cp:revision>66</cp:revision>
  <dcterms:created xsi:type="dcterms:W3CDTF">2006-08-16T00:00:00Z</dcterms:created>
  <dcterms:modified xsi:type="dcterms:W3CDTF">2024-08-23T13:08:08Z</dcterms:modified>
  <dc:identifier>DAGGBMTwqNQ</dc:identifier>
</cp:coreProperties>
</file>