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05" r:id="rId2"/>
    <p:sldId id="450" r:id="rId3"/>
    <p:sldId id="347" r:id="rId4"/>
    <p:sldId id="449" r:id="rId5"/>
    <p:sldId id="448" r:id="rId6"/>
    <p:sldId id="451" r:id="rId7"/>
    <p:sldId id="452" r:id="rId8"/>
    <p:sldId id="453" r:id="rId9"/>
    <p:sldId id="287" r:id="rId10"/>
    <p:sldId id="438" r:id="rId11"/>
    <p:sldId id="440" r:id="rId12"/>
    <p:sldId id="441" r:id="rId13"/>
    <p:sldId id="445" r:id="rId14"/>
    <p:sldId id="442" r:id="rId15"/>
    <p:sldId id="446" r:id="rId16"/>
  </p:sldIdLst>
  <p:sldSz cx="12192000" cy="6858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FF"/>
    <a:srgbClr val="CE229D"/>
    <a:srgbClr val="BEF488"/>
    <a:srgbClr val="FF99CC"/>
    <a:srgbClr val="CBF9C5"/>
    <a:srgbClr val="DAE917"/>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74" autoAdjust="0"/>
    <p:restoredTop sz="85063" autoAdjust="0"/>
  </p:normalViewPr>
  <p:slideViewPr>
    <p:cSldViewPr>
      <p:cViewPr varScale="1">
        <p:scale>
          <a:sx n="62" d="100"/>
          <a:sy n="62" d="100"/>
        </p:scale>
        <p:origin x="87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C6A80E74-5C63-4567-9E1D-85990305E9E2}" type="slidenum">
              <a:rPr lang="en-US" altLang="en-US"/>
              <a:pPr/>
              <a:t>‹#›</a:t>
            </a:fld>
            <a:endParaRPr lang="en-US" altLang="en-US"/>
          </a:p>
        </p:txBody>
      </p:sp>
    </p:spTree>
    <p:extLst>
      <p:ext uri="{BB962C8B-B14F-4D97-AF65-F5344CB8AC3E}">
        <p14:creationId xmlns:p14="http://schemas.microsoft.com/office/powerpoint/2010/main" val="307716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3</a:t>
            </a:fld>
            <a:endParaRPr lang="en-US" altLang="en-US"/>
          </a:p>
        </p:txBody>
      </p:sp>
    </p:spTree>
    <p:extLst>
      <p:ext uri="{BB962C8B-B14F-4D97-AF65-F5344CB8AC3E}">
        <p14:creationId xmlns:p14="http://schemas.microsoft.com/office/powerpoint/2010/main" val="1426513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4</a:t>
            </a:fld>
            <a:endParaRPr lang="en-US" altLang="en-US"/>
          </a:p>
        </p:txBody>
      </p:sp>
    </p:spTree>
    <p:extLst>
      <p:ext uri="{BB962C8B-B14F-4D97-AF65-F5344CB8AC3E}">
        <p14:creationId xmlns:p14="http://schemas.microsoft.com/office/powerpoint/2010/main" val="890947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5</a:t>
            </a:fld>
            <a:endParaRPr lang="en-US" altLang="en-US"/>
          </a:p>
        </p:txBody>
      </p:sp>
    </p:spTree>
    <p:extLst>
      <p:ext uri="{BB962C8B-B14F-4D97-AF65-F5344CB8AC3E}">
        <p14:creationId xmlns:p14="http://schemas.microsoft.com/office/powerpoint/2010/main" val="61560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A80E74-5C63-4567-9E1D-85990305E9E2}" type="slidenum">
              <a:rPr lang="en-US" altLang="en-US" smtClean="0"/>
              <a:pPr/>
              <a:t>6</a:t>
            </a:fld>
            <a:endParaRPr lang="en-US" altLang="en-US"/>
          </a:p>
        </p:txBody>
      </p:sp>
    </p:spTree>
    <p:extLst>
      <p:ext uri="{BB962C8B-B14F-4D97-AF65-F5344CB8AC3E}">
        <p14:creationId xmlns:p14="http://schemas.microsoft.com/office/powerpoint/2010/main" val="208136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7C182D5-9A57-4D41-8004-71D48B91AAED}" type="slidenum">
              <a:rPr lang="en-US" altLang="en-US"/>
              <a:pPr/>
              <a:t>‹#›</a:t>
            </a:fld>
            <a:endParaRPr lang="en-US" altLang="en-US"/>
          </a:p>
        </p:txBody>
      </p:sp>
    </p:spTree>
    <p:extLst>
      <p:ext uri="{BB962C8B-B14F-4D97-AF65-F5344CB8AC3E}">
        <p14:creationId xmlns:p14="http://schemas.microsoft.com/office/powerpoint/2010/main" val="2460137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D642696-76AD-4910-A61C-3CE08A888586}" type="slidenum">
              <a:rPr lang="en-US" altLang="en-US"/>
              <a:pPr/>
              <a:t>‹#›</a:t>
            </a:fld>
            <a:endParaRPr lang="en-US" altLang="en-US"/>
          </a:p>
        </p:txBody>
      </p:sp>
    </p:spTree>
    <p:extLst>
      <p:ext uri="{BB962C8B-B14F-4D97-AF65-F5344CB8AC3E}">
        <p14:creationId xmlns:p14="http://schemas.microsoft.com/office/powerpoint/2010/main" val="33832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C77251-FB86-4650-828E-17A56F22E60B}" type="slidenum">
              <a:rPr lang="en-US" altLang="en-US"/>
              <a:pPr/>
              <a:t>‹#›</a:t>
            </a:fld>
            <a:endParaRPr lang="en-US" altLang="en-US"/>
          </a:p>
        </p:txBody>
      </p:sp>
    </p:spTree>
    <p:extLst>
      <p:ext uri="{BB962C8B-B14F-4D97-AF65-F5344CB8AC3E}">
        <p14:creationId xmlns:p14="http://schemas.microsoft.com/office/powerpoint/2010/main" val="2759080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6DAEDF99-D713-483D-B8D5-55E056F88A06}" type="slidenum">
              <a:rPr lang="en-US" altLang="en-US"/>
              <a:pPr/>
              <a:t>‹#›</a:t>
            </a:fld>
            <a:endParaRPr lang="en-US" altLang="en-US"/>
          </a:p>
        </p:txBody>
      </p:sp>
    </p:spTree>
    <p:extLst>
      <p:ext uri="{BB962C8B-B14F-4D97-AF65-F5344CB8AC3E}">
        <p14:creationId xmlns:p14="http://schemas.microsoft.com/office/powerpoint/2010/main" val="229689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703958-85A8-4553-BC98-7A311689EA79}" type="slidenum">
              <a:rPr lang="en-US" altLang="en-US"/>
              <a:pPr/>
              <a:t>‹#›</a:t>
            </a:fld>
            <a:endParaRPr lang="en-US" altLang="en-US"/>
          </a:p>
        </p:txBody>
      </p:sp>
    </p:spTree>
    <p:extLst>
      <p:ext uri="{BB962C8B-B14F-4D97-AF65-F5344CB8AC3E}">
        <p14:creationId xmlns:p14="http://schemas.microsoft.com/office/powerpoint/2010/main" val="3666377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0D35E1B-FAE3-42FB-B73C-249FC76A0D5C}" type="slidenum">
              <a:rPr lang="en-US" altLang="en-US"/>
              <a:pPr/>
              <a:t>‹#›</a:t>
            </a:fld>
            <a:endParaRPr lang="en-US" altLang="en-US"/>
          </a:p>
        </p:txBody>
      </p:sp>
    </p:spTree>
    <p:extLst>
      <p:ext uri="{BB962C8B-B14F-4D97-AF65-F5344CB8AC3E}">
        <p14:creationId xmlns:p14="http://schemas.microsoft.com/office/powerpoint/2010/main" val="2280252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650F60A-B2C2-4E61-93F5-1F7E1FE20ED7}" type="slidenum">
              <a:rPr lang="en-US" altLang="en-US"/>
              <a:pPr/>
              <a:t>‹#›</a:t>
            </a:fld>
            <a:endParaRPr lang="en-US" altLang="en-US"/>
          </a:p>
        </p:txBody>
      </p:sp>
    </p:spTree>
    <p:extLst>
      <p:ext uri="{BB962C8B-B14F-4D97-AF65-F5344CB8AC3E}">
        <p14:creationId xmlns:p14="http://schemas.microsoft.com/office/powerpoint/2010/main" val="33195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89C414E-8818-47C0-B21F-C4A253DB29FE}" type="slidenum">
              <a:rPr lang="en-US" altLang="en-US"/>
              <a:pPr/>
              <a:t>‹#›</a:t>
            </a:fld>
            <a:endParaRPr lang="en-US" altLang="en-US"/>
          </a:p>
        </p:txBody>
      </p:sp>
    </p:spTree>
    <p:extLst>
      <p:ext uri="{BB962C8B-B14F-4D97-AF65-F5344CB8AC3E}">
        <p14:creationId xmlns:p14="http://schemas.microsoft.com/office/powerpoint/2010/main" val="3064585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788F29E7-4A63-4BC8-9C79-6DB6766CB83B}" type="slidenum">
              <a:rPr lang="en-US" altLang="en-US"/>
              <a:pPr/>
              <a:t>‹#›</a:t>
            </a:fld>
            <a:endParaRPr lang="en-US" altLang="en-US"/>
          </a:p>
        </p:txBody>
      </p:sp>
    </p:spTree>
    <p:extLst>
      <p:ext uri="{BB962C8B-B14F-4D97-AF65-F5344CB8AC3E}">
        <p14:creationId xmlns:p14="http://schemas.microsoft.com/office/powerpoint/2010/main" val="4278591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FC1B41-189D-461C-B5D3-0D02BCB04056}" type="slidenum">
              <a:rPr lang="en-US" altLang="en-US"/>
              <a:pPr/>
              <a:t>‹#›</a:t>
            </a:fld>
            <a:endParaRPr lang="en-US" altLang="en-US"/>
          </a:p>
        </p:txBody>
      </p:sp>
    </p:spTree>
    <p:extLst>
      <p:ext uri="{BB962C8B-B14F-4D97-AF65-F5344CB8AC3E}">
        <p14:creationId xmlns:p14="http://schemas.microsoft.com/office/powerpoint/2010/main" val="258012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0F9C9A-42F9-4C34-8C3D-8412EB6BEE67}" type="slidenum">
              <a:rPr lang="en-US" altLang="en-US"/>
              <a:pPr/>
              <a:t>‹#›</a:t>
            </a:fld>
            <a:endParaRPr lang="en-US" altLang="en-US"/>
          </a:p>
        </p:txBody>
      </p:sp>
    </p:spTree>
    <p:extLst>
      <p:ext uri="{BB962C8B-B14F-4D97-AF65-F5344CB8AC3E}">
        <p14:creationId xmlns:p14="http://schemas.microsoft.com/office/powerpoint/2010/main" val="275997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BAB66E5-8B6A-48A2-893E-41C249D68AB6}" type="slidenum">
              <a:rPr lang="en-US" altLang="en-US"/>
              <a:pPr/>
              <a:t>‹#›</a:t>
            </a:fld>
            <a:endParaRPr lang="en-US" altLang="en-US"/>
          </a:p>
        </p:txBody>
      </p:sp>
    </p:spTree>
    <p:extLst>
      <p:ext uri="{BB962C8B-B14F-4D97-AF65-F5344CB8AC3E}">
        <p14:creationId xmlns:p14="http://schemas.microsoft.com/office/powerpoint/2010/main" val="325368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5F10DE5D-6CB7-436A-8139-AD8DFE82ABC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DED3C353-00ED-97C8-B607-95A9EB8D8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07"/>
            <a:ext cx="12192000" cy="6887767"/>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4">
            <a:extLst>
              <a:ext uri="{FF2B5EF4-FFF2-40B4-BE49-F238E27FC236}">
                <a16:creationId xmlns:a16="http://schemas.microsoft.com/office/drawing/2014/main" id="{7343FE20-CCED-4429-D608-EDFC2D4CF6B1}"/>
              </a:ext>
            </a:extLst>
          </p:cNvPr>
          <p:cNvSpPr txBox="1">
            <a:spLocks noChangeArrowheads="1"/>
          </p:cNvSpPr>
          <p:nvPr/>
        </p:nvSpPr>
        <p:spPr bwMode="auto">
          <a:xfrm>
            <a:off x="2039322" y="2087768"/>
            <a:ext cx="8186057" cy="176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66" tIns="53833" rIns="107666" bIns="53833">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1350"/>
              </a:spcBef>
              <a:defRPr/>
            </a:pPr>
            <a:r>
              <a:rPr lang="en-US" sz="4800" b="1">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Tuần 1</a:t>
            </a:r>
          </a:p>
          <a:p>
            <a:pPr algn="ctr" eaLnBrk="1" hangingPunct="1">
              <a:spcBef>
                <a:spcPts val="1350"/>
              </a:spcBef>
              <a:defRPr/>
            </a:pPr>
            <a:r>
              <a:rPr lang="en-US" sz="480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Kể chuyện: Làm chị</a:t>
            </a:r>
            <a:endParaRPr lang="en-US" sz="4800" dirty="0">
              <a:solidFill>
                <a:srgbClr val="0070C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endParaRPr>
          </a:p>
        </p:txBody>
      </p:sp>
      <p:pic>
        <p:nvPicPr>
          <p:cNvPr id="7" name="Picture 5" descr="POINSET2">
            <a:extLst>
              <a:ext uri="{FF2B5EF4-FFF2-40B4-BE49-F238E27FC236}">
                <a16:creationId xmlns:a16="http://schemas.microsoft.com/office/drawing/2014/main" id="{1A6D274C-1A33-761B-475D-091A88CF1BA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219216" y="-174519"/>
            <a:ext cx="1560910"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POINSET3">
            <a:extLst>
              <a:ext uri="{FF2B5EF4-FFF2-40B4-BE49-F238E27FC236}">
                <a16:creationId xmlns:a16="http://schemas.microsoft.com/office/drawing/2014/main" id="{4C1F8A6F-720C-F2D7-C0C6-522D12E0EED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4621" y="4571333"/>
            <a:ext cx="3246937" cy="231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POINSET2">
            <a:extLst>
              <a:ext uri="{FF2B5EF4-FFF2-40B4-BE49-F238E27FC236}">
                <a16:creationId xmlns:a16="http://schemas.microsoft.com/office/drawing/2014/main" id="{CA0AACF5-C8A2-5EB0-1D5A-4BB0F9E3BF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10473002" y="-113391"/>
            <a:ext cx="1566863" cy="1871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a:extLst>
              <a:ext uri="{FF2B5EF4-FFF2-40B4-BE49-F238E27FC236}">
                <a16:creationId xmlns:a16="http://schemas.microsoft.com/office/drawing/2014/main" id="{7ACA080E-F0CF-2992-9618-9A62FEF2F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939" y="4740354"/>
            <a:ext cx="15240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78" y="7455"/>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32003D-8E1C-29FC-417E-D35B938FA4F8}"/>
              </a:ext>
            </a:extLst>
          </p:cNvPr>
          <p:cNvSpPr txBox="1"/>
          <p:nvPr/>
        </p:nvSpPr>
        <p:spPr>
          <a:xfrm>
            <a:off x="505441" y="661864"/>
            <a:ext cx="11161240" cy="5534272"/>
          </a:xfrm>
          <a:prstGeom prst="rect">
            <a:avLst/>
          </a:prstGeom>
          <a:noFill/>
        </p:spPr>
        <p:txBody>
          <a:bodyPr wrap="square">
            <a:spAutoFit/>
          </a:bodyPr>
          <a:lstStyle/>
          <a:p>
            <a:pPr indent="270510" algn="just">
              <a:lnSpc>
                <a:spcPct val="150000"/>
              </a:lnSpc>
            </a:pPr>
            <a:r>
              <a:rPr lang="en-US" sz="3000">
                <a:solidFill>
                  <a:srgbClr val="FF0000"/>
                </a:solidFill>
                <a:effectLst/>
                <a:latin typeface="UTM Avo" panose="02040603050506020204" pitchFamily="18" charset="0"/>
                <a:ea typeface="Times New Roman" panose="02020603050405020304" pitchFamily="18" charset="0"/>
              </a:rPr>
              <a:t>a) </a:t>
            </a:r>
            <a:r>
              <a:rPr lang="en-US" sz="3000" i="1">
                <a:solidFill>
                  <a:srgbClr val="FF0000"/>
                </a:solidFill>
                <a:effectLst/>
                <a:latin typeface="UTM Avo" panose="02040603050506020204" pitchFamily="18" charset="0"/>
                <a:ea typeface="Times New Roman" panose="02020603050405020304" pitchFamily="18" charset="0"/>
              </a:rPr>
              <a:t>Em suy nghĩ gì về câu chuyện giữa Hồng và em trai?</a:t>
            </a:r>
            <a:r>
              <a:rPr lang="en-US" sz="3000">
                <a:solidFill>
                  <a:srgbClr val="FF0000"/>
                </a:solidFill>
                <a:effectLst/>
                <a:latin typeface="UTM Avo" panose="02040603050506020204" pitchFamily="18" charset="0"/>
                <a:ea typeface="Times New Roman" panose="02020603050405020304" pitchFamily="18" charset="0"/>
              </a:rPr>
              <a:t> </a:t>
            </a:r>
          </a:p>
          <a:p>
            <a:pPr indent="270510" algn="just">
              <a:lnSpc>
                <a:spcPct val="150000"/>
              </a:lnSpc>
            </a:pPr>
            <a:r>
              <a:rPr lang="en-US" sz="3000">
                <a:solidFill>
                  <a:srgbClr val="7030A0"/>
                </a:solidFill>
                <a:effectLst/>
                <a:latin typeface="UTM Avo" panose="02040603050506020204" pitchFamily="18" charset="0"/>
                <a:ea typeface="Times New Roman" panose="02020603050405020304" pitchFamily="18" charset="0"/>
              </a:rPr>
              <a:t>- Hồng và em Thái rất hay cãi nhau, chẳng ai chịu nhường ai.). </a:t>
            </a:r>
          </a:p>
          <a:p>
            <a:pPr indent="270510" algn="just">
              <a:lnSpc>
                <a:spcPct val="150000"/>
              </a:lnSpc>
            </a:pPr>
            <a:r>
              <a:rPr lang="en-US" sz="3000" i="1">
                <a:solidFill>
                  <a:srgbClr val="FF0000"/>
                </a:solidFill>
                <a:effectLst/>
                <a:latin typeface="UTM Avo" panose="02040603050506020204" pitchFamily="18" charset="0"/>
                <a:ea typeface="Times New Roman" panose="02020603050405020304" pitchFamily="18" charset="0"/>
              </a:rPr>
              <a:t>Giữa em với anh (hoặc chị, em) của mình có những điểm gì giống Hồng và Thái? </a:t>
            </a:r>
            <a:endParaRPr lang="en-US" sz="3000" i="1">
              <a:solidFill>
                <a:srgbClr val="FF0000"/>
              </a:solidFill>
              <a:latin typeface="UTM Avo" panose="02040603050506020204" pitchFamily="18" charset="0"/>
              <a:ea typeface="Times New Roman" panose="02020603050405020304" pitchFamily="18" charset="0"/>
            </a:endParaRPr>
          </a:p>
          <a:p>
            <a:pPr indent="270510" algn="just">
              <a:lnSpc>
                <a:spcPct val="150000"/>
              </a:lnSpc>
            </a:pPr>
            <a:r>
              <a:rPr lang="en-US" sz="3000" i="1">
                <a:solidFill>
                  <a:srgbClr val="7030A0"/>
                </a:solidFill>
                <a:effectLst/>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Em trai em đôi khi không nghe lời em. / Em cũng hay bướng với anh, chị. / Hai chị em em cũng hay tị nạnh nhau. / Em và anh trai em rất hoà thuận. /… </a:t>
            </a:r>
          </a:p>
        </p:txBody>
      </p:sp>
    </p:spTree>
    <p:extLst>
      <p:ext uri="{BB962C8B-B14F-4D97-AF65-F5344CB8AC3E}">
        <p14:creationId xmlns:p14="http://schemas.microsoft.com/office/powerpoint/2010/main" val="127348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in)">
                                      <p:cBhvr>
                                        <p:cTn id="7" dur="2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circle(in)">
                                      <p:cBhvr>
                                        <p:cTn id="12" dur="20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circle(in)">
                                      <p:cBhvr>
                                        <p:cTn id="17" dur="20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circle(in)">
                                      <p:cBhvr>
                                        <p:cTn id="22" dur="2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3" y="-29519"/>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Con Ong, Chú Ong Và Cái Biển - KhoThietKe.Net">
            <a:extLst>
              <a:ext uri="{FF2B5EF4-FFF2-40B4-BE49-F238E27FC236}">
                <a16:creationId xmlns:a16="http://schemas.microsoft.com/office/drawing/2014/main" id="{7C8419DB-554C-9876-D094-18B411FEF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 y="1484784"/>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E5FD25B-2F2C-E21E-D48C-599367EB0225}"/>
              </a:ext>
            </a:extLst>
          </p:cNvPr>
          <p:cNvSpPr txBox="1"/>
          <p:nvPr/>
        </p:nvSpPr>
        <p:spPr>
          <a:xfrm>
            <a:off x="2423592" y="1700808"/>
            <a:ext cx="9136646" cy="2764283"/>
          </a:xfrm>
          <a:prstGeom prst="rect">
            <a:avLst/>
          </a:prstGeom>
          <a:noFill/>
        </p:spPr>
        <p:txBody>
          <a:bodyPr wrap="square">
            <a:spAutoFit/>
          </a:bodyPr>
          <a:lstStyle/>
          <a:p>
            <a:pPr indent="270510" algn="just">
              <a:lnSpc>
                <a:spcPct val="150000"/>
              </a:lnSpc>
            </a:pPr>
            <a:r>
              <a:rPr lang="en-US" sz="3000">
                <a:solidFill>
                  <a:srgbClr val="FF0000"/>
                </a:solidFill>
                <a:effectLst/>
                <a:latin typeface="UTM Avo" panose="02040603050506020204" pitchFamily="18" charset="0"/>
                <a:ea typeface="Times New Roman" panose="02020603050405020304" pitchFamily="18" charset="0"/>
              </a:rPr>
              <a:t>b) </a:t>
            </a:r>
            <a:r>
              <a:rPr lang="en-US" sz="3000" i="1">
                <a:solidFill>
                  <a:srgbClr val="FF0000"/>
                </a:solidFill>
                <a:effectLst/>
                <a:latin typeface="UTM Avo" panose="02040603050506020204" pitchFamily="18" charset="0"/>
                <a:ea typeface="Times New Roman" panose="02020603050405020304" pitchFamily="18" charset="0"/>
              </a:rPr>
              <a:t>Từ những thay đổi của Hồng trong việc giúp đỡ mẹ và chăm sóc em trai, em có suy nghĩ gì?</a:t>
            </a:r>
          </a:p>
          <a:p>
            <a:pPr indent="270510" algn="just">
              <a:lnSpc>
                <a:spcPct val="150000"/>
              </a:lnSpc>
            </a:pPr>
            <a:r>
              <a:rPr lang="en-US" sz="3000" i="1">
                <a:solidFill>
                  <a:srgbClr val="7030A0"/>
                </a:solidFill>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Hồng là cô bé biết thương mẹ, nghe lời mẹ, biết thay đổi để làm mẹ vui lòng. </a:t>
            </a:r>
          </a:p>
        </p:txBody>
      </p:sp>
    </p:spTree>
    <p:extLst>
      <p:ext uri="{BB962C8B-B14F-4D97-AF65-F5344CB8AC3E}">
        <p14:creationId xmlns:p14="http://schemas.microsoft.com/office/powerpoint/2010/main" val="3426147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ircle(in)">
                                      <p:cBhvr>
                                        <p:cTn id="12" dur="20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80" y="-22821"/>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descr="Con Ong, Chú Ong Và Cái Biển - KhoThietKe.Net">
            <a:extLst>
              <a:ext uri="{FF2B5EF4-FFF2-40B4-BE49-F238E27FC236}">
                <a16:creationId xmlns:a16="http://schemas.microsoft.com/office/drawing/2014/main" id="{7C8419DB-554C-9876-D094-18B411FEFC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80" y="1484784"/>
            <a:ext cx="2443163"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81037E78-6CDE-EACD-EBB7-974BBE288C01}"/>
              </a:ext>
            </a:extLst>
          </p:cNvPr>
          <p:cNvSpPr txBox="1"/>
          <p:nvPr/>
        </p:nvSpPr>
        <p:spPr>
          <a:xfrm>
            <a:off x="2135561" y="1499396"/>
            <a:ext cx="9433048" cy="3618363"/>
          </a:xfrm>
          <a:prstGeom prst="rect">
            <a:avLst/>
          </a:prstGeom>
          <a:noFill/>
        </p:spPr>
        <p:txBody>
          <a:bodyPr wrap="square">
            <a:spAutoFit/>
          </a:bodyPr>
          <a:lstStyle/>
          <a:p>
            <a:pPr indent="270510" algn="just">
              <a:lnSpc>
                <a:spcPct val="130000"/>
              </a:lnSpc>
            </a:pPr>
            <a:r>
              <a:rPr lang="en-US" sz="3000" i="1">
                <a:solidFill>
                  <a:srgbClr val="FF0000"/>
                </a:solidFill>
                <a:effectLst/>
                <a:latin typeface="UTM Avo" panose="02040603050506020204" pitchFamily="18" charset="0"/>
                <a:ea typeface="Times New Roman" panose="02020603050405020304" pitchFamily="18" charset="0"/>
              </a:rPr>
              <a:t>c) Câu chuyện trên giúp em hiểu điều gì? </a:t>
            </a:r>
          </a:p>
          <a:p>
            <a:pPr indent="270510" algn="just">
              <a:lnSpc>
                <a:spcPct val="130000"/>
              </a:lnSpc>
            </a:pPr>
            <a:r>
              <a:rPr lang="en-US" sz="3000" i="1">
                <a:solidFill>
                  <a:srgbClr val="7030A0"/>
                </a:solidFill>
                <a:effectLst/>
                <a:latin typeface="UTM Avo" panose="02040603050506020204" pitchFamily="18" charset="0"/>
                <a:ea typeface="Times New Roman" panose="02020603050405020304" pitchFamily="18" charset="0"/>
              </a:rPr>
              <a:t>- </a:t>
            </a:r>
            <a:r>
              <a:rPr lang="en-US" sz="3000">
                <a:solidFill>
                  <a:srgbClr val="7030A0"/>
                </a:solidFill>
                <a:effectLst/>
                <a:latin typeface="UTM Avo" panose="02040603050506020204" pitchFamily="18" charset="0"/>
                <a:ea typeface="Times New Roman" panose="02020603050405020304" pitchFamily="18" charset="0"/>
              </a:rPr>
              <a:t>Muốn em ngoan thì phải nói nhẹ nhàng với em.</a:t>
            </a:r>
          </a:p>
          <a:p>
            <a:pPr indent="270510" algn="just">
              <a:lnSpc>
                <a:spcPct val="130000"/>
              </a:lnSpc>
            </a:pPr>
            <a:r>
              <a:rPr lang="en-US" sz="3000">
                <a:solidFill>
                  <a:srgbClr val="7030A0"/>
                </a:solidFill>
                <a:effectLst/>
                <a:latin typeface="UTM Avo" panose="02040603050506020204" pitchFamily="18" charset="0"/>
                <a:ea typeface="Times New Roman" panose="02020603050405020304" pitchFamily="18" charset="0"/>
              </a:rPr>
              <a:t>- Muốn em ngoan thì phải gương mẫu. </a:t>
            </a:r>
          </a:p>
          <a:p>
            <a:pPr indent="270510" algn="just">
              <a:lnSpc>
                <a:spcPct val="130000"/>
              </a:lnSpc>
            </a:pPr>
            <a:r>
              <a:rPr lang="en-US" sz="3000">
                <a:solidFill>
                  <a:srgbClr val="7030A0"/>
                </a:solidFill>
                <a:effectLst/>
                <a:latin typeface="UTM Avo" panose="02040603050506020204" pitchFamily="18" charset="0"/>
                <a:ea typeface="Times New Roman" panose="02020603050405020304" pitchFamily="18" charset="0"/>
              </a:rPr>
              <a:t>- Muốn làm người khác thay đổi, trước tiên mình phải thay đổi để làm gương cho người đó.)</a:t>
            </a:r>
          </a:p>
        </p:txBody>
      </p:sp>
    </p:spTree>
    <p:extLst>
      <p:ext uri="{BB962C8B-B14F-4D97-AF65-F5344CB8AC3E}">
        <p14:creationId xmlns:p14="http://schemas.microsoft.com/office/powerpoint/2010/main" val="186879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349AE0B-4A33-51B7-6854-D3A6979203F2}"/>
              </a:ext>
            </a:extLst>
          </p:cNvPr>
          <p:cNvSpPr txBox="1"/>
          <p:nvPr/>
        </p:nvSpPr>
        <p:spPr>
          <a:xfrm>
            <a:off x="4452606" y="1700808"/>
            <a:ext cx="3344185" cy="769441"/>
          </a:xfrm>
          <a:prstGeom prst="rect">
            <a:avLst/>
          </a:prstGeom>
          <a:noFill/>
        </p:spPr>
        <p:txBody>
          <a:bodyPr wrap="square" rtlCol="0">
            <a:spAutoFit/>
          </a:bodyPr>
          <a:lstStyle/>
          <a:p>
            <a:pPr algn="l"/>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anose="02020603050405020304" pitchFamily="18" charset="0"/>
              </a:rPr>
              <a:t>VẬN DỤNG</a:t>
            </a:r>
          </a:p>
        </p:txBody>
      </p:sp>
      <p:sp>
        <p:nvSpPr>
          <p:cNvPr id="3" name="TextBox 2">
            <a:extLst>
              <a:ext uri="{FF2B5EF4-FFF2-40B4-BE49-F238E27FC236}">
                <a16:creationId xmlns:a16="http://schemas.microsoft.com/office/drawing/2014/main" id="{8032A544-12D1-8EEB-46A4-F1F019CA2F59}"/>
              </a:ext>
            </a:extLst>
          </p:cNvPr>
          <p:cNvSpPr txBox="1"/>
          <p:nvPr/>
        </p:nvSpPr>
        <p:spPr>
          <a:xfrm>
            <a:off x="335360" y="2852936"/>
            <a:ext cx="11449272" cy="884922"/>
          </a:xfrm>
          <a:prstGeom prst="rect">
            <a:avLst/>
          </a:prstGeom>
          <a:noFill/>
        </p:spPr>
        <p:txBody>
          <a:bodyPr wrap="square">
            <a:spAutoFit/>
          </a:bodyPr>
          <a:lstStyle/>
          <a:p>
            <a:pPr marL="180340" marR="0" algn="just">
              <a:lnSpc>
                <a:spcPct val="150000"/>
              </a:lnSpc>
              <a:spcBef>
                <a:spcPts val="0"/>
              </a:spcBef>
              <a:spcAft>
                <a:spcPts val="0"/>
              </a:spcAft>
              <a:tabLst>
                <a:tab pos="270510" algn="l"/>
              </a:tabLst>
            </a:pPr>
            <a:r>
              <a:rPr lang="en-US" sz="4000" kern="0">
                <a:solidFill>
                  <a:srgbClr val="FF0000"/>
                </a:solidFill>
                <a:effectLst/>
                <a:latin typeface="UTM Avo" panose="02040603050506020204" pitchFamily="18" charset="0"/>
                <a:ea typeface="Times New Roman" panose="02020603050405020304" pitchFamily="18" charset="0"/>
                <a:cs typeface="Times New Roman" panose="02020603050405020304" pitchFamily="18" charset="0"/>
              </a:rPr>
              <a:t>- Em học tập được điều gì qua câu chuyện?</a:t>
            </a:r>
            <a:endParaRPr lang="en-US" sz="4000" kern="100" dirty="0">
              <a:solidFill>
                <a:srgbClr val="FF0000"/>
              </a:solidFill>
              <a:effectLst/>
              <a:latin typeface="UTM Avo" panose="02040603050506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140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3" y="23675"/>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8D0BFF8-D23D-8F2C-E735-BA579C1FEE11}"/>
              </a:ext>
            </a:extLst>
          </p:cNvPr>
          <p:cNvPicPr>
            <a:picLocks noChangeAspect="1"/>
          </p:cNvPicPr>
          <p:nvPr/>
        </p:nvPicPr>
        <p:blipFill>
          <a:blip r:embed="rId3"/>
          <a:stretch>
            <a:fillRect/>
          </a:stretch>
        </p:blipFill>
        <p:spPr>
          <a:xfrm flipH="1">
            <a:off x="50820" y="2564904"/>
            <a:ext cx="2444780" cy="4011946"/>
          </a:xfrm>
          <a:prstGeom prst="rect">
            <a:avLst/>
          </a:prstGeom>
        </p:spPr>
      </p:pic>
      <p:pic>
        <p:nvPicPr>
          <p:cNvPr id="3" name="图片 2">
            <a:extLst>
              <a:ext uri="{FF2B5EF4-FFF2-40B4-BE49-F238E27FC236}">
                <a16:creationId xmlns:a16="http://schemas.microsoft.com/office/drawing/2014/main" id="{E831A756-674B-FD62-8AE1-888B88E3C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9576" y="1131626"/>
            <a:ext cx="9181177" cy="5445224"/>
          </a:xfrm>
          <a:prstGeom prst="rect">
            <a:avLst/>
          </a:prstGeom>
          <a:noFill/>
        </p:spPr>
      </p:pic>
      <p:sp>
        <p:nvSpPr>
          <p:cNvPr id="7" name="TextBox 6">
            <a:extLst>
              <a:ext uri="{FF2B5EF4-FFF2-40B4-BE49-F238E27FC236}">
                <a16:creationId xmlns:a16="http://schemas.microsoft.com/office/drawing/2014/main" id="{EE81674A-A9CC-9FF1-24F4-C9BA4F3353C4}"/>
              </a:ext>
            </a:extLst>
          </p:cNvPr>
          <p:cNvSpPr txBox="1"/>
          <p:nvPr/>
        </p:nvSpPr>
        <p:spPr>
          <a:xfrm>
            <a:off x="3215680" y="1513091"/>
            <a:ext cx="7920880" cy="3831818"/>
          </a:xfrm>
          <a:prstGeom prst="rect">
            <a:avLst/>
          </a:prstGeom>
          <a:noFill/>
        </p:spPr>
        <p:txBody>
          <a:bodyPr wrap="square" rtlCol="0">
            <a:spAutoFit/>
          </a:bodyPr>
          <a:lstStyle/>
          <a:p>
            <a:pPr>
              <a:lnSpc>
                <a:spcPct val="150000"/>
              </a:lnSpc>
            </a:pPr>
            <a:r>
              <a:rPr lang="en-US" sz="3000">
                <a:solidFill>
                  <a:srgbClr val="FFFF00"/>
                </a:solidFill>
                <a:latin typeface="UTM Avo" panose="02040603050506020204" pitchFamily="18" charset="0"/>
              </a:rPr>
              <a:t>Dặn dò:</a:t>
            </a:r>
          </a:p>
          <a:p>
            <a:pPr marL="285750" indent="-285750">
              <a:lnSpc>
                <a:spcPct val="150000"/>
              </a:lnSpc>
              <a:buFontTx/>
              <a:buChar char="-"/>
            </a:pPr>
            <a:r>
              <a:rPr lang="en-US" sz="3000">
                <a:solidFill>
                  <a:srgbClr val="FFFF00"/>
                </a:solidFill>
                <a:effectLst/>
                <a:latin typeface="UTM Avo" panose="02040603050506020204" pitchFamily="18" charset="0"/>
                <a:ea typeface="Times New Roman" panose="02020603050405020304" pitchFamily="18" charset="0"/>
              </a:rPr>
              <a:t>Kể chuyện </a:t>
            </a:r>
            <a:r>
              <a:rPr lang="en-US" sz="3000" i="1">
                <a:solidFill>
                  <a:srgbClr val="FFFF00"/>
                </a:solidFill>
                <a:effectLst/>
                <a:latin typeface="UTM Avo" panose="02040603050506020204" pitchFamily="18" charset="0"/>
                <a:ea typeface="Times New Roman" panose="02020603050405020304" pitchFamily="18" charset="0"/>
              </a:rPr>
              <a:t>Làm chị </a:t>
            </a:r>
            <a:r>
              <a:rPr lang="en-US" sz="3000">
                <a:solidFill>
                  <a:srgbClr val="FFFF00"/>
                </a:solidFill>
                <a:effectLst/>
                <a:latin typeface="UTM Avo" panose="02040603050506020204" pitchFamily="18" charset="0"/>
                <a:ea typeface="Times New Roman" panose="02020603050405020304" pitchFamily="18" charset="0"/>
              </a:rPr>
              <a:t>cho những người thân nghe</a:t>
            </a:r>
          </a:p>
          <a:p>
            <a:pPr marL="285750" indent="-285750">
              <a:lnSpc>
                <a:spcPct val="150000"/>
              </a:lnSpc>
              <a:buFontTx/>
              <a:buChar char="-"/>
            </a:pPr>
            <a:r>
              <a:rPr lang="en-US" sz="3000" b="0">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Chuẩn bị cho bài Nói và nghe </a:t>
            </a:r>
            <a:r>
              <a:rPr lang="en-US" sz="3000" b="0" i="1">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Chân dung của em, của bạn</a:t>
            </a:r>
            <a:r>
              <a:rPr lang="en-US" sz="3000" b="0">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rPr>
              <a:t> ở tuần sau.</a:t>
            </a:r>
            <a:endParaRPr lang="en-US" sz="3000" b="1">
              <a:solidFill>
                <a:srgbClr val="FFFF00"/>
              </a:solidFill>
              <a:effectLst/>
              <a:latin typeface="UTM Avo" panose="02040603050506020204" pitchFamily="18" charset="0"/>
              <a:ea typeface="Times New Roman" panose="02020603050405020304" pitchFamily="18" charset="0"/>
              <a:cs typeface="Times New Roman" panose="02020603050405020304" pitchFamily="18" charset="0"/>
            </a:endParaRPr>
          </a:p>
          <a:p>
            <a:pPr marL="285750" indent="-285750">
              <a:buFontTx/>
              <a:buChar char="-"/>
            </a:pPr>
            <a:endParaRPr lang="en-US"/>
          </a:p>
        </p:txBody>
      </p:sp>
    </p:spTree>
    <p:extLst>
      <p:ext uri="{BB962C8B-B14F-4D97-AF65-F5344CB8AC3E}">
        <p14:creationId xmlns:p14="http://schemas.microsoft.com/office/powerpoint/2010/main" val="420278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FBABD0B5-C827-6F1C-9A9A-EE350A15F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0" y="0"/>
            <a:ext cx="12211878"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C0C0EB-BDF5-9E72-E291-300F55E6803F}"/>
              </a:ext>
            </a:extLst>
          </p:cNvPr>
          <p:cNvSpPr txBox="1"/>
          <p:nvPr/>
        </p:nvSpPr>
        <p:spPr>
          <a:xfrm>
            <a:off x="1199456" y="2875001"/>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386814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2495600" y="1029815"/>
            <a:ext cx="7560840" cy="1015663"/>
          </a:xfrm>
          <a:prstGeom prst="rect">
            <a:avLst/>
          </a:prstGeom>
          <a:noFill/>
        </p:spPr>
        <p:txBody>
          <a:bodyPr wrap="square">
            <a:spAutoFit/>
          </a:bodyPr>
          <a:lstStyle/>
          <a:p>
            <a:pPr defTabSz="1219170">
              <a:buClr>
                <a:srgbClr val="E6FFFD"/>
              </a:buClr>
            </a:pPr>
            <a:r>
              <a:rPr lang="en-US" sz="60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NGHE KỂ CHUYỆN</a:t>
            </a:r>
            <a:endParaRPr lang="en-US" sz="60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936797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15178F-A3B5-6265-8923-AB2DF1D4978E}"/>
              </a:ext>
            </a:extLst>
          </p:cNvPr>
          <p:cNvSpPr txBox="1"/>
          <p:nvPr/>
        </p:nvSpPr>
        <p:spPr>
          <a:xfrm>
            <a:off x="59668" y="99883"/>
            <a:ext cx="12072664" cy="6778266"/>
          </a:xfrm>
          <a:prstGeom prst="rect">
            <a:avLst/>
          </a:prstGeom>
          <a:noFill/>
        </p:spPr>
        <p:txBody>
          <a:bodyPr wrap="square">
            <a:spAutoFit/>
          </a:bodyPr>
          <a:lstStyle/>
          <a:p>
            <a:pPr algn="ctr">
              <a:lnSpc>
                <a:spcPct val="130000"/>
              </a:lnSpc>
            </a:pPr>
            <a:r>
              <a:rPr lang="en-US" sz="3200" b="1" kern="1800">
                <a:solidFill>
                  <a:srgbClr val="FF0000"/>
                </a:solidFill>
                <a:effectLst/>
                <a:latin typeface="UTM Avo" panose="02040603050506020204" pitchFamily="18" charset="0"/>
                <a:ea typeface="Times New Roman" panose="02020603050405020304" pitchFamily="18" charset="0"/>
              </a:rPr>
              <a:t>Làm chị</a:t>
            </a:r>
            <a:endParaRPr lang="en-US" sz="3200">
              <a:solidFill>
                <a:srgbClr val="FF0000"/>
              </a:solidFill>
              <a:effectLst/>
              <a:latin typeface="UTM Avo" panose="02040603050506020204" pitchFamily="18" charset="0"/>
              <a:ea typeface="Times New Roman" panose="02020603050405020304" pitchFamily="18" charset="0"/>
            </a:endParaRPr>
          </a:p>
          <a:p>
            <a:pPr indent="284480" algn="just">
              <a:lnSpc>
                <a:spcPct val="130000"/>
              </a:lnSpc>
            </a:pPr>
            <a:r>
              <a:rPr lang="pt-BR" sz="2600">
                <a:effectLst/>
                <a:latin typeface="UTM Avo" panose="02040603050506020204" pitchFamily="18" charset="0"/>
                <a:ea typeface="Times New Roman" panose="02020603050405020304" pitchFamily="18" charset="0"/>
              </a:rPr>
              <a:t>Hồng có một đứa em trai. </a:t>
            </a:r>
            <a:r>
              <a:rPr lang="en-US" sz="2600">
                <a:effectLst/>
                <a:latin typeface="UTM Avo" panose="02040603050506020204" pitchFamily="18" charset="0"/>
                <a:ea typeface="Times New Roman" panose="02020603050405020304" pitchFamily="18" charset="0"/>
              </a:rPr>
              <a:t>Thằng Thái em Hồng chúa là bướng bỉnh. </a:t>
            </a:r>
            <a:r>
              <a:rPr lang="pt-BR" sz="2600">
                <a:effectLst/>
                <a:latin typeface="UTM Avo" panose="02040603050506020204" pitchFamily="18" charset="0"/>
                <a:ea typeface="Times New Roman" panose="02020603050405020304" pitchFamily="18" charset="0"/>
              </a:rPr>
              <a:t>Hai chị em cãi nhau chí choé cả ngày. Chị Hồng cũng chẳng chịu nhường em. </a:t>
            </a:r>
            <a:r>
              <a:rPr lang="en-US" sz="2600">
                <a:effectLst/>
                <a:latin typeface="UTM Avo" panose="02040603050506020204" pitchFamily="18" charset="0"/>
                <a:ea typeface="Times New Roman" panose="02020603050405020304" pitchFamily="18" charset="0"/>
              </a:rPr>
              <a:t>Có khi, chỉ quét mỗi cái nhà, hai đứa cũng phải “oẳn tù tì” mấy lần. Chị Hồng ra cái búa mà Thái xoè tay ra bọc thì chị đòi xí xoá. Ngược lại, nếu Thái lỡ xoè tay ra mà chị giơ cái kéo, Thái cũng bắt “oẳn” lại. </a:t>
            </a:r>
            <a:r>
              <a:rPr lang="pt-BR" sz="2600">
                <a:effectLst/>
                <a:latin typeface="UTM Avo" panose="02040603050506020204" pitchFamily="18" charset="0"/>
                <a:ea typeface="Times New Roman" panose="02020603050405020304" pitchFamily="18" charset="0"/>
              </a:rPr>
              <a:t>Mẹ phải bảo:</a:t>
            </a:r>
            <a:endParaRPr lang="en-US" sz="2600">
              <a:effectLst/>
              <a:latin typeface="UTM Avo" panose="02040603050506020204" pitchFamily="18" charset="0"/>
              <a:ea typeface="Times New Roman" panose="02020603050405020304" pitchFamily="18" charset="0"/>
            </a:endParaRPr>
          </a:p>
          <a:p>
            <a:pPr indent="284480" algn="just">
              <a:lnSpc>
                <a:spcPct val="130000"/>
              </a:lnSpc>
            </a:pPr>
            <a:r>
              <a:rPr lang="pt-BR" sz="2600">
                <a:effectLst/>
                <a:latin typeface="UTM Avo" panose="02040603050506020204" pitchFamily="18" charset="0"/>
                <a:ea typeface="Times New Roman" panose="02020603050405020304" pitchFamily="18" charset="0"/>
              </a:rPr>
              <a:t>- Giá các con biết bảo nhau thì nhà đã quét xong từ lâu rồi. Con là chị, con nên nhường nhịn em. Em</a:t>
            </a:r>
            <a:r>
              <a:rPr lang="it-IT" sz="2600">
                <a:effectLst/>
                <a:latin typeface="UTM Avo" panose="02040603050506020204" pitchFamily="18" charset="0"/>
                <a:ea typeface="Times New Roman" panose="02020603050405020304" pitchFamily="18" charset="0"/>
              </a:rPr>
              <a:t> sẽ phải nghe lời con.</a:t>
            </a:r>
            <a:endParaRPr lang="en-US" sz="2600">
              <a:effectLst/>
              <a:latin typeface="UTM Avo" panose="02040603050506020204" pitchFamily="18" charset="0"/>
              <a:ea typeface="Times New Roman" panose="02020603050405020304" pitchFamily="18" charset="0"/>
            </a:endParaRPr>
          </a:p>
          <a:p>
            <a:pPr indent="284480" algn="just">
              <a:lnSpc>
                <a:spcPct val="130000"/>
              </a:lnSpc>
            </a:pPr>
            <a:r>
              <a:rPr lang="it-IT" sz="2600">
                <a:effectLst/>
                <a:latin typeface="UTM Avo" panose="02040603050506020204" pitchFamily="18" charset="0"/>
                <a:ea typeface="Times New Roman" panose="02020603050405020304" pitchFamily="18" charset="0"/>
              </a:rPr>
              <a:t> Công việc của mẹ dạo này rất bận, có hôm mẹ phải đi cả ngày. Mẹ giao cho Hồng chăm sóc cửa nhà, quét tước, dọn dẹp. Thương mẹ vất vả, Hồng nghe lời mẹ hơn.</a:t>
            </a:r>
            <a:endParaRPr lang="en-US" sz="2600">
              <a:effectLst/>
              <a:latin typeface="UTM Avo" panose="02040603050506020204" pitchFamily="18" charset="0"/>
              <a:ea typeface="Times New Roman" panose="02020603050405020304" pitchFamily="18" charset="0"/>
            </a:endParaRPr>
          </a:p>
          <a:p>
            <a:pPr indent="284480" algn="just">
              <a:lnSpc>
                <a:spcPct val="130000"/>
              </a:lnSpc>
            </a:pP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5566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C15178F-A3B5-6265-8923-AB2DF1D4978E}"/>
              </a:ext>
            </a:extLst>
          </p:cNvPr>
          <p:cNvSpPr txBox="1"/>
          <p:nvPr/>
        </p:nvSpPr>
        <p:spPr>
          <a:xfrm>
            <a:off x="227822" y="692696"/>
            <a:ext cx="11809312" cy="5818003"/>
          </a:xfrm>
          <a:prstGeom prst="rect">
            <a:avLst/>
          </a:prstGeom>
          <a:noFill/>
        </p:spPr>
        <p:txBody>
          <a:bodyPr wrap="square">
            <a:spAutoFit/>
          </a:bodyPr>
          <a:lstStyle/>
          <a:p>
            <a:pPr algn="just">
              <a:lnSpc>
                <a:spcPct val="150000"/>
              </a:lnSpc>
              <a:spcAft>
                <a:spcPts val="0"/>
              </a:spcAft>
            </a:pPr>
            <a:r>
              <a:rPr lang="it-IT" sz="2600">
                <a:effectLst/>
                <a:latin typeface="UTM Avo" panose="02040603050506020204" pitchFamily="18" charset="0"/>
                <a:ea typeface="Times New Roman" panose="02020603050405020304" pitchFamily="18" charset="0"/>
              </a:rPr>
              <a:t>Công việc của mẹ dạo này rất bận, có hôm mẹ phải đi cả ngày. Mẹ giao cho Hồng chăm sóc cửa nhà, quét tước, dọn dẹp. Thương mẹ vất vả, Hồng nghe lời mẹ hơn.</a:t>
            </a:r>
          </a:p>
          <a:p>
            <a:pPr indent="284480" algn="just">
              <a:lnSpc>
                <a:spcPct val="150000"/>
              </a:lnSpc>
              <a:spcAft>
                <a:spcPts val="0"/>
              </a:spcAft>
            </a:pPr>
            <a:r>
              <a:rPr lang="it-IT" sz="2600">
                <a:effectLst/>
                <a:latin typeface="UTM Avo" panose="02040603050506020204" pitchFamily="18" charset="0"/>
                <a:ea typeface="Times New Roman" panose="02020603050405020304" pitchFamily="18" charset="0"/>
              </a:rPr>
              <a:t>Một hôm, Hồng lau nhà sạch bóng đến mức có thể soi gương được. </a:t>
            </a:r>
            <a:r>
              <a:rPr lang="en-US" sz="2600">
                <a:effectLst/>
                <a:latin typeface="UTM Avo" panose="02040603050506020204" pitchFamily="18" charset="0"/>
                <a:ea typeface="Times New Roman" panose="02020603050405020304" pitchFamily="18" charset="0"/>
              </a:rPr>
              <a:t>Thái ta vẫn cứ mải chơi bóng. Hồng bảo em, giọng dịu dàng:</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Thái chơi bóng xong, giúp chị dọn bàn học cho gọn nhé!</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Vâng ạ. – Thái đáp lại chị, giọng rõ thật ngoan.</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Chiều, mẹ đi công tác vẫn chưa về, Hồng bảo Thái:</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Em vào đây, chị tắm cho.</a:t>
            </a:r>
          </a:p>
          <a:p>
            <a:pPr indent="284480" algn="just">
              <a:lnSpc>
                <a:spcPct val="130000"/>
              </a:lnSpc>
            </a:pPr>
            <a:endParaRPr lang="en-US" sz="1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26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15B75E4E-7523-99F7-E8EA-368CA601AD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4CBE5D7-8D21-160D-429C-D55A6FB795F5}"/>
              </a:ext>
            </a:extLst>
          </p:cNvPr>
          <p:cNvSpPr txBox="1"/>
          <p:nvPr/>
        </p:nvSpPr>
        <p:spPr>
          <a:xfrm>
            <a:off x="138326" y="116632"/>
            <a:ext cx="11790322" cy="6609182"/>
          </a:xfrm>
          <a:prstGeom prst="rect">
            <a:avLst/>
          </a:prstGeom>
          <a:noFill/>
        </p:spPr>
        <p:txBody>
          <a:bodyPr wrap="square">
            <a:spAutoFit/>
          </a:bodyPr>
          <a:lstStyle/>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Hồng vắt cái khăn mặt lên vai, bảo Thái cúi đầu xuống, dội nước, gội đầu cho em. Rồi vừa kì cánh tay đen nhẻm của em, Hồng vừa giảng cho em mấy bài vệ sinh thân thể mới học. Thái ta cứ ngồi yên như phỗng nghe chị giảng. </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Tắm cho em xong, Hồng dặn:</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Bây giờ, em ra trông nhà nhé, để chị giặt quần áo.</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 Vâng ạ.</a:t>
            </a:r>
          </a:p>
          <a:p>
            <a:pPr indent="284480" algn="just">
              <a:lnSpc>
                <a:spcPct val="150000"/>
              </a:lnSpc>
              <a:spcAft>
                <a:spcPts val="0"/>
              </a:spcAft>
            </a:pPr>
            <a:r>
              <a:rPr lang="en-US" sz="2600">
                <a:effectLst/>
                <a:latin typeface="UTM Avo" panose="02040603050506020204" pitchFamily="18" charset="0"/>
                <a:ea typeface="Times New Roman" panose="02020603050405020304" pitchFamily="18" charset="0"/>
              </a:rPr>
              <a:t>Lần này, Thái “vâng” to hơn, đến nỗi bọn cái Hương, cái Thanh ở nhà bên cũng nghe rõ. </a:t>
            </a:r>
            <a:r>
              <a:rPr lang="pt-BR" sz="2600">
                <a:effectLst/>
                <a:latin typeface="UTM Avo" panose="02040603050506020204" pitchFamily="18" charset="0"/>
                <a:ea typeface="Times New Roman" panose="02020603050405020304" pitchFamily="18" charset="0"/>
              </a:rPr>
              <a:t>Chúng nó bảo:</a:t>
            </a:r>
            <a:endParaRPr lang="en-US" sz="2600">
              <a:effectLst/>
              <a:latin typeface="UTM Avo" panose="02040603050506020204" pitchFamily="18" charset="0"/>
              <a:ea typeface="Times New Roman" panose="02020603050405020304" pitchFamily="18" charset="0"/>
            </a:endParaRPr>
          </a:p>
          <a:p>
            <a:pPr indent="284480" algn="just">
              <a:lnSpc>
                <a:spcPct val="150000"/>
              </a:lnSpc>
              <a:spcAft>
                <a:spcPts val="0"/>
              </a:spcAft>
            </a:pPr>
            <a:r>
              <a:rPr lang="pt-BR" sz="2600">
                <a:effectLst/>
                <a:latin typeface="UTM Avo" panose="02040603050506020204" pitchFamily="18" charset="0"/>
                <a:ea typeface="Times New Roman" panose="02020603050405020304" pitchFamily="18" charset="0"/>
              </a:rPr>
              <a:t>- Em cậu dạo này ngoan nhỉ. </a:t>
            </a:r>
            <a:endParaRPr lang="en-US" sz="2600">
              <a:effectLst/>
              <a:latin typeface="UTM Avo" panose="02040603050506020204" pitchFamily="18" charset="0"/>
              <a:ea typeface="Times New Roman" panose="02020603050405020304" pitchFamily="18" charset="0"/>
            </a:endParaRPr>
          </a:p>
          <a:p>
            <a:pPr marL="3657600" indent="457200" algn="r">
              <a:lnSpc>
                <a:spcPct val="150000"/>
              </a:lnSpc>
              <a:spcAft>
                <a:spcPts val="0"/>
              </a:spcAft>
            </a:pPr>
            <a:r>
              <a:rPr lang="pt-BR" sz="2600">
                <a:effectLst/>
                <a:latin typeface="UTM Avo" panose="02040603050506020204" pitchFamily="18" charset="0"/>
                <a:ea typeface="Times New Roman" panose="02020603050405020304" pitchFamily="18" charset="0"/>
              </a:rPr>
              <a:t>BÍCH THUẬN </a:t>
            </a:r>
            <a:endParaRPr lang="en-US" sz="2600">
              <a:latin typeface="UTM Avo" panose="02040603050506020204" pitchFamily="18" charset="0"/>
            </a:endParaRPr>
          </a:p>
        </p:txBody>
      </p:sp>
    </p:spTree>
    <p:extLst>
      <p:ext uri="{BB962C8B-B14F-4D97-AF65-F5344CB8AC3E}">
        <p14:creationId xmlns:p14="http://schemas.microsoft.com/office/powerpoint/2010/main" val="3347124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0BA6CF7-FF39-3495-657D-2FE7D73F0826}"/>
              </a:ext>
            </a:extLst>
          </p:cNvPr>
          <p:cNvPicPr>
            <a:picLocks noChangeAspect="1"/>
          </p:cNvPicPr>
          <p:nvPr/>
        </p:nvPicPr>
        <p:blipFill rotWithShape="1">
          <a:blip r:embed="rId4"/>
          <a:srcRect l="21488" t="31238" r="20443" b="34164"/>
          <a:stretch/>
        </p:blipFill>
        <p:spPr bwMode="auto">
          <a:xfrm>
            <a:off x="240148" y="2060848"/>
            <a:ext cx="11928648" cy="4320480"/>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D2A2C02D-F5F1-29D7-B99B-A5C6B97FEABA}"/>
              </a:ext>
            </a:extLst>
          </p:cNvPr>
          <p:cNvSpPr txBox="1"/>
          <p:nvPr/>
        </p:nvSpPr>
        <p:spPr>
          <a:xfrm>
            <a:off x="1091444" y="922075"/>
            <a:ext cx="10009112" cy="1138773"/>
          </a:xfrm>
          <a:prstGeom prst="rect">
            <a:avLst/>
          </a:prstGeom>
          <a:noFill/>
        </p:spPr>
        <p:txBody>
          <a:bodyPr wrap="square">
            <a:spAutoFit/>
          </a:bodyPr>
          <a:lstStyle/>
          <a:p>
            <a:pPr algn="just" defTabSz="1219170">
              <a:buClr>
                <a:srgbClr val="E6FFFD"/>
              </a:buClr>
            </a:pPr>
            <a:r>
              <a:rPr lang="en-US" sz="3400" b="1" kern="0">
                <a:ln w="12700">
                  <a:solidFill>
                    <a:srgbClr val="FFFFFF"/>
                  </a:solidFill>
                  <a:prstDash val="solid"/>
                </a:ln>
                <a:solidFill>
                  <a:srgbClr val="FF0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rPr>
              <a:t>Trao đổi về các câu hỏi gợi ý và Kể lại câu chuyện theo nhóm.</a:t>
            </a:r>
            <a:endParaRPr lang="en-US" sz="3400" b="1" kern="0" dirty="0">
              <a:ln w="12700">
                <a:solidFill>
                  <a:srgbClr val="FFFFFF"/>
                </a:solidFill>
                <a:prstDash val="solid"/>
              </a:ln>
              <a:solidFill>
                <a:srgbClr val="FF0000"/>
              </a:solidFill>
              <a:effectLst>
                <a:outerShdw blurRad="38100" dist="38100" dir="2700000" algn="tl">
                  <a:srgbClr val="000000">
                    <a:alpha val="43137"/>
                  </a:srgb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871930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dolls&#10;&#10;Description automatically generated with low confidence">
            <a:extLst>
              <a:ext uri="{FF2B5EF4-FFF2-40B4-BE49-F238E27FC236}">
                <a16:creationId xmlns:a16="http://schemas.microsoft.com/office/drawing/2014/main" id="{4D98A605-D995-00F2-6875-171F705C6C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06" b="94767" l="3074" r="96002">
                        <a14:foregroundMark x1="51056" y1="7892" x2="51056" y2="7892"/>
                        <a14:foregroundMark x1="41003" y1="7892" x2="48642" y2="7217"/>
                        <a14:foregroundMark x1="7431" y1="38574" x2="8035" y2="44440"/>
                        <a14:foregroundMark x1="62599" y1="82507" x2="51358" y2="86706"/>
                        <a14:foregroundMark x1="51358" y1="86706" x2="51358" y2="86706"/>
                        <a14:foregroundMark x1="93474" y1="32876" x2="93474" y2="32876"/>
                        <a14:foregroundMark x1="63033" y1="87888" x2="55545" y2="89892"/>
                        <a14:foregroundMark x1="96020" y1="35387" x2="96020" y2="35387"/>
                        <a14:foregroundMark x1="4131" y1="42266" x2="4131" y2="42266"/>
                        <a14:foregroundMark x1="46398" y1="4706" x2="46398" y2="4706"/>
                        <a14:foregroundMark x1="48642" y1="88225" x2="46398" y2="87550"/>
                        <a14:foregroundMark x1="71728" y1="87719" x2="73387" y2="90230"/>
                        <a14:foregroundMark x1="63636" y1="94429" x2="61392" y2="94767"/>
                        <a14:foregroundMark x1="3074" y1="88711" x2="3074" y2="88711"/>
                        <a14:foregroundMark x1="3074" y1="88711" x2="3074" y2="88711"/>
                        <a14:backgroundMark x1="50000" y1="78666" x2="50000" y2="78666"/>
                        <a14:backgroundMark x1="38910" y1="81177" x2="38910" y2="81177"/>
                        <a14:backgroundMark x1="81479" y1="71618" x2="81479" y2="71618"/>
                        <a14:backgroundMark x1="53452" y1="80333" x2="53452" y2="80333"/>
                      </a14:backgroundRemoval>
                    </a14:imgEffect>
                  </a14:imgLayer>
                </a14:imgProps>
              </a:ext>
            </a:extLst>
          </a:blip>
          <a:stretch>
            <a:fillRect/>
          </a:stretch>
        </p:blipFill>
        <p:spPr>
          <a:xfrm>
            <a:off x="3503712" y="2045478"/>
            <a:ext cx="4899565" cy="4178644"/>
          </a:xfrm>
          <a:prstGeom prst="rect">
            <a:avLst/>
          </a:prstGeom>
          <a:effectLst>
            <a:outerShdw blurRad="76200" dir="13500000" sy="23000" kx="1200000" algn="br" rotWithShape="0">
              <a:prstClr val="black">
                <a:alpha val="20000"/>
              </a:prstClr>
            </a:outerShdw>
          </a:effectLst>
        </p:spPr>
      </p:pic>
      <p:sp>
        <p:nvSpPr>
          <p:cNvPr id="6" name="TextBox 5">
            <a:extLst>
              <a:ext uri="{FF2B5EF4-FFF2-40B4-BE49-F238E27FC236}">
                <a16:creationId xmlns:a16="http://schemas.microsoft.com/office/drawing/2014/main" id="{EB0D583A-B4AB-2275-98AC-B62CF26CE859}"/>
              </a:ext>
            </a:extLst>
          </p:cNvPr>
          <p:cNvSpPr txBox="1"/>
          <p:nvPr/>
        </p:nvSpPr>
        <p:spPr>
          <a:xfrm>
            <a:off x="1919536" y="1399147"/>
            <a:ext cx="8928992" cy="646331"/>
          </a:xfrm>
          <a:prstGeom prst="rect">
            <a:avLst/>
          </a:prstGeom>
          <a:noFill/>
        </p:spPr>
        <p:txBody>
          <a:bodyPr wrap="square">
            <a:spAutoFit/>
          </a:bodyPr>
          <a:lstStyle/>
          <a:p>
            <a:pPr defTabSz="1219170">
              <a:buClr>
                <a:srgbClr val="E6FFFD"/>
              </a:buClr>
            </a:pPr>
            <a:r>
              <a:rPr lang="en-US" sz="3600" b="1" kern="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Làm việc nhóm và báo cáo kết quả.</a:t>
            </a:r>
            <a:endParaRPr lang="en-US" sz="3600" b="1" kern="0" dirty="0">
              <a:ln w="12700">
                <a:solidFill>
                  <a:srgbClr val="FFFFFF"/>
                </a:solidFill>
                <a:prstDash val="solid"/>
              </a:ln>
              <a:solidFill>
                <a:srgbClr val="7030A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2285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5F7FBD-720F-57E4-1A61-AD9CAA147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 y="0"/>
            <a:ext cx="12211878" cy="68579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2">
            <a:extLst>
              <a:ext uri="{FF2B5EF4-FFF2-40B4-BE49-F238E27FC236}">
                <a16:creationId xmlns:a16="http://schemas.microsoft.com/office/drawing/2014/main" id="{4CE1F58C-7701-8FCA-BBC9-7D2F8B68F8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214" y="1412776"/>
            <a:ext cx="11305571" cy="5445224"/>
          </a:xfrm>
          <a:prstGeom prst="rect">
            <a:avLst/>
          </a:prstGeom>
          <a:noFill/>
        </p:spPr>
      </p:pic>
      <p:pic>
        <p:nvPicPr>
          <p:cNvPr id="5" name="图片 9">
            <a:extLst>
              <a:ext uri="{FF2B5EF4-FFF2-40B4-BE49-F238E27FC236}">
                <a16:creationId xmlns:a16="http://schemas.microsoft.com/office/drawing/2014/main" id="{B4FC1B9C-4FF3-AE66-7126-FCE1BF1F25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4" y="-81327"/>
            <a:ext cx="1803639" cy="1803639"/>
          </a:xfrm>
          <a:prstGeom prst="rect">
            <a:avLst/>
          </a:prstGeom>
        </p:spPr>
      </p:pic>
      <p:sp>
        <p:nvSpPr>
          <p:cNvPr id="11" name="TextBox 10">
            <a:extLst>
              <a:ext uri="{FF2B5EF4-FFF2-40B4-BE49-F238E27FC236}">
                <a16:creationId xmlns:a16="http://schemas.microsoft.com/office/drawing/2014/main" id="{E50A04FF-347F-9261-8AC0-BBBDC1EE634D}"/>
              </a:ext>
            </a:extLst>
          </p:cNvPr>
          <p:cNvSpPr txBox="1"/>
          <p:nvPr/>
        </p:nvSpPr>
        <p:spPr>
          <a:xfrm>
            <a:off x="2567608" y="2924944"/>
            <a:ext cx="7632848" cy="830997"/>
          </a:xfrm>
          <a:prstGeom prst="rect">
            <a:avLst/>
          </a:prstGeom>
          <a:noFill/>
        </p:spPr>
        <p:txBody>
          <a:bodyPr wrap="square">
            <a:spAutoFit/>
          </a:bodyPr>
          <a:lstStyle/>
          <a:p>
            <a:pPr defTabSz="1219170">
              <a:buClr>
                <a:srgbClr val="E6FFFD"/>
              </a:buClr>
            </a:pPr>
            <a:r>
              <a:rPr lang="en-US" sz="4800" b="1" kern="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rPr>
              <a:t>KỂ CHUYỆN TRƯỚC LỚP</a:t>
            </a:r>
            <a:endParaRPr lang="en-US" sz="4800" b="1" kern="0" dirty="0">
              <a:ln w="12700">
                <a:solidFill>
                  <a:srgbClr val="FFFFFF"/>
                </a:solidFill>
                <a:prstDash val="solid"/>
              </a:ln>
              <a:solidFill>
                <a:srgbClr val="FF0000"/>
              </a:solidFill>
              <a:effectLst>
                <a:outerShdw blurRad="60007" dist="310007" dir="7680000" sy="30000" kx="1300200" algn="ctr" rotWithShape="0">
                  <a:prstClr val="black">
                    <a:alpha val="32000"/>
                  </a:prstClr>
                </a:outerShdw>
              </a:effectLst>
              <a:latin typeface="UTM Avo" panose="02040603050506020204" pitchFamily="18" charset="0"/>
              <a:cs typeface="Calibri" panose="020F0502020204030204" pitchFamily="34" charset="0"/>
            </a:endParaRPr>
          </a:p>
        </p:txBody>
      </p:sp>
    </p:spTree>
    <p:extLst>
      <p:ext uri="{BB962C8B-B14F-4D97-AF65-F5344CB8AC3E}">
        <p14:creationId xmlns:p14="http://schemas.microsoft.com/office/powerpoint/2010/main" val="1164483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5"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695400" y="2659559"/>
            <a:ext cx="11305256" cy="769441"/>
          </a:xfrm>
          <a:prstGeom prst="rect">
            <a:avLst/>
          </a:prstGeom>
          <a:noFill/>
        </p:spPr>
        <p:txBody>
          <a:bodyPr wrap="square" rtlCol="0">
            <a:spAutoFit/>
          </a:bodyPr>
          <a:lstStyle/>
          <a:p>
            <a:r>
              <a:rPr lang="en-US" sz="4400" b="1">
                <a:solidFill>
                  <a:srgbClr val="0070C0"/>
                </a:solidFill>
                <a:latin typeface="UTM Avo" panose="02040603050506020204" pitchFamily="18" charset="0"/>
              </a:rPr>
              <a:t>TRAO ĐỔI VỀ NỘI DUNG CÂU CHUYỆN</a:t>
            </a:r>
          </a:p>
        </p:txBody>
      </p:sp>
    </p:spTree>
    <p:extLst>
      <p:ext uri="{BB962C8B-B14F-4D97-AF65-F5344CB8AC3E}">
        <p14:creationId xmlns:p14="http://schemas.microsoft.com/office/powerpoint/2010/main" val="1037852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76&quot;&gt;&lt;property id=&quot;20148&quot; value=&quot;5&quot;/&gt;&lt;property id=&quot;20300&quot; value=&quot;Slide 1&quot;/&gt;&lt;property id=&quot;20307&quot; value=&quot;284&quot;/&gt;&lt;/object&gt;&lt;object type=&quot;3&quot; unique_id=&quot;10077&quot;&gt;&lt;property id=&quot;20148&quot; value=&quot;5&quot;/&gt;&lt;property id=&quot;20300&quot; value=&quot;Slide 2&quot;/&gt;&lt;property id=&quot;20307&quot; value=&quot;271&quot;/&gt;&lt;/object&gt;&lt;object type=&quot;3&quot; unique_id=&quot;10078&quot;&gt;&lt;property id=&quot;20148&quot; value=&quot;5&quot;/&gt;&lt;property id=&quot;20300&quot; value=&quot;Slide 3&quot;/&gt;&lt;property id=&quot;20307&quot; value=&quot;279&quot;/&gt;&lt;/object&gt;&lt;object type=&quot;3&quot; unique_id=&quot;10079&quot;&gt;&lt;property id=&quot;20148&quot; value=&quot;5&quot;/&gt;&lt;property id=&quot;20300&quot; value=&quot;Slide 4&quot;/&gt;&lt;property id=&quot;20307&quot; value=&quot;281&quot;/&gt;&lt;/object&gt;&lt;object type=&quot;3&quot; unique_id=&quot;10080&quot;&gt;&lt;property id=&quot;20148&quot; value=&quot;5&quot;/&gt;&lt;property id=&quot;20300&quot; value=&quot;Slide 5&quot;/&gt;&lt;property id=&quot;20307&quot; value=&quot;272&quot;/&gt;&lt;/object&gt;&lt;object type=&quot;3&quot; unique_id=&quot;10081&quot;&gt;&lt;property id=&quot;20148&quot; value=&quot;5&quot;/&gt;&lt;property id=&quot;20300&quot; value=&quot;Slide 6&quot;/&gt;&lt;property id=&quot;20307&quot; value=&quot;288&quot;/&gt;&lt;/object&gt;&lt;object type=&quot;3&quot; unique_id=&quot;10082&quot;&gt;&lt;property id=&quot;20148&quot; value=&quot;5&quot;/&gt;&lt;property id=&quot;20300&quot; value=&quot;Slide 7&quot;/&gt;&lt;property id=&quot;20307&quot; value=&quot;273&quot;/&gt;&lt;/object&gt;&lt;object type=&quot;3&quot; unique_id=&quot;10083&quot;&gt;&lt;property id=&quot;20148&quot; value=&quot;5&quot;/&gt;&lt;property id=&quot;20300&quot; value=&quot;Slide 8 - &amp;quot;Trao đổi, thực hành&amp;quot;&quot;/&gt;&lt;property id=&quot;20307&quot; value=&quot;278&quot;/&gt;&lt;/object&gt;&lt;object type=&quot;3&quot; unique_id=&quot;10084&quot;&gt;&lt;property id=&quot;20148&quot; value=&quot;5&quot;/&gt;&lt;property id=&quot;20300&quot; value=&quot;Slide 9&quot;/&gt;&lt;property id=&quot;20307&quot; value=&quot;286&quot;/&gt;&lt;/object&gt;&lt;object type=&quot;3&quot; unique_id=&quot;10085&quot;&gt;&lt;property id=&quot;20148&quot; value=&quot;5&quot;/&gt;&lt;property id=&quot;20300&quot; value=&quot;Slide 10&quot;/&gt;&lt;property id=&quot;20307&quot; value=&quot;282&quot;/&gt;&lt;/object&gt;&lt;object type=&quot;3&quot; unique_id=&quot;10086&quot;&gt;&lt;property id=&quot;20148&quot; value=&quot;5&quot;/&gt;&lt;property id=&quot;20300&quot; value=&quot;Slide 11&quot;/&gt;&lt;property id=&quot;20307&quot; value=&quot;285&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3614</TotalTime>
  <Words>725</Words>
  <Application>Microsoft Office PowerPoint</Application>
  <PresentationFormat>Widescreen</PresentationFormat>
  <Paragraphs>44</Paragraphs>
  <Slides>15</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Times New Roman</vt:lpstr>
      <vt:lpstr>UTM Avo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XP-PRO-2011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Chuyen de GDNSTLVM</dc:title>
  <dc:creator>quyennt0412</dc:creator>
  <cp:lastModifiedBy>Vũ Trọng Đông</cp:lastModifiedBy>
  <cp:revision>227</cp:revision>
  <dcterms:created xsi:type="dcterms:W3CDTF">2013-10-28T09:13:32Z</dcterms:created>
  <dcterms:modified xsi:type="dcterms:W3CDTF">2023-09-01T06:47:05Z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