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05" r:id="rId2"/>
    <p:sldId id="347" r:id="rId3"/>
    <p:sldId id="423" r:id="rId4"/>
    <p:sldId id="321" r:id="rId5"/>
    <p:sldId id="356" r:id="rId6"/>
    <p:sldId id="439" r:id="rId7"/>
    <p:sldId id="438" r:id="rId8"/>
    <p:sldId id="440" r:id="rId9"/>
    <p:sldId id="441" r:id="rId10"/>
    <p:sldId id="442" r:id="rId11"/>
    <p:sldId id="443" r:id="rId12"/>
    <p:sldId id="444" r:id="rId13"/>
    <p:sldId id="445" r:id="rId14"/>
    <p:sldId id="446" r:id="rId15"/>
  </p:sldIdLst>
  <p:sldSz cx="12192000" cy="6858000"/>
  <p:notesSz cx="6858000" cy="9144000"/>
  <p:custDataLst>
    <p:tags r:id="rId17"/>
  </p:custDataLst>
  <p:defaultTex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6600FF"/>
    <a:srgbClr val="CE229D"/>
    <a:srgbClr val="BEF488"/>
    <a:srgbClr val="FF99CC"/>
    <a:srgbClr val="CBF9C5"/>
    <a:srgbClr val="DAE917"/>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74" autoAdjust="0"/>
    <p:restoredTop sz="85063" autoAdjust="0"/>
  </p:normalViewPr>
  <p:slideViewPr>
    <p:cSldViewPr>
      <p:cViewPr varScale="1">
        <p:scale>
          <a:sx n="62" d="100"/>
          <a:sy n="62" d="100"/>
        </p:scale>
        <p:origin x="342" y="60"/>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20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205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C6A80E74-5C63-4567-9E1D-85990305E9E2}" type="slidenum">
              <a:rPr lang="en-US" altLang="en-US"/>
              <a:pPr/>
              <a:t>‹#›</a:t>
            </a:fld>
            <a:endParaRPr lang="en-US" altLang="en-US"/>
          </a:p>
        </p:txBody>
      </p:sp>
    </p:spTree>
    <p:extLst>
      <p:ext uri="{BB962C8B-B14F-4D97-AF65-F5344CB8AC3E}">
        <p14:creationId xmlns:p14="http://schemas.microsoft.com/office/powerpoint/2010/main" val="3077167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80E74-5C63-4567-9E1D-85990305E9E2}" type="slidenum">
              <a:rPr lang="en-US" altLang="en-US" smtClean="0"/>
              <a:pPr/>
              <a:t>3</a:t>
            </a:fld>
            <a:endParaRPr lang="en-US" altLang="en-US"/>
          </a:p>
        </p:txBody>
      </p:sp>
    </p:spTree>
    <p:extLst>
      <p:ext uri="{BB962C8B-B14F-4D97-AF65-F5344CB8AC3E}">
        <p14:creationId xmlns:p14="http://schemas.microsoft.com/office/powerpoint/2010/main" val="1748048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ChangeArrowheads="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E9D0CF8B-77A3-4F78-8F85-9F75127805CD}" type="slidenum">
              <a:rPr lang="en-US" altLang="en-US">
                <a:latin typeface="Arial" panose="020B0604020202020204" pitchFamily="34" charset="0"/>
              </a:rPr>
              <a:pPr/>
              <a:t>4</a:t>
            </a:fld>
            <a:endParaRPr lang="en-US" altLang="en-US">
              <a:latin typeface="Arial" panose="020B0604020202020204" pitchFamily="34" charset="0"/>
            </a:endParaRPr>
          </a:p>
        </p:txBody>
      </p:sp>
    </p:spTree>
    <p:extLst>
      <p:ext uri="{BB962C8B-B14F-4D97-AF65-F5344CB8AC3E}">
        <p14:creationId xmlns:p14="http://schemas.microsoft.com/office/powerpoint/2010/main" val="3775309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7C182D5-9A57-4D41-8004-71D48B91AAED}" type="slidenum">
              <a:rPr lang="en-US" altLang="en-US"/>
              <a:pPr/>
              <a:t>‹#›</a:t>
            </a:fld>
            <a:endParaRPr lang="en-US" altLang="en-US"/>
          </a:p>
        </p:txBody>
      </p:sp>
    </p:spTree>
    <p:extLst>
      <p:ext uri="{BB962C8B-B14F-4D97-AF65-F5344CB8AC3E}">
        <p14:creationId xmlns:p14="http://schemas.microsoft.com/office/powerpoint/2010/main" val="2460137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D642696-76AD-4910-A61C-3CE08A888586}" type="slidenum">
              <a:rPr lang="en-US" altLang="en-US"/>
              <a:pPr/>
              <a:t>‹#›</a:t>
            </a:fld>
            <a:endParaRPr lang="en-US" altLang="en-US"/>
          </a:p>
        </p:txBody>
      </p:sp>
    </p:spTree>
    <p:extLst>
      <p:ext uri="{BB962C8B-B14F-4D97-AF65-F5344CB8AC3E}">
        <p14:creationId xmlns:p14="http://schemas.microsoft.com/office/powerpoint/2010/main" val="338320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AC77251-FB86-4650-828E-17A56F22E60B}" type="slidenum">
              <a:rPr lang="en-US" altLang="en-US"/>
              <a:pPr/>
              <a:t>‹#›</a:t>
            </a:fld>
            <a:endParaRPr lang="en-US" altLang="en-US"/>
          </a:p>
        </p:txBody>
      </p:sp>
    </p:spTree>
    <p:extLst>
      <p:ext uri="{BB962C8B-B14F-4D97-AF65-F5344CB8AC3E}">
        <p14:creationId xmlns:p14="http://schemas.microsoft.com/office/powerpoint/2010/main" val="2759080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DAEDF99-D713-483D-B8D5-55E056F88A06}" type="slidenum">
              <a:rPr lang="en-US" altLang="en-US"/>
              <a:pPr/>
              <a:t>‹#›</a:t>
            </a:fld>
            <a:endParaRPr lang="en-US" altLang="en-US"/>
          </a:p>
        </p:txBody>
      </p:sp>
    </p:spTree>
    <p:extLst>
      <p:ext uri="{BB962C8B-B14F-4D97-AF65-F5344CB8AC3E}">
        <p14:creationId xmlns:p14="http://schemas.microsoft.com/office/powerpoint/2010/main" val="2296892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C703958-85A8-4553-BC98-7A311689EA79}" type="slidenum">
              <a:rPr lang="en-US" altLang="en-US"/>
              <a:pPr/>
              <a:t>‹#›</a:t>
            </a:fld>
            <a:endParaRPr lang="en-US" altLang="en-US"/>
          </a:p>
        </p:txBody>
      </p:sp>
    </p:spTree>
    <p:extLst>
      <p:ext uri="{BB962C8B-B14F-4D97-AF65-F5344CB8AC3E}">
        <p14:creationId xmlns:p14="http://schemas.microsoft.com/office/powerpoint/2010/main" val="3666377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0D35E1B-FAE3-42FB-B73C-249FC76A0D5C}" type="slidenum">
              <a:rPr lang="en-US" altLang="en-US"/>
              <a:pPr/>
              <a:t>‹#›</a:t>
            </a:fld>
            <a:endParaRPr lang="en-US" altLang="en-US"/>
          </a:p>
        </p:txBody>
      </p:sp>
    </p:spTree>
    <p:extLst>
      <p:ext uri="{BB962C8B-B14F-4D97-AF65-F5344CB8AC3E}">
        <p14:creationId xmlns:p14="http://schemas.microsoft.com/office/powerpoint/2010/main" val="2280252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650F60A-B2C2-4E61-93F5-1F7E1FE20ED7}" type="slidenum">
              <a:rPr lang="en-US" altLang="en-US"/>
              <a:pPr/>
              <a:t>‹#›</a:t>
            </a:fld>
            <a:endParaRPr lang="en-US" altLang="en-US"/>
          </a:p>
        </p:txBody>
      </p:sp>
    </p:spTree>
    <p:extLst>
      <p:ext uri="{BB962C8B-B14F-4D97-AF65-F5344CB8AC3E}">
        <p14:creationId xmlns:p14="http://schemas.microsoft.com/office/powerpoint/2010/main" val="3319519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89C414E-8818-47C0-B21F-C4A253DB29FE}" type="slidenum">
              <a:rPr lang="en-US" altLang="en-US"/>
              <a:pPr/>
              <a:t>‹#›</a:t>
            </a:fld>
            <a:endParaRPr lang="en-US" altLang="en-US"/>
          </a:p>
        </p:txBody>
      </p:sp>
    </p:spTree>
    <p:extLst>
      <p:ext uri="{BB962C8B-B14F-4D97-AF65-F5344CB8AC3E}">
        <p14:creationId xmlns:p14="http://schemas.microsoft.com/office/powerpoint/2010/main" val="3064585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788F29E7-4A63-4BC8-9C79-6DB6766CB83B}" type="slidenum">
              <a:rPr lang="en-US" altLang="en-US"/>
              <a:pPr/>
              <a:t>‹#›</a:t>
            </a:fld>
            <a:endParaRPr lang="en-US" altLang="en-US"/>
          </a:p>
        </p:txBody>
      </p:sp>
    </p:spTree>
    <p:extLst>
      <p:ext uri="{BB962C8B-B14F-4D97-AF65-F5344CB8AC3E}">
        <p14:creationId xmlns:p14="http://schemas.microsoft.com/office/powerpoint/2010/main" val="4278591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9FC1B41-189D-461C-B5D3-0D02BCB04056}" type="slidenum">
              <a:rPr lang="en-US" altLang="en-US"/>
              <a:pPr/>
              <a:t>‹#›</a:t>
            </a:fld>
            <a:endParaRPr lang="en-US" altLang="en-US"/>
          </a:p>
        </p:txBody>
      </p:sp>
    </p:spTree>
    <p:extLst>
      <p:ext uri="{BB962C8B-B14F-4D97-AF65-F5344CB8AC3E}">
        <p14:creationId xmlns:p14="http://schemas.microsoft.com/office/powerpoint/2010/main" val="2580129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30F9C9A-42F9-4C34-8C3D-8412EB6BEE67}" type="slidenum">
              <a:rPr lang="en-US" altLang="en-US"/>
              <a:pPr/>
              <a:t>‹#›</a:t>
            </a:fld>
            <a:endParaRPr lang="en-US" altLang="en-US"/>
          </a:p>
        </p:txBody>
      </p:sp>
    </p:spTree>
    <p:extLst>
      <p:ext uri="{BB962C8B-B14F-4D97-AF65-F5344CB8AC3E}">
        <p14:creationId xmlns:p14="http://schemas.microsoft.com/office/powerpoint/2010/main" val="2759977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BAB66E5-8B6A-48A2-893E-41C249D68AB6}" type="slidenum">
              <a:rPr lang="en-US" altLang="en-US"/>
              <a:pPr/>
              <a:t>‹#›</a:t>
            </a:fld>
            <a:endParaRPr lang="en-US" altLang="en-US"/>
          </a:p>
        </p:txBody>
      </p:sp>
    </p:spTree>
    <p:extLst>
      <p:ext uri="{BB962C8B-B14F-4D97-AF65-F5344CB8AC3E}">
        <p14:creationId xmlns:p14="http://schemas.microsoft.com/office/powerpoint/2010/main" val="3253682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fld id="{5F10DE5D-6CB7-436A-8139-AD8DFE82ABC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7.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7"/>
            <a:ext cx="12192000"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2039322" y="2087768"/>
            <a:ext cx="8186057" cy="176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 1</a:t>
            </a:r>
          </a:p>
          <a:p>
            <a:pPr algn="ctr" eaLnBrk="1" hangingPunct="1">
              <a:spcBef>
                <a:spcPts val="1350"/>
              </a:spcBef>
              <a:defRPr/>
            </a:pPr>
            <a:r>
              <a:rPr lang="en-US" sz="480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Luyện từ và câu: Danh từ</a:t>
            </a:r>
            <a:endPar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pic>
        <p:nvPicPr>
          <p:cNvPr id="7" name="Picture 5" descr="POINSET2">
            <a:extLst>
              <a:ext uri="{FF2B5EF4-FFF2-40B4-BE49-F238E27FC236}">
                <a16:creationId xmlns:a16="http://schemas.microsoft.com/office/drawing/2014/main" id="{1A6D274C-1A33-761B-475D-091A88CF1B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219216" y="-174519"/>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473002" y="-113391"/>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a:extLst>
              <a:ext uri="{FF2B5EF4-FFF2-40B4-BE49-F238E27FC236}">
                <a16:creationId xmlns:a16="http://schemas.microsoft.com/office/drawing/2014/main" id="{7ACA080E-F0CF-2992-9618-9A62FEF2FA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939" y="474035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D06C3B2-B4B7-FBDD-AABF-B9F11CFFB21E}"/>
              </a:ext>
            </a:extLst>
          </p:cNvPr>
          <p:cNvSpPr txBox="1"/>
          <p:nvPr/>
        </p:nvSpPr>
        <p:spPr>
          <a:xfrm>
            <a:off x="839416" y="1268760"/>
            <a:ext cx="11017224" cy="4821705"/>
          </a:xfrm>
          <a:prstGeom prst="rect">
            <a:avLst/>
          </a:prstGeom>
          <a:noFill/>
        </p:spPr>
        <p:txBody>
          <a:bodyPr wrap="square">
            <a:spAutoFit/>
          </a:bodyPr>
          <a:lstStyle/>
          <a:p>
            <a:pPr>
              <a:lnSpc>
                <a:spcPct val="150000"/>
              </a:lnSpc>
              <a:spcAft>
                <a:spcPts val="0"/>
              </a:spcAft>
            </a:pPr>
            <a:r>
              <a:rPr lang="en-US" sz="3000" kern="10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III. Luyện tập</a:t>
            </a:r>
            <a:endParaRPr lang="en-US" sz="3000" kern="1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r>
              <a:rPr lang="vi-VN" sz="3000" kern="10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1. Tìm danh từ trong các câu sau</a:t>
            </a:r>
            <a:endParaRPr lang="en-US" sz="3000" kern="1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n-US" sz="3000" kern="100">
                <a:solidFill>
                  <a:srgbClr val="7030A0"/>
                </a:solidFill>
                <a:effectLst/>
                <a:latin typeface="UTM Avo" panose="02040603050506020204" pitchFamily="18" charset="0"/>
                <a:ea typeface="Calibri" panose="020F0502020204030204" pitchFamily="34" charset="0"/>
                <a:cs typeface="Times New Roman" panose="02020603050405020304" pitchFamily="18" charset="0"/>
              </a:rPr>
              <a:t>	</a:t>
            </a:r>
            <a:r>
              <a:rPr lang="vi-VN" sz="3000" kern="100">
                <a:solidFill>
                  <a:srgbClr val="7030A0"/>
                </a:solidFill>
                <a:effectLst/>
                <a:latin typeface="UTM Avo" panose="02040603050506020204" pitchFamily="18" charset="0"/>
                <a:ea typeface="Calibri" panose="020F0502020204030204" pitchFamily="34" charset="0"/>
                <a:cs typeface="Times New Roman" panose="02020603050405020304" pitchFamily="18" charset="0"/>
              </a:rPr>
              <a:t>Có khi nào bạn biến thành hoa, thành quả, thành một ngôi sao, thành ông Mặt Trời  đem lại niềm vui cho mọi người như trong các câu chuyện cổ tích mà bác gió thường rì rầm kể suốt đêm ngày chưa?</a:t>
            </a:r>
            <a:endParaRPr lang="en-US" sz="3000" kern="10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50000"/>
              </a:lnSpc>
              <a:spcAft>
                <a:spcPts val="0"/>
              </a:spcAft>
            </a:pPr>
            <a:r>
              <a:rPr lang="vi-VN" sz="2800" i="1" kern="100">
                <a:effectLst/>
                <a:latin typeface="UTM Avo" panose="02040603050506020204" pitchFamily="18" charset="0"/>
                <a:ea typeface="Calibri" panose="020F0502020204030204" pitchFamily="34" charset="0"/>
                <a:cs typeface="Times New Roman" panose="02020603050405020304" pitchFamily="18" charset="0"/>
              </a:rPr>
              <a:t>Theo Trần Hoài Dương</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2780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0" y="0"/>
            <a:ext cx="1221187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stationary&#10;&#10;Description automatically generated">
            <a:extLst>
              <a:ext uri="{FF2B5EF4-FFF2-40B4-BE49-F238E27FC236}">
                <a16:creationId xmlns:a16="http://schemas.microsoft.com/office/drawing/2014/main" id="{DB7552F1-805E-511A-6464-C1632DFBCFE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flipH="1">
            <a:off x="-168696" y="1580827"/>
            <a:ext cx="4392488" cy="5486073"/>
          </a:xfrm>
          <a:prstGeom prst="rect">
            <a:avLst/>
          </a:prstGeom>
        </p:spPr>
      </p:pic>
      <p:sp>
        <p:nvSpPr>
          <p:cNvPr id="6" name="TextBox 5">
            <a:extLst>
              <a:ext uri="{FF2B5EF4-FFF2-40B4-BE49-F238E27FC236}">
                <a16:creationId xmlns:a16="http://schemas.microsoft.com/office/drawing/2014/main" id="{BD19B416-8328-C841-102D-2D06C89DC94D}"/>
              </a:ext>
            </a:extLst>
          </p:cNvPr>
          <p:cNvSpPr txBox="1"/>
          <p:nvPr/>
        </p:nvSpPr>
        <p:spPr>
          <a:xfrm>
            <a:off x="4367808" y="1895762"/>
            <a:ext cx="7776864" cy="2774349"/>
          </a:xfrm>
          <a:prstGeom prst="rect">
            <a:avLst/>
          </a:prstGeom>
          <a:noFill/>
        </p:spPr>
        <p:txBody>
          <a:bodyPr wrap="square">
            <a:spAutoFit/>
          </a:bodyPr>
          <a:lstStyle/>
          <a:p>
            <a:pPr indent="270510" algn="just">
              <a:lnSpc>
                <a:spcPct val="150000"/>
              </a:lnSpc>
            </a:pPr>
            <a:r>
              <a:rPr lang="en-US" sz="3000">
                <a:solidFill>
                  <a:srgbClr val="FF0000"/>
                </a:solidFill>
                <a:effectLst/>
                <a:latin typeface="UTM Avo" panose="02040603050506020204" pitchFamily="18" charset="0"/>
                <a:ea typeface="Times New Roman" panose="02020603050405020304" pitchFamily="18" charset="0"/>
              </a:rPr>
              <a:t>Các danh từ trong câu: </a:t>
            </a:r>
            <a:r>
              <a:rPr lang="en-US" sz="3000" i="1">
                <a:solidFill>
                  <a:srgbClr val="0070C0"/>
                </a:solidFill>
                <a:effectLst/>
                <a:latin typeface="UTM Avo" panose="02040603050506020204" pitchFamily="18" charset="0"/>
                <a:ea typeface="Times New Roman" panose="02020603050405020304" pitchFamily="18" charset="0"/>
              </a:rPr>
              <a:t>khi, bạn, hoa, quả, (ngôi) sao, (ông) Mặt Trời, niềm vui, người, câu chuyện, cổ tích, (bác) gió, đêm ngày.  </a:t>
            </a:r>
            <a:endParaRPr lang="en-US" sz="3000">
              <a:solidFill>
                <a:srgbClr val="0070C0"/>
              </a:solidFill>
              <a:effectLst/>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3264029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244DAC6-0360-E348-2F57-3546809C3095}"/>
              </a:ext>
            </a:extLst>
          </p:cNvPr>
          <p:cNvSpPr txBox="1"/>
          <p:nvPr/>
        </p:nvSpPr>
        <p:spPr>
          <a:xfrm>
            <a:off x="407369" y="1484784"/>
            <a:ext cx="11377264" cy="4827796"/>
          </a:xfrm>
          <a:prstGeom prst="rect">
            <a:avLst/>
          </a:prstGeom>
          <a:noFill/>
        </p:spPr>
        <p:txBody>
          <a:bodyPr wrap="square">
            <a:spAutoFit/>
          </a:bodyPr>
          <a:lstStyle/>
          <a:p>
            <a:pPr algn="just">
              <a:lnSpc>
                <a:spcPct val="107000"/>
              </a:lnSpc>
              <a:spcAft>
                <a:spcPts val="800"/>
              </a:spcAft>
            </a:pPr>
            <a:r>
              <a:rPr lang="vi-VN" sz="3600" kern="10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2. Viết một câu giới thiệu bản thân hoặc m</a:t>
            </a:r>
            <a:r>
              <a:rPr lang="en-US" sz="3600" kern="10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ộ</a:t>
            </a:r>
            <a:r>
              <a:rPr lang="vi-VN" sz="3600" kern="10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t người bạn. Chỉ ra danh từ mà em đã sử dụng. </a:t>
            </a:r>
            <a:endParaRPr lang="en-US" sz="3600" kern="10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a:p>
            <a:pPr indent="270510" algn="just">
              <a:lnSpc>
                <a:spcPct val="130000"/>
              </a:lnSpc>
              <a:tabLst>
                <a:tab pos="396240" algn="l"/>
                <a:tab pos="431800" algn="l"/>
              </a:tabLst>
            </a:pPr>
            <a:r>
              <a:rPr lang="en-US" sz="3600" i="1">
                <a:solidFill>
                  <a:srgbClr val="0070C0"/>
                </a:solidFill>
                <a:effectLst/>
                <a:latin typeface="UTM Avo" panose="02040603050506020204" pitchFamily="18" charset="0"/>
                <a:ea typeface="Times New Roman" panose="02020603050405020304" pitchFamily="18" charset="0"/>
              </a:rPr>
              <a:t>  Nam là một học sinh giỏi và chăm chỉ. Cả lớp rất tự hào về Nam.</a:t>
            </a:r>
            <a:endParaRPr lang="en-US" sz="3600">
              <a:solidFill>
                <a:srgbClr val="0070C0"/>
              </a:solidFill>
              <a:effectLst/>
              <a:latin typeface="UTM Avo" panose="02040603050506020204" pitchFamily="18" charset="0"/>
              <a:ea typeface="Times New Roman" panose="02020603050405020304" pitchFamily="18" charset="0"/>
            </a:endParaRPr>
          </a:p>
          <a:p>
            <a:pPr indent="270510" algn="just">
              <a:lnSpc>
                <a:spcPct val="130000"/>
              </a:lnSpc>
              <a:tabLst>
                <a:tab pos="396240" algn="l"/>
                <a:tab pos="431800" algn="l"/>
              </a:tabLst>
            </a:pPr>
            <a:r>
              <a:rPr lang="en-US" sz="3600">
                <a:solidFill>
                  <a:srgbClr val="0070C0"/>
                </a:solidFill>
                <a:effectLst/>
                <a:latin typeface="UTM Avo" panose="02040603050506020204" pitchFamily="18" charset="0"/>
                <a:ea typeface="Times New Roman" panose="02020603050405020304" pitchFamily="18" charset="0"/>
              </a:rPr>
              <a:t>Các danh từ đã sử dụng trong câu: </a:t>
            </a:r>
            <a:r>
              <a:rPr lang="en-US" sz="3600" i="1">
                <a:solidFill>
                  <a:srgbClr val="FF0000"/>
                </a:solidFill>
                <a:effectLst/>
                <a:latin typeface="UTM Avo" panose="02040603050506020204" pitchFamily="18" charset="0"/>
                <a:ea typeface="Times New Roman" panose="02020603050405020304" pitchFamily="18" charset="0"/>
              </a:rPr>
              <a:t>Nam</a:t>
            </a:r>
            <a:r>
              <a:rPr lang="en-US" sz="3600">
                <a:solidFill>
                  <a:srgbClr val="FF0000"/>
                </a:solidFill>
                <a:effectLst/>
                <a:latin typeface="UTM Avo" panose="02040603050506020204" pitchFamily="18" charset="0"/>
                <a:ea typeface="Times New Roman" panose="02020603050405020304" pitchFamily="18" charset="0"/>
              </a:rPr>
              <a:t>, </a:t>
            </a:r>
            <a:r>
              <a:rPr lang="en-US" sz="3600" i="1">
                <a:solidFill>
                  <a:srgbClr val="FF0000"/>
                </a:solidFill>
                <a:effectLst/>
                <a:latin typeface="UTM Avo" panose="02040603050506020204" pitchFamily="18" charset="0"/>
                <a:ea typeface="Times New Roman" panose="02020603050405020304" pitchFamily="18" charset="0"/>
              </a:rPr>
              <a:t>học sinh, lớp.</a:t>
            </a:r>
            <a:endParaRPr lang="en-US" sz="3600">
              <a:solidFill>
                <a:srgbClr val="FF0000"/>
              </a:solidFill>
              <a:effectLst/>
              <a:latin typeface="UTM Avo" panose="02040603050506020204" pitchFamily="18" charset="0"/>
              <a:ea typeface="Times New Roman" panose="02020603050405020304" pitchFamily="18" charset="0"/>
            </a:endParaRPr>
          </a:p>
          <a:p>
            <a:pPr algn="just">
              <a:lnSpc>
                <a:spcPct val="107000"/>
              </a:lnSpc>
              <a:spcAft>
                <a:spcPts val="800"/>
              </a:spcAft>
            </a:pP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Oval 6">
            <a:extLst>
              <a:ext uri="{FF2B5EF4-FFF2-40B4-BE49-F238E27FC236}">
                <a16:creationId xmlns:a16="http://schemas.microsoft.com/office/drawing/2014/main" id="{7F28AE2C-8405-CCD4-3040-C23D0570A08E}"/>
              </a:ext>
            </a:extLst>
          </p:cNvPr>
          <p:cNvSpPr/>
          <p:nvPr/>
        </p:nvSpPr>
        <p:spPr>
          <a:xfrm>
            <a:off x="407368" y="2852936"/>
            <a:ext cx="564181" cy="576063"/>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UTM Avo" panose="02040603050506020204" pitchFamily="18" charset="0"/>
                <a:cs typeface="Times New Roman" panose="02020603050405020304" pitchFamily="18" charset="0"/>
              </a:rPr>
              <a:t>M</a:t>
            </a:r>
            <a:endParaRPr lang="en-US" sz="2000" b="1" dirty="0">
              <a:solidFill>
                <a:srgbClr val="FF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04906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circle(in)">
                                      <p:cBhvr>
                                        <p:cTn id="17" dur="20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circle(in)">
                                      <p:cBhvr>
                                        <p:cTn id="22"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349AE0B-4A33-51B7-6854-D3A6979203F2}"/>
              </a:ext>
            </a:extLst>
          </p:cNvPr>
          <p:cNvSpPr txBox="1"/>
          <p:nvPr/>
        </p:nvSpPr>
        <p:spPr>
          <a:xfrm>
            <a:off x="4452606" y="1700808"/>
            <a:ext cx="3344185" cy="769441"/>
          </a:xfrm>
          <a:prstGeom prst="rect">
            <a:avLst/>
          </a:prstGeom>
          <a:noFill/>
        </p:spPr>
        <p:txBody>
          <a:bodyPr wrap="square" rtlCol="0">
            <a:spAutoFit/>
          </a:bodyPr>
          <a:lstStyle/>
          <a:p>
            <a:pPr algn="l"/>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VẬN DỤNG</a:t>
            </a:r>
          </a:p>
        </p:txBody>
      </p:sp>
      <p:sp>
        <p:nvSpPr>
          <p:cNvPr id="3" name="TextBox 2">
            <a:extLst>
              <a:ext uri="{FF2B5EF4-FFF2-40B4-BE49-F238E27FC236}">
                <a16:creationId xmlns:a16="http://schemas.microsoft.com/office/drawing/2014/main" id="{8032A544-12D1-8EEB-46A4-F1F019CA2F59}"/>
              </a:ext>
            </a:extLst>
          </p:cNvPr>
          <p:cNvSpPr txBox="1"/>
          <p:nvPr/>
        </p:nvSpPr>
        <p:spPr>
          <a:xfrm>
            <a:off x="983432" y="2841212"/>
            <a:ext cx="9962606" cy="805670"/>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Em học tập được điều gì qua bài đọc?</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140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CC0C0EB-BDF5-9E72-E291-300F55E6803F}"/>
              </a:ext>
            </a:extLst>
          </p:cNvPr>
          <p:cNvSpPr txBox="1"/>
          <p:nvPr/>
        </p:nvSpPr>
        <p:spPr>
          <a:xfrm>
            <a:off x="1199456" y="2875001"/>
            <a:ext cx="10065026" cy="1107996"/>
          </a:xfrm>
          <a:prstGeom prst="rect">
            <a:avLst/>
          </a:prstGeom>
          <a:noFill/>
        </p:spPr>
        <p:txBody>
          <a:bodyPr wrap="square" rtlCol="0">
            <a:spAutoFit/>
          </a:bodyPr>
          <a:lstStyle/>
          <a:p>
            <a:r>
              <a:rPr lang="en-US" sz="6600" b="1">
                <a:solidFill>
                  <a:srgbClr val="0070C0"/>
                </a:solidFill>
                <a:latin typeface="UTM Avo" panose="02040603050506020204" pitchFamily="18" charset="0"/>
              </a:rPr>
              <a:t>Chúc các em học tốt!</a:t>
            </a:r>
          </a:p>
        </p:txBody>
      </p:sp>
    </p:spTree>
    <p:extLst>
      <p:ext uri="{BB962C8B-B14F-4D97-AF65-F5344CB8AC3E}">
        <p14:creationId xmlns:p14="http://schemas.microsoft.com/office/powerpoint/2010/main" val="3868140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19853E-3929-7515-FE66-0A9B9C5848A2}"/>
              </a:ext>
            </a:extLst>
          </p:cNvPr>
          <p:cNvPicPr>
            <a:picLocks noChangeAspect="1"/>
          </p:cNvPicPr>
          <p:nvPr/>
        </p:nvPicPr>
        <p:blipFill>
          <a:blip r:embed="rId4"/>
          <a:stretch>
            <a:fillRect/>
          </a:stretch>
        </p:blipFill>
        <p:spPr>
          <a:xfrm>
            <a:off x="3047999" y="1586784"/>
            <a:ext cx="657307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35360" y="939245"/>
            <a:ext cx="1167554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ts val="600"/>
              </a:spcBef>
              <a:buFontTx/>
              <a:buNone/>
            </a:pPr>
            <a:r>
              <a:rPr lang="en-US" altLang="en-US" sz="4800">
                <a:solidFill>
                  <a:srgbClr val="0070C0"/>
                </a:solidFill>
                <a:latin typeface="UTM Avo" panose="02040603050506020204" pitchFamily="18" charset="0"/>
                <a:ea typeface="Kids" panose="03050502040202020203" pitchFamily="66" charset="0"/>
                <a:cs typeface="Times New Roman" panose="02020603050405020304" pitchFamily="18" charset="0"/>
              </a:rPr>
              <a:t>	Nghe bài hát </a:t>
            </a:r>
            <a:r>
              <a:rPr lang="en-US" altLang="en-US" sz="4800">
                <a:solidFill>
                  <a:srgbClr val="FF0000"/>
                </a:solidFill>
                <a:latin typeface="UTM Avo" panose="02040603050506020204" pitchFamily="18" charset="0"/>
                <a:ea typeface="Kids" panose="03050502040202020203" pitchFamily="66" charset="0"/>
                <a:cs typeface="Times New Roman" panose="02020603050405020304" pitchFamily="18" charset="0"/>
              </a:rPr>
              <a:t>“Em yêu trường em”</a:t>
            </a:r>
            <a:r>
              <a:rPr lang="en-US" altLang="en-US" sz="4800">
                <a:solidFill>
                  <a:srgbClr val="0000CC"/>
                </a:solidFill>
                <a:latin typeface="UTM Avo" panose="02040603050506020204" pitchFamily="18" charset="0"/>
                <a:ea typeface="Kids" panose="03050502040202020203" pitchFamily="66" charset="0"/>
                <a:cs typeface="Times New Roman" panose="02020603050405020304" pitchFamily="18" charset="0"/>
              </a:rPr>
              <a:t> </a:t>
            </a:r>
            <a:r>
              <a:rPr lang="en-US" altLang="en-US" sz="4800">
                <a:solidFill>
                  <a:srgbClr val="0070C0"/>
                </a:solidFill>
                <a:latin typeface="UTM Avo" panose="02040603050506020204" pitchFamily="18" charset="0"/>
                <a:ea typeface="Kids" panose="03050502040202020203" pitchFamily="66" charset="0"/>
                <a:cs typeface="Times New Roman" panose="02020603050405020304" pitchFamily="18" charset="0"/>
              </a:rPr>
              <a:t>và ghi </a:t>
            </a:r>
            <a:r>
              <a:rPr lang="en-US" altLang="en-US" sz="4800" dirty="0" err="1">
                <a:solidFill>
                  <a:srgbClr val="0070C0"/>
                </a:solidFill>
                <a:latin typeface="UTM Avo" panose="02040603050506020204" pitchFamily="18" charset="0"/>
                <a:ea typeface="Kids" panose="03050502040202020203" pitchFamily="66" charset="0"/>
                <a:cs typeface="Times New Roman" panose="02020603050405020304" pitchFamily="18" charset="0"/>
              </a:rPr>
              <a:t>nhanh</a:t>
            </a:r>
            <a:r>
              <a:rPr lang="en-US" altLang="en-US" sz="4800" dirty="0">
                <a:solidFill>
                  <a:srgbClr val="0070C0"/>
                </a:solidFill>
                <a:latin typeface="UTM Avo" panose="02040603050506020204" pitchFamily="18" charset="0"/>
                <a:ea typeface="Kids" panose="03050502040202020203" pitchFamily="66" charset="0"/>
                <a:cs typeface="Times New Roman" panose="02020603050405020304" pitchFamily="18" charset="0"/>
              </a:rPr>
              <a:t> </a:t>
            </a:r>
            <a:r>
              <a:rPr lang="en-US" altLang="en-US" sz="4800" dirty="0" err="1">
                <a:solidFill>
                  <a:srgbClr val="0070C0"/>
                </a:solidFill>
                <a:latin typeface="UTM Avo" panose="02040603050506020204" pitchFamily="18" charset="0"/>
                <a:ea typeface="Kids" panose="03050502040202020203" pitchFamily="66" charset="0"/>
                <a:cs typeface="Times New Roman" panose="02020603050405020304" pitchFamily="18" charset="0"/>
              </a:rPr>
              <a:t>ít</a:t>
            </a:r>
            <a:r>
              <a:rPr lang="en-US" altLang="en-US" sz="4800" dirty="0">
                <a:solidFill>
                  <a:srgbClr val="0070C0"/>
                </a:solidFill>
                <a:latin typeface="UTM Avo" panose="02040603050506020204" pitchFamily="18" charset="0"/>
                <a:ea typeface="Kids" panose="03050502040202020203" pitchFamily="66" charset="0"/>
                <a:cs typeface="Times New Roman" panose="02020603050405020304" pitchFamily="18" charset="0"/>
              </a:rPr>
              <a:t> </a:t>
            </a:r>
            <a:r>
              <a:rPr lang="en-US" altLang="en-US" sz="4800" dirty="0" err="1">
                <a:solidFill>
                  <a:srgbClr val="0070C0"/>
                </a:solidFill>
                <a:latin typeface="UTM Avo" panose="02040603050506020204" pitchFamily="18" charset="0"/>
                <a:ea typeface="Kids" panose="03050502040202020203" pitchFamily="66" charset="0"/>
                <a:cs typeface="Times New Roman" panose="02020603050405020304" pitchFamily="18" charset="0"/>
              </a:rPr>
              <a:t>nhất</a:t>
            </a:r>
            <a:r>
              <a:rPr lang="en-US" altLang="en-US" sz="4800" dirty="0">
                <a:solidFill>
                  <a:srgbClr val="0070C0"/>
                </a:solidFill>
                <a:latin typeface="UTM Avo" panose="02040603050506020204" pitchFamily="18" charset="0"/>
                <a:ea typeface="Kids" panose="03050502040202020203" pitchFamily="66" charset="0"/>
                <a:cs typeface="Times New Roman" panose="02020603050405020304" pitchFamily="18" charset="0"/>
              </a:rPr>
              <a:t> 5 </a:t>
            </a:r>
            <a:r>
              <a:rPr lang="en-US" altLang="en-US" sz="4800" dirty="0" err="1">
                <a:solidFill>
                  <a:srgbClr val="0070C0"/>
                </a:solidFill>
                <a:latin typeface="UTM Avo" panose="02040603050506020204" pitchFamily="18" charset="0"/>
                <a:ea typeface="Kids" panose="03050502040202020203" pitchFamily="66" charset="0"/>
                <a:cs typeface="Times New Roman" panose="02020603050405020304" pitchFamily="18" charset="0"/>
              </a:rPr>
              <a:t>sự</a:t>
            </a:r>
            <a:r>
              <a:rPr lang="en-US" altLang="en-US" sz="4800" dirty="0">
                <a:solidFill>
                  <a:srgbClr val="0070C0"/>
                </a:solidFill>
                <a:latin typeface="UTM Avo" panose="02040603050506020204" pitchFamily="18" charset="0"/>
                <a:ea typeface="Kids" panose="03050502040202020203" pitchFamily="66" charset="0"/>
                <a:cs typeface="Times New Roman" panose="02020603050405020304" pitchFamily="18" charset="0"/>
              </a:rPr>
              <a:t> </a:t>
            </a:r>
            <a:r>
              <a:rPr lang="en-US" altLang="en-US" sz="4800" dirty="0" err="1">
                <a:solidFill>
                  <a:srgbClr val="0070C0"/>
                </a:solidFill>
                <a:latin typeface="UTM Avo" panose="02040603050506020204" pitchFamily="18" charset="0"/>
                <a:ea typeface="Kids" panose="03050502040202020203" pitchFamily="66" charset="0"/>
                <a:cs typeface="Times New Roman" panose="02020603050405020304" pitchFamily="18" charset="0"/>
              </a:rPr>
              <a:t>vật</a:t>
            </a:r>
            <a:r>
              <a:rPr lang="en-US" altLang="en-US" sz="4800" dirty="0">
                <a:solidFill>
                  <a:srgbClr val="0070C0"/>
                </a:solidFill>
                <a:latin typeface="UTM Avo" panose="02040603050506020204" pitchFamily="18" charset="0"/>
                <a:ea typeface="Kids" panose="03050502040202020203" pitchFamily="66" charset="0"/>
                <a:cs typeface="Times New Roman" panose="02020603050405020304" pitchFamily="18" charset="0"/>
              </a:rPr>
              <a:t> </a:t>
            </a:r>
            <a:r>
              <a:rPr lang="en-US" altLang="en-US" sz="4800" dirty="0" err="1">
                <a:solidFill>
                  <a:srgbClr val="0070C0"/>
                </a:solidFill>
                <a:latin typeface="UTM Avo" panose="02040603050506020204" pitchFamily="18" charset="0"/>
                <a:ea typeface="Kids" panose="03050502040202020203" pitchFamily="66" charset="0"/>
                <a:cs typeface="Times New Roman" panose="02020603050405020304" pitchFamily="18" charset="0"/>
              </a:rPr>
              <a:t>được</a:t>
            </a:r>
            <a:r>
              <a:rPr lang="en-US" altLang="en-US" sz="4800" dirty="0">
                <a:solidFill>
                  <a:srgbClr val="0070C0"/>
                </a:solidFill>
                <a:latin typeface="UTM Avo" panose="02040603050506020204" pitchFamily="18" charset="0"/>
                <a:ea typeface="Kids" panose="03050502040202020203" pitchFamily="66" charset="0"/>
                <a:cs typeface="Times New Roman" panose="02020603050405020304" pitchFamily="18" charset="0"/>
              </a:rPr>
              <a:t> </a:t>
            </a:r>
            <a:r>
              <a:rPr lang="en-US" altLang="en-US" sz="4800" dirty="0" err="1">
                <a:solidFill>
                  <a:srgbClr val="0070C0"/>
                </a:solidFill>
                <a:latin typeface="UTM Avo" panose="02040603050506020204" pitchFamily="18" charset="0"/>
                <a:ea typeface="Kids" panose="03050502040202020203" pitchFamily="66" charset="0"/>
                <a:cs typeface="Times New Roman" panose="02020603050405020304" pitchFamily="18" charset="0"/>
              </a:rPr>
              <a:t>kể</a:t>
            </a:r>
            <a:r>
              <a:rPr lang="en-US" altLang="en-US" sz="4800" dirty="0">
                <a:solidFill>
                  <a:srgbClr val="0070C0"/>
                </a:solidFill>
                <a:latin typeface="UTM Avo" panose="02040603050506020204" pitchFamily="18" charset="0"/>
                <a:ea typeface="Kids" panose="03050502040202020203" pitchFamily="66" charset="0"/>
                <a:cs typeface="Times New Roman" panose="02020603050405020304" pitchFamily="18" charset="0"/>
              </a:rPr>
              <a:t> </a:t>
            </a:r>
            <a:r>
              <a:rPr lang="en-US" altLang="en-US" sz="4800" dirty="0" err="1">
                <a:solidFill>
                  <a:srgbClr val="0070C0"/>
                </a:solidFill>
                <a:latin typeface="UTM Avo" panose="02040603050506020204" pitchFamily="18" charset="0"/>
                <a:ea typeface="Kids" panose="03050502040202020203" pitchFamily="66" charset="0"/>
                <a:cs typeface="Times New Roman" panose="02020603050405020304" pitchFamily="18" charset="0"/>
              </a:rPr>
              <a:t>đến</a:t>
            </a:r>
            <a:r>
              <a:rPr lang="en-US" altLang="en-US" sz="4800" dirty="0">
                <a:solidFill>
                  <a:srgbClr val="0070C0"/>
                </a:solidFill>
                <a:latin typeface="UTM Avo" panose="02040603050506020204" pitchFamily="18" charset="0"/>
                <a:ea typeface="Kids" panose="03050502040202020203" pitchFamily="66" charset="0"/>
                <a:cs typeface="Times New Roman" panose="02020603050405020304" pitchFamily="18" charset="0"/>
              </a:rPr>
              <a:t> </a:t>
            </a:r>
            <a:r>
              <a:rPr lang="en-US" altLang="en-US" sz="4800" dirty="0" err="1">
                <a:solidFill>
                  <a:srgbClr val="0070C0"/>
                </a:solidFill>
                <a:latin typeface="UTM Avo" panose="02040603050506020204" pitchFamily="18" charset="0"/>
                <a:ea typeface="Kids" panose="03050502040202020203" pitchFamily="66" charset="0"/>
                <a:cs typeface="Times New Roman" panose="02020603050405020304" pitchFamily="18" charset="0"/>
              </a:rPr>
              <a:t>trong</a:t>
            </a:r>
            <a:r>
              <a:rPr lang="en-US" altLang="en-US" sz="4800" dirty="0">
                <a:solidFill>
                  <a:srgbClr val="0070C0"/>
                </a:solidFill>
                <a:latin typeface="UTM Avo" panose="02040603050506020204" pitchFamily="18" charset="0"/>
                <a:ea typeface="Kids" panose="03050502040202020203" pitchFamily="66" charset="0"/>
                <a:cs typeface="Times New Roman" panose="02020603050405020304" pitchFamily="18" charset="0"/>
              </a:rPr>
              <a:t> </a:t>
            </a:r>
            <a:r>
              <a:rPr lang="en-US" altLang="en-US" sz="4800" dirty="0" err="1">
                <a:solidFill>
                  <a:srgbClr val="0070C0"/>
                </a:solidFill>
                <a:latin typeface="UTM Avo" panose="02040603050506020204" pitchFamily="18" charset="0"/>
                <a:ea typeface="Kids" panose="03050502040202020203" pitchFamily="66" charset="0"/>
                <a:cs typeface="Times New Roman" panose="02020603050405020304" pitchFamily="18" charset="0"/>
              </a:rPr>
              <a:t>bài</a:t>
            </a:r>
            <a:r>
              <a:rPr lang="en-US" altLang="en-US" sz="4800" dirty="0">
                <a:solidFill>
                  <a:srgbClr val="0070C0"/>
                </a:solidFill>
                <a:latin typeface="UTM Avo" panose="02040603050506020204" pitchFamily="18" charset="0"/>
                <a:ea typeface="Kids" panose="03050502040202020203" pitchFamily="66" charset="0"/>
                <a:cs typeface="Times New Roman" panose="02020603050405020304" pitchFamily="18" charset="0"/>
              </a:rPr>
              <a:t> </a:t>
            </a:r>
            <a:r>
              <a:rPr lang="en-US" altLang="en-US" sz="4800" dirty="0" err="1">
                <a:solidFill>
                  <a:srgbClr val="0070C0"/>
                </a:solidFill>
                <a:latin typeface="UTM Avo" panose="02040603050506020204" pitchFamily="18" charset="0"/>
                <a:ea typeface="Kids" panose="03050502040202020203" pitchFamily="66" charset="0"/>
                <a:cs typeface="Times New Roman" panose="02020603050405020304" pitchFamily="18" charset="0"/>
              </a:rPr>
              <a:t>hát</a:t>
            </a:r>
            <a:r>
              <a:rPr lang="en-US" altLang="en-US" sz="4800" dirty="0">
                <a:solidFill>
                  <a:srgbClr val="0070C0"/>
                </a:solidFill>
                <a:latin typeface="UTM Avo" panose="02040603050506020204" pitchFamily="18" charset="0"/>
                <a:ea typeface="Kids" panose="03050502040202020203" pitchFamily="66" charset="0"/>
                <a:cs typeface="Times New Roman" panose="02020603050405020304" pitchFamily="18" charset="0"/>
              </a:rPr>
              <a:t> </a:t>
            </a:r>
            <a:r>
              <a:rPr lang="en-US" altLang="en-US" sz="4800" dirty="0" err="1">
                <a:solidFill>
                  <a:srgbClr val="0070C0"/>
                </a:solidFill>
                <a:latin typeface="UTM Avo" panose="02040603050506020204" pitchFamily="18" charset="0"/>
                <a:ea typeface="Kids" panose="03050502040202020203" pitchFamily="66" charset="0"/>
                <a:cs typeface="Times New Roman" panose="02020603050405020304" pitchFamily="18" charset="0"/>
              </a:rPr>
              <a:t>hoặc</a:t>
            </a:r>
            <a:r>
              <a:rPr lang="en-US" altLang="en-US" sz="4800" dirty="0">
                <a:solidFill>
                  <a:srgbClr val="0070C0"/>
                </a:solidFill>
                <a:latin typeface="UTM Avo" panose="02040603050506020204" pitchFamily="18" charset="0"/>
                <a:ea typeface="Kids" panose="03050502040202020203" pitchFamily="66" charset="0"/>
                <a:cs typeface="Times New Roman" panose="02020603050405020304" pitchFamily="18" charset="0"/>
              </a:rPr>
              <a:t> con </a:t>
            </a:r>
            <a:r>
              <a:rPr lang="en-US" altLang="en-US" sz="4800" dirty="0" err="1">
                <a:solidFill>
                  <a:srgbClr val="0070C0"/>
                </a:solidFill>
                <a:latin typeface="UTM Avo" panose="02040603050506020204" pitchFamily="18" charset="0"/>
                <a:ea typeface="Kids" panose="03050502040202020203" pitchFamily="66" charset="0"/>
                <a:cs typeface="Times New Roman" panose="02020603050405020304" pitchFamily="18" charset="0"/>
              </a:rPr>
              <a:t>quan</a:t>
            </a:r>
            <a:r>
              <a:rPr lang="en-US" altLang="en-US" sz="4800" dirty="0">
                <a:solidFill>
                  <a:srgbClr val="0070C0"/>
                </a:solidFill>
                <a:latin typeface="UTM Avo" panose="02040603050506020204" pitchFamily="18" charset="0"/>
                <a:ea typeface="Kids" panose="03050502040202020203" pitchFamily="66" charset="0"/>
                <a:cs typeface="Times New Roman" panose="02020603050405020304" pitchFamily="18" charset="0"/>
              </a:rPr>
              <a:t> </a:t>
            </a:r>
            <a:r>
              <a:rPr lang="en-US" altLang="en-US" sz="4800" dirty="0" err="1">
                <a:solidFill>
                  <a:srgbClr val="0070C0"/>
                </a:solidFill>
                <a:latin typeface="UTM Avo" panose="02040603050506020204" pitchFamily="18" charset="0"/>
                <a:ea typeface="Kids" panose="03050502040202020203" pitchFamily="66" charset="0"/>
                <a:cs typeface="Times New Roman" panose="02020603050405020304" pitchFamily="18" charset="0"/>
              </a:rPr>
              <a:t>sát</a:t>
            </a:r>
            <a:r>
              <a:rPr lang="en-US" altLang="en-US" sz="4800" dirty="0">
                <a:solidFill>
                  <a:srgbClr val="0070C0"/>
                </a:solidFill>
                <a:latin typeface="UTM Avo" panose="02040603050506020204" pitchFamily="18" charset="0"/>
                <a:ea typeface="Kids" panose="03050502040202020203" pitchFamily="66" charset="0"/>
                <a:cs typeface="Times New Roman" panose="02020603050405020304" pitchFamily="18" charset="0"/>
              </a:rPr>
              <a:t> </a:t>
            </a:r>
            <a:r>
              <a:rPr lang="en-US" altLang="en-US" sz="4800" dirty="0" err="1">
                <a:solidFill>
                  <a:srgbClr val="0070C0"/>
                </a:solidFill>
                <a:latin typeface="UTM Avo" panose="02040603050506020204" pitchFamily="18" charset="0"/>
                <a:ea typeface="Kids" panose="03050502040202020203" pitchFamily="66" charset="0"/>
                <a:cs typeface="Times New Roman" panose="02020603050405020304" pitchFamily="18" charset="0"/>
              </a:rPr>
              <a:t>được</a:t>
            </a:r>
            <a:r>
              <a:rPr lang="en-US" altLang="en-US" sz="4800" dirty="0">
                <a:solidFill>
                  <a:srgbClr val="0070C0"/>
                </a:solidFill>
                <a:latin typeface="UTM Avo" panose="02040603050506020204" pitchFamily="18" charset="0"/>
                <a:ea typeface="Kids" panose="03050502040202020203" pitchFamily="66" charset="0"/>
                <a:cs typeface="Times New Roman" panose="02020603050405020304" pitchFamily="18" charset="0"/>
              </a:rPr>
              <a:t> </a:t>
            </a:r>
            <a:r>
              <a:rPr lang="en-US" altLang="en-US" sz="4800" err="1">
                <a:solidFill>
                  <a:srgbClr val="0070C0"/>
                </a:solidFill>
                <a:latin typeface="UTM Avo" panose="02040603050506020204" pitchFamily="18" charset="0"/>
                <a:ea typeface="Kids" panose="03050502040202020203" pitchFamily="66" charset="0"/>
                <a:cs typeface="Times New Roman" panose="02020603050405020304" pitchFamily="18" charset="0"/>
              </a:rPr>
              <a:t>trong</a:t>
            </a:r>
            <a:r>
              <a:rPr lang="en-US" altLang="en-US" sz="4800">
                <a:solidFill>
                  <a:srgbClr val="0070C0"/>
                </a:solidFill>
                <a:latin typeface="UTM Avo" panose="02040603050506020204" pitchFamily="18" charset="0"/>
                <a:ea typeface="Kids" panose="03050502040202020203" pitchFamily="66" charset="0"/>
                <a:cs typeface="Times New Roman" panose="02020603050405020304" pitchFamily="18" charset="0"/>
              </a:rPr>
              <a:t> clip!</a:t>
            </a:r>
            <a:endParaRPr lang="en-US" altLang="en-US" sz="4800" dirty="0">
              <a:solidFill>
                <a:srgbClr val="0070C0"/>
              </a:solidFill>
              <a:latin typeface="UTM Avo" panose="02040603050506020204" pitchFamily="18" charset="0"/>
              <a:ea typeface="Kids" panose="03050502040202020203" pitchFamily="66" charset="0"/>
              <a:cs typeface="Times New Roman" panose="02020603050405020304" pitchFamily="18" charset="0"/>
            </a:endParaRPr>
          </a:p>
        </p:txBody>
      </p:sp>
      <p:sp>
        <p:nvSpPr>
          <p:cNvPr id="2" name="TextBox 1"/>
          <p:cNvSpPr txBox="1"/>
          <p:nvPr/>
        </p:nvSpPr>
        <p:spPr>
          <a:xfrm>
            <a:off x="2567608" y="4509120"/>
            <a:ext cx="9073008" cy="369332"/>
          </a:xfrm>
          <a:prstGeom prst="rect">
            <a:avLst/>
          </a:prstGeom>
          <a:noFill/>
        </p:spPr>
        <p:txBody>
          <a:bodyPr wrap="square" rtlCol="0">
            <a:spAutoFit/>
          </a:bodyPr>
          <a:lstStyle/>
          <a:p>
            <a:endParaRPr lang="en-US" dirty="0"/>
          </a:p>
        </p:txBody>
      </p:sp>
      <p:pic>
        <p:nvPicPr>
          <p:cNvPr id="5" name="Picture 9" descr="Hàng rào, Vườn, Sân sau, Nhặt hàng rào, Bãi cỏ, Cỏ, Thực vật, Cỏ may png |  Klipartz">
            <a:extLst>
              <a:ext uri="{FF2B5EF4-FFF2-40B4-BE49-F238E27FC236}">
                <a16:creationId xmlns:a16="http://schemas.microsoft.com/office/drawing/2014/main" id="{5B46AE25-59E8-40EE-ACB5-11CDE18DA8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5560" y="5373216"/>
            <a:ext cx="2519362" cy="1670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àng rào, Vườn, Sân sau, Nhặt hàng rào, Bãi cỏ, Cỏ, Thực vật, Cỏ may png |  Klipartz">
            <a:extLst>
              <a:ext uri="{FF2B5EF4-FFF2-40B4-BE49-F238E27FC236}">
                <a16:creationId xmlns:a16="http://schemas.microsoft.com/office/drawing/2014/main" id="{4F0E70A1-03E4-44ED-88AF-ABAEF0C66D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128" y="5372641"/>
            <a:ext cx="2617641" cy="1670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àng rào, Vườn, Sân sau, Nhặt hàng rào, Bãi cỏ, Cỏ, Thực vật, Cỏ may png |  Klipartz">
            <a:extLst>
              <a:ext uri="{FF2B5EF4-FFF2-40B4-BE49-F238E27FC236}">
                <a16:creationId xmlns:a16="http://schemas.microsoft.com/office/drawing/2014/main" id="{0C18B323-E432-4E13-8CAB-8CC93547C7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0487" y="5372641"/>
            <a:ext cx="2519362" cy="1670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 descr="Phim Hoạt Hình Nấm Nhà-vector Nền-miễn Phí Vector Miễn Phí Tải Về">
            <a:extLst>
              <a:ext uri="{FF2B5EF4-FFF2-40B4-BE49-F238E27FC236}">
                <a16:creationId xmlns:a16="http://schemas.microsoft.com/office/drawing/2014/main" id="{DDAEDF05-1E4D-425F-B42A-74259D614F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145" y="4005064"/>
            <a:ext cx="1583257" cy="198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9" descr="Phim Hoạt Hình Nấm Nhà-vector Nền-miễn Phí Vector Miễn Phí Tải Về">
            <a:extLst>
              <a:ext uri="{FF2B5EF4-FFF2-40B4-BE49-F238E27FC236}">
                <a16:creationId xmlns:a16="http://schemas.microsoft.com/office/drawing/2014/main" id="{F5E6846A-64D2-4DAB-B5B3-A54171CDC9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03067" y="3897052"/>
            <a:ext cx="1583258" cy="22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032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set>
                                      <p:cBhvr>
                                        <p:cTn id="7" dur="114" fill="hold">
                                          <p:stCondLst>
                                            <p:cond delay="0"/>
                                          </p:stCondLst>
                                        </p:cTn>
                                        <p:tgtEl>
                                          <p:spTgt spid="3"/>
                                        </p:tgtEl>
                                        <p:attrNameLst>
                                          <p:attrName>style.rotation</p:attrName>
                                        </p:attrNameLst>
                                      </p:cBhvr>
                                      <p:to>
                                        <p:strVal val="-45.0"/>
                                      </p:to>
                                    </p:set>
                                    <p:anim calcmode="lin" valueType="num">
                                      <p:cBhvr>
                                        <p:cTn id="8" dur="114" fill="hold">
                                          <p:stCondLst>
                                            <p:cond delay="114"/>
                                          </p:stCondLst>
                                        </p:cTn>
                                        <p:tgtEl>
                                          <p:spTgt spid="3"/>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3"/>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3"/>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3"/>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37" name="TextBox 36"/>
          <p:cNvSpPr txBox="1">
            <a:spLocks noChangeArrowheads="1"/>
          </p:cNvSpPr>
          <p:nvPr/>
        </p:nvSpPr>
        <p:spPr bwMode="auto">
          <a:xfrm>
            <a:off x="577850" y="1066800"/>
            <a:ext cx="110331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ts val="600"/>
              </a:spcBef>
              <a:buFontTx/>
              <a:buNone/>
            </a:pPr>
            <a:r>
              <a:rPr lang="en-US" altLang="en-US" sz="7200">
                <a:solidFill>
                  <a:srgbClr val="FF0066"/>
                </a:solidFill>
                <a:ea typeface="Kids" panose="03050502040202020203" pitchFamily="66" charset="0"/>
                <a:cs typeface="Arial" panose="020B0604020202020204" pitchFamily="34" charset="0"/>
              </a:rPr>
              <a:t>KHỞI ĐỘNG</a:t>
            </a:r>
          </a:p>
        </p:txBody>
      </p:sp>
      <p:pic>
        <p:nvPicPr>
          <p:cNvPr id="2" name="y2mate.com - Bài Hát Em Yêu Trường Em  Ca Nhạc Thiếu Nhi 3D Vui Nhộn_1080p">
            <a:hlinkClick r:id="" action="ppaction://media"/>
            <a:extLst>
              <a:ext uri="{FF2B5EF4-FFF2-40B4-BE49-F238E27FC236}">
                <a16:creationId xmlns:a16="http://schemas.microsoft.com/office/drawing/2014/main" id="{56CEB8E6-02AF-481E-95A8-4A7F3BC5F39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043"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37"/>
                                        </p:tgtEl>
                                        <p:attrNameLst>
                                          <p:attrName>style.visibility</p:attrName>
                                        </p:attrNameLst>
                                      </p:cBhvr>
                                      <p:to>
                                        <p:strVal val="visible"/>
                                      </p:to>
                                    </p:set>
                                    <p:set>
                                      <p:cBhvr>
                                        <p:cTn id="7" dur="114" fill="hold">
                                          <p:stCondLst>
                                            <p:cond delay="0"/>
                                          </p:stCondLst>
                                        </p:cTn>
                                        <p:tgtEl>
                                          <p:spTgt spid="37"/>
                                        </p:tgtEl>
                                        <p:attrNameLst>
                                          <p:attrName>style.rotation</p:attrName>
                                        </p:attrNameLst>
                                      </p:cBhvr>
                                      <p:to>
                                        <p:strVal val="-45.0"/>
                                      </p:to>
                                    </p:set>
                                    <p:anim calcmode="lin" valueType="num">
                                      <p:cBhvr>
                                        <p:cTn id="8" dur="114" fill="hold">
                                          <p:stCondLst>
                                            <p:cond delay="114"/>
                                          </p:stCondLst>
                                        </p:cTn>
                                        <p:tgtEl>
                                          <p:spTgt spid="37"/>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37"/>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37"/>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37"/>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038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45DC4CF-0693-D9AF-4B99-C0C85515E326}"/>
              </a:ext>
            </a:extLst>
          </p:cNvPr>
          <p:cNvSpPr txBox="1"/>
          <p:nvPr/>
        </p:nvSpPr>
        <p:spPr>
          <a:xfrm>
            <a:off x="839416" y="317871"/>
            <a:ext cx="10945215" cy="5919441"/>
          </a:xfrm>
          <a:prstGeom prst="rect">
            <a:avLst/>
          </a:prstGeom>
          <a:noFill/>
        </p:spPr>
        <p:txBody>
          <a:bodyPr wrap="square">
            <a:spAutoFit/>
          </a:bodyPr>
          <a:lstStyle/>
          <a:p>
            <a:pPr algn="just">
              <a:lnSpc>
                <a:spcPct val="150000"/>
              </a:lnSpc>
              <a:spcAft>
                <a:spcPts val="0"/>
              </a:spcAft>
            </a:pPr>
            <a:r>
              <a:rPr lang="en-US" sz="3200" kern="10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          I. Nhận xét</a:t>
            </a:r>
          </a:p>
          <a:p>
            <a:pPr algn="just">
              <a:lnSpc>
                <a:spcPct val="150000"/>
              </a:lnSpc>
              <a:spcAft>
                <a:spcPts val="0"/>
              </a:spcAft>
            </a:pPr>
            <a:r>
              <a:rPr lang="en-US" sz="3200" kern="10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1. T</a:t>
            </a:r>
            <a:r>
              <a:rPr lang="vi-VN" sz="3200" kern="10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ìm các từ chỉ </a:t>
            </a:r>
            <a:r>
              <a:rPr lang="vi-VN" sz="3200" u="sng" kern="10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sự vật </a:t>
            </a:r>
            <a:r>
              <a:rPr lang="vi-VN" sz="3200" kern="100">
                <a:solidFill>
                  <a:srgbClr val="FF0000"/>
                </a:solidFill>
                <a:effectLst/>
                <a:latin typeface="UTM Avo" panose="02040603050506020204" pitchFamily="18" charset="0"/>
                <a:ea typeface="Calibri" panose="020F0502020204030204" pitchFamily="34" charset="0"/>
                <a:cs typeface="Times New Roman" panose="02020603050405020304" pitchFamily="18" charset="0"/>
              </a:rPr>
              <a:t>trong những câu sau:</a:t>
            </a:r>
            <a:endParaRPr lang="en-US" sz="3200" kern="1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vi-VN" sz="3200" kern="10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a</a:t>
            </a:r>
            <a:r>
              <a:rPr lang="en-US" sz="3200" kern="10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a:t>
            </a:r>
            <a:r>
              <a:rPr lang="vi-VN" sz="3200" kern="10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Mẹ giao cho Hồng chăm sóc cửa nhà, quét  tước, dọn dẹp</a:t>
            </a:r>
            <a:endParaRPr lang="en-US" sz="3200" kern="1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vi-VN" sz="3200" kern="10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b</a:t>
            </a:r>
            <a:r>
              <a:rPr lang="en-US" sz="3200" kern="10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a:t>
            </a:r>
            <a:r>
              <a:rPr lang="vi-VN" sz="3200" kern="10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Chích bông năng nhặt sâu, bắt mối phá mùa màng và cây cối.</a:t>
            </a:r>
            <a:endParaRPr lang="en-US" sz="3200" kern="1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vi-VN" sz="3200" kern="10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c</a:t>
            </a:r>
            <a:r>
              <a:rPr lang="en-US" sz="3200" kern="10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a:t>
            </a:r>
            <a:r>
              <a:rPr lang="vi-VN" sz="3200" kern="100">
                <a:solidFill>
                  <a:srgbClr val="0070C0"/>
                </a:solidFill>
                <a:effectLst/>
                <a:latin typeface="UTM Avo" panose="02040603050506020204" pitchFamily="18" charset="0"/>
                <a:ea typeface="Calibri" panose="020F0502020204030204" pitchFamily="34" charset="0"/>
                <a:cs typeface="Times New Roman" panose="02020603050405020304" pitchFamily="18" charset="0"/>
              </a:rPr>
              <a:t> Những cơn mưa mùa vụ tiếp theo giúp các cánh đồng dần xanh tươi trở lại.</a:t>
            </a:r>
            <a:endParaRPr lang="en-US" sz="3200" kern="1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473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5F7FBD-720F-57E4-1A61-AD9CAA147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61" y="0"/>
            <a:ext cx="1221187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oup of dolls&#10;&#10;Description automatically generated with low confidence">
            <a:extLst>
              <a:ext uri="{FF2B5EF4-FFF2-40B4-BE49-F238E27FC236}">
                <a16:creationId xmlns:a16="http://schemas.microsoft.com/office/drawing/2014/main" id="{4D98A605-D995-00F2-6875-171F705C6C3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3503712" y="2045478"/>
            <a:ext cx="4899565" cy="4178644"/>
          </a:xfrm>
          <a:prstGeom prst="rect">
            <a:avLst/>
          </a:prstGeom>
          <a:effectLst>
            <a:outerShdw blurRad="76200" dir="13500000" sy="23000" kx="1200000" algn="br" rotWithShape="0">
              <a:prstClr val="black">
                <a:alpha val="20000"/>
              </a:prstClr>
            </a:outerShdw>
          </a:effectLst>
        </p:spPr>
      </p:pic>
      <p:sp>
        <p:nvSpPr>
          <p:cNvPr id="6" name="TextBox 5">
            <a:extLst>
              <a:ext uri="{FF2B5EF4-FFF2-40B4-BE49-F238E27FC236}">
                <a16:creationId xmlns:a16="http://schemas.microsoft.com/office/drawing/2014/main" id="{EB0D583A-B4AB-2275-98AC-B62CF26CE859}"/>
              </a:ext>
            </a:extLst>
          </p:cNvPr>
          <p:cNvSpPr txBox="1"/>
          <p:nvPr/>
        </p:nvSpPr>
        <p:spPr>
          <a:xfrm>
            <a:off x="1919536" y="1399147"/>
            <a:ext cx="8928992" cy="646331"/>
          </a:xfrm>
          <a:prstGeom prst="rect">
            <a:avLst/>
          </a:prstGeom>
          <a:noFill/>
        </p:spPr>
        <p:txBody>
          <a:bodyPr wrap="square">
            <a:spAutoFit/>
          </a:bodyPr>
          <a:lstStyle/>
          <a:p>
            <a:pPr defTabSz="1219170">
              <a:buClr>
                <a:srgbClr val="E6FFFD"/>
              </a:buClr>
            </a:pPr>
            <a:r>
              <a:rPr lang="en-US" sz="3600" b="1" kern="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Làm việc nhóm và báo cáo kết quả.</a:t>
            </a:r>
            <a:endParaRPr lang="en-US" sz="3600" b="1" kern="0" dirty="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endParaRPr>
          </a:p>
        </p:txBody>
      </p:sp>
    </p:spTree>
    <p:extLst>
      <p:ext uri="{BB962C8B-B14F-4D97-AF65-F5344CB8AC3E}">
        <p14:creationId xmlns:p14="http://schemas.microsoft.com/office/powerpoint/2010/main" val="1562173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7455"/>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432003D-8E1C-29FC-417E-D35B938FA4F8}"/>
              </a:ext>
            </a:extLst>
          </p:cNvPr>
          <p:cNvSpPr txBox="1"/>
          <p:nvPr/>
        </p:nvSpPr>
        <p:spPr>
          <a:xfrm>
            <a:off x="1343472" y="1772816"/>
            <a:ext cx="10009112" cy="2942409"/>
          </a:xfrm>
          <a:prstGeom prst="rect">
            <a:avLst/>
          </a:prstGeom>
          <a:noFill/>
        </p:spPr>
        <p:txBody>
          <a:bodyPr wrap="square">
            <a:spAutoFit/>
          </a:bodyPr>
          <a:lstStyle/>
          <a:p>
            <a:pPr indent="270510" algn="just">
              <a:lnSpc>
                <a:spcPct val="150000"/>
              </a:lnSpc>
            </a:pPr>
            <a:r>
              <a:rPr lang="pt-BR" sz="3200">
                <a:solidFill>
                  <a:srgbClr val="FF0000"/>
                </a:solidFill>
                <a:effectLst/>
                <a:latin typeface="UTM Avo" panose="02040603050506020204" pitchFamily="18" charset="0"/>
                <a:ea typeface="Times New Roman" panose="02020603050405020304" pitchFamily="18" charset="0"/>
              </a:rPr>
              <a:t>Từ chỉ sự vật trong câu: </a:t>
            </a:r>
          </a:p>
          <a:p>
            <a:pPr algn="just">
              <a:lnSpc>
                <a:spcPct val="150000"/>
              </a:lnSpc>
            </a:pPr>
            <a:r>
              <a:rPr lang="pt-BR" sz="3200">
                <a:solidFill>
                  <a:srgbClr val="0000CC"/>
                </a:solidFill>
                <a:effectLst/>
                <a:latin typeface="UTM Avo" panose="02040603050506020204" pitchFamily="18" charset="0"/>
                <a:ea typeface="Times New Roman" panose="02020603050405020304" pitchFamily="18" charset="0"/>
              </a:rPr>
              <a:t>a) mẹ, Hồng, cửa nhà; </a:t>
            </a:r>
          </a:p>
          <a:p>
            <a:pPr algn="just">
              <a:lnSpc>
                <a:spcPct val="150000"/>
              </a:lnSpc>
            </a:pPr>
            <a:r>
              <a:rPr lang="pt-BR" sz="3200">
                <a:solidFill>
                  <a:srgbClr val="0000CC"/>
                </a:solidFill>
                <a:effectLst/>
                <a:latin typeface="UTM Avo" panose="02040603050506020204" pitchFamily="18" charset="0"/>
                <a:ea typeface="Times New Roman" panose="02020603050405020304" pitchFamily="18" charset="0"/>
              </a:rPr>
              <a:t>b) chích bông, sâu, mối, mùa màng, cây cối; </a:t>
            </a:r>
          </a:p>
          <a:p>
            <a:pPr algn="just">
              <a:lnSpc>
                <a:spcPct val="150000"/>
              </a:lnSpc>
            </a:pPr>
            <a:r>
              <a:rPr lang="pt-BR" sz="3200">
                <a:solidFill>
                  <a:srgbClr val="0000CC"/>
                </a:solidFill>
                <a:effectLst/>
                <a:latin typeface="UTM Avo" panose="02040603050506020204" pitchFamily="18" charset="0"/>
                <a:ea typeface="Times New Roman" panose="02020603050405020304" pitchFamily="18" charset="0"/>
              </a:rPr>
              <a:t>c) (cơn) mưa, mùa vụ, cánh đồng.</a:t>
            </a:r>
            <a:endParaRPr lang="en-US" sz="3200">
              <a:solidFill>
                <a:srgbClr val="0000CC"/>
              </a:solidFill>
              <a:effectLst/>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1273482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3" y="-29519"/>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432003D-8E1C-29FC-417E-D35B938FA4F8}"/>
              </a:ext>
            </a:extLst>
          </p:cNvPr>
          <p:cNvSpPr txBox="1"/>
          <p:nvPr/>
        </p:nvSpPr>
        <p:spPr>
          <a:xfrm>
            <a:off x="2511143" y="1248653"/>
            <a:ext cx="9333796" cy="4419736"/>
          </a:xfrm>
          <a:prstGeom prst="rect">
            <a:avLst/>
          </a:prstGeom>
          <a:noFill/>
        </p:spPr>
        <p:txBody>
          <a:bodyPr wrap="square">
            <a:spAutoFit/>
          </a:bodyPr>
          <a:lstStyle/>
          <a:p>
            <a:pPr indent="270510" algn="just">
              <a:lnSpc>
                <a:spcPct val="150000"/>
              </a:lnSpc>
            </a:pPr>
            <a:r>
              <a:rPr lang="pt-BR" sz="3200">
                <a:solidFill>
                  <a:srgbClr val="FF0000"/>
                </a:solidFill>
                <a:effectLst/>
                <a:latin typeface="UTM Avo" panose="02040603050506020204" pitchFamily="18" charset="0"/>
                <a:ea typeface="Times New Roman" panose="02020603050405020304" pitchFamily="18" charset="0"/>
              </a:rPr>
              <a:t>2. Xếp các từ vào nhóm thích hợp: </a:t>
            </a:r>
          </a:p>
          <a:p>
            <a:pPr algn="just">
              <a:lnSpc>
                <a:spcPct val="150000"/>
              </a:lnSpc>
            </a:pPr>
            <a:r>
              <a:rPr lang="pt-BR" sz="3200">
                <a:solidFill>
                  <a:srgbClr val="002060"/>
                </a:solidFill>
                <a:effectLst/>
                <a:latin typeface="UTM Avo" panose="02040603050506020204" pitchFamily="18" charset="0"/>
                <a:ea typeface="Times New Roman" panose="02020603050405020304" pitchFamily="18" charset="0"/>
              </a:rPr>
              <a:t>- Từ chỉ người: </a:t>
            </a:r>
          </a:p>
          <a:p>
            <a:pPr algn="just">
              <a:lnSpc>
                <a:spcPct val="150000"/>
              </a:lnSpc>
            </a:pPr>
            <a:r>
              <a:rPr lang="en-US" sz="3200">
                <a:solidFill>
                  <a:srgbClr val="002060"/>
                </a:solidFill>
                <a:effectLst/>
                <a:latin typeface="UTM Avo" panose="02040603050506020204" pitchFamily="18" charset="0"/>
                <a:ea typeface="Times New Roman" panose="02020603050405020304" pitchFamily="18" charset="0"/>
              </a:rPr>
              <a:t>- Từ chỉ vật:</a:t>
            </a:r>
            <a:endParaRPr lang="en-US" sz="3200">
              <a:solidFill>
                <a:srgbClr val="0000CC"/>
              </a:solidFill>
              <a:effectLst/>
              <a:latin typeface="UTM Avo" panose="02040603050506020204" pitchFamily="18" charset="0"/>
              <a:ea typeface="Times New Roman" panose="02020603050405020304" pitchFamily="18" charset="0"/>
            </a:endParaRPr>
          </a:p>
          <a:p>
            <a:pPr algn="just">
              <a:lnSpc>
                <a:spcPct val="150000"/>
              </a:lnSpc>
            </a:pPr>
            <a:r>
              <a:rPr lang="en-US" sz="3200">
                <a:solidFill>
                  <a:srgbClr val="002060"/>
                </a:solidFill>
                <a:effectLst/>
                <a:latin typeface="UTM Avo" panose="02040603050506020204" pitchFamily="18" charset="0"/>
                <a:ea typeface="Times New Roman" panose="02020603050405020304" pitchFamily="18" charset="0"/>
              </a:rPr>
              <a:t>- Từ chỉ con vật: </a:t>
            </a:r>
          </a:p>
          <a:p>
            <a:pPr algn="just">
              <a:lnSpc>
                <a:spcPct val="150000"/>
              </a:lnSpc>
            </a:pPr>
            <a:r>
              <a:rPr lang="en-US" sz="3200">
                <a:solidFill>
                  <a:srgbClr val="002060"/>
                </a:solidFill>
                <a:effectLst/>
                <a:latin typeface="UTM Avo" panose="02040603050506020204" pitchFamily="18" charset="0"/>
                <a:ea typeface="Times New Roman" panose="02020603050405020304" pitchFamily="18" charset="0"/>
              </a:rPr>
              <a:t>- </a:t>
            </a:r>
            <a:r>
              <a:rPr lang="pt-BR" sz="3200">
                <a:solidFill>
                  <a:srgbClr val="002060"/>
                </a:solidFill>
                <a:effectLst/>
                <a:latin typeface="UTM Avo" panose="02040603050506020204" pitchFamily="18" charset="0"/>
                <a:ea typeface="Times New Roman" panose="02020603050405020304" pitchFamily="18" charset="0"/>
              </a:rPr>
              <a:t>Từ chỉ thời gian: </a:t>
            </a:r>
          </a:p>
          <a:p>
            <a:pPr algn="just">
              <a:lnSpc>
                <a:spcPct val="150000"/>
              </a:lnSpc>
            </a:pPr>
            <a:r>
              <a:rPr lang="en-US" sz="3200">
                <a:solidFill>
                  <a:srgbClr val="002060"/>
                </a:solidFill>
                <a:latin typeface="UTM Avo" panose="02040603050506020204" pitchFamily="18" charset="0"/>
                <a:ea typeface="Times New Roman" panose="02020603050405020304" pitchFamily="18" charset="0"/>
              </a:rPr>
              <a:t>- </a:t>
            </a:r>
            <a:r>
              <a:rPr lang="pt-BR" sz="3200">
                <a:solidFill>
                  <a:srgbClr val="002060"/>
                </a:solidFill>
                <a:effectLst/>
                <a:latin typeface="UTM Avo" panose="02040603050506020204" pitchFamily="18" charset="0"/>
                <a:ea typeface="Times New Roman" panose="02020603050405020304" pitchFamily="18" charset="0"/>
              </a:rPr>
              <a:t>Từ chỉ hiện tượng tự nhiên:</a:t>
            </a:r>
            <a:endParaRPr lang="en-US" sz="3200">
              <a:solidFill>
                <a:srgbClr val="0000CC"/>
              </a:solidFill>
              <a:effectLst/>
              <a:latin typeface="UTM Avo" panose="02040603050506020204" pitchFamily="18" charset="0"/>
              <a:ea typeface="Times New Roman" panose="02020603050405020304" pitchFamily="18" charset="0"/>
            </a:endParaRPr>
          </a:p>
        </p:txBody>
      </p:sp>
      <p:pic>
        <p:nvPicPr>
          <p:cNvPr id="2" name="Picture 7" descr="Con Ong, Chú Ong Và Cái Biển - KhoThietKe.Net">
            <a:extLst>
              <a:ext uri="{FF2B5EF4-FFF2-40B4-BE49-F238E27FC236}">
                <a16:creationId xmlns:a16="http://schemas.microsoft.com/office/drawing/2014/main" id="{7C8419DB-554C-9876-D094-18B411FEFC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80" y="1484784"/>
            <a:ext cx="2443163"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7810722B-7B6F-20F0-7A3D-A8ACAA2466A5}"/>
              </a:ext>
            </a:extLst>
          </p:cNvPr>
          <p:cNvSpPr txBox="1"/>
          <p:nvPr/>
        </p:nvSpPr>
        <p:spPr>
          <a:xfrm>
            <a:off x="5035945" y="2753149"/>
            <a:ext cx="6865459" cy="646331"/>
          </a:xfrm>
          <a:prstGeom prst="rect">
            <a:avLst/>
          </a:prstGeom>
          <a:noFill/>
        </p:spPr>
        <p:txBody>
          <a:bodyPr wrap="square">
            <a:spAutoFit/>
          </a:bodyPr>
          <a:lstStyle/>
          <a:p>
            <a:pPr defTabSz="1219170">
              <a:buClr>
                <a:srgbClr val="E6FFFD"/>
              </a:buClr>
            </a:pPr>
            <a:r>
              <a:rPr lang="pt-BR" sz="3600">
                <a:solidFill>
                  <a:srgbClr val="0000CC"/>
                </a:solidFill>
                <a:effectLst/>
                <a:latin typeface="UTM Avo" panose="02040603050506020204" pitchFamily="18" charset="0"/>
                <a:ea typeface="Times New Roman" panose="02020603050405020304" pitchFamily="18" charset="0"/>
              </a:rPr>
              <a:t>cửa nhà, cánh đồng, cây cối.</a:t>
            </a:r>
            <a:endParaRPr lang="en-US" sz="3600" b="1" kern="0" dirty="0">
              <a:ln w="12700">
                <a:solidFill>
                  <a:srgbClr val="FFFFFF"/>
                </a:solidFill>
                <a:prstDash val="solid"/>
              </a:ln>
              <a:solidFill>
                <a:srgbClr val="FF0000"/>
              </a:solidFill>
              <a:latin typeface="UTM Avo" panose="0204060305050602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F40ACE3D-D7A9-939C-46C1-611E974EA8A4}"/>
              </a:ext>
            </a:extLst>
          </p:cNvPr>
          <p:cNvSpPr txBox="1"/>
          <p:nvPr/>
        </p:nvSpPr>
        <p:spPr>
          <a:xfrm>
            <a:off x="5371211" y="2071586"/>
            <a:ext cx="6273233" cy="646331"/>
          </a:xfrm>
          <a:prstGeom prst="rect">
            <a:avLst/>
          </a:prstGeom>
          <a:noFill/>
        </p:spPr>
        <p:txBody>
          <a:bodyPr wrap="square">
            <a:spAutoFit/>
          </a:bodyPr>
          <a:lstStyle/>
          <a:p>
            <a:pPr defTabSz="1219170">
              <a:buClr>
                <a:srgbClr val="E6FFFD"/>
              </a:buClr>
            </a:pPr>
            <a:r>
              <a:rPr lang="pt-BR" sz="3600">
                <a:solidFill>
                  <a:srgbClr val="0000CC"/>
                </a:solidFill>
                <a:latin typeface="UTM Avo" panose="02040603050506020204" pitchFamily="18" charset="0"/>
                <a:ea typeface="Times New Roman" panose="02020603050405020304" pitchFamily="18" charset="0"/>
              </a:rPr>
              <a:t>mẹ</a:t>
            </a:r>
            <a:r>
              <a:rPr lang="pt-BR" sz="3600">
                <a:solidFill>
                  <a:srgbClr val="0000CC"/>
                </a:solidFill>
                <a:effectLst/>
                <a:latin typeface="UTM Avo" panose="02040603050506020204" pitchFamily="18" charset="0"/>
                <a:ea typeface="Times New Roman" panose="02020603050405020304" pitchFamily="18" charset="0"/>
              </a:rPr>
              <a:t>, hồng.</a:t>
            </a:r>
            <a:endParaRPr lang="en-US" sz="3600" b="1" kern="0" dirty="0">
              <a:ln w="12700">
                <a:solidFill>
                  <a:srgbClr val="FFFFFF"/>
                </a:solidFill>
                <a:prstDash val="solid"/>
              </a:ln>
              <a:solidFill>
                <a:srgbClr val="FF0000"/>
              </a:solidFill>
              <a:latin typeface="UTM Avo" panose="02040603050506020204" pitchFamily="18" charset="0"/>
              <a:cs typeface="Calibri" panose="020F0502020204030204" pitchFamily="34" charset="0"/>
            </a:endParaRPr>
          </a:p>
        </p:txBody>
      </p:sp>
      <p:sp>
        <p:nvSpPr>
          <p:cNvPr id="7" name="TextBox 6">
            <a:extLst>
              <a:ext uri="{FF2B5EF4-FFF2-40B4-BE49-F238E27FC236}">
                <a16:creationId xmlns:a16="http://schemas.microsoft.com/office/drawing/2014/main" id="{25EBEA18-39F6-5543-17D8-E87C7B9470A4}"/>
              </a:ext>
            </a:extLst>
          </p:cNvPr>
          <p:cNvSpPr txBox="1"/>
          <p:nvPr/>
        </p:nvSpPr>
        <p:spPr>
          <a:xfrm>
            <a:off x="5807968" y="3496992"/>
            <a:ext cx="6036971" cy="646331"/>
          </a:xfrm>
          <a:prstGeom prst="rect">
            <a:avLst/>
          </a:prstGeom>
          <a:noFill/>
        </p:spPr>
        <p:txBody>
          <a:bodyPr wrap="square">
            <a:spAutoFit/>
          </a:bodyPr>
          <a:lstStyle/>
          <a:p>
            <a:pPr defTabSz="1219170">
              <a:buClr>
                <a:srgbClr val="E6FFFD"/>
              </a:buClr>
            </a:pPr>
            <a:r>
              <a:rPr lang="pt-BR" sz="3600">
                <a:solidFill>
                  <a:srgbClr val="0000CC"/>
                </a:solidFill>
                <a:effectLst/>
                <a:latin typeface="UTM Avo" panose="02040603050506020204" pitchFamily="18" charset="0"/>
                <a:ea typeface="Times New Roman" panose="02020603050405020304" pitchFamily="18" charset="0"/>
              </a:rPr>
              <a:t>chích bông, sâu, mối.</a:t>
            </a:r>
            <a:endParaRPr lang="en-US" sz="3600">
              <a:solidFill>
                <a:srgbClr val="0000CC"/>
              </a:solidFill>
              <a:effectLst/>
              <a:latin typeface="UTM Avo" panose="020406030505060202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2F91CD79-4E16-44E0-DBA3-5BDD699A591D}"/>
              </a:ext>
            </a:extLst>
          </p:cNvPr>
          <p:cNvSpPr txBox="1"/>
          <p:nvPr/>
        </p:nvSpPr>
        <p:spPr>
          <a:xfrm>
            <a:off x="5999219" y="4089682"/>
            <a:ext cx="6036971" cy="805670"/>
          </a:xfrm>
          <a:prstGeom prst="rect">
            <a:avLst/>
          </a:prstGeom>
          <a:noFill/>
        </p:spPr>
        <p:txBody>
          <a:bodyPr wrap="square">
            <a:spAutoFit/>
          </a:bodyPr>
          <a:lstStyle/>
          <a:p>
            <a:pPr algn="just">
              <a:lnSpc>
                <a:spcPct val="150000"/>
              </a:lnSpc>
            </a:pPr>
            <a:r>
              <a:rPr lang="pt-BR" sz="3600">
                <a:solidFill>
                  <a:srgbClr val="0000CC"/>
                </a:solidFill>
                <a:effectLst/>
                <a:latin typeface="UTM Avo" panose="02040603050506020204" pitchFamily="18" charset="0"/>
                <a:ea typeface="Times New Roman" panose="02020603050405020304" pitchFamily="18" charset="0"/>
              </a:rPr>
              <a:t>mùa màng, mùa vụ.</a:t>
            </a:r>
          </a:p>
        </p:txBody>
      </p:sp>
      <p:sp>
        <p:nvSpPr>
          <p:cNvPr id="10" name="TextBox 9">
            <a:extLst>
              <a:ext uri="{FF2B5EF4-FFF2-40B4-BE49-F238E27FC236}">
                <a16:creationId xmlns:a16="http://schemas.microsoft.com/office/drawing/2014/main" id="{5CE7D9A5-CFC1-8A5C-1D88-B21784BB4A86}"/>
              </a:ext>
            </a:extLst>
          </p:cNvPr>
          <p:cNvSpPr txBox="1"/>
          <p:nvPr/>
        </p:nvSpPr>
        <p:spPr>
          <a:xfrm>
            <a:off x="7962806" y="4835899"/>
            <a:ext cx="3681639" cy="805670"/>
          </a:xfrm>
          <a:prstGeom prst="rect">
            <a:avLst/>
          </a:prstGeom>
          <a:noFill/>
        </p:spPr>
        <p:txBody>
          <a:bodyPr wrap="square">
            <a:spAutoFit/>
          </a:bodyPr>
          <a:lstStyle/>
          <a:p>
            <a:pPr algn="just">
              <a:lnSpc>
                <a:spcPct val="150000"/>
              </a:lnSpc>
            </a:pPr>
            <a:r>
              <a:rPr lang="pt-BR" sz="3600">
                <a:solidFill>
                  <a:srgbClr val="0000CC"/>
                </a:solidFill>
                <a:effectLst/>
                <a:latin typeface="UTM Avo" panose="02040603050506020204" pitchFamily="18" charset="0"/>
                <a:ea typeface="Times New Roman" panose="02020603050405020304" pitchFamily="18" charset="0"/>
              </a:rPr>
              <a:t>cơn mưa.</a:t>
            </a:r>
          </a:p>
        </p:txBody>
      </p:sp>
    </p:spTree>
    <p:extLst>
      <p:ext uri="{BB962C8B-B14F-4D97-AF65-F5344CB8AC3E}">
        <p14:creationId xmlns:p14="http://schemas.microsoft.com/office/powerpoint/2010/main" val="342614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circle(in)">
                                      <p:cBhvr>
                                        <p:cTn id="12" dur="20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circle(in)">
                                      <p:cBhvr>
                                        <p:cTn id="17" dur="20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circle(in)">
                                      <p:cBhvr>
                                        <p:cTn id="22" dur="20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circle(in)">
                                      <p:cBhvr>
                                        <p:cTn id="27" dur="20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circle(in)">
                                      <p:cBhvr>
                                        <p:cTn id="32" dur="20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circle(in)">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circle(in)">
                                      <p:cBhvr>
                                        <p:cTn id="42" dur="20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circle(in)">
                                      <p:cBhvr>
                                        <p:cTn id="47" dur="20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circle(in)">
                                      <p:cBhvr>
                                        <p:cTn id="52" dur="20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circle(in)">
                                      <p:cBhvr>
                                        <p:cTn id="5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432003D-8E1C-29FC-417E-D35B938FA4F8}"/>
              </a:ext>
            </a:extLst>
          </p:cNvPr>
          <p:cNvSpPr txBox="1"/>
          <p:nvPr/>
        </p:nvSpPr>
        <p:spPr>
          <a:xfrm>
            <a:off x="1991544" y="1124744"/>
            <a:ext cx="9839516" cy="2599622"/>
          </a:xfrm>
          <a:prstGeom prst="rect">
            <a:avLst/>
          </a:prstGeom>
          <a:noFill/>
        </p:spPr>
        <p:txBody>
          <a:bodyPr wrap="square">
            <a:spAutoFit/>
          </a:bodyPr>
          <a:lstStyle/>
          <a:p>
            <a:pPr indent="270510" algn="just">
              <a:lnSpc>
                <a:spcPct val="150000"/>
              </a:lnSpc>
            </a:pPr>
            <a:r>
              <a:rPr lang="en-US" sz="3800">
                <a:solidFill>
                  <a:srgbClr val="FF0000"/>
                </a:solidFill>
                <a:effectLst/>
                <a:latin typeface="UTM Avo" panose="02040603050506020204" pitchFamily="18" charset="0"/>
                <a:ea typeface="Times New Roman" panose="02020603050405020304" pitchFamily="18" charset="0"/>
              </a:rPr>
              <a:t>- </a:t>
            </a:r>
            <a:r>
              <a:rPr lang="pt-BR" sz="3800">
                <a:solidFill>
                  <a:srgbClr val="FF0000"/>
                </a:solidFill>
                <a:effectLst/>
                <a:latin typeface="UTM Avo" panose="02040603050506020204" pitchFamily="18" charset="0"/>
                <a:ea typeface="Times New Roman" panose="02020603050405020304" pitchFamily="18" charset="0"/>
              </a:rPr>
              <a:t>Danh từ là gì?</a:t>
            </a:r>
          </a:p>
          <a:p>
            <a:pPr indent="270510" algn="just">
              <a:lnSpc>
                <a:spcPct val="150000"/>
              </a:lnSpc>
            </a:pPr>
            <a:r>
              <a:rPr lang="pt-BR" sz="3800">
                <a:solidFill>
                  <a:srgbClr val="0000CC"/>
                </a:solidFill>
                <a:effectLst/>
                <a:latin typeface="UTM Avo" panose="02040603050506020204" pitchFamily="18" charset="0"/>
                <a:ea typeface="Times New Roman" panose="02020603050405020304" pitchFamily="18" charset="0"/>
              </a:rPr>
              <a:t>- Danh từ là từ chỉ sự vật (người, vật, con vật, thời gian, hiện tượng tự nhiên...) </a:t>
            </a:r>
            <a:endParaRPr lang="en-US" sz="3800">
              <a:solidFill>
                <a:srgbClr val="0000CC"/>
              </a:solidFill>
              <a:effectLst/>
              <a:latin typeface="UTM Avo" panose="02040603050506020204" pitchFamily="18" charset="0"/>
              <a:ea typeface="Times New Roman" panose="02020603050405020304" pitchFamily="18" charset="0"/>
            </a:endParaRPr>
          </a:p>
        </p:txBody>
      </p:sp>
      <p:pic>
        <p:nvPicPr>
          <p:cNvPr id="2" name="Picture 7" descr="Con Ong, Chú Ong Và Cái Biển - KhoThietKe.Net">
            <a:extLst>
              <a:ext uri="{FF2B5EF4-FFF2-40B4-BE49-F238E27FC236}">
                <a16:creationId xmlns:a16="http://schemas.microsoft.com/office/drawing/2014/main" id="{7C8419DB-554C-9876-D094-18B411FEFC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80" y="1484784"/>
            <a:ext cx="2443163"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879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circle(in)">
                                      <p:cBhvr>
                                        <p:cTn id="12" dur="2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76&quot;&gt;&lt;property id=&quot;20148&quot; value=&quot;5&quot;/&gt;&lt;property id=&quot;20300&quot; value=&quot;Slide 1&quot;/&gt;&lt;property id=&quot;20307&quot; value=&quot;284&quot;/&gt;&lt;/object&gt;&lt;object type=&quot;3&quot; unique_id=&quot;10077&quot;&gt;&lt;property id=&quot;20148&quot; value=&quot;5&quot;/&gt;&lt;property id=&quot;20300&quot; value=&quot;Slide 2&quot;/&gt;&lt;property id=&quot;20307&quot; value=&quot;271&quot;/&gt;&lt;/object&gt;&lt;object type=&quot;3&quot; unique_id=&quot;10078&quot;&gt;&lt;property id=&quot;20148&quot; value=&quot;5&quot;/&gt;&lt;property id=&quot;20300&quot; value=&quot;Slide 3&quot;/&gt;&lt;property id=&quot;20307&quot; value=&quot;279&quot;/&gt;&lt;/object&gt;&lt;object type=&quot;3&quot; unique_id=&quot;10079&quot;&gt;&lt;property id=&quot;20148&quot; value=&quot;5&quot;/&gt;&lt;property id=&quot;20300&quot; value=&quot;Slide 4&quot;/&gt;&lt;property id=&quot;20307&quot; value=&quot;281&quot;/&gt;&lt;/object&gt;&lt;object type=&quot;3&quot; unique_id=&quot;10080&quot;&gt;&lt;property id=&quot;20148&quot; value=&quot;5&quot;/&gt;&lt;property id=&quot;20300&quot; value=&quot;Slide 5&quot;/&gt;&lt;property id=&quot;20307&quot; value=&quot;272&quot;/&gt;&lt;/object&gt;&lt;object type=&quot;3&quot; unique_id=&quot;10081&quot;&gt;&lt;property id=&quot;20148&quot; value=&quot;5&quot;/&gt;&lt;property id=&quot;20300&quot; value=&quot;Slide 6&quot;/&gt;&lt;property id=&quot;20307&quot; value=&quot;288&quot;/&gt;&lt;/object&gt;&lt;object type=&quot;3&quot; unique_id=&quot;10082&quot;&gt;&lt;property id=&quot;20148&quot; value=&quot;5&quot;/&gt;&lt;property id=&quot;20300&quot; value=&quot;Slide 7&quot;/&gt;&lt;property id=&quot;20307&quot; value=&quot;273&quot;/&gt;&lt;/object&gt;&lt;object type=&quot;3&quot; unique_id=&quot;10083&quot;&gt;&lt;property id=&quot;20148&quot; value=&quot;5&quot;/&gt;&lt;property id=&quot;20300&quot; value=&quot;Slide 8 - &amp;quot;Trao đổi, thực hành&amp;quot;&quot;/&gt;&lt;property id=&quot;20307&quot; value=&quot;278&quot;/&gt;&lt;/object&gt;&lt;object type=&quot;3&quot; unique_id=&quot;10084&quot;&gt;&lt;property id=&quot;20148&quot; value=&quot;5&quot;/&gt;&lt;property id=&quot;20300&quot; value=&quot;Slide 9&quot;/&gt;&lt;property id=&quot;20307&quot; value=&quot;286&quot;/&gt;&lt;/object&gt;&lt;object type=&quot;3&quot; unique_id=&quot;10085&quot;&gt;&lt;property id=&quot;20148&quot; value=&quot;5&quot;/&gt;&lt;property id=&quot;20300&quot; value=&quot;Slide 10&quot;/&gt;&lt;property id=&quot;20307&quot; value=&quot;282&quot;/&gt;&lt;/object&gt;&lt;object type=&quot;3&quot; unique_id=&quot;10086&quot;&gt;&lt;property id=&quot;20148&quot; value=&quot;5&quot;/&gt;&lt;property id=&quot;20300&quot; value=&quot;Slide 11&quot;/&gt;&lt;property id=&quot;20307&quot; value=&quot;285&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3572</TotalTime>
  <Words>522</Words>
  <Application>Microsoft Office PowerPoint</Application>
  <PresentationFormat>Widescreen</PresentationFormat>
  <Paragraphs>42</Paragraphs>
  <Slides>14</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Times New Roman</vt:lpstr>
      <vt:lpstr>UTM Avo</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XP-PRO-2011</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Chuyen de GDNSTLVM</dc:title>
  <dc:creator>quyennt0412</dc:creator>
  <cp:lastModifiedBy>Vũ Trọng Đông</cp:lastModifiedBy>
  <cp:revision>226</cp:revision>
  <dcterms:created xsi:type="dcterms:W3CDTF">2013-10-28T09:13:32Z</dcterms:created>
  <dcterms:modified xsi:type="dcterms:W3CDTF">2023-09-01T06:01:08Z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